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8" r:id="rId2"/>
    <p:sldId id="351" r:id="rId3"/>
    <p:sldId id="352" r:id="rId4"/>
    <p:sldId id="373" r:id="rId5"/>
    <p:sldId id="369" r:id="rId6"/>
    <p:sldId id="362" r:id="rId7"/>
    <p:sldId id="360" r:id="rId8"/>
    <p:sldId id="372" r:id="rId9"/>
    <p:sldId id="361" r:id="rId10"/>
    <p:sldId id="367" r:id="rId11"/>
    <p:sldId id="366" r:id="rId12"/>
    <p:sldId id="382" r:id="rId13"/>
    <p:sldId id="371" r:id="rId14"/>
    <p:sldId id="363" r:id="rId15"/>
    <p:sldId id="377" r:id="rId16"/>
    <p:sldId id="368" r:id="rId17"/>
    <p:sldId id="383" r:id="rId18"/>
    <p:sldId id="349" r:id="rId19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70C0"/>
    <a:srgbClr val="F7F7F7"/>
    <a:srgbClr val="0071C1"/>
    <a:srgbClr val="005DA2"/>
    <a:srgbClr val="005292"/>
    <a:srgbClr val="70BDD2"/>
    <a:srgbClr val="1C55C6"/>
    <a:srgbClr val="FFC400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92413" autoAdjust="0"/>
  </p:normalViewPr>
  <p:slideViewPr>
    <p:cSldViewPr>
      <p:cViewPr varScale="1">
        <p:scale>
          <a:sx n="64" d="100"/>
          <a:sy n="64" d="100"/>
        </p:scale>
        <p:origin x="8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140"/>
    </p:cViewPr>
  </p:sorterViewPr>
  <p:notesViewPr>
    <p:cSldViewPr showGuides="1">
      <p:cViewPr varScale="1">
        <p:scale>
          <a:sx n="55" d="100"/>
          <a:sy n="55" d="100"/>
        </p:scale>
        <p:origin x="2604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5123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9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51230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9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5123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8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822" y="2259011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005292"/>
                </a:solidFill>
                <a:latin typeface="+mj-ea"/>
                <a:ea typeface="+mj-ea"/>
                <a:cs typeface="+mn-ea"/>
                <a:sym typeface="+mn-lt"/>
              </a:rPr>
              <a:t>Master in</a:t>
            </a:r>
            <a:endParaRPr lang="zh-CN" altLang="en-US" sz="4000" dirty="0">
              <a:solidFill>
                <a:srgbClr val="00529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7482" y="3744502"/>
            <a:ext cx="118093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300" b="1" dirty="0">
                <a:latin typeface="+mj-ea"/>
                <a:ea typeface="+mj-ea"/>
                <a:cs typeface="+mn-ea"/>
                <a:sym typeface="+mn-lt"/>
              </a:rPr>
              <a:t>Time-varying Commodity Portfolio Optimization</a:t>
            </a:r>
            <a:endParaRPr lang="zh-CN" altLang="en-US" sz="33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3910" y="5085978"/>
            <a:ext cx="511256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  <a:cs typeface="+mn-ea"/>
                <a:sym typeface="+mn-lt"/>
              </a:rPr>
              <a:t>Author:</a:t>
            </a:r>
          </a:p>
          <a:p>
            <a:pPr algn="r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  <a:cs typeface="+mn-ea"/>
                <a:sym typeface="+mn-lt"/>
              </a:rPr>
              <a:t>Supervisor: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A81C12-917A-9E51-9E82-DB7DC3637324}"/>
              </a:ext>
            </a:extLst>
          </p:cNvPr>
          <p:cNvSpPr/>
          <p:nvPr/>
        </p:nvSpPr>
        <p:spPr>
          <a:xfrm>
            <a:off x="334168" y="110706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915402" y="1341562"/>
            <a:ext cx="2970922" cy="2970922"/>
            <a:chOff x="3482674" y="1701602"/>
            <a:chExt cx="1990331" cy="1990331"/>
          </a:xfrm>
        </p:grpSpPr>
        <p:sp>
          <p:nvSpPr>
            <p:cNvPr id="50" name="椭圆 4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88837" y="2213773"/>
            <a:ext cx="188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主回归分析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 flipV="1">
            <a:off x="3855761" y="3474944"/>
            <a:ext cx="1440162" cy="139591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58" name="直接连接符 57"/>
          <p:cNvCxnSpPr/>
          <p:nvPr/>
        </p:nvCxnSpPr>
        <p:spPr>
          <a:xfrm flipH="1" flipV="1">
            <a:off x="1208692" y="2830333"/>
            <a:ext cx="1798210" cy="2580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4685869" y="4333853"/>
            <a:ext cx="1971725" cy="1971725"/>
            <a:chOff x="3482674" y="1701602"/>
            <a:chExt cx="1990331" cy="1990331"/>
          </a:xfrm>
        </p:grpSpPr>
        <p:sp>
          <p:nvSpPr>
            <p:cNvPr id="60" name="椭圆 5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52841" y="4813618"/>
            <a:ext cx="1437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调节性分析</a:t>
            </a:r>
            <a:endParaRPr kumimoji="0" lang="zh-CN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6629030" y="4260448"/>
            <a:ext cx="1796741" cy="90302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687412" y="2420433"/>
            <a:ext cx="819799" cy="819799"/>
            <a:chOff x="3482674" y="1701602"/>
            <a:chExt cx="1990331" cy="1990331"/>
          </a:xfrm>
        </p:grpSpPr>
        <p:sp>
          <p:nvSpPr>
            <p:cNvPr id="65" name="椭圆 64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837213" y="2339513"/>
            <a:ext cx="1850745" cy="1850745"/>
            <a:chOff x="3482674" y="1701602"/>
            <a:chExt cx="1990331" cy="1990331"/>
          </a:xfrm>
        </p:grpSpPr>
        <p:sp>
          <p:nvSpPr>
            <p:cNvPr id="68" name="椭圆 67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147848" y="2782486"/>
            <a:ext cx="1329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稳健性</a:t>
            </a:r>
            <a:r>
              <a:rPr lang="zh-CN" altLang="en-US" sz="2600" kern="0" dirty="0">
                <a:solidFill>
                  <a:srgbClr val="0066CC"/>
                </a:solidFill>
              </a:rPr>
              <a:t>检验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cxnSpLocks/>
            <a:stCxn id="75" idx="1"/>
          </p:cNvCxnSpPr>
          <p:nvPr/>
        </p:nvCxnSpPr>
        <p:spPr>
          <a:xfrm flipH="1" flipV="1">
            <a:off x="7770292" y="3370454"/>
            <a:ext cx="779187" cy="38216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72" name="组合 71"/>
          <p:cNvGrpSpPr/>
          <p:nvPr/>
        </p:nvGrpSpPr>
        <p:grpSpPr>
          <a:xfrm>
            <a:off x="8032228" y="2564449"/>
            <a:ext cx="2376265" cy="2376265"/>
            <a:chOff x="3482674" y="1701602"/>
            <a:chExt cx="1990331" cy="1990331"/>
          </a:xfrm>
        </p:grpSpPr>
        <p:sp>
          <p:nvSpPr>
            <p:cNvPr id="73" name="椭圆 72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549479" y="3244785"/>
            <a:ext cx="1476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异质性分析</a:t>
            </a:r>
          </a:p>
        </p:txBody>
      </p:sp>
      <p:sp>
        <p:nvSpPr>
          <p:cNvPr id="31" name="Freeform 514">
            <a:extLst>
              <a:ext uri="{FF2B5EF4-FFF2-40B4-BE49-F238E27FC236}">
                <a16:creationId xmlns:a16="http://schemas.microsoft.com/office/drawing/2014/main" id="{C9FB5769-10B8-2DA7-AEAF-FCC8AF652B49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37A8682D-D952-E9C6-B11E-61032F6633C3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实证分析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C66F6F-1FC8-27DC-3F80-E80BD69835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研究成果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03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978B69-3AE6-24DC-6CF3-B9A98611C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80663" y="1197546"/>
            <a:ext cx="11294252" cy="5328587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Freeform 514">
            <a:extLst>
              <a:ext uri="{FF2B5EF4-FFF2-40B4-BE49-F238E27FC236}">
                <a16:creationId xmlns:a16="http://schemas.microsoft.com/office/drawing/2014/main" id="{2D69C2EF-1BD6-58E6-352F-84DA9AEE6753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911DCA75-C4EF-B1F9-6C7B-EF6A161B4101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研究成果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868AF-1B13-B76D-6584-D79F36408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  <p:sp>
        <p:nvSpPr>
          <p:cNvPr id="17" name="TextBox 73">
            <a:extLst>
              <a:ext uri="{FF2B5EF4-FFF2-40B4-BE49-F238E27FC236}">
                <a16:creationId xmlns:a16="http://schemas.microsoft.com/office/drawing/2014/main" id="{C5151B0E-7CCD-E903-CF77-40C4E666C7F3}"/>
              </a:ext>
            </a:extLst>
          </p:cNvPr>
          <p:cNvSpPr txBox="1"/>
          <p:nvPr/>
        </p:nvSpPr>
        <p:spPr>
          <a:xfrm>
            <a:off x="2604487" y="3625587"/>
            <a:ext cx="9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与非国企控股股东相比，国企控股股东股权质押对股价同步性的影响程度更高。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" name="TextBox 73">
            <a:extLst>
              <a:ext uri="{FF2B5EF4-FFF2-40B4-BE49-F238E27FC236}">
                <a16:creationId xmlns:a16="http://schemas.microsoft.com/office/drawing/2014/main" id="{8E3B1AD1-1D00-3579-3990-62BA4DA5BEDA}"/>
              </a:ext>
            </a:extLst>
          </p:cNvPr>
          <p:cNvSpPr txBox="1"/>
          <p:nvPr/>
        </p:nvSpPr>
        <p:spPr>
          <a:xfrm>
            <a:off x="2602844" y="2274719"/>
            <a:ext cx="754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股权质押比例越大，股价同步性水平越低。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" name="TextBox 73">
            <a:extLst>
              <a:ext uri="{FF2B5EF4-FFF2-40B4-BE49-F238E27FC236}">
                <a16:creationId xmlns:a16="http://schemas.microsoft.com/office/drawing/2014/main" id="{812317BD-BFE4-B527-48FF-A84F371EFB8D}"/>
              </a:ext>
            </a:extLst>
          </p:cNvPr>
          <p:cNvSpPr txBox="1"/>
          <p:nvPr/>
        </p:nvSpPr>
        <p:spPr>
          <a:xfrm>
            <a:off x="2631998" y="4937246"/>
            <a:ext cx="892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融资约束程度越高，股权质押对股价同步性影响程度越高。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F19A888-F4C9-B99F-2D1D-29F20C159822}"/>
              </a:ext>
            </a:extLst>
          </p:cNvPr>
          <p:cNvSpPr/>
          <p:nvPr/>
        </p:nvSpPr>
        <p:spPr>
          <a:xfrm>
            <a:off x="1630988" y="1989635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9">
            <a:extLst>
              <a:ext uri="{FF2B5EF4-FFF2-40B4-BE49-F238E27FC236}">
                <a16:creationId xmlns:a16="http://schemas.microsoft.com/office/drawing/2014/main" id="{9FAEA442-6544-8E6B-C112-E6E7DF06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10" y="2105442"/>
            <a:ext cx="618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334AB5-BC81-96B2-50B3-E2700395A25D}"/>
              </a:ext>
            </a:extLst>
          </p:cNvPr>
          <p:cNvSpPr/>
          <p:nvPr/>
        </p:nvSpPr>
        <p:spPr>
          <a:xfrm>
            <a:off x="1635827" y="3312545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9">
            <a:extLst>
              <a:ext uri="{FF2B5EF4-FFF2-40B4-BE49-F238E27FC236}">
                <a16:creationId xmlns:a16="http://schemas.microsoft.com/office/drawing/2014/main" id="{8376019A-0A0D-34FF-9840-83B70422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680" y="3376034"/>
            <a:ext cx="618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4D7969-F48A-21C5-5132-4C0D33C6BFF0}"/>
              </a:ext>
            </a:extLst>
          </p:cNvPr>
          <p:cNvSpPr/>
          <p:nvPr/>
        </p:nvSpPr>
        <p:spPr>
          <a:xfrm>
            <a:off x="1662365" y="4682549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29">
            <a:extLst>
              <a:ext uri="{FF2B5EF4-FFF2-40B4-BE49-F238E27FC236}">
                <a16:creationId xmlns:a16="http://schemas.microsoft.com/office/drawing/2014/main" id="{981ADA57-08B2-31CE-4317-720A3D91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35" y="4770916"/>
            <a:ext cx="618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政策建议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04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50F2BE-E364-295E-3643-05BC438F2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ED2E254-FF2B-DB74-3D75-A4DF95FD6C1F}"/>
              </a:ext>
            </a:extLst>
          </p:cNvPr>
          <p:cNvSpPr/>
          <p:nvPr/>
        </p:nvSpPr>
        <p:spPr>
          <a:xfrm>
            <a:off x="334168" y="1125538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588571" y="1444820"/>
            <a:ext cx="4145792" cy="4142203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87"/>
          <p:cNvGrpSpPr/>
          <p:nvPr/>
        </p:nvGrpSpPr>
        <p:grpSpPr bwMode="auto">
          <a:xfrm>
            <a:off x="2048757" y="1404045"/>
            <a:ext cx="2529816" cy="2529816"/>
            <a:chOff x="2848131" y="1860029"/>
            <a:chExt cx="3807502" cy="3807502"/>
          </a:xfrm>
        </p:grpSpPr>
        <p:sp>
          <p:nvSpPr>
            <p:cNvPr id="55" name="椭圆 5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87"/>
          <p:cNvGrpSpPr/>
          <p:nvPr/>
        </p:nvGrpSpPr>
        <p:grpSpPr bwMode="auto">
          <a:xfrm>
            <a:off x="5199132" y="1175679"/>
            <a:ext cx="2993204" cy="2993204"/>
            <a:chOff x="2848131" y="1860029"/>
            <a:chExt cx="3807502" cy="3807502"/>
          </a:xfrm>
        </p:grpSpPr>
        <p:sp>
          <p:nvSpPr>
            <p:cNvPr id="58" name="椭圆 5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938028" y="1918029"/>
              <a:ext cx="3627711" cy="362771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87"/>
          <p:cNvGrpSpPr/>
          <p:nvPr/>
        </p:nvGrpSpPr>
        <p:grpSpPr bwMode="auto">
          <a:xfrm>
            <a:off x="4056139" y="4166992"/>
            <a:ext cx="1756440" cy="1756440"/>
            <a:chOff x="2848131" y="1860029"/>
            <a:chExt cx="3807502" cy="3807502"/>
          </a:xfrm>
        </p:grpSpPr>
        <p:sp>
          <p:nvSpPr>
            <p:cNvPr id="61" name="椭圆 6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298534" y="2028715"/>
            <a:ext cx="1845138" cy="1163459"/>
            <a:chOff x="1278840" y="2069476"/>
            <a:chExt cx="1845138" cy="1163458"/>
          </a:xfrm>
        </p:grpSpPr>
        <p:sp>
          <p:nvSpPr>
            <p:cNvPr id="72" name="文本框 5"/>
            <p:cNvSpPr txBox="1"/>
            <p:nvPr/>
          </p:nvSpPr>
          <p:spPr>
            <a:xfrm>
              <a:off x="1278840" y="2709714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投资者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800597" y="2069476"/>
              <a:ext cx="640238" cy="640238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74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5889225" y="1925348"/>
            <a:ext cx="1845138" cy="1319668"/>
            <a:chOff x="5059390" y="2213492"/>
            <a:chExt cx="1845138" cy="1319668"/>
          </a:xfrm>
        </p:grpSpPr>
        <p:sp>
          <p:nvSpPr>
            <p:cNvPr id="77" name="文本框 5"/>
            <p:cNvSpPr txBox="1"/>
            <p:nvPr/>
          </p:nvSpPr>
          <p:spPr>
            <a:xfrm>
              <a:off x="5059390" y="3009940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监管部门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5645415" y="2213492"/>
              <a:ext cx="640238" cy="640238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79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4095483" y="4502518"/>
            <a:ext cx="1845138" cy="1065415"/>
            <a:chOff x="2835779" y="4812651"/>
            <a:chExt cx="1845138" cy="1065415"/>
          </a:xfrm>
        </p:grpSpPr>
        <p:sp>
          <p:nvSpPr>
            <p:cNvPr id="82" name="文本框 5"/>
            <p:cNvSpPr txBox="1"/>
            <p:nvPr/>
          </p:nvSpPr>
          <p:spPr>
            <a:xfrm>
              <a:off x="2835779" y="5354846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公司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400851" y="4812651"/>
              <a:ext cx="538577" cy="538577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84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Freeform 514">
            <a:extLst>
              <a:ext uri="{FF2B5EF4-FFF2-40B4-BE49-F238E27FC236}">
                <a16:creationId xmlns:a16="http://schemas.microsoft.com/office/drawing/2014/main" id="{A7535225-EB88-D9F1-3123-4AC68B8492D0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FABB8E1F-BCC8-0A2A-2F88-36B35D35B614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政策建议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DD5CE-9769-723E-3193-ACB005AF2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AD33BB5-DF70-38B3-D6C6-4720118E3246}"/>
              </a:ext>
            </a:extLst>
          </p:cNvPr>
          <p:cNvGrpSpPr/>
          <p:nvPr/>
        </p:nvGrpSpPr>
        <p:grpSpPr>
          <a:xfrm>
            <a:off x="856939" y="2817741"/>
            <a:ext cx="2622999" cy="369332"/>
            <a:chOff x="8641357" y="2133650"/>
            <a:chExt cx="2622999" cy="369332"/>
          </a:xfrm>
        </p:grpSpPr>
        <p:sp>
          <p:nvSpPr>
            <p:cNvPr id="7" name="Freeform 512">
              <a:extLst>
                <a:ext uri="{FF2B5EF4-FFF2-40B4-BE49-F238E27FC236}">
                  <a16:creationId xmlns:a16="http://schemas.microsoft.com/office/drawing/2014/main" id="{3B0BD3CC-ABDF-73D9-40DC-0DA99735D1B3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TextBox 108">
              <a:extLst>
                <a:ext uri="{FF2B5EF4-FFF2-40B4-BE49-F238E27FC236}">
                  <a16:creationId xmlns:a16="http://schemas.microsoft.com/office/drawing/2014/main" id="{79182AF3-D89A-959B-7344-8260A8FFB5A6}"/>
                </a:ext>
              </a:extLst>
            </p:cNvPr>
            <p:cNvSpPr txBox="1"/>
            <p:nvPr/>
          </p:nvSpPr>
          <p:spPr>
            <a:xfrm>
              <a:off x="8714182" y="2133650"/>
              <a:ext cx="2550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理性投资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C73708-6BF1-13A5-2B31-2E85D91E9BF2}"/>
              </a:ext>
            </a:extLst>
          </p:cNvPr>
          <p:cNvGrpSpPr/>
          <p:nvPr/>
        </p:nvGrpSpPr>
        <p:grpSpPr>
          <a:xfrm>
            <a:off x="8267538" y="2415753"/>
            <a:ext cx="3668419" cy="646331"/>
            <a:chOff x="8641357" y="2133650"/>
            <a:chExt cx="3206329" cy="646331"/>
          </a:xfrm>
        </p:grpSpPr>
        <p:sp>
          <p:nvSpPr>
            <p:cNvPr id="10" name="Freeform 512">
              <a:extLst>
                <a:ext uri="{FF2B5EF4-FFF2-40B4-BE49-F238E27FC236}">
                  <a16:creationId xmlns:a16="http://schemas.microsoft.com/office/drawing/2014/main" id="{2D7D9876-73CA-AE8D-508E-09605EBB7D46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TextBox 108">
              <a:extLst>
                <a:ext uri="{FF2B5EF4-FFF2-40B4-BE49-F238E27FC236}">
                  <a16:creationId xmlns:a16="http://schemas.microsoft.com/office/drawing/2014/main" id="{13897E9B-5A89-EE33-B778-B4E263B737CF}"/>
                </a:ext>
              </a:extLst>
            </p:cNvPr>
            <p:cNvSpPr txBox="1"/>
            <p:nvPr/>
          </p:nvSpPr>
          <p:spPr>
            <a:xfrm>
              <a:off x="8714182" y="2133650"/>
              <a:ext cx="3133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明确股权质押信息披露的要求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C0F7A9-56D0-41DD-AF8C-FB54C86C3E92}"/>
              </a:ext>
            </a:extLst>
          </p:cNvPr>
          <p:cNvGrpSpPr/>
          <p:nvPr/>
        </p:nvGrpSpPr>
        <p:grpSpPr>
          <a:xfrm>
            <a:off x="3313665" y="5999980"/>
            <a:ext cx="3956497" cy="369332"/>
            <a:chOff x="8641357" y="2133895"/>
            <a:chExt cx="3237842" cy="369332"/>
          </a:xfrm>
        </p:grpSpPr>
        <p:sp>
          <p:nvSpPr>
            <p:cNvPr id="13" name="Freeform 512">
              <a:extLst>
                <a:ext uri="{FF2B5EF4-FFF2-40B4-BE49-F238E27FC236}">
                  <a16:creationId xmlns:a16="http://schemas.microsoft.com/office/drawing/2014/main" id="{96AEBDC5-1B0C-D3F2-C9BD-B40A01040409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TextBox 108">
              <a:extLst>
                <a:ext uri="{FF2B5EF4-FFF2-40B4-BE49-F238E27FC236}">
                  <a16:creationId xmlns:a16="http://schemas.microsoft.com/office/drawing/2014/main" id="{5BD3CCE3-D62A-C3C5-A93F-80D2316110EF}"/>
                </a:ext>
              </a:extLst>
            </p:cNvPr>
            <p:cNvSpPr txBox="1"/>
            <p:nvPr/>
          </p:nvSpPr>
          <p:spPr>
            <a:xfrm>
              <a:off x="8745695" y="2133895"/>
              <a:ext cx="313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限制控股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股东进行过度股权质押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创新点与不足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05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A5A42B-6895-8209-B241-67562F970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6555" y="1629594"/>
            <a:ext cx="6910780" cy="4320480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Freeform 514">
            <a:extLst>
              <a:ext uri="{FF2B5EF4-FFF2-40B4-BE49-F238E27FC236}">
                <a16:creationId xmlns:a16="http://schemas.microsoft.com/office/drawing/2014/main" id="{9117CCAD-4403-2164-0CAB-F27FB9FCB269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2C674488-DA2E-BDDC-5242-96FF303B4A9A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DEBDDC43-51DD-AF07-705C-BD461FD8F8F8}"/>
              </a:ext>
            </a:extLst>
          </p:cNvPr>
          <p:cNvSpPr txBox="1"/>
          <p:nvPr/>
        </p:nvSpPr>
        <p:spPr>
          <a:xfrm>
            <a:off x="7463358" y="1948427"/>
            <a:ext cx="3816425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51230"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目前，国内外有关股价同步性的文献主要研究了股价同步性的定义、形成机制和度量方法等，认为影响股价同步性的因素主要为机构投资者持股、媒体关注和会计信息质量等。学者大多侧重研究来自公司的外部影响，忽略了公司微观层面上的影响，很少有学者研究控股股东股权质押对股价同步性的影响。</a:t>
            </a:r>
            <a:r>
              <a:rPr lang="zh-CN" altLang="en-US" sz="1400" kern="0" dirty="0">
                <a:solidFill>
                  <a:srgbClr val="0066CC"/>
                </a:solidFill>
              </a:rPr>
              <a:t>因此，本文能够丰富股权质押的研究领域，并进一步增加股价同步性的影响因素。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BEEEDF-4AE3-101C-7467-A7C72525B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" name="Picture 2" descr="E:\背景图\03_图片素材\05_城市建筑背景图集\城市风景 (2).jp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336152" y="1485581"/>
            <a:ext cx="6766958" cy="444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514">
            <a:extLst>
              <a:ext uri="{FF2B5EF4-FFF2-40B4-BE49-F238E27FC236}">
                <a16:creationId xmlns:a16="http://schemas.microsoft.com/office/drawing/2014/main" id="{523E858B-95E9-3EF0-6905-9B452062506E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CDC8A659-D036-C3A6-B495-3BCB11083B7A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AAE7179-601A-04D0-1354-FAF662DA774A}"/>
              </a:ext>
            </a:extLst>
          </p:cNvPr>
          <p:cNvSpPr txBox="1"/>
          <p:nvPr/>
        </p:nvSpPr>
        <p:spPr>
          <a:xfrm>
            <a:off x="7391350" y="2110009"/>
            <a:ext cx="3888433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51230"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在数据处理方面，本文采取中国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股上市公司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2017-2022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年的年度数据，</a:t>
            </a:r>
            <a:r>
              <a:rPr lang="zh-CN" altLang="en-US" sz="1400" kern="0" dirty="0">
                <a:solidFill>
                  <a:srgbClr val="0066CC"/>
                </a:solidFill>
              </a:rPr>
              <a:t>数据频率较低导致反映的信息有限</a:t>
            </a:r>
            <a:r>
              <a:rPr lang="zh-CN" altLang="en-US" sz="1400" kern="0" dirty="0">
                <a:solidFill>
                  <a:schemeClr val="tx1"/>
                </a:solidFill>
              </a:rPr>
              <a:t>。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如果使用频率高的季度数据，结果会更加准确。在理论分析方面，本文仅从两权分离理论出发，分析股权质押对股价同步性的影响，</a:t>
            </a:r>
            <a:r>
              <a:rPr lang="zh-CN" altLang="en-US" sz="1400" kern="0" dirty="0">
                <a:solidFill>
                  <a:srgbClr val="0066CC"/>
                </a:solidFill>
              </a:rPr>
              <a:t>未从行为金融等角度分析股权质押影响股价同步性的机制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475BF-473D-1BFF-E328-A3D1080E5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375126" y="2220754"/>
            <a:ext cx="6264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rgbClr val="005292"/>
                </a:solidFill>
                <a:cs typeface="+mn-ea"/>
                <a:sym typeface="+mn-lt"/>
              </a:rPr>
              <a:t>THANKS</a:t>
            </a:r>
            <a:endParaRPr lang="zh-CN" altLang="en-US" sz="11000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879182" y="391875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5292"/>
                </a:solidFill>
                <a:cs typeface="+mn-ea"/>
                <a:sym typeface="+mn-lt"/>
              </a:rPr>
              <a:t>汇报完毕  感谢观看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167214" y="4846310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答辩人：杨倩倩</a:t>
            </a: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zh-CN" altLang="en-US" sz="2000" dirty="0">
                <a:cs typeface="+mn-ea"/>
                <a:sym typeface="+mn-lt"/>
              </a:rPr>
              <a:t>日期：</a:t>
            </a:r>
            <a:r>
              <a:rPr lang="en-US" altLang="zh-CN" sz="2000" dirty="0">
                <a:cs typeface="+mn-ea"/>
                <a:sym typeface="+mn-lt"/>
              </a:rPr>
              <a:t>2023.6.1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121A84-6C63-729B-528E-C1E198F99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4168" y="261442"/>
            <a:ext cx="11522075" cy="5976665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183309" y="357005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8349713" y="357005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>
          <a:xfrm flipV="1">
            <a:off x="3804293" y="257545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4" name="直接连接符 53"/>
          <p:cNvCxnSpPr/>
          <p:nvPr/>
        </p:nvCxnSpPr>
        <p:spPr>
          <a:xfrm flipV="1">
            <a:off x="6846341" y="257545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55" name="组合 54"/>
          <p:cNvGrpSpPr/>
          <p:nvPr/>
        </p:nvGrpSpPr>
        <p:grpSpPr>
          <a:xfrm>
            <a:off x="-611776" y="3570059"/>
            <a:ext cx="12653568" cy="7"/>
            <a:chOff x="-843859" y="3392481"/>
            <a:chExt cx="12653568" cy="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8" name="直接连接符 57"/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63" name="椭圆 62"/>
          <p:cNvSpPr/>
          <p:nvPr/>
        </p:nvSpPr>
        <p:spPr>
          <a:xfrm>
            <a:off x="880548" y="2702385"/>
            <a:ext cx="1963322" cy="196332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403245" y="2082728"/>
            <a:ext cx="802098" cy="802096"/>
            <a:chOff x="7414667" y="3750265"/>
            <a:chExt cx="871129" cy="871129"/>
          </a:xfrm>
        </p:grpSpPr>
        <p:sp>
          <p:nvSpPr>
            <p:cNvPr id="65" name="椭圆 64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20"/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45289" y="2082728"/>
            <a:ext cx="802098" cy="802096"/>
            <a:chOff x="7414667" y="3750264"/>
            <a:chExt cx="871129" cy="871129"/>
          </a:xfrm>
        </p:grpSpPr>
        <p:sp>
          <p:nvSpPr>
            <p:cNvPr id="68" name="椭圆 67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23"/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934150" y="4264660"/>
            <a:ext cx="802098" cy="802096"/>
            <a:chOff x="7414667" y="3750264"/>
            <a:chExt cx="871129" cy="871129"/>
          </a:xfrm>
        </p:grpSpPr>
        <p:sp>
          <p:nvSpPr>
            <p:cNvPr id="71" name="椭圆 70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文本框 29"/>
            <p:cNvSpPr txBox="1"/>
            <p:nvPr/>
          </p:nvSpPr>
          <p:spPr>
            <a:xfrm>
              <a:off x="7451426" y="381846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82261" y="4264659"/>
            <a:ext cx="802098" cy="802096"/>
            <a:chOff x="7414667" y="3750264"/>
            <a:chExt cx="871129" cy="871129"/>
          </a:xfrm>
        </p:grpSpPr>
        <p:sp>
          <p:nvSpPr>
            <p:cNvPr id="74" name="椭圆 73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 flipH="1" flipV="1">
            <a:off x="9792902" y="2381070"/>
            <a:ext cx="16642" cy="114419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77" name="组合 76"/>
          <p:cNvGrpSpPr/>
          <p:nvPr/>
        </p:nvGrpSpPr>
        <p:grpSpPr>
          <a:xfrm>
            <a:off x="9368780" y="2085199"/>
            <a:ext cx="802098" cy="802095"/>
            <a:chOff x="9136697" y="1907619"/>
            <a:chExt cx="802098" cy="802095"/>
          </a:xfrm>
        </p:grpSpPr>
        <p:sp>
          <p:nvSpPr>
            <p:cNvPr id="78" name="椭圆 77"/>
            <p:cNvSpPr/>
            <p:nvPr/>
          </p:nvSpPr>
          <p:spPr>
            <a:xfrm>
              <a:off x="9136697" y="1907619"/>
              <a:ext cx="802098" cy="8020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文本框 29"/>
            <p:cNvSpPr txBox="1"/>
            <p:nvPr/>
          </p:nvSpPr>
          <p:spPr>
            <a:xfrm>
              <a:off x="9174285" y="1991375"/>
              <a:ext cx="730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68604" y="3134435"/>
            <a:ext cx="1787217" cy="1161421"/>
            <a:chOff x="736517" y="2781721"/>
            <a:chExt cx="1787217" cy="1161421"/>
          </a:xfrm>
        </p:grpSpPr>
        <p:sp>
          <p:nvSpPr>
            <p:cNvPr id="81" name="文本框 5"/>
            <p:cNvSpPr txBox="1"/>
            <p:nvPr/>
          </p:nvSpPr>
          <p:spPr>
            <a:xfrm>
              <a:off x="736517" y="2781721"/>
              <a:ext cx="17872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54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01" y="3573810"/>
              <a:ext cx="1381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1230">
                <a:defRPr/>
              </a:pPr>
              <a:r>
                <a:rPr lang="en-US" altLang="zh-CN" sz="1800" dirty="0">
                  <a:solidFill>
                    <a:srgbClr val="0066CC"/>
                  </a:solidFill>
                  <a:latin typeface="Calibri" panose="020F0502020204030204"/>
                  <a:ea typeface="宋体" panose="02010600030101010101" pitchFamily="2" charset="-122"/>
                </a:rPr>
                <a:t>CONTENTS</a:t>
              </a:r>
              <a:endParaRPr lang="zh-CN" altLang="en-US" sz="1800" dirty="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64732" y="1015086"/>
            <a:ext cx="2718576" cy="677689"/>
            <a:chOff x="2232645" y="1023913"/>
            <a:chExt cx="2718576" cy="677689"/>
          </a:xfrm>
        </p:grpSpPr>
        <p:sp>
          <p:nvSpPr>
            <p:cNvPr id="84" name="文本框 33"/>
            <p:cNvSpPr txBox="1"/>
            <p:nvPr/>
          </p:nvSpPr>
          <p:spPr>
            <a:xfrm>
              <a:off x="2232645" y="1023913"/>
              <a:ext cx="2718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2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Intro</a:t>
              </a:r>
              <a:endParaRPr lang="zh-CN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0677" y="1447686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endParaRPr lang="zh-CN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32884" y="5191547"/>
            <a:ext cx="2696969" cy="656936"/>
            <a:chOff x="3600797" y="5013970"/>
            <a:chExt cx="2696969" cy="656936"/>
          </a:xfrm>
        </p:grpSpPr>
        <p:sp>
          <p:nvSpPr>
            <p:cNvPr id="87" name="文本框 34"/>
            <p:cNvSpPr txBox="1"/>
            <p:nvPr/>
          </p:nvSpPr>
          <p:spPr>
            <a:xfrm>
              <a:off x="3600797" y="5013970"/>
              <a:ext cx="2696969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研究方法和思路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5568" y="5416990"/>
              <a:ext cx="243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345048" y="1015083"/>
            <a:ext cx="3144592" cy="657498"/>
            <a:chOff x="5112965" y="837506"/>
            <a:chExt cx="3144592" cy="657498"/>
          </a:xfrm>
        </p:grpSpPr>
        <p:sp>
          <p:nvSpPr>
            <p:cNvPr id="90" name="文本框 33"/>
            <p:cNvSpPr txBox="1"/>
            <p:nvPr/>
          </p:nvSpPr>
          <p:spPr>
            <a:xfrm>
              <a:off x="5112965" y="837506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</a:t>
              </a:r>
            </a:p>
          </p:txBody>
        </p:sp>
        <p:sp>
          <p:nvSpPr>
            <p:cNvPr id="91" name="文本框 33"/>
            <p:cNvSpPr txBox="1"/>
            <p:nvPr/>
          </p:nvSpPr>
          <p:spPr>
            <a:xfrm>
              <a:off x="5575010" y="1241088"/>
              <a:ext cx="2388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19639" y="5191548"/>
            <a:ext cx="2875957" cy="663174"/>
            <a:chOff x="6687552" y="5013970"/>
            <a:chExt cx="2875957" cy="663175"/>
          </a:xfrm>
        </p:grpSpPr>
        <p:sp>
          <p:nvSpPr>
            <p:cNvPr id="93" name="文本框 33"/>
            <p:cNvSpPr txBox="1"/>
            <p:nvPr/>
          </p:nvSpPr>
          <p:spPr>
            <a:xfrm>
              <a:off x="6687552" y="5013970"/>
              <a:ext cx="2875957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政策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</a:p>
          </p:txBody>
        </p:sp>
        <p:sp>
          <p:nvSpPr>
            <p:cNvPr id="94" name="文本框 33"/>
            <p:cNvSpPr txBox="1"/>
            <p:nvPr/>
          </p:nvSpPr>
          <p:spPr>
            <a:xfrm>
              <a:off x="6971221" y="5423229"/>
              <a:ext cx="242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225368" y="1015087"/>
            <a:ext cx="3144592" cy="656981"/>
            <a:chOff x="7993285" y="1053530"/>
            <a:chExt cx="3144592" cy="656981"/>
          </a:xfrm>
        </p:grpSpPr>
        <p:sp>
          <p:nvSpPr>
            <p:cNvPr id="96" name="文本框 33"/>
            <p:cNvSpPr txBox="1"/>
            <p:nvPr/>
          </p:nvSpPr>
          <p:spPr>
            <a:xfrm>
              <a:off x="7993285" y="1053530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创新点与不足</a:t>
              </a: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8521101" y="1456595"/>
              <a:ext cx="2136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34F2312-89C3-F623-9785-D4B400EDB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研究背景和意义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01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49F53C-65B7-5413-28F8-BCC49F249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34168" y="1114499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4709982" y="2811340"/>
            <a:ext cx="1440160" cy="1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50" name="组合 49"/>
          <p:cNvGrpSpPr/>
          <p:nvPr/>
        </p:nvGrpSpPr>
        <p:grpSpPr>
          <a:xfrm>
            <a:off x="2001405" y="2369096"/>
            <a:ext cx="2708132" cy="779318"/>
            <a:chOff x="2133599" y="4028641"/>
            <a:chExt cx="2708132" cy="779318"/>
          </a:xfrm>
        </p:grpSpPr>
        <p:sp>
          <p:nvSpPr>
            <p:cNvPr id="51" name="任意多边形 50"/>
            <p:cNvSpPr/>
            <p:nvPr/>
          </p:nvSpPr>
          <p:spPr>
            <a:xfrm>
              <a:off x="2133599" y="4028641"/>
              <a:ext cx="2708132" cy="779318"/>
            </a:xfrm>
            <a:custGeom>
              <a:avLst/>
              <a:gdLst>
                <a:gd name="connsiteX0" fmla="*/ 313459 w 2708132"/>
                <a:gd name="connsiteY0" fmla="*/ 0 h 779318"/>
                <a:gd name="connsiteX1" fmla="*/ 342467 w 2708132"/>
                <a:gd name="connsiteY1" fmla="*/ 3635 h 779318"/>
                <a:gd name="connsiteX2" fmla="*/ 342467 w 2708132"/>
                <a:gd name="connsiteY2" fmla="*/ 0 h 779318"/>
                <a:gd name="connsiteX3" fmla="*/ 2365664 w 2708132"/>
                <a:gd name="connsiteY3" fmla="*/ 0 h 779318"/>
                <a:gd name="connsiteX4" fmla="*/ 2365664 w 2708132"/>
                <a:gd name="connsiteY4" fmla="*/ 3635 h 779318"/>
                <a:gd name="connsiteX5" fmla="*/ 2394673 w 2708132"/>
                <a:gd name="connsiteY5" fmla="*/ 0 h 779318"/>
                <a:gd name="connsiteX6" fmla="*/ 2708132 w 2708132"/>
                <a:gd name="connsiteY6" fmla="*/ 389659 h 779318"/>
                <a:gd name="connsiteX7" fmla="*/ 2394673 w 2708132"/>
                <a:gd name="connsiteY7" fmla="*/ 779318 h 779318"/>
                <a:gd name="connsiteX8" fmla="*/ 2365664 w 2708132"/>
                <a:gd name="connsiteY8" fmla="*/ 775683 h 779318"/>
                <a:gd name="connsiteX9" fmla="*/ 2365664 w 2708132"/>
                <a:gd name="connsiteY9" fmla="*/ 779318 h 779318"/>
                <a:gd name="connsiteX10" fmla="*/ 342467 w 2708132"/>
                <a:gd name="connsiteY10" fmla="*/ 779318 h 779318"/>
                <a:gd name="connsiteX11" fmla="*/ 342467 w 2708132"/>
                <a:gd name="connsiteY11" fmla="*/ 775683 h 779318"/>
                <a:gd name="connsiteX12" fmla="*/ 313459 w 2708132"/>
                <a:gd name="connsiteY12" fmla="*/ 779318 h 779318"/>
                <a:gd name="connsiteX13" fmla="*/ 0 w 2708132"/>
                <a:gd name="connsiteY13" fmla="*/ 389659 h 779318"/>
                <a:gd name="connsiteX14" fmla="*/ 313459 w 2708132"/>
                <a:gd name="connsiteY14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8132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2365664" y="0"/>
                  </a:lnTo>
                  <a:lnTo>
                    <a:pt x="2365664" y="3635"/>
                  </a:lnTo>
                  <a:lnTo>
                    <a:pt x="2394673" y="0"/>
                  </a:lnTo>
                  <a:cubicBezTo>
                    <a:pt x="2567792" y="0"/>
                    <a:pt x="2708132" y="174456"/>
                    <a:pt x="2708132" y="389659"/>
                  </a:cubicBezTo>
                  <a:cubicBezTo>
                    <a:pt x="2708132" y="604862"/>
                    <a:pt x="2567792" y="779318"/>
                    <a:pt x="2394673" y="779318"/>
                  </a:cubicBezTo>
                  <a:lnTo>
                    <a:pt x="2365664" y="775683"/>
                  </a:lnTo>
                  <a:lnTo>
                    <a:pt x="2365664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162607" y="4080595"/>
              <a:ext cx="2650116" cy="675411"/>
            </a:xfrm>
            <a:custGeom>
              <a:avLst/>
              <a:gdLst>
                <a:gd name="connsiteX0" fmla="*/ 268866 w 2650116"/>
                <a:gd name="connsiteY0" fmla="*/ 0 h 675411"/>
                <a:gd name="connsiteX1" fmla="*/ 2336657 w 2650116"/>
                <a:gd name="connsiteY1" fmla="*/ 0 h 675411"/>
                <a:gd name="connsiteX2" fmla="*/ 2336657 w 2650116"/>
                <a:gd name="connsiteY2" fmla="*/ 3473 h 675411"/>
                <a:gd name="connsiteX3" fmla="*/ 2365665 w 2650116"/>
                <a:gd name="connsiteY3" fmla="*/ 1 h 675411"/>
                <a:gd name="connsiteX4" fmla="*/ 2650116 w 2650116"/>
                <a:gd name="connsiteY4" fmla="*/ 337706 h 675411"/>
                <a:gd name="connsiteX5" fmla="*/ 2365665 w 2650116"/>
                <a:gd name="connsiteY5" fmla="*/ 675411 h 675411"/>
                <a:gd name="connsiteX6" fmla="*/ 2336657 w 2650116"/>
                <a:gd name="connsiteY6" fmla="*/ 671940 h 675411"/>
                <a:gd name="connsiteX7" fmla="*/ 2336657 w 2650116"/>
                <a:gd name="connsiteY7" fmla="*/ 675409 h 675411"/>
                <a:gd name="connsiteX8" fmla="*/ 284468 w 2650116"/>
                <a:gd name="connsiteY8" fmla="*/ 675409 h 675411"/>
                <a:gd name="connsiteX9" fmla="*/ 284451 w 2650116"/>
                <a:gd name="connsiteY9" fmla="*/ 675411 h 675411"/>
                <a:gd name="connsiteX10" fmla="*/ 284434 w 2650116"/>
                <a:gd name="connsiteY10" fmla="*/ 675409 h 675411"/>
                <a:gd name="connsiteX11" fmla="*/ 268866 w 2650116"/>
                <a:gd name="connsiteY11" fmla="*/ 675409 h 675411"/>
                <a:gd name="connsiteX12" fmla="*/ 268866 w 2650116"/>
                <a:gd name="connsiteY12" fmla="*/ 673546 h 675411"/>
                <a:gd name="connsiteX13" fmla="*/ 227124 w 2650116"/>
                <a:gd name="connsiteY13" fmla="*/ 668550 h 675411"/>
                <a:gd name="connsiteX14" fmla="*/ 0 w 2650116"/>
                <a:gd name="connsiteY14" fmla="*/ 337706 h 675411"/>
                <a:gd name="connsiteX15" fmla="*/ 227124 w 2650116"/>
                <a:gd name="connsiteY15" fmla="*/ 6862 h 675411"/>
                <a:gd name="connsiteX16" fmla="*/ 268866 w 2650116"/>
                <a:gd name="connsiteY16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116" h="675411">
                  <a:moveTo>
                    <a:pt x="268866" y="0"/>
                  </a:moveTo>
                  <a:lnTo>
                    <a:pt x="2336657" y="0"/>
                  </a:lnTo>
                  <a:lnTo>
                    <a:pt x="2336657" y="3473"/>
                  </a:lnTo>
                  <a:lnTo>
                    <a:pt x="2365665" y="1"/>
                  </a:lnTo>
                  <a:cubicBezTo>
                    <a:pt x="2522763" y="1"/>
                    <a:pt x="2650116" y="151197"/>
                    <a:pt x="2650116" y="337706"/>
                  </a:cubicBezTo>
                  <a:cubicBezTo>
                    <a:pt x="2650116" y="524215"/>
                    <a:pt x="2522763" y="675411"/>
                    <a:pt x="2365665" y="675411"/>
                  </a:cubicBezTo>
                  <a:lnTo>
                    <a:pt x="2336657" y="671940"/>
                  </a:lnTo>
                  <a:lnTo>
                    <a:pt x="2336657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4" y="675409"/>
                  </a:lnTo>
                  <a:lnTo>
                    <a:pt x="268866" y="675409"/>
                  </a:lnTo>
                  <a:lnTo>
                    <a:pt x="268866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6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951190" y="2421682"/>
            <a:ext cx="3993576" cy="779318"/>
            <a:chOff x="2078615" y="1943100"/>
            <a:chExt cx="3993576" cy="779318"/>
          </a:xfrm>
        </p:grpSpPr>
        <p:sp>
          <p:nvSpPr>
            <p:cNvPr id="54" name="任意多边形 53"/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文本框 32"/>
          <p:cNvSpPr txBox="1"/>
          <p:nvPr/>
        </p:nvSpPr>
        <p:spPr>
          <a:xfrm>
            <a:off x="2255104" y="2497145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股权质押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32"/>
          <p:cNvSpPr txBox="1"/>
          <p:nvPr/>
        </p:nvSpPr>
        <p:spPr>
          <a:xfrm>
            <a:off x="6118069" y="2573241"/>
            <a:ext cx="353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rgbClr val="0066CC"/>
                </a:solidFill>
              </a:rPr>
              <a:t>发展现状、优缺点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75802C0-4FC4-801D-1069-E56026CA89EA}"/>
              </a:ext>
            </a:extLst>
          </p:cNvPr>
          <p:cNvCxnSpPr/>
          <p:nvPr/>
        </p:nvCxnSpPr>
        <p:spPr>
          <a:xfrm flipV="1">
            <a:off x="4738989" y="4648092"/>
            <a:ext cx="1440160" cy="1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634930-4F3F-98C4-984F-2AF58B5B3C54}"/>
              </a:ext>
            </a:extLst>
          </p:cNvPr>
          <p:cNvGrpSpPr/>
          <p:nvPr/>
        </p:nvGrpSpPr>
        <p:grpSpPr>
          <a:xfrm>
            <a:off x="2030412" y="4205848"/>
            <a:ext cx="2708132" cy="779318"/>
            <a:chOff x="2133599" y="4028641"/>
            <a:chExt cx="2708132" cy="779318"/>
          </a:xfrm>
        </p:grpSpPr>
        <p:sp>
          <p:nvSpPr>
            <p:cNvPr id="4" name="任意多边形 50">
              <a:extLst>
                <a:ext uri="{FF2B5EF4-FFF2-40B4-BE49-F238E27FC236}">
                  <a16:creationId xmlns:a16="http://schemas.microsoft.com/office/drawing/2014/main" id="{A0CF25A1-C5EF-6741-A99E-D116012CF8D1}"/>
                </a:ext>
              </a:extLst>
            </p:cNvPr>
            <p:cNvSpPr/>
            <p:nvPr/>
          </p:nvSpPr>
          <p:spPr>
            <a:xfrm>
              <a:off x="2133599" y="4028641"/>
              <a:ext cx="2708132" cy="779318"/>
            </a:xfrm>
            <a:custGeom>
              <a:avLst/>
              <a:gdLst>
                <a:gd name="connsiteX0" fmla="*/ 313459 w 2708132"/>
                <a:gd name="connsiteY0" fmla="*/ 0 h 779318"/>
                <a:gd name="connsiteX1" fmla="*/ 342467 w 2708132"/>
                <a:gd name="connsiteY1" fmla="*/ 3635 h 779318"/>
                <a:gd name="connsiteX2" fmla="*/ 342467 w 2708132"/>
                <a:gd name="connsiteY2" fmla="*/ 0 h 779318"/>
                <a:gd name="connsiteX3" fmla="*/ 2365664 w 2708132"/>
                <a:gd name="connsiteY3" fmla="*/ 0 h 779318"/>
                <a:gd name="connsiteX4" fmla="*/ 2365664 w 2708132"/>
                <a:gd name="connsiteY4" fmla="*/ 3635 h 779318"/>
                <a:gd name="connsiteX5" fmla="*/ 2394673 w 2708132"/>
                <a:gd name="connsiteY5" fmla="*/ 0 h 779318"/>
                <a:gd name="connsiteX6" fmla="*/ 2708132 w 2708132"/>
                <a:gd name="connsiteY6" fmla="*/ 389659 h 779318"/>
                <a:gd name="connsiteX7" fmla="*/ 2394673 w 2708132"/>
                <a:gd name="connsiteY7" fmla="*/ 779318 h 779318"/>
                <a:gd name="connsiteX8" fmla="*/ 2365664 w 2708132"/>
                <a:gd name="connsiteY8" fmla="*/ 775683 h 779318"/>
                <a:gd name="connsiteX9" fmla="*/ 2365664 w 2708132"/>
                <a:gd name="connsiteY9" fmla="*/ 779318 h 779318"/>
                <a:gd name="connsiteX10" fmla="*/ 342467 w 2708132"/>
                <a:gd name="connsiteY10" fmla="*/ 779318 h 779318"/>
                <a:gd name="connsiteX11" fmla="*/ 342467 w 2708132"/>
                <a:gd name="connsiteY11" fmla="*/ 775683 h 779318"/>
                <a:gd name="connsiteX12" fmla="*/ 313459 w 2708132"/>
                <a:gd name="connsiteY12" fmla="*/ 779318 h 779318"/>
                <a:gd name="connsiteX13" fmla="*/ 0 w 2708132"/>
                <a:gd name="connsiteY13" fmla="*/ 389659 h 779318"/>
                <a:gd name="connsiteX14" fmla="*/ 313459 w 2708132"/>
                <a:gd name="connsiteY14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8132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2365664" y="0"/>
                  </a:lnTo>
                  <a:lnTo>
                    <a:pt x="2365664" y="3635"/>
                  </a:lnTo>
                  <a:lnTo>
                    <a:pt x="2394673" y="0"/>
                  </a:lnTo>
                  <a:cubicBezTo>
                    <a:pt x="2567792" y="0"/>
                    <a:pt x="2708132" y="174456"/>
                    <a:pt x="2708132" y="389659"/>
                  </a:cubicBezTo>
                  <a:cubicBezTo>
                    <a:pt x="2708132" y="604862"/>
                    <a:pt x="2567792" y="779318"/>
                    <a:pt x="2394673" y="779318"/>
                  </a:cubicBezTo>
                  <a:lnTo>
                    <a:pt x="2365664" y="775683"/>
                  </a:lnTo>
                  <a:lnTo>
                    <a:pt x="2365664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51">
              <a:extLst>
                <a:ext uri="{FF2B5EF4-FFF2-40B4-BE49-F238E27FC236}">
                  <a16:creationId xmlns:a16="http://schemas.microsoft.com/office/drawing/2014/main" id="{5DE8A937-83EA-EB70-39C0-C60372085725}"/>
                </a:ext>
              </a:extLst>
            </p:cNvPr>
            <p:cNvSpPr/>
            <p:nvPr/>
          </p:nvSpPr>
          <p:spPr>
            <a:xfrm>
              <a:off x="2162607" y="4080595"/>
              <a:ext cx="2650116" cy="675411"/>
            </a:xfrm>
            <a:custGeom>
              <a:avLst/>
              <a:gdLst>
                <a:gd name="connsiteX0" fmla="*/ 268866 w 2650116"/>
                <a:gd name="connsiteY0" fmla="*/ 0 h 675411"/>
                <a:gd name="connsiteX1" fmla="*/ 2336657 w 2650116"/>
                <a:gd name="connsiteY1" fmla="*/ 0 h 675411"/>
                <a:gd name="connsiteX2" fmla="*/ 2336657 w 2650116"/>
                <a:gd name="connsiteY2" fmla="*/ 3473 h 675411"/>
                <a:gd name="connsiteX3" fmla="*/ 2365665 w 2650116"/>
                <a:gd name="connsiteY3" fmla="*/ 1 h 675411"/>
                <a:gd name="connsiteX4" fmla="*/ 2650116 w 2650116"/>
                <a:gd name="connsiteY4" fmla="*/ 337706 h 675411"/>
                <a:gd name="connsiteX5" fmla="*/ 2365665 w 2650116"/>
                <a:gd name="connsiteY5" fmla="*/ 675411 h 675411"/>
                <a:gd name="connsiteX6" fmla="*/ 2336657 w 2650116"/>
                <a:gd name="connsiteY6" fmla="*/ 671940 h 675411"/>
                <a:gd name="connsiteX7" fmla="*/ 2336657 w 2650116"/>
                <a:gd name="connsiteY7" fmla="*/ 675409 h 675411"/>
                <a:gd name="connsiteX8" fmla="*/ 284468 w 2650116"/>
                <a:gd name="connsiteY8" fmla="*/ 675409 h 675411"/>
                <a:gd name="connsiteX9" fmla="*/ 284451 w 2650116"/>
                <a:gd name="connsiteY9" fmla="*/ 675411 h 675411"/>
                <a:gd name="connsiteX10" fmla="*/ 284434 w 2650116"/>
                <a:gd name="connsiteY10" fmla="*/ 675409 h 675411"/>
                <a:gd name="connsiteX11" fmla="*/ 268866 w 2650116"/>
                <a:gd name="connsiteY11" fmla="*/ 675409 h 675411"/>
                <a:gd name="connsiteX12" fmla="*/ 268866 w 2650116"/>
                <a:gd name="connsiteY12" fmla="*/ 673546 h 675411"/>
                <a:gd name="connsiteX13" fmla="*/ 227124 w 2650116"/>
                <a:gd name="connsiteY13" fmla="*/ 668550 h 675411"/>
                <a:gd name="connsiteX14" fmla="*/ 0 w 2650116"/>
                <a:gd name="connsiteY14" fmla="*/ 337706 h 675411"/>
                <a:gd name="connsiteX15" fmla="*/ 227124 w 2650116"/>
                <a:gd name="connsiteY15" fmla="*/ 6862 h 675411"/>
                <a:gd name="connsiteX16" fmla="*/ 268866 w 2650116"/>
                <a:gd name="connsiteY16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116" h="675411">
                  <a:moveTo>
                    <a:pt x="268866" y="0"/>
                  </a:moveTo>
                  <a:lnTo>
                    <a:pt x="2336657" y="0"/>
                  </a:lnTo>
                  <a:lnTo>
                    <a:pt x="2336657" y="3473"/>
                  </a:lnTo>
                  <a:lnTo>
                    <a:pt x="2365665" y="1"/>
                  </a:lnTo>
                  <a:cubicBezTo>
                    <a:pt x="2522763" y="1"/>
                    <a:pt x="2650116" y="151197"/>
                    <a:pt x="2650116" y="337706"/>
                  </a:cubicBezTo>
                  <a:cubicBezTo>
                    <a:pt x="2650116" y="524215"/>
                    <a:pt x="2522763" y="675411"/>
                    <a:pt x="2365665" y="675411"/>
                  </a:cubicBezTo>
                  <a:lnTo>
                    <a:pt x="2336657" y="671940"/>
                  </a:lnTo>
                  <a:lnTo>
                    <a:pt x="2336657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4" y="675409"/>
                  </a:lnTo>
                  <a:lnTo>
                    <a:pt x="268866" y="675409"/>
                  </a:lnTo>
                  <a:lnTo>
                    <a:pt x="268866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6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1A7A0-52B7-8F6F-0D4B-BA68E8CB8801}"/>
              </a:ext>
            </a:extLst>
          </p:cNvPr>
          <p:cNvGrpSpPr/>
          <p:nvPr/>
        </p:nvGrpSpPr>
        <p:grpSpPr>
          <a:xfrm>
            <a:off x="5980197" y="4258434"/>
            <a:ext cx="3993576" cy="779318"/>
            <a:chOff x="2078615" y="1943100"/>
            <a:chExt cx="3993576" cy="779318"/>
          </a:xfrm>
        </p:grpSpPr>
        <p:sp>
          <p:nvSpPr>
            <p:cNvPr id="7" name="任意多边形 53">
              <a:extLst>
                <a:ext uri="{FF2B5EF4-FFF2-40B4-BE49-F238E27FC236}">
                  <a16:creationId xmlns:a16="http://schemas.microsoft.com/office/drawing/2014/main" id="{FC1E91A1-4295-DB62-1646-5A2879015A28}"/>
                </a:ext>
              </a:extLst>
            </p:cNvPr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54">
              <a:extLst>
                <a:ext uri="{FF2B5EF4-FFF2-40B4-BE49-F238E27FC236}">
                  <a16:creationId xmlns:a16="http://schemas.microsoft.com/office/drawing/2014/main" id="{37DE2271-2B3B-82CF-142E-ED5BC5675781}"/>
                </a:ext>
              </a:extLst>
            </p:cNvPr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32">
            <a:extLst>
              <a:ext uri="{FF2B5EF4-FFF2-40B4-BE49-F238E27FC236}">
                <a16:creationId xmlns:a16="http://schemas.microsoft.com/office/drawing/2014/main" id="{597841A6-1E3B-3A4D-212D-79A369E20C62}"/>
              </a:ext>
            </a:extLst>
          </p:cNvPr>
          <p:cNvSpPr txBox="1"/>
          <p:nvPr/>
        </p:nvSpPr>
        <p:spPr>
          <a:xfrm>
            <a:off x="2284111" y="4333897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股价同步性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2">
            <a:extLst>
              <a:ext uri="{FF2B5EF4-FFF2-40B4-BE49-F238E27FC236}">
                <a16:creationId xmlns:a16="http://schemas.microsoft.com/office/drawing/2014/main" id="{7B0A4510-E1D4-3C22-665C-002C4E2C4149}"/>
              </a:ext>
            </a:extLst>
          </p:cNvPr>
          <p:cNvSpPr txBox="1"/>
          <p:nvPr/>
        </p:nvSpPr>
        <p:spPr>
          <a:xfrm>
            <a:off x="5977870" y="4338730"/>
            <a:ext cx="393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发展现状、影响因素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82A16A84-0E42-2387-83E9-E405D3E740F5}"/>
              </a:ext>
            </a:extLst>
          </p:cNvPr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14">
            <a:extLst>
              <a:ext uri="{FF2B5EF4-FFF2-40B4-BE49-F238E27FC236}">
                <a16:creationId xmlns:a16="http://schemas.microsoft.com/office/drawing/2014/main" id="{26A02DB4-DCC7-6F71-7B93-71EAD00F5169}"/>
              </a:ext>
            </a:extLst>
          </p:cNvPr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E1C258-FC21-E9F7-B7F5-030927A35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73142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251250" y="1655377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27037" y="1705819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672490" y="4637826"/>
            <a:ext cx="5390489" cy="369332"/>
            <a:chOff x="8641357" y="2133650"/>
            <a:chExt cx="5390489" cy="369332"/>
          </a:xfrm>
        </p:grpSpPr>
        <p:sp>
          <p:nvSpPr>
            <p:cNvPr id="73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14181" y="2133650"/>
              <a:ext cx="531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增加影响股价同步性因素的研究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475658" y="2167813"/>
            <a:ext cx="1506122" cy="1124768"/>
            <a:chOff x="2958771" y="2550667"/>
            <a:chExt cx="1506122" cy="1124768"/>
          </a:xfrm>
        </p:grpSpPr>
        <p:grpSp>
          <p:nvGrpSpPr>
            <p:cNvPr id="76" name="组合 75"/>
            <p:cNvGrpSpPr/>
            <p:nvPr/>
          </p:nvGrpSpPr>
          <p:grpSpPr>
            <a:xfrm>
              <a:off x="3433793" y="2550667"/>
              <a:ext cx="533171" cy="497987"/>
              <a:chOff x="1740921" y="2645461"/>
              <a:chExt cx="1408013" cy="1315096"/>
            </a:xfrm>
            <a:solidFill>
              <a:srgbClr val="FF0000"/>
            </a:solidFill>
          </p:grpSpPr>
          <p:sp>
            <p:nvSpPr>
              <p:cNvPr id="78" name="Freeform 329"/>
              <p:cNvSpPr/>
              <p:nvPr/>
            </p:nvSpPr>
            <p:spPr bwMode="auto">
              <a:xfrm>
                <a:off x="1912456" y="3288715"/>
                <a:ext cx="257301" cy="464573"/>
              </a:xfrm>
              <a:custGeom>
                <a:avLst/>
                <a:gdLst>
                  <a:gd name="T0" fmla="*/ 9 w 36"/>
                  <a:gd name="T1" fmla="*/ 0 h 66"/>
                  <a:gd name="T2" fmla="*/ 0 w 36"/>
                  <a:gd name="T3" fmla="*/ 9 h 66"/>
                  <a:gd name="T4" fmla="*/ 0 w 36"/>
                  <a:gd name="T5" fmla="*/ 56 h 66"/>
                  <a:gd name="T6" fmla="*/ 9 w 36"/>
                  <a:gd name="T7" fmla="*/ 66 h 66"/>
                  <a:gd name="T8" fmla="*/ 26 w 36"/>
                  <a:gd name="T9" fmla="*/ 66 h 66"/>
                  <a:gd name="T10" fmla="*/ 36 w 36"/>
                  <a:gd name="T11" fmla="*/ 56 h 66"/>
                  <a:gd name="T12" fmla="*/ 36 w 36"/>
                  <a:gd name="T13" fmla="*/ 9 h 66"/>
                  <a:gd name="T14" fmla="*/ 26 w 36"/>
                  <a:gd name="T15" fmla="*/ 0 h 66"/>
                  <a:gd name="T16" fmla="*/ 9 w 36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6"/>
                      <a:pt x="9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66"/>
                      <a:pt x="36" y="61"/>
                      <a:pt x="36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79" name="Freeform 330"/>
              <p:cNvSpPr/>
              <p:nvPr/>
            </p:nvSpPr>
            <p:spPr bwMode="auto">
              <a:xfrm>
                <a:off x="2305557" y="3460249"/>
                <a:ext cx="257301" cy="293041"/>
              </a:xfrm>
              <a:custGeom>
                <a:avLst/>
                <a:gdLst>
                  <a:gd name="T0" fmla="*/ 9 w 36"/>
                  <a:gd name="T1" fmla="*/ 0 h 42"/>
                  <a:gd name="T2" fmla="*/ 0 w 36"/>
                  <a:gd name="T3" fmla="*/ 9 h 42"/>
                  <a:gd name="T4" fmla="*/ 0 w 36"/>
                  <a:gd name="T5" fmla="*/ 32 h 42"/>
                  <a:gd name="T6" fmla="*/ 9 w 36"/>
                  <a:gd name="T7" fmla="*/ 42 h 42"/>
                  <a:gd name="T8" fmla="*/ 26 w 36"/>
                  <a:gd name="T9" fmla="*/ 42 h 42"/>
                  <a:gd name="T10" fmla="*/ 36 w 36"/>
                  <a:gd name="T11" fmla="*/ 32 h 42"/>
                  <a:gd name="T12" fmla="*/ 36 w 36"/>
                  <a:gd name="T13" fmla="*/ 9 h 42"/>
                  <a:gd name="T14" fmla="*/ 26 w 36"/>
                  <a:gd name="T15" fmla="*/ 0 h 42"/>
                  <a:gd name="T16" fmla="*/ 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7"/>
                      <a:pt x="4" y="42"/>
                      <a:pt x="9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1" y="42"/>
                      <a:pt x="36" y="37"/>
                      <a:pt x="36" y="3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0" name="Freeform 331"/>
              <p:cNvSpPr/>
              <p:nvPr/>
            </p:nvSpPr>
            <p:spPr bwMode="auto">
              <a:xfrm>
                <a:off x="2705804" y="3088591"/>
                <a:ext cx="250157" cy="664697"/>
              </a:xfrm>
              <a:custGeom>
                <a:avLst/>
                <a:gdLst>
                  <a:gd name="T0" fmla="*/ 26 w 36"/>
                  <a:gd name="T1" fmla="*/ 0 h 94"/>
                  <a:gd name="T2" fmla="*/ 9 w 36"/>
                  <a:gd name="T3" fmla="*/ 0 h 94"/>
                  <a:gd name="T4" fmla="*/ 0 w 36"/>
                  <a:gd name="T5" fmla="*/ 9 h 94"/>
                  <a:gd name="T6" fmla="*/ 0 w 36"/>
                  <a:gd name="T7" fmla="*/ 84 h 94"/>
                  <a:gd name="T8" fmla="*/ 9 w 36"/>
                  <a:gd name="T9" fmla="*/ 94 h 94"/>
                  <a:gd name="T10" fmla="*/ 26 w 36"/>
                  <a:gd name="T11" fmla="*/ 94 h 94"/>
                  <a:gd name="T12" fmla="*/ 36 w 36"/>
                  <a:gd name="T13" fmla="*/ 84 h 94"/>
                  <a:gd name="T14" fmla="*/ 36 w 36"/>
                  <a:gd name="T15" fmla="*/ 9 h 94"/>
                  <a:gd name="T16" fmla="*/ 26 w 36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94">
                    <a:moveTo>
                      <a:pt x="2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4"/>
                      <a:pt x="9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31" y="94"/>
                      <a:pt x="36" y="89"/>
                      <a:pt x="36" y="8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1" name="Freeform 332"/>
              <p:cNvSpPr/>
              <p:nvPr/>
            </p:nvSpPr>
            <p:spPr bwMode="auto">
              <a:xfrm>
                <a:off x="1740921" y="3846200"/>
                <a:ext cx="1408013" cy="114357"/>
              </a:xfrm>
              <a:custGeom>
                <a:avLst/>
                <a:gdLst>
                  <a:gd name="T0" fmla="*/ 191 w 199"/>
                  <a:gd name="T1" fmla="*/ 0 h 16"/>
                  <a:gd name="T2" fmla="*/ 8 w 199"/>
                  <a:gd name="T3" fmla="*/ 0 h 16"/>
                  <a:gd name="T4" fmla="*/ 0 w 199"/>
                  <a:gd name="T5" fmla="*/ 8 h 16"/>
                  <a:gd name="T6" fmla="*/ 0 w 199"/>
                  <a:gd name="T7" fmla="*/ 8 h 16"/>
                  <a:gd name="T8" fmla="*/ 8 w 199"/>
                  <a:gd name="T9" fmla="*/ 16 h 16"/>
                  <a:gd name="T10" fmla="*/ 191 w 199"/>
                  <a:gd name="T11" fmla="*/ 16 h 16"/>
                  <a:gd name="T12" fmla="*/ 199 w 199"/>
                  <a:gd name="T13" fmla="*/ 8 h 16"/>
                  <a:gd name="T14" fmla="*/ 199 w 199"/>
                  <a:gd name="T15" fmla="*/ 8 h 16"/>
                  <a:gd name="T16" fmla="*/ 191 w 199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6">
                    <a:moveTo>
                      <a:pt x="19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96" y="16"/>
                      <a:pt x="199" y="13"/>
                      <a:pt x="199" y="8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3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2" name="Freeform 333"/>
              <p:cNvSpPr/>
              <p:nvPr/>
            </p:nvSpPr>
            <p:spPr bwMode="auto">
              <a:xfrm>
                <a:off x="1833838" y="2645461"/>
                <a:ext cx="1179301" cy="550342"/>
              </a:xfrm>
              <a:custGeom>
                <a:avLst/>
                <a:gdLst>
                  <a:gd name="T0" fmla="*/ 8 w 167"/>
                  <a:gd name="T1" fmla="*/ 68 h 78"/>
                  <a:gd name="T2" fmla="*/ 28 w 167"/>
                  <a:gd name="T3" fmla="*/ 48 h 78"/>
                  <a:gd name="T4" fmla="*/ 82 w 167"/>
                  <a:gd name="T5" fmla="*/ 77 h 78"/>
                  <a:gd name="T6" fmla="*/ 84 w 167"/>
                  <a:gd name="T7" fmla="*/ 78 h 78"/>
                  <a:gd name="T8" fmla="*/ 87 w 167"/>
                  <a:gd name="T9" fmla="*/ 77 h 78"/>
                  <a:gd name="T10" fmla="*/ 148 w 167"/>
                  <a:gd name="T11" fmla="*/ 22 h 78"/>
                  <a:gd name="T12" fmla="*/ 154 w 167"/>
                  <a:gd name="T13" fmla="*/ 28 h 78"/>
                  <a:gd name="T14" fmla="*/ 155 w 167"/>
                  <a:gd name="T15" fmla="*/ 29 h 78"/>
                  <a:gd name="T16" fmla="*/ 156 w 167"/>
                  <a:gd name="T17" fmla="*/ 28 h 78"/>
                  <a:gd name="T18" fmla="*/ 158 w 167"/>
                  <a:gd name="T19" fmla="*/ 26 h 78"/>
                  <a:gd name="T20" fmla="*/ 166 w 167"/>
                  <a:gd name="T21" fmla="*/ 2 h 78"/>
                  <a:gd name="T22" fmla="*/ 166 w 167"/>
                  <a:gd name="T23" fmla="*/ 0 h 78"/>
                  <a:gd name="T24" fmla="*/ 165 w 167"/>
                  <a:gd name="T25" fmla="*/ 0 h 78"/>
                  <a:gd name="T26" fmla="*/ 164 w 167"/>
                  <a:gd name="T27" fmla="*/ 0 h 78"/>
                  <a:gd name="T28" fmla="*/ 140 w 167"/>
                  <a:gd name="T29" fmla="*/ 9 h 78"/>
                  <a:gd name="T30" fmla="*/ 139 w 167"/>
                  <a:gd name="T31" fmla="*/ 10 h 78"/>
                  <a:gd name="T32" fmla="*/ 138 w 167"/>
                  <a:gd name="T33" fmla="*/ 12 h 78"/>
                  <a:gd name="T34" fmla="*/ 138 w 167"/>
                  <a:gd name="T35" fmla="*/ 13 h 78"/>
                  <a:gd name="T36" fmla="*/ 142 w 167"/>
                  <a:gd name="T37" fmla="*/ 17 h 78"/>
                  <a:gd name="T38" fmla="*/ 83 w 167"/>
                  <a:gd name="T39" fmla="*/ 69 h 78"/>
                  <a:gd name="T40" fmla="*/ 29 w 167"/>
                  <a:gd name="T41" fmla="*/ 40 h 78"/>
                  <a:gd name="T42" fmla="*/ 25 w 167"/>
                  <a:gd name="T43" fmla="*/ 41 h 78"/>
                  <a:gd name="T44" fmla="*/ 2 w 167"/>
                  <a:gd name="T45" fmla="*/ 63 h 78"/>
                  <a:gd name="T46" fmla="*/ 2 w 167"/>
                  <a:gd name="T47" fmla="*/ 68 h 78"/>
                  <a:gd name="T48" fmla="*/ 8 w 167"/>
                  <a:gd name="T49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78">
                    <a:moveTo>
                      <a:pt x="8" y="68"/>
                    </a:moveTo>
                    <a:cubicBezTo>
                      <a:pt x="28" y="48"/>
                      <a:pt x="28" y="48"/>
                      <a:pt x="28" y="48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3" y="78"/>
                      <a:pt x="83" y="78"/>
                      <a:pt x="84" y="78"/>
                    </a:cubicBezTo>
                    <a:cubicBezTo>
                      <a:pt x="85" y="78"/>
                      <a:pt x="86" y="78"/>
                      <a:pt x="87" y="77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54" y="28"/>
                      <a:pt x="154" y="28"/>
                      <a:pt x="154" y="28"/>
                    </a:cubicBezTo>
                    <a:cubicBezTo>
                      <a:pt x="154" y="29"/>
                      <a:pt x="154" y="29"/>
                      <a:pt x="155" y="29"/>
                    </a:cubicBezTo>
                    <a:cubicBezTo>
                      <a:pt x="155" y="29"/>
                      <a:pt x="156" y="28"/>
                      <a:pt x="156" y="28"/>
                    </a:cubicBezTo>
                    <a:cubicBezTo>
                      <a:pt x="157" y="27"/>
                      <a:pt x="157" y="26"/>
                      <a:pt x="158" y="26"/>
                    </a:cubicBezTo>
                    <a:cubicBezTo>
                      <a:pt x="158" y="26"/>
                      <a:pt x="163" y="11"/>
                      <a:pt x="166" y="2"/>
                    </a:cubicBezTo>
                    <a:cubicBezTo>
                      <a:pt x="166" y="2"/>
                      <a:pt x="167" y="1"/>
                      <a:pt x="166" y="0"/>
                    </a:cubicBezTo>
                    <a:cubicBezTo>
                      <a:pt x="166" y="0"/>
                      <a:pt x="165" y="0"/>
                      <a:pt x="165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39" y="10"/>
                      <a:pt x="139" y="10"/>
                    </a:cubicBezTo>
                    <a:cubicBezTo>
                      <a:pt x="138" y="11"/>
                      <a:pt x="138" y="12"/>
                      <a:pt x="138" y="12"/>
                    </a:cubicBezTo>
                    <a:cubicBezTo>
                      <a:pt x="138" y="12"/>
                      <a:pt x="138" y="13"/>
                      <a:pt x="138" y="13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8" y="39"/>
                      <a:pt x="26" y="39"/>
                      <a:pt x="25" y="4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4"/>
                      <a:pt x="0" y="67"/>
                      <a:pt x="2" y="68"/>
                    </a:cubicBezTo>
                    <a:cubicBezTo>
                      <a:pt x="4" y="70"/>
                      <a:pt x="6" y="70"/>
                      <a:pt x="8" y="6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  <p:sp>
          <p:nvSpPr>
            <p:cNvPr id="77" name="文本框 32"/>
            <p:cNvSpPr txBox="1"/>
            <p:nvPr/>
          </p:nvSpPr>
          <p:spPr>
            <a:xfrm>
              <a:off x="2958771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理论意义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77111" y="2161282"/>
            <a:ext cx="1506122" cy="1181745"/>
            <a:chOff x="4920034" y="2493690"/>
            <a:chExt cx="1506122" cy="1181745"/>
          </a:xfrm>
        </p:grpSpPr>
        <p:grpSp>
          <p:nvGrpSpPr>
            <p:cNvPr id="84" name="组合 83"/>
            <p:cNvGrpSpPr/>
            <p:nvPr/>
          </p:nvGrpSpPr>
          <p:grpSpPr>
            <a:xfrm>
              <a:off x="5452251" y="2493690"/>
              <a:ext cx="567448" cy="611941"/>
              <a:chOff x="7549885" y="3739194"/>
              <a:chExt cx="1720118" cy="1854990"/>
            </a:xfrm>
            <a:solidFill>
              <a:srgbClr val="FF0000"/>
            </a:solidFill>
          </p:grpSpPr>
          <p:sp>
            <p:nvSpPr>
              <p:cNvPr id="86" name="Freeform 38"/>
              <p:cNvSpPr>
                <a:spLocks noEditPoints="1"/>
              </p:cNvSpPr>
              <p:nvPr/>
            </p:nvSpPr>
            <p:spPr bwMode="auto">
              <a:xfrm>
                <a:off x="7549885" y="3739194"/>
                <a:ext cx="1720118" cy="1278360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7" name="Freeform 39"/>
              <p:cNvSpPr/>
              <p:nvPr/>
            </p:nvSpPr>
            <p:spPr bwMode="auto">
              <a:xfrm>
                <a:off x="8013143" y="5044918"/>
                <a:ext cx="787736" cy="549266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8" name="Freeform 40"/>
              <p:cNvSpPr/>
              <p:nvPr/>
            </p:nvSpPr>
            <p:spPr bwMode="auto">
              <a:xfrm>
                <a:off x="7813767" y="4073444"/>
                <a:ext cx="1192355" cy="619633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  <p:sp>
          <p:nvSpPr>
            <p:cNvPr id="85" name="文本框 32"/>
            <p:cNvSpPr txBox="1"/>
            <p:nvPr/>
          </p:nvSpPr>
          <p:spPr>
            <a:xfrm>
              <a:off x="4920034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现实意义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425381" y="4045509"/>
            <a:ext cx="2622999" cy="369332"/>
            <a:chOff x="8641357" y="2133650"/>
            <a:chExt cx="2622999" cy="369332"/>
          </a:xfrm>
        </p:grpSpPr>
        <p:sp>
          <p:nvSpPr>
            <p:cNvPr id="10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714182" y="2133650"/>
              <a:ext cx="2550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保护投资者利益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文本框 5">
            <a:extLst>
              <a:ext uri="{FF2B5EF4-FFF2-40B4-BE49-F238E27FC236}">
                <a16:creationId xmlns:a16="http://schemas.microsoft.com/office/drawing/2014/main" id="{43EAA308-0B58-F4D1-7B91-91002BBBA5C8}"/>
              </a:ext>
            </a:extLst>
          </p:cNvPr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14">
            <a:extLst>
              <a:ext uri="{FF2B5EF4-FFF2-40B4-BE49-F238E27FC236}">
                <a16:creationId xmlns:a16="http://schemas.microsoft.com/office/drawing/2014/main" id="{C6890061-9BD5-8A27-71B5-72309CDCAB5E}"/>
              </a:ext>
            </a:extLst>
          </p:cNvPr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152C8C-C05D-10BF-C57B-30C3C56D8DC4}"/>
              </a:ext>
            </a:extLst>
          </p:cNvPr>
          <p:cNvGrpSpPr/>
          <p:nvPr/>
        </p:nvGrpSpPr>
        <p:grpSpPr>
          <a:xfrm>
            <a:off x="1672490" y="4098998"/>
            <a:ext cx="5977445" cy="369332"/>
            <a:chOff x="8641357" y="2133650"/>
            <a:chExt cx="5977445" cy="369332"/>
          </a:xfrm>
        </p:grpSpPr>
        <p:sp>
          <p:nvSpPr>
            <p:cNvPr id="5" name="Freeform 512">
              <a:extLst>
                <a:ext uri="{FF2B5EF4-FFF2-40B4-BE49-F238E27FC236}">
                  <a16:creationId xmlns:a16="http://schemas.microsoft.com/office/drawing/2014/main" id="{46AEA9DF-1DC7-713B-E7D7-5D1E7289BF5F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TextBox 73">
              <a:extLst>
                <a:ext uri="{FF2B5EF4-FFF2-40B4-BE49-F238E27FC236}">
                  <a16:creationId xmlns:a16="http://schemas.microsoft.com/office/drawing/2014/main" id="{7C5B912C-606E-F976-ECAF-A55661D91B4F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丰富股权质押对股价同步性的影响程度的研究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E22480-8465-8403-112A-0B153E7A4086}"/>
              </a:ext>
            </a:extLst>
          </p:cNvPr>
          <p:cNvGrpSpPr/>
          <p:nvPr/>
        </p:nvGrpSpPr>
        <p:grpSpPr>
          <a:xfrm>
            <a:off x="7425381" y="4637826"/>
            <a:ext cx="3206329" cy="369332"/>
            <a:chOff x="8641357" y="2133650"/>
            <a:chExt cx="3206329" cy="369332"/>
          </a:xfrm>
        </p:grpSpPr>
        <p:sp>
          <p:nvSpPr>
            <p:cNvPr id="8" name="Freeform 512">
              <a:extLst>
                <a:ext uri="{FF2B5EF4-FFF2-40B4-BE49-F238E27FC236}">
                  <a16:creationId xmlns:a16="http://schemas.microsoft.com/office/drawing/2014/main" id="{6CDC3204-D3E8-AC42-1171-B060F1279D9F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108">
              <a:extLst>
                <a:ext uri="{FF2B5EF4-FFF2-40B4-BE49-F238E27FC236}">
                  <a16:creationId xmlns:a16="http://schemas.microsoft.com/office/drawing/2014/main" id="{F8D2F956-8AB2-868A-A6BE-2B4951530AD7}"/>
                </a:ext>
              </a:extLst>
            </p:cNvPr>
            <p:cNvSpPr txBox="1"/>
            <p:nvPr/>
          </p:nvSpPr>
          <p:spPr>
            <a:xfrm>
              <a:off x="8714182" y="2133650"/>
              <a:ext cx="313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合理配置市场资源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1ED66A7-72A8-19FC-8947-4E7976B85D9F}"/>
              </a:ext>
            </a:extLst>
          </p:cNvPr>
          <p:cNvGrpSpPr/>
          <p:nvPr/>
        </p:nvGrpSpPr>
        <p:grpSpPr>
          <a:xfrm>
            <a:off x="7425381" y="5230143"/>
            <a:ext cx="3206329" cy="369332"/>
            <a:chOff x="8641357" y="2133650"/>
            <a:chExt cx="3206329" cy="369332"/>
          </a:xfrm>
        </p:grpSpPr>
        <p:sp>
          <p:nvSpPr>
            <p:cNvPr id="11" name="Freeform 512">
              <a:extLst>
                <a:ext uri="{FF2B5EF4-FFF2-40B4-BE49-F238E27FC236}">
                  <a16:creationId xmlns:a16="http://schemas.microsoft.com/office/drawing/2014/main" id="{7D8D8392-3FAD-3CD8-8D19-F306C1579D74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108">
              <a:extLst>
                <a:ext uri="{FF2B5EF4-FFF2-40B4-BE49-F238E27FC236}">
                  <a16:creationId xmlns:a16="http://schemas.microsoft.com/office/drawing/2014/main" id="{5925D52D-B717-FAE5-948D-485549795478}"/>
                </a:ext>
              </a:extLst>
            </p:cNvPr>
            <p:cNvSpPr txBox="1"/>
            <p:nvPr/>
          </p:nvSpPr>
          <p:spPr>
            <a:xfrm>
              <a:off x="8714182" y="2133650"/>
              <a:ext cx="313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规范股权质押的监督要求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F46AD1-399E-C0FB-C442-8D507533E3BA}"/>
              </a:ext>
            </a:extLst>
          </p:cNvPr>
          <p:cNvGrpSpPr/>
          <p:nvPr/>
        </p:nvGrpSpPr>
        <p:grpSpPr>
          <a:xfrm>
            <a:off x="1672490" y="5176574"/>
            <a:ext cx="5390489" cy="369332"/>
            <a:chOff x="8641357" y="2133650"/>
            <a:chExt cx="5390489" cy="369332"/>
          </a:xfrm>
        </p:grpSpPr>
        <p:sp>
          <p:nvSpPr>
            <p:cNvPr id="14" name="Freeform 512">
              <a:extLst>
                <a:ext uri="{FF2B5EF4-FFF2-40B4-BE49-F238E27FC236}">
                  <a16:creationId xmlns:a16="http://schemas.microsoft.com/office/drawing/2014/main" id="{FBADFC3C-5CB0-C4DB-AEC8-999DA03E47B4}"/>
                </a:ext>
              </a:extLst>
            </p:cNvPr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TextBox 73">
              <a:extLst>
                <a:ext uri="{FF2B5EF4-FFF2-40B4-BE49-F238E27FC236}">
                  <a16:creationId xmlns:a16="http://schemas.microsoft.com/office/drawing/2014/main" id="{6C16D7F3-195D-5F48-823E-EB5829A68D73}"/>
                </a:ext>
              </a:extLst>
            </p:cNvPr>
            <p:cNvSpPr txBox="1"/>
            <p:nvPr/>
          </p:nvSpPr>
          <p:spPr>
            <a:xfrm>
              <a:off x="8714181" y="2133650"/>
              <a:ext cx="531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聚焦高股价同步性的特例研究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7B277A1-56C2-F654-ADCE-102D9047D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研究方法和思路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02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413C2E-29E7-BC7B-AFC3-4AE65C173C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34168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24"/>
          <p:cNvGrpSpPr/>
          <p:nvPr/>
        </p:nvGrpSpPr>
        <p:grpSpPr bwMode="auto">
          <a:xfrm>
            <a:off x="2405449" y="2096996"/>
            <a:ext cx="2454368" cy="2527054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27473" y="2957817"/>
            <a:ext cx="2605090" cy="939324"/>
            <a:chOff x="1715787" y="3092319"/>
            <a:chExt cx="2605090" cy="939324"/>
          </a:xfrm>
        </p:grpSpPr>
        <p:sp>
          <p:nvSpPr>
            <p:cNvPr id="43" name="文本框 33"/>
            <p:cNvSpPr txBox="1"/>
            <p:nvPr/>
          </p:nvSpPr>
          <p:spPr>
            <a:xfrm>
              <a:off x="1715787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描述性统计</a:t>
              </a:r>
            </a:p>
          </p:txBody>
        </p:sp>
        <p:sp>
          <p:nvSpPr>
            <p:cNvPr id="44" name="Freeform 323"/>
            <p:cNvSpPr/>
            <p:nvPr/>
          </p:nvSpPr>
          <p:spPr bwMode="auto">
            <a:xfrm>
              <a:off x="2777814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28451" y="1845618"/>
            <a:ext cx="706229" cy="3816424"/>
            <a:chOff x="5191898" y="1845618"/>
            <a:chExt cx="706229" cy="381642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545013" y="1845618"/>
              <a:ext cx="0" cy="3816424"/>
            </a:xfrm>
            <a:prstGeom prst="line">
              <a:avLst/>
            </a:prstGeom>
            <a:noFill/>
            <a:ln w="9525" cap="flat" cmpd="sng" algn="ctr">
              <a:solidFill>
                <a:srgbClr val="0066CC"/>
              </a:solidFill>
              <a:prstDash val="dash"/>
            </a:ln>
            <a:effectLst/>
          </p:spPr>
        </p:cxnSp>
        <p:grpSp>
          <p:nvGrpSpPr>
            <p:cNvPr id="47" name="组合 46"/>
            <p:cNvGrpSpPr/>
            <p:nvPr/>
          </p:nvGrpSpPr>
          <p:grpSpPr>
            <a:xfrm>
              <a:off x="5191898" y="2351253"/>
              <a:ext cx="706229" cy="703668"/>
              <a:chOff x="3618897" y="2279040"/>
              <a:chExt cx="706229" cy="703668"/>
            </a:xfrm>
            <a:solidFill>
              <a:srgbClr val="FF0000"/>
            </a:solidFill>
          </p:grpSpPr>
          <p:sp>
            <p:nvSpPr>
              <p:cNvPr id="48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66CC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组合 24"/>
          <p:cNvGrpSpPr/>
          <p:nvPr/>
        </p:nvGrpSpPr>
        <p:grpSpPr bwMode="auto">
          <a:xfrm>
            <a:off x="7044050" y="2090872"/>
            <a:ext cx="2518237" cy="2520280"/>
            <a:chOff x="2848131" y="1860029"/>
            <a:chExt cx="3807502" cy="3807502"/>
          </a:xfrm>
        </p:grpSpPr>
        <p:sp>
          <p:nvSpPr>
            <p:cNvPr id="52" name="椭圆 5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43806" y="2953650"/>
            <a:ext cx="2605090" cy="939324"/>
            <a:chOff x="6684339" y="3092319"/>
            <a:chExt cx="2605090" cy="939324"/>
          </a:xfrm>
        </p:grpSpPr>
        <p:sp>
          <p:nvSpPr>
            <p:cNvPr id="56" name="文本框 33"/>
            <p:cNvSpPr txBox="1"/>
            <p:nvPr/>
          </p:nvSpPr>
          <p:spPr>
            <a:xfrm>
              <a:off x="6684339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实证研究法</a:t>
              </a:r>
            </a:p>
          </p:txBody>
        </p:sp>
        <p:sp>
          <p:nvSpPr>
            <p:cNvPr id="57" name="Freeform 323"/>
            <p:cNvSpPr/>
            <p:nvPr/>
          </p:nvSpPr>
          <p:spPr bwMode="auto">
            <a:xfrm>
              <a:off x="7847977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871077" y="3882307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050044" y="3877410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Freeform 514">
            <a:extLst>
              <a:ext uri="{FF2B5EF4-FFF2-40B4-BE49-F238E27FC236}">
                <a16:creationId xmlns:a16="http://schemas.microsoft.com/office/drawing/2014/main" id="{EA1E1C5E-5DAC-6375-0A34-3E75C7C2ACDE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DD09FF91-3FB8-7106-95EF-2D6FF5A2568C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研究方法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EACBB-CFDE-2CDD-BEA3-5C089F671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16080" y="1133710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 flipV="1">
            <a:off x="2384525" y="3335265"/>
            <a:ext cx="1408806" cy="70947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79" name="直接连接符 78"/>
          <p:cNvCxnSpPr/>
          <p:nvPr/>
        </p:nvCxnSpPr>
        <p:spPr>
          <a:xfrm flipH="1">
            <a:off x="5009500" y="3332328"/>
            <a:ext cx="1563580" cy="7051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80" name="直接连接符 79"/>
          <p:cNvCxnSpPr/>
          <p:nvPr/>
        </p:nvCxnSpPr>
        <p:spPr>
          <a:xfrm flipH="1" flipV="1">
            <a:off x="7670411" y="3332328"/>
            <a:ext cx="1675052" cy="930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3614164" y="3393168"/>
            <a:ext cx="1540932" cy="1540932"/>
            <a:chOff x="737111" y="3703254"/>
            <a:chExt cx="1540932" cy="1540932"/>
          </a:xfrm>
        </p:grpSpPr>
        <p:sp>
          <p:nvSpPr>
            <p:cNvPr id="82" name="椭圆 81"/>
            <p:cNvSpPr/>
            <p:nvPr/>
          </p:nvSpPr>
          <p:spPr>
            <a:xfrm>
              <a:off x="737111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265629" y="4108093"/>
              <a:ext cx="565666" cy="768263"/>
              <a:chOff x="5649913" y="2824163"/>
              <a:chExt cx="895350" cy="1216025"/>
            </a:xfrm>
            <a:solidFill>
              <a:srgbClr val="FF0000"/>
            </a:solidFill>
          </p:grpSpPr>
          <p:sp>
            <p:nvSpPr>
              <p:cNvPr id="84" name="Freeform 39"/>
              <p:cNvSpPr>
                <a:spLocks noEditPoints="1"/>
              </p:cNvSpPr>
              <p:nvPr/>
            </p:nvSpPr>
            <p:spPr bwMode="auto">
              <a:xfrm>
                <a:off x="5649913" y="2824163"/>
                <a:ext cx="728663" cy="1212850"/>
              </a:xfrm>
              <a:custGeom>
                <a:avLst/>
                <a:gdLst>
                  <a:gd name="T0" fmla="*/ 170 w 192"/>
                  <a:gd name="T1" fmla="*/ 0 h 320"/>
                  <a:gd name="T2" fmla="*/ 23 w 192"/>
                  <a:gd name="T3" fmla="*/ 0 h 320"/>
                  <a:gd name="T4" fmla="*/ 0 w 192"/>
                  <a:gd name="T5" fmla="*/ 21 h 320"/>
                  <a:gd name="T6" fmla="*/ 0 w 192"/>
                  <a:gd name="T7" fmla="*/ 299 h 320"/>
                  <a:gd name="T8" fmla="*/ 23 w 192"/>
                  <a:gd name="T9" fmla="*/ 320 h 320"/>
                  <a:gd name="T10" fmla="*/ 170 w 192"/>
                  <a:gd name="T11" fmla="*/ 320 h 320"/>
                  <a:gd name="T12" fmla="*/ 192 w 192"/>
                  <a:gd name="T13" fmla="*/ 299 h 320"/>
                  <a:gd name="T14" fmla="*/ 192 w 192"/>
                  <a:gd name="T15" fmla="*/ 21 h 320"/>
                  <a:gd name="T16" fmla="*/ 170 w 192"/>
                  <a:gd name="T17" fmla="*/ 0 h 320"/>
                  <a:gd name="T18" fmla="*/ 62 w 192"/>
                  <a:gd name="T19" fmla="*/ 297 h 320"/>
                  <a:gd name="T20" fmla="*/ 18 w 192"/>
                  <a:gd name="T21" fmla="*/ 297 h 320"/>
                  <a:gd name="T22" fmla="*/ 18 w 192"/>
                  <a:gd name="T23" fmla="*/ 280 h 320"/>
                  <a:gd name="T24" fmla="*/ 62 w 192"/>
                  <a:gd name="T25" fmla="*/ 280 h 320"/>
                  <a:gd name="T26" fmla="*/ 62 w 192"/>
                  <a:gd name="T27" fmla="*/ 297 h 320"/>
                  <a:gd name="T28" fmla="*/ 175 w 192"/>
                  <a:gd name="T29" fmla="*/ 297 h 320"/>
                  <a:gd name="T30" fmla="*/ 130 w 192"/>
                  <a:gd name="T31" fmla="*/ 297 h 320"/>
                  <a:gd name="T32" fmla="*/ 130 w 192"/>
                  <a:gd name="T33" fmla="*/ 280 h 320"/>
                  <a:gd name="T34" fmla="*/ 175 w 192"/>
                  <a:gd name="T35" fmla="*/ 280 h 320"/>
                  <a:gd name="T36" fmla="*/ 175 w 192"/>
                  <a:gd name="T37" fmla="*/ 297 h 320"/>
                  <a:gd name="T38" fmla="*/ 175 w 192"/>
                  <a:gd name="T39" fmla="*/ 252 h 320"/>
                  <a:gd name="T40" fmla="*/ 18 w 192"/>
                  <a:gd name="T41" fmla="*/ 252 h 320"/>
                  <a:gd name="T42" fmla="*/ 18 w 192"/>
                  <a:gd name="T43" fmla="*/ 29 h 320"/>
                  <a:gd name="T44" fmla="*/ 175 w 192"/>
                  <a:gd name="T45" fmla="*/ 29 h 320"/>
                  <a:gd name="T46" fmla="*/ 175 w 192"/>
                  <a:gd name="T47" fmla="*/ 25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320">
                    <a:moveTo>
                      <a:pt x="17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11"/>
                      <a:pt x="11" y="320"/>
                      <a:pt x="23" y="320"/>
                    </a:cubicBezTo>
                    <a:cubicBezTo>
                      <a:pt x="170" y="320"/>
                      <a:pt x="170" y="320"/>
                      <a:pt x="170" y="320"/>
                    </a:cubicBezTo>
                    <a:cubicBezTo>
                      <a:pt x="182" y="320"/>
                      <a:pt x="192" y="311"/>
                      <a:pt x="192" y="299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10"/>
                      <a:pt x="182" y="0"/>
                      <a:pt x="170" y="0"/>
                    </a:cubicBezTo>
                    <a:close/>
                    <a:moveTo>
                      <a:pt x="62" y="297"/>
                    </a:moveTo>
                    <a:cubicBezTo>
                      <a:pt x="18" y="297"/>
                      <a:pt x="18" y="297"/>
                      <a:pt x="18" y="297"/>
                    </a:cubicBezTo>
                    <a:cubicBezTo>
                      <a:pt x="18" y="280"/>
                      <a:pt x="18" y="280"/>
                      <a:pt x="18" y="280"/>
                    </a:cubicBezTo>
                    <a:cubicBezTo>
                      <a:pt x="62" y="280"/>
                      <a:pt x="62" y="280"/>
                      <a:pt x="62" y="280"/>
                    </a:cubicBezTo>
                    <a:lnTo>
                      <a:pt x="62" y="297"/>
                    </a:lnTo>
                    <a:close/>
                    <a:moveTo>
                      <a:pt x="175" y="297"/>
                    </a:moveTo>
                    <a:cubicBezTo>
                      <a:pt x="130" y="297"/>
                      <a:pt x="130" y="297"/>
                      <a:pt x="130" y="297"/>
                    </a:cubicBezTo>
                    <a:cubicBezTo>
                      <a:pt x="130" y="280"/>
                      <a:pt x="130" y="280"/>
                      <a:pt x="130" y="280"/>
                    </a:cubicBezTo>
                    <a:cubicBezTo>
                      <a:pt x="175" y="280"/>
                      <a:pt x="175" y="280"/>
                      <a:pt x="175" y="280"/>
                    </a:cubicBezTo>
                    <a:lnTo>
                      <a:pt x="175" y="297"/>
                    </a:lnTo>
                    <a:close/>
                    <a:moveTo>
                      <a:pt x="175" y="252"/>
                    </a:moveTo>
                    <a:cubicBezTo>
                      <a:pt x="18" y="252"/>
                      <a:pt x="18" y="252"/>
                      <a:pt x="18" y="25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5" y="29"/>
                      <a:pt x="175" y="29"/>
                      <a:pt x="175" y="29"/>
                    </a:cubicBezTo>
                    <a:lnTo>
                      <a:pt x="175" y="252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 bwMode="auto">
              <a:xfrm>
                <a:off x="6450013" y="3082926"/>
                <a:ext cx="95250" cy="106363"/>
              </a:xfrm>
              <a:custGeom>
                <a:avLst/>
                <a:gdLst>
                  <a:gd name="T0" fmla="*/ 24 w 25"/>
                  <a:gd name="T1" fmla="*/ 12 h 28"/>
                  <a:gd name="T2" fmla="*/ 13 w 25"/>
                  <a:gd name="T3" fmla="*/ 0 h 28"/>
                  <a:gd name="T4" fmla="*/ 1 w 25"/>
                  <a:gd name="T5" fmla="*/ 12 h 28"/>
                  <a:gd name="T6" fmla="*/ 0 w 25"/>
                  <a:gd name="T7" fmla="*/ 16 h 28"/>
                  <a:gd name="T8" fmla="*/ 0 w 25"/>
                  <a:gd name="T9" fmla="*/ 28 h 28"/>
                  <a:gd name="T10" fmla="*/ 25 w 25"/>
                  <a:gd name="T11" fmla="*/ 28 h 28"/>
                  <a:gd name="T12" fmla="*/ 25 w 25"/>
                  <a:gd name="T13" fmla="*/ 16 h 28"/>
                  <a:gd name="T14" fmla="*/ 24 w 25"/>
                  <a:gd name="T15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4" y="12"/>
                    </a:moveTo>
                    <a:cubicBezTo>
                      <a:pt x="22" y="2"/>
                      <a:pt x="18" y="0"/>
                      <a:pt x="13" y="0"/>
                    </a:cubicBezTo>
                    <a:cubicBezTo>
                      <a:pt x="7" y="0"/>
                      <a:pt x="3" y="2"/>
                      <a:pt x="1" y="12"/>
                    </a:cubicBezTo>
                    <a:cubicBezTo>
                      <a:pt x="1" y="14"/>
                      <a:pt x="0" y="14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5" y="14"/>
                      <a:pt x="24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 bwMode="auto">
              <a:xfrm>
                <a:off x="6450013" y="3578226"/>
                <a:ext cx="95250" cy="341313"/>
              </a:xfrm>
              <a:custGeom>
                <a:avLst/>
                <a:gdLst>
                  <a:gd name="T0" fmla="*/ 0 w 25"/>
                  <a:gd name="T1" fmla="*/ 76 h 90"/>
                  <a:gd name="T2" fmla="*/ 2 w 25"/>
                  <a:gd name="T3" fmla="*/ 84 h 90"/>
                  <a:gd name="T4" fmla="*/ 2 w 25"/>
                  <a:gd name="T5" fmla="*/ 84 h 90"/>
                  <a:gd name="T6" fmla="*/ 3 w 25"/>
                  <a:gd name="T7" fmla="*/ 90 h 90"/>
                  <a:gd name="T8" fmla="*/ 22 w 25"/>
                  <a:gd name="T9" fmla="*/ 90 h 90"/>
                  <a:gd name="T10" fmla="*/ 24 w 25"/>
                  <a:gd name="T11" fmla="*/ 84 h 90"/>
                  <a:gd name="T12" fmla="*/ 24 w 25"/>
                  <a:gd name="T13" fmla="*/ 84 h 90"/>
                  <a:gd name="T14" fmla="*/ 25 w 25"/>
                  <a:gd name="T15" fmla="*/ 76 h 90"/>
                  <a:gd name="T16" fmla="*/ 25 w 25"/>
                  <a:gd name="T17" fmla="*/ 0 h 90"/>
                  <a:gd name="T18" fmla="*/ 0 w 25"/>
                  <a:gd name="T19" fmla="*/ 0 h 90"/>
                  <a:gd name="T20" fmla="*/ 0 w 25"/>
                  <a:gd name="T21" fmla="*/ 7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0">
                    <a:moveTo>
                      <a:pt x="0" y="76"/>
                    </a:moveTo>
                    <a:cubicBezTo>
                      <a:pt x="0" y="79"/>
                      <a:pt x="1" y="82"/>
                      <a:pt x="2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5" y="82"/>
                      <a:pt x="25" y="79"/>
                      <a:pt x="25" y="7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6450013" y="3214688"/>
                <a:ext cx="95250" cy="3381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8" name="Freeform 43"/>
              <p:cNvSpPr/>
              <p:nvPr/>
            </p:nvSpPr>
            <p:spPr bwMode="auto">
              <a:xfrm>
                <a:off x="6469063" y="3941763"/>
                <a:ext cx="60325" cy="98425"/>
              </a:xfrm>
              <a:custGeom>
                <a:avLst/>
                <a:gdLst>
                  <a:gd name="T0" fmla="*/ 6 w 16"/>
                  <a:gd name="T1" fmla="*/ 24 h 26"/>
                  <a:gd name="T2" fmla="*/ 9 w 16"/>
                  <a:gd name="T3" fmla="*/ 24 h 26"/>
                  <a:gd name="T4" fmla="*/ 16 w 16"/>
                  <a:gd name="T5" fmla="*/ 0 h 26"/>
                  <a:gd name="T6" fmla="*/ 0 w 16"/>
                  <a:gd name="T7" fmla="*/ 0 h 26"/>
                  <a:gd name="T8" fmla="*/ 6 w 16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6">
                    <a:moveTo>
                      <a:pt x="6" y="24"/>
                    </a:moveTo>
                    <a:cubicBezTo>
                      <a:pt x="6" y="25"/>
                      <a:pt x="8" y="26"/>
                      <a:pt x="9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89" name="Freeform 44"/>
              <p:cNvSpPr/>
              <p:nvPr/>
            </p:nvSpPr>
            <p:spPr bwMode="auto">
              <a:xfrm>
                <a:off x="5802313" y="3484563"/>
                <a:ext cx="109538" cy="150813"/>
              </a:xfrm>
              <a:custGeom>
                <a:avLst/>
                <a:gdLst>
                  <a:gd name="T0" fmla="*/ 3 w 29"/>
                  <a:gd name="T1" fmla="*/ 40 h 40"/>
                  <a:gd name="T2" fmla="*/ 26 w 29"/>
                  <a:gd name="T3" fmla="*/ 40 h 40"/>
                  <a:gd name="T4" fmla="*/ 29 w 29"/>
                  <a:gd name="T5" fmla="*/ 37 h 40"/>
                  <a:gd name="T6" fmla="*/ 29 w 29"/>
                  <a:gd name="T7" fmla="*/ 3 h 40"/>
                  <a:gd name="T8" fmla="*/ 26 w 29"/>
                  <a:gd name="T9" fmla="*/ 0 h 40"/>
                  <a:gd name="T10" fmla="*/ 3 w 29"/>
                  <a:gd name="T11" fmla="*/ 0 h 40"/>
                  <a:gd name="T12" fmla="*/ 0 w 29"/>
                  <a:gd name="T13" fmla="*/ 3 h 40"/>
                  <a:gd name="T14" fmla="*/ 0 w 29"/>
                  <a:gd name="T15" fmla="*/ 37 h 40"/>
                  <a:gd name="T16" fmla="*/ 3 w 29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3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9"/>
                      <a:pt x="29" y="3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0" name="Freeform 45"/>
              <p:cNvSpPr/>
              <p:nvPr/>
            </p:nvSpPr>
            <p:spPr bwMode="auto">
              <a:xfrm>
                <a:off x="5961063" y="3441701"/>
                <a:ext cx="106363" cy="193675"/>
              </a:xfrm>
              <a:custGeom>
                <a:avLst/>
                <a:gdLst>
                  <a:gd name="T0" fmla="*/ 2 w 28"/>
                  <a:gd name="T1" fmla="*/ 51 h 51"/>
                  <a:gd name="T2" fmla="*/ 26 w 28"/>
                  <a:gd name="T3" fmla="*/ 51 h 51"/>
                  <a:gd name="T4" fmla="*/ 28 w 28"/>
                  <a:gd name="T5" fmla="*/ 48 h 51"/>
                  <a:gd name="T6" fmla="*/ 28 w 28"/>
                  <a:gd name="T7" fmla="*/ 2 h 51"/>
                  <a:gd name="T8" fmla="*/ 26 w 28"/>
                  <a:gd name="T9" fmla="*/ 0 h 51"/>
                  <a:gd name="T10" fmla="*/ 2 w 28"/>
                  <a:gd name="T11" fmla="*/ 0 h 51"/>
                  <a:gd name="T12" fmla="*/ 0 w 28"/>
                  <a:gd name="T13" fmla="*/ 2 h 51"/>
                  <a:gd name="T14" fmla="*/ 0 w 28"/>
                  <a:gd name="T15" fmla="*/ 48 h 51"/>
                  <a:gd name="T16" fmla="*/ 2 w 2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1">
                    <a:moveTo>
                      <a:pt x="2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7" y="51"/>
                      <a:pt x="28" y="50"/>
                      <a:pt x="28" y="4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1" y="51"/>
                      <a:pt x="2" y="51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1" name="Freeform 46"/>
              <p:cNvSpPr/>
              <p:nvPr/>
            </p:nvSpPr>
            <p:spPr bwMode="auto">
              <a:xfrm>
                <a:off x="6116638" y="3348038"/>
                <a:ext cx="109538" cy="287338"/>
              </a:xfrm>
              <a:custGeom>
                <a:avLst/>
                <a:gdLst>
                  <a:gd name="T0" fmla="*/ 3 w 29"/>
                  <a:gd name="T1" fmla="*/ 76 h 76"/>
                  <a:gd name="T2" fmla="*/ 26 w 29"/>
                  <a:gd name="T3" fmla="*/ 76 h 76"/>
                  <a:gd name="T4" fmla="*/ 29 w 29"/>
                  <a:gd name="T5" fmla="*/ 73 h 76"/>
                  <a:gd name="T6" fmla="*/ 29 w 29"/>
                  <a:gd name="T7" fmla="*/ 2 h 76"/>
                  <a:gd name="T8" fmla="*/ 26 w 29"/>
                  <a:gd name="T9" fmla="*/ 0 h 76"/>
                  <a:gd name="T10" fmla="*/ 3 w 29"/>
                  <a:gd name="T11" fmla="*/ 0 h 76"/>
                  <a:gd name="T12" fmla="*/ 0 w 29"/>
                  <a:gd name="T13" fmla="*/ 2 h 76"/>
                  <a:gd name="T14" fmla="*/ 0 w 29"/>
                  <a:gd name="T15" fmla="*/ 73 h 76"/>
                  <a:gd name="T16" fmla="*/ 3 w 2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6">
                    <a:moveTo>
                      <a:pt x="3" y="76"/>
                    </a:moveTo>
                    <a:cubicBezTo>
                      <a:pt x="26" y="76"/>
                      <a:pt x="26" y="76"/>
                      <a:pt x="26" y="76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1" y="76"/>
                      <a:pt x="3" y="7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2" name="Freeform 47"/>
              <p:cNvSpPr/>
              <p:nvPr/>
            </p:nvSpPr>
            <p:spPr bwMode="auto">
              <a:xfrm>
                <a:off x="5802313" y="3101976"/>
                <a:ext cx="450850" cy="336550"/>
              </a:xfrm>
              <a:custGeom>
                <a:avLst/>
                <a:gdLst>
                  <a:gd name="T0" fmla="*/ 114 w 119"/>
                  <a:gd name="T1" fmla="*/ 8 h 89"/>
                  <a:gd name="T2" fmla="*/ 112 w 119"/>
                  <a:gd name="T3" fmla="*/ 0 h 89"/>
                  <a:gd name="T4" fmla="*/ 104 w 119"/>
                  <a:gd name="T5" fmla="*/ 3 h 89"/>
                  <a:gd name="T6" fmla="*/ 69 w 119"/>
                  <a:gd name="T7" fmla="*/ 17 h 89"/>
                  <a:gd name="T8" fmla="*/ 74 w 119"/>
                  <a:gd name="T9" fmla="*/ 30 h 89"/>
                  <a:gd name="T10" fmla="*/ 90 w 119"/>
                  <a:gd name="T11" fmla="*/ 23 h 89"/>
                  <a:gd name="T12" fmla="*/ 73 w 119"/>
                  <a:gd name="T13" fmla="*/ 48 h 89"/>
                  <a:gd name="T14" fmla="*/ 36 w 119"/>
                  <a:gd name="T15" fmla="*/ 71 h 89"/>
                  <a:gd name="T16" fmla="*/ 5 w 119"/>
                  <a:gd name="T17" fmla="*/ 75 h 89"/>
                  <a:gd name="T18" fmla="*/ 1 w 119"/>
                  <a:gd name="T19" fmla="*/ 75 h 89"/>
                  <a:gd name="T20" fmla="*/ 0 w 119"/>
                  <a:gd name="T21" fmla="*/ 75 h 89"/>
                  <a:gd name="T22" fmla="*/ 0 w 119"/>
                  <a:gd name="T23" fmla="*/ 75 h 89"/>
                  <a:gd name="T24" fmla="*/ 0 w 119"/>
                  <a:gd name="T25" fmla="*/ 88 h 89"/>
                  <a:gd name="T26" fmla="*/ 5 w 119"/>
                  <a:gd name="T27" fmla="*/ 89 h 89"/>
                  <a:gd name="T28" fmla="*/ 54 w 119"/>
                  <a:gd name="T29" fmla="*/ 78 h 89"/>
                  <a:gd name="T30" fmla="*/ 83 w 119"/>
                  <a:gd name="T31" fmla="*/ 58 h 89"/>
                  <a:gd name="T32" fmla="*/ 103 w 119"/>
                  <a:gd name="T33" fmla="*/ 29 h 89"/>
                  <a:gd name="T34" fmla="*/ 106 w 119"/>
                  <a:gd name="T35" fmla="*/ 46 h 89"/>
                  <a:gd name="T36" fmla="*/ 119 w 119"/>
                  <a:gd name="T37" fmla="*/ 44 h 89"/>
                  <a:gd name="T38" fmla="*/ 114 w 119"/>
                  <a:gd name="T39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89">
                    <a:moveTo>
                      <a:pt x="114" y="8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93" y="8"/>
                      <a:pt x="81" y="12"/>
                      <a:pt x="69" y="17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80" y="27"/>
                      <a:pt x="85" y="25"/>
                      <a:pt x="90" y="23"/>
                    </a:cubicBezTo>
                    <a:cubicBezTo>
                      <a:pt x="86" y="33"/>
                      <a:pt x="80" y="42"/>
                      <a:pt x="73" y="48"/>
                    </a:cubicBezTo>
                    <a:cubicBezTo>
                      <a:pt x="62" y="60"/>
                      <a:pt x="48" y="67"/>
                      <a:pt x="36" y="71"/>
                    </a:cubicBezTo>
                    <a:cubicBezTo>
                      <a:pt x="23" y="74"/>
                      <a:pt x="12" y="75"/>
                      <a:pt x="5" y="75"/>
                    </a:cubicBezTo>
                    <a:cubicBezTo>
                      <a:pt x="4" y="75"/>
                      <a:pt x="2" y="75"/>
                      <a:pt x="1" y="75"/>
                    </a:cubicBezTo>
                    <a:cubicBezTo>
                      <a:pt x="1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" y="89"/>
                      <a:pt x="3" y="89"/>
                      <a:pt x="5" y="89"/>
                    </a:cubicBezTo>
                    <a:cubicBezTo>
                      <a:pt x="15" y="89"/>
                      <a:pt x="34" y="87"/>
                      <a:pt x="54" y="78"/>
                    </a:cubicBezTo>
                    <a:cubicBezTo>
                      <a:pt x="64" y="74"/>
                      <a:pt x="74" y="67"/>
                      <a:pt x="83" y="58"/>
                    </a:cubicBezTo>
                    <a:cubicBezTo>
                      <a:pt x="91" y="50"/>
                      <a:pt x="98" y="40"/>
                      <a:pt x="103" y="29"/>
                    </a:cubicBezTo>
                    <a:cubicBezTo>
                      <a:pt x="104" y="34"/>
                      <a:pt x="105" y="40"/>
                      <a:pt x="106" y="46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32"/>
                      <a:pt x="116" y="20"/>
                      <a:pt x="114" y="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3" name="Freeform 48"/>
              <p:cNvSpPr/>
              <p:nvPr/>
            </p:nvSpPr>
            <p:spPr bwMode="auto">
              <a:xfrm>
                <a:off x="6184901" y="31734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114546" y="2165368"/>
            <a:ext cx="1540932" cy="1540932"/>
            <a:chOff x="737111" y="1722497"/>
            <a:chExt cx="1540932" cy="1540932"/>
          </a:xfrm>
        </p:grpSpPr>
        <p:sp>
          <p:nvSpPr>
            <p:cNvPr id="95" name="椭圆 94"/>
            <p:cNvSpPr/>
            <p:nvPr/>
          </p:nvSpPr>
          <p:spPr>
            <a:xfrm>
              <a:off x="737111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186496" y="2157579"/>
              <a:ext cx="666450" cy="628129"/>
              <a:chOff x="5461000" y="2828925"/>
              <a:chExt cx="1270000" cy="1196975"/>
            </a:xfrm>
            <a:solidFill>
              <a:sysClr val="window" lastClr="FFFFFF"/>
            </a:solidFill>
          </p:grpSpPr>
          <p:sp>
            <p:nvSpPr>
              <p:cNvPr id="97" name="Freeform 5"/>
              <p:cNvSpPr/>
              <p:nvPr/>
            </p:nvSpPr>
            <p:spPr bwMode="auto">
              <a:xfrm>
                <a:off x="5926138" y="3643313"/>
                <a:ext cx="449263" cy="268288"/>
              </a:xfrm>
              <a:custGeom>
                <a:avLst/>
                <a:gdLst>
                  <a:gd name="T0" fmla="*/ 109 w 119"/>
                  <a:gd name="T1" fmla="*/ 12 h 71"/>
                  <a:gd name="T2" fmla="*/ 79 w 119"/>
                  <a:gd name="T3" fmla="*/ 1 h 71"/>
                  <a:gd name="T4" fmla="*/ 78 w 119"/>
                  <a:gd name="T5" fmla="*/ 1 h 71"/>
                  <a:gd name="T6" fmla="*/ 78 w 119"/>
                  <a:gd name="T7" fmla="*/ 0 h 71"/>
                  <a:gd name="T8" fmla="*/ 69 w 119"/>
                  <a:gd name="T9" fmla="*/ 45 h 71"/>
                  <a:gd name="T10" fmla="*/ 63 w 119"/>
                  <a:gd name="T11" fmla="*/ 15 h 71"/>
                  <a:gd name="T12" fmla="*/ 67 w 119"/>
                  <a:gd name="T13" fmla="*/ 8 h 71"/>
                  <a:gd name="T14" fmla="*/ 62 w 119"/>
                  <a:gd name="T15" fmla="*/ 3 h 71"/>
                  <a:gd name="T16" fmla="*/ 60 w 119"/>
                  <a:gd name="T17" fmla="*/ 3 h 71"/>
                  <a:gd name="T18" fmla="*/ 60 w 119"/>
                  <a:gd name="T19" fmla="*/ 3 h 71"/>
                  <a:gd name="T20" fmla="*/ 58 w 119"/>
                  <a:gd name="T21" fmla="*/ 3 h 71"/>
                  <a:gd name="T22" fmla="*/ 53 w 119"/>
                  <a:gd name="T23" fmla="*/ 8 h 71"/>
                  <a:gd name="T24" fmla="*/ 56 w 119"/>
                  <a:gd name="T25" fmla="*/ 15 h 71"/>
                  <a:gd name="T26" fmla="*/ 51 w 119"/>
                  <a:gd name="T27" fmla="*/ 45 h 71"/>
                  <a:gd name="T28" fmla="*/ 41 w 119"/>
                  <a:gd name="T29" fmla="*/ 0 h 71"/>
                  <a:gd name="T30" fmla="*/ 41 w 119"/>
                  <a:gd name="T31" fmla="*/ 1 h 71"/>
                  <a:gd name="T32" fmla="*/ 41 w 119"/>
                  <a:gd name="T33" fmla="*/ 1 h 71"/>
                  <a:gd name="T34" fmla="*/ 10 w 119"/>
                  <a:gd name="T35" fmla="*/ 12 h 71"/>
                  <a:gd name="T36" fmla="*/ 1 w 119"/>
                  <a:gd name="T37" fmla="*/ 39 h 71"/>
                  <a:gd name="T38" fmla="*/ 0 w 119"/>
                  <a:gd name="T39" fmla="*/ 67 h 71"/>
                  <a:gd name="T40" fmla="*/ 21 w 119"/>
                  <a:gd name="T41" fmla="*/ 69 h 71"/>
                  <a:gd name="T42" fmla="*/ 21 w 119"/>
                  <a:gd name="T43" fmla="*/ 45 h 71"/>
                  <a:gd name="T44" fmla="*/ 24 w 119"/>
                  <a:gd name="T45" fmla="*/ 36 h 71"/>
                  <a:gd name="T46" fmla="*/ 24 w 119"/>
                  <a:gd name="T47" fmla="*/ 70 h 71"/>
                  <a:gd name="T48" fmla="*/ 60 w 119"/>
                  <a:gd name="T49" fmla="*/ 71 h 71"/>
                  <a:gd name="T50" fmla="*/ 95 w 119"/>
                  <a:gd name="T51" fmla="*/ 70 h 71"/>
                  <a:gd name="T52" fmla="*/ 95 w 119"/>
                  <a:gd name="T53" fmla="*/ 36 h 71"/>
                  <a:gd name="T54" fmla="*/ 97 w 119"/>
                  <a:gd name="T55" fmla="*/ 45 h 71"/>
                  <a:gd name="T56" fmla="*/ 97 w 119"/>
                  <a:gd name="T57" fmla="*/ 69 h 71"/>
                  <a:gd name="T58" fmla="*/ 119 w 119"/>
                  <a:gd name="T59" fmla="*/ 67 h 71"/>
                  <a:gd name="T60" fmla="*/ 119 w 119"/>
                  <a:gd name="T61" fmla="*/ 39 h 71"/>
                  <a:gd name="T62" fmla="*/ 109 w 119"/>
                  <a:gd name="T63" fmla="*/ 1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71">
                    <a:moveTo>
                      <a:pt x="109" y="12"/>
                    </a:moveTo>
                    <a:cubicBezTo>
                      <a:pt x="101" y="8"/>
                      <a:pt x="85" y="3"/>
                      <a:pt x="79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8" y="1"/>
                      <a:pt x="78" y="0"/>
                      <a:pt x="78" y="0"/>
                    </a:cubicBezTo>
                    <a:cubicBezTo>
                      <a:pt x="77" y="7"/>
                      <a:pt x="69" y="45"/>
                      <a:pt x="69" y="45"/>
                    </a:cubicBezTo>
                    <a:cubicBezTo>
                      <a:pt x="69" y="45"/>
                      <a:pt x="64" y="15"/>
                      <a:pt x="63" y="15"/>
                    </a:cubicBezTo>
                    <a:cubicBezTo>
                      <a:pt x="63" y="15"/>
                      <a:pt x="67" y="8"/>
                      <a:pt x="67" y="8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42" y="7"/>
                      <a:pt x="41" y="0"/>
                    </a:cubicBezTo>
                    <a:cubicBezTo>
                      <a:pt x="41" y="0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5" y="3"/>
                      <a:pt x="18" y="8"/>
                      <a:pt x="10" y="12"/>
                    </a:cubicBezTo>
                    <a:cubicBezTo>
                      <a:pt x="8" y="15"/>
                      <a:pt x="2" y="20"/>
                      <a:pt x="1" y="39"/>
                    </a:cubicBezTo>
                    <a:cubicBezTo>
                      <a:pt x="0" y="40"/>
                      <a:pt x="0" y="55"/>
                      <a:pt x="0" y="67"/>
                    </a:cubicBezTo>
                    <a:cubicBezTo>
                      <a:pt x="7" y="68"/>
                      <a:pt x="13" y="69"/>
                      <a:pt x="21" y="69"/>
                    </a:cubicBezTo>
                    <a:cubicBezTo>
                      <a:pt x="21" y="61"/>
                      <a:pt x="21" y="48"/>
                      <a:pt x="21" y="45"/>
                    </a:cubicBezTo>
                    <a:cubicBezTo>
                      <a:pt x="21" y="41"/>
                      <a:pt x="23" y="38"/>
                      <a:pt x="24" y="3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35" y="70"/>
                      <a:pt x="48" y="71"/>
                      <a:pt x="60" y="71"/>
                    </a:cubicBezTo>
                    <a:cubicBezTo>
                      <a:pt x="71" y="71"/>
                      <a:pt x="84" y="70"/>
                      <a:pt x="95" y="7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6" y="38"/>
                      <a:pt x="97" y="41"/>
                      <a:pt x="97" y="45"/>
                    </a:cubicBezTo>
                    <a:cubicBezTo>
                      <a:pt x="97" y="48"/>
                      <a:pt x="97" y="61"/>
                      <a:pt x="97" y="69"/>
                    </a:cubicBezTo>
                    <a:cubicBezTo>
                      <a:pt x="106" y="68"/>
                      <a:pt x="112" y="68"/>
                      <a:pt x="119" y="67"/>
                    </a:cubicBezTo>
                    <a:cubicBezTo>
                      <a:pt x="119" y="55"/>
                      <a:pt x="119" y="40"/>
                      <a:pt x="119" y="39"/>
                    </a:cubicBezTo>
                    <a:cubicBezTo>
                      <a:pt x="117" y="20"/>
                      <a:pt x="112" y="15"/>
                      <a:pt x="109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8" name="Freeform 6"/>
              <p:cNvSpPr/>
              <p:nvPr/>
            </p:nvSpPr>
            <p:spPr bwMode="auto">
              <a:xfrm>
                <a:off x="6035675" y="3359150"/>
                <a:ext cx="230188" cy="268288"/>
              </a:xfrm>
              <a:custGeom>
                <a:avLst/>
                <a:gdLst>
                  <a:gd name="T0" fmla="*/ 7 w 61"/>
                  <a:gd name="T1" fmla="*/ 46 h 71"/>
                  <a:gd name="T2" fmla="*/ 31 w 61"/>
                  <a:gd name="T3" fmla="*/ 71 h 71"/>
                  <a:gd name="T4" fmla="*/ 55 w 61"/>
                  <a:gd name="T5" fmla="*/ 46 h 71"/>
                  <a:gd name="T6" fmla="*/ 61 w 61"/>
                  <a:gd name="T7" fmla="*/ 34 h 71"/>
                  <a:gd name="T8" fmla="*/ 57 w 61"/>
                  <a:gd name="T9" fmla="*/ 29 h 71"/>
                  <a:gd name="T10" fmla="*/ 31 w 61"/>
                  <a:gd name="T11" fmla="*/ 0 h 71"/>
                  <a:gd name="T12" fmla="*/ 5 w 61"/>
                  <a:gd name="T13" fmla="*/ 29 h 71"/>
                  <a:gd name="T14" fmla="*/ 1 w 61"/>
                  <a:gd name="T15" fmla="*/ 34 h 71"/>
                  <a:gd name="T16" fmla="*/ 7 w 61"/>
                  <a:gd name="T17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71">
                    <a:moveTo>
                      <a:pt x="7" y="46"/>
                    </a:moveTo>
                    <a:cubicBezTo>
                      <a:pt x="10" y="59"/>
                      <a:pt x="18" y="71"/>
                      <a:pt x="31" y="71"/>
                    </a:cubicBezTo>
                    <a:cubicBezTo>
                      <a:pt x="44" y="71"/>
                      <a:pt x="52" y="59"/>
                      <a:pt x="55" y="46"/>
                    </a:cubicBezTo>
                    <a:cubicBezTo>
                      <a:pt x="59" y="44"/>
                      <a:pt x="61" y="39"/>
                      <a:pt x="61" y="34"/>
                    </a:cubicBezTo>
                    <a:cubicBezTo>
                      <a:pt x="60" y="32"/>
                      <a:pt x="59" y="30"/>
                      <a:pt x="57" y="29"/>
                    </a:cubicBezTo>
                    <a:cubicBezTo>
                      <a:pt x="56" y="13"/>
                      <a:pt x="46" y="0"/>
                      <a:pt x="31" y="0"/>
                    </a:cubicBezTo>
                    <a:cubicBezTo>
                      <a:pt x="16" y="0"/>
                      <a:pt x="6" y="13"/>
                      <a:pt x="5" y="29"/>
                    </a:cubicBezTo>
                    <a:cubicBezTo>
                      <a:pt x="3" y="30"/>
                      <a:pt x="1" y="31"/>
                      <a:pt x="1" y="34"/>
                    </a:cubicBezTo>
                    <a:cubicBezTo>
                      <a:pt x="0" y="39"/>
                      <a:pt x="3" y="45"/>
                      <a:pt x="7" y="4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99" name="Freeform 7"/>
              <p:cNvSpPr/>
              <p:nvPr/>
            </p:nvSpPr>
            <p:spPr bwMode="auto">
              <a:xfrm>
                <a:off x="6043613" y="3063875"/>
                <a:ext cx="260350" cy="49213"/>
              </a:xfrm>
              <a:custGeom>
                <a:avLst/>
                <a:gdLst>
                  <a:gd name="T0" fmla="*/ 6 w 69"/>
                  <a:gd name="T1" fmla="*/ 13 h 13"/>
                  <a:gd name="T2" fmla="*/ 63 w 69"/>
                  <a:gd name="T3" fmla="*/ 13 h 13"/>
                  <a:gd name="T4" fmla="*/ 69 w 69"/>
                  <a:gd name="T5" fmla="*/ 6 h 13"/>
                  <a:gd name="T6" fmla="*/ 63 w 69"/>
                  <a:gd name="T7" fmla="*/ 0 h 13"/>
                  <a:gd name="T8" fmla="*/ 6 w 69"/>
                  <a:gd name="T9" fmla="*/ 0 h 13"/>
                  <a:gd name="T10" fmla="*/ 0 w 69"/>
                  <a:gd name="T11" fmla="*/ 6 h 13"/>
                  <a:gd name="T12" fmla="*/ 6 w 69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3">
                    <a:moveTo>
                      <a:pt x="6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6" y="13"/>
                      <a:pt x="69" y="10"/>
                      <a:pt x="69" y="6"/>
                    </a:cubicBezTo>
                    <a:cubicBezTo>
                      <a:pt x="69" y="3"/>
                      <a:pt x="66" y="0"/>
                      <a:pt x="6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0" name="Freeform 8"/>
              <p:cNvSpPr/>
              <p:nvPr/>
            </p:nvSpPr>
            <p:spPr bwMode="auto">
              <a:xfrm>
                <a:off x="6043613" y="3162300"/>
                <a:ext cx="487363" cy="44450"/>
              </a:xfrm>
              <a:custGeom>
                <a:avLst/>
                <a:gdLst>
                  <a:gd name="T0" fmla="*/ 122 w 129"/>
                  <a:gd name="T1" fmla="*/ 0 h 12"/>
                  <a:gd name="T2" fmla="*/ 6 w 129"/>
                  <a:gd name="T3" fmla="*/ 0 h 12"/>
                  <a:gd name="T4" fmla="*/ 0 w 129"/>
                  <a:gd name="T5" fmla="*/ 6 h 12"/>
                  <a:gd name="T6" fmla="*/ 6 w 129"/>
                  <a:gd name="T7" fmla="*/ 12 h 12"/>
                  <a:gd name="T8" fmla="*/ 122 w 129"/>
                  <a:gd name="T9" fmla="*/ 12 h 12"/>
                  <a:gd name="T10" fmla="*/ 129 w 129"/>
                  <a:gd name="T11" fmla="*/ 6 h 12"/>
                  <a:gd name="T12" fmla="*/ 122 w 12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2">
                    <a:moveTo>
                      <a:pt x="1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6" y="12"/>
                      <a:pt x="129" y="10"/>
                      <a:pt x="129" y="6"/>
                    </a:cubicBezTo>
                    <a:cubicBezTo>
                      <a:pt x="129" y="3"/>
                      <a:pt x="126" y="0"/>
                      <a:pt x="12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1" name="Freeform 9"/>
              <p:cNvSpPr>
                <a:spLocks noEditPoints="1"/>
              </p:cNvSpPr>
              <p:nvPr/>
            </p:nvSpPr>
            <p:spPr bwMode="auto">
              <a:xfrm>
                <a:off x="5461000" y="2828925"/>
                <a:ext cx="1270000" cy="1196975"/>
              </a:xfrm>
              <a:custGeom>
                <a:avLst/>
                <a:gdLst>
                  <a:gd name="T0" fmla="*/ 315 w 336"/>
                  <a:gd name="T1" fmla="*/ 80 h 316"/>
                  <a:gd name="T2" fmla="*/ 315 w 336"/>
                  <a:gd name="T3" fmla="*/ 79 h 316"/>
                  <a:gd name="T4" fmla="*/ 312 w 336"/>
                  <a:gd name="T5" fmla="*/ 72 h 316"/>
                  <a:gd name="T6" fmla="*/ 264 w 336"/>
                  <a:gd name="T7" fmla="*/ 20 h 316"/>
                  <a:gd name="T8" fmla="*/ 243 w 336"/>
                  <a:gd name="T9" fmla="*/ 3 h 316"/>
                  <a:gd name="T10" fmla="*/ 236 w 336"/>
                  <a:gd name="T11" fmla="*/ 0 h 316"/>
                  <a:gd name="T12" fmla="*/ 236 w 336"/>
                  <a:gd name="T13" fmla="*/ 0 h 316"/>
                  <a:gd name="T14" fmla="*/ 123 w 336"/>
                  <a:gd name="T15" fmla="*/ 26 h 316"/>
                  <a:gd name="T16" fmla="*/ 83 w 336"/>
                  <a:gd name="T17" fmla="*/ 107 h 316"/>
                  <a:gd name="T18" fmla="*/ 38 w 336"/>
                  <a:gd name="T19" fmla="*/ 273 h 316"/>
                  <a:gd name="T20" fmla="*/ 27 w 336"/>
                  <a:gd name="T21" fmla="*/ 298 h 316"/>
                  <a:gd name="T22" fmla="*/ 14 w 336"/>
                  <a:gd name="T23" fmla="*/ 73 h 316"/>
                  <a:gd name="T24" fmla="*/ 112 w 336"/>
                  <a:gd name="T25" fmla="*/ 56 h 316"/>
                  <a:gd name="T26" fmla="*/ 31 w 336"/>
                  <a:gd name="T27" fmla="*/ 42 h 316"/>
                  <a:gd name="T28" fmla="*/ 0 w 336"/>
                  <a:gd name="T29" fmla="*/ 73 h 316"/>
                  <a:gd name="T30" fmla="*/ 9 w 336"/>
                  <a:gd name="T31" fmla="*/ 306 h 316"/>
                  <a:gd name="T32" fmla="*/ 31 w 336"/>
                  <a:gd name="T33" fmla="*/ 316 h 316"/>
                  <a:gd name="T34" fmla="*/ 321 w 336"/>
                  <a:gd name="T35" fmla="*/ 285 h 316"/>
                  <a:gd name="T36" fmla="*/ 315 w 336"/>
                  <a:gd name="T37" fmla="*/ 108 h 316"/>
                  <a:gd name="T38" fmla="*/ 279 w 336"/>
                  <a:gd name="T39" fmla="*/ 53 h 316"/>
                  <a:gd name="T40" fmla="*/ 297 w 336"/>
                  <a:gd name="T41" fmla="*/ 73 h 316"/>
                  <a:gd name="T42" fmla="*/ 242 w 336"/>
                  <a:gd name="T43" fmla="*/ 61 h 316"/>
                  <a:gd name="T44" fmla="*/ 134 w 336"/>
                  <a:gd name="T45" fmla="*/ 26 h 316"/>
                  <a:gd name="T46" fmla="*/ 231 w 336"/>
                  <a:gd name="T47" fmla="*/ 11 h 316"/>
                  <a:gd name="T48" fmla="*/ 254 w 336"/>
                  <a:gd name="T49" fmla="*/ 83 h 316"/>
                  <a:gd name="T50" fmla="*/ 303 w 336"/>
                  <a:gd name="T51" fmla="*/ 107 h 316"/>
                  <a:gd name="T52" fmla="*/ 134 w 336"/>
                  <a:gd name="T53" fmla="*/ 26 h 316"/>
                  <a:gd name="T54" fmla="*/ 304 w 336"/>
                  <a:gd name="T55" fmla="*/ 297 h 316"/>
                  <a:gd name="T56" fmla="*/ 46 w 336"/>
                  <a:gd name="T57" fmla="*/ 301 h 316"/>
                  <a:gd name="T58" fmla="*/ 66 w 336"/>
                  <a:gd name="T59" fmla="*/ 134 h 316"/>
                  <a:gd name="T60" fmla="*/ 79 w 336"/>
                  <a:gd name="T61" fmla="*/ 122 h 316"/>
                  <a:gd name="T62" fmla="*/ 319 w 336"/>
                  <a:gd name="T63" fmla="*/ 125 h 316"/>
                  <a:gd name="T64" fmla="*/ 308 w 336"/>
                  <a:gd name="T65" fmla="*/ 28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16">
                    <a:moveTo>
                      <a:pt x="315" y="108"/>
                    </a:move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7"/>
                      <a:pt x="315" y="77"/>
                      <a:pt x="314" y="76"/>
                    </a:cubicBezTo>
                    <a:cubicBezTo>
                      <a:pt x="314" y="74"/>
                      <a:pt x="313" y="73"/>
                      <a:pt x="312" y="72"/>
                    </a:cubicBezTo>
                    <a:cubicBezTo>
                      <a:pt x="310" y="67"/>
                      <a:pt x="304" y="61"/>
                      <a:pt x="298" y="54"/>
                    </a:cubicBezTo>
                    <a:cubicBezTo>
                      <a:pt x="288" y="43"/>
                      <a:pt x="275" y="30"/>
                      <a:pt x="264" y="20"/>
                    </a:cubicBezTo>
                    <a:cubicBezTo>
                      <a:pt x="258" y="14"/>
                      <a:pt x="253" y="10"/>
                      <a:pt x="249" y="7"/>
                    </a:cubicBezTo>
                    <a:cubicBezTo>
                      <a:pt x="247" y="5"/>
                      <a:pt x="245" y="4"/>
                      <a:pt x="243" y="3"/>
                    </a:cubicBezTo>
                    <a:cubicBezTo>
                      <a:pt x="242" y="2"/>
                      <a:pt x="241" y="2"/>
                      <a:pt x="240" y="1"/>
                    </a:cubicBezTo>
                    <a:cubicBezTo>
                      <a:pt x="239" y="1"/>
                      <a:pt x="238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34" y="0"/>
                      <a:pt x="123" y="12"/>
                      <a:pt x="123" y="26"/>
                    </a:cubicBezTo>
                    <a:cubicBezTo>
                      <a:pt x="123" y="107"/>
                      <a:pt x="123" y="107"/>
                      <a:pt x="123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66" y="107"/>
                      <a:pt x="53" y="120"/>
                      <a:pt x="53" y="137"/>
                    </a:cubicBezTo>
                    <a:cubicBezTo>
                      <a:pt x="38" y="273"/>
                      <a:pt x="38" y="273"/>
                      <a:pt x="38" y="273"/>
                    </a:cubicBezTo>
                    <a:cubicBezTo>
                      <a:pt x="36" y="284"/>
                      <a:pt x="36" y="288"/>
                      <a:pt x="34" y="292"/>
                    </a:cubicBezTo>
                    <a:cubicBezTo>
                      <a:pt x="32" y="294"/>
                      <a:pt x="29" y="297"/>
                      <a:pt x="27" y="298"/>
                    </a:cubicBezTo>
                    <a:cubicBezTo>
                      <a:pt x="15" y="298"/>
                      <a:pt x="14" y="286"/>
                      <a:pt x="14" y="28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69"/>
                      <a:pt x="19" y="56"/>
                      <a:pt x="31" y="56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2" y="42"/>
                      <a:pt x="15" y="45"/>
                      <a:pt x="9" y="51"/>
                    </a:cubicBezTo>
                    <a:cubicBezTo>
                      <a:pt x="4" y="57"/>
                      <a:pt x="0" y="64"/>
                      <a:pt x="0" y="7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3"/>
                      <a:pt x="4" y="301"/>
                      <a:pt x="9" y="306"/>
                    </a:cubicBezTo>
                    <a:cubicBezTo>
                      <a:pt x="14" y="312"/>
                      <a:pt x="22" y="315"/>
                      <a:pt x="30" y="316"/>
                    </a:cubicBezTo>
                    <a:cubicBezTo>
                      <a:pt x="30" y="316"/>
                      <a:pt x="30" y="316"/>
                      <a:pt x="31" y="316"/>
                    </a:cubicBezTo>
                    <a:cubicBezTo>
                      <a:pt x="291" y="316"/>
                      <a:pt x="291" y="316"/>
                      <a:pt x="291" y="316"/>
                    </a:cubicBezTo>
                    <a:cubicBezTo>
                      <a:pt x="308" y="316"/>
                      <a:pt x="321" y="302"/>
                      <a:pt x="321" y="285"/>
                    </a:cubicBezTo>
                    <a:cubicBezTo>
                      <a:pt x="336" y="137"/>
                      <a:pt x="336" y="137"/>
                      <a:pt x="336" y="137"/>
                    </a:cubicBezTo>
                    <a:cubicBezTo>
                      <a:pt x="336" y="124"/>
                      <a:pt x="327" y="112"/>
                      <a:pt x="315" y="108"/>
                    </a:cubicBezTo>
                    <a:close/>
                    <a:moveTo>
                      <a:pt x="242" y="18"/>
                    </a:moveTo>
                    <a:cubicBezTo>
                      <a:pt x="252" y="26"/>
                      <a:pt x="266" y="40"/>
                      <a:pt x="279" y="53"/>
                    </a:cubicBezTo>
                    <a:cubicBezTo>
                      <a:pt x="285" y="60"/>
                      <a:pt x="292" y="66"/>
                      <a:pt x="296" y="72"/>
                    </a:cubicBezTo>
                    <a:cubicBezTo>
                      <a:pt x="296" y="72"/>
                      <a:pt x="297" y="73"/>
                      <a:pt x="297" y="73"/>
                    </a:cubicBezTo>
                    <a:cubicBezTo>
                      <a:pt x="254" y="73"/>
                      <a:pt x="254" y="73"/>
                      <a:pt x="254" y="73"/>
                    </a:cubicBezTo>
                    <a:cubicBezTo>
                      <a:pt x="248" y="73"/>
                      <a:pt x="242" y="68"/>
                      <a:pt x="242" y="61"/>
                    </a:cubicBezTo>
                    <a:lnTo>
                      <a:pt x="242" y="18"/>
                    </a:lnTo>
                    <a:close/>
                    <a:moveTo>
                      <a:pt x="134" y="26"/>
                    </a:moveTo>
                    <a:cubicBezTo>
                      <a:pt x="134" y="19"/>
                      <a:pt x="141" y="11"/>
                      <a:pt x="148" y="1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31" y="61"/>
                      <a:pt x="231" y="61"/>
                      <a:pt x="231" y="61"/>
                    </a:cubicBezTo>
                    <a:cubicBezTo>
                      <a:pt x="231" y="75"/>
                      <a:pt x="240" y="83"/>
                      <a:pt x="254" y="83"/>
                    </a:cubicBezTo>
                    <a:cubicBezTo>
                      <a:pt x="303" y="83"/>
                      <a:pt x="303" y="83"/>
                      <a:pt x="303" y="83"/>
                    </a:cubicBezTo>
                    <a:cubicBezTo>
                      <a:pt x="303" y="107"/>
                      <a:pt x="303" y="107"/>
                      <a:pt x="303" y="107"/>
                    </a:cubicBezTo>
                    <a:cubicBezTo>
                      <a:pt x="134" y="107"/>
                      <a:pt x="134" y="107"/>
                      <a:pt x="134" y="107"/>
                    </a:cubicBezTo>
                    <a:lnTo>
                      <a:pt x="134" y="26"/>
                    </a:lnTo>
                    <a:close/>
                    <a:moveTo>
                      <a:pt x="308" y="288"/>
                    </a:moveTo>
                    <a:cubicBezTo>
                      <a:pt x="308" y="292"/>
                      <a:pt x="307" y="295"/>
                      <a:pt x="304" y="297"/>
                    </a:cubicBezTo>
                    <a:cubicBezTo>
                      <a:pt x="302" y="299"/>
                      <a:pt x="299" y="301"/>
                      <a:pt x="295" y="301"/>
                    </a:cubicBezTo>
                    <a:cubicBezTo>
                      <a:pt x="46" y="301"/>
                      <a:pt x="46" y="301"/>
                      <a:pt x="46" y="301"/>
                    </a:cubicBezTo>
                    <a:cubicBezTo>
                      <a:pt x="49" y="294"/>
                      <a:pt x="51" y="286"/>
                      <a:pt x="51" y="27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6" y="131"/>
                      <a:pt x="68" y="128"/>
                      <a:pt x="70" y="125"/>
                    </a:cubicBezTo>
                    <a:cubicBezTo>
                      <a:pt x="72" y="123"/>
                      <a:pt x="76" y="122"/>
                      <a:pt x="79" y="122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4" y="122"/>
                      <a:pt x="317" y="123"/>
                      <a:pt x="319" y="125"/>
                    </a:cubicBezTo>
                    <a:cubicBezTo>
                      <a:pt x="322" y="128"/>
                      <a:pt x="323" y="131"/>
                      <a:pt x="323" y="134"/>
                    </a:cubicBezTo>
                    <a:lnTo>
                      <a:pt x="308" y="28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9025286" y="3706301"/>
            <a:ext cx="1540932" cy="1540932"/>
            <a:chOff x="6087724" y="1722497"/>
            <a:chExt cx="1540932" cy="1540932"/>
          </a:xfrm>
        </p:grpSpPr>
        <p:sp>
          <p:nvSpPr>
            <p:cNvPr id="103" name="椭圆 102"/>
            <p:cNvSpPr/>
            <p:nvPr/>
          </p:nvSpPr>
          <p:spPr>
            <a:xfrm>
              <a:off x="6087724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407901" y="2053679"/>
              <a:ext cx="1032714" cy="882155"/>
              <a:chOff x="5322888" y="2767013"/>
              <a:chExt cx="1546225" cy="1320801"/>
            </a:xfrm>
            <a:solidFill>
              <a:srgbClr val="FF0000"/>
            </a:solidFill>
          </p:grpSpPr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6092826" y="3098801"/>
                <a:ext cx="71438" cy="390525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8" name="Freeform 27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6076951" y="3508376"/>
                <a:ext cx="101600" cy="390525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3988" y="3417887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4" name="Freeform 33"/>
              <p:cNvSpPr>
                <a:spLocks noEditPoints="1"/>
              </p:cNvSpPr>
              <p:nvPr/>
            </p:nvSpPr>
            <p:spPr bwMode="auto">
              <a:xfrm>
                <a:off x="6432551" y="3579813"/>
                <a:ext cx="395288" cy="250825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16" name="Freeform 35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25843" y="2362095"/>
            <a:ext cx="1540932" cy="1540932"/>
            <a:chOff x="6087724" y="3703254"/>
            <a:chExt cx="1540932" cy="1540932"/>
          </a:xfrm>
        </p:grpSpPr>
        <p:sp>
          <p:nvSpPr>
            <p:cNvPr id="118" name="椭圆 117"/>
            <p:cNvSpPr/>
            <p:nvPr/>
          </p:nvSpPr>
          <p:spPr>
            <a:xfrm>
              <a:off x="6087724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540561" y="4013339"/>
              <a:ext cx="728091" cy="920761"/>
              <a:chOff x="5527675" y="2708275"/>
              <a:chExt cx="1139825" cy="1441450"/>
            </a:xfrm>
            <a:solidFill>
              <a:srgbClr val="FF0000"/>
            </a:solidFill>
          </p:grpSpPr>
          <p:sp>
            <p:nvSpPr>
              <p:cNvPr id="120" name="Freeform 13"/>
              <p:cNvSpPr/>
              <p:nvPr/>
            </p:nvSpPr>
            <p:spPr bwMode="auto">
              <a:xfrm>
                <a:off x="6194425" y="3665538"/>
                <a:ext cx="207963" cy="295275"/>
              </a:xfrm>
              <a:custGeom>
                <a:avLst/>
                <a:gdLst>
                  <a:gd name="T0" fmla="*/ 31 w 55"/>
                  <a:gd name="T1" fmla="*/ 35 h 78"/>
                  <a:gd name="T2" fmla="*/ 30 w 55"/>
                  <a:gd name="T3" fmla="*/ 34 h 78"/>
                  <a:gd name="T4" fmla="*/ 22 w 55"/>
                  <a:gd name="T5" fmla="*/ 32 h 78"/>
                  <a:gd name="T6" fmla="*/ 22 w 55"/>
                  <a:gd name="T7" fmla="*/ 31 h 78"/>
                  <a:gd name="T8" fmla="*/ 16 w 55"/>
                  <a:gd name="T9" fmla="*/ 28 h 78"/>
                  <a:gd name="T10" fmla="*/ 17 w 55"/>
                  <a:gd name="T11" fmla="*/ 20 h 78"/>
                  <a:gd name="T12" fmla="*/ 26 w 55"/>
                  <a:gd name="T13" fmla="*/ 18 h 78"/>
                  <a:gd name="T14" fmla="*/ 33 w 55"/>
                  <a:gd name="T15" fmla="*/ 18 h 78"/>
                  <a:gd name="T16" fmla="*/ 39 w 55"/>
                  <a:gd name="T17" fmla="*/ 22 h 78"/>
                  <a:gd name="T18" fmla="*/ 40 w 55"/>
                  <a:gd name="T19" fmla="*/ 23 h 78"/>
                  <a:gd name="T20" fmla="*/ 40 w 55"/>
                  <a:gd name="T21" fmla="*/ 23 h 78"/>
                  <a:gd name="T22" fmla="*/ 40 w 55"/>
                  <a:gd name="T23" fmla="*/ 23 h 78"/>
                  <a:gd name="T24" fmla="*/ 44 w 55"/>
                  <a:gd name="T25" fmla="*/ 25 h 78"/>
                  <a:gd name="T26" fmla="*/ 50 w 55"/>
                  <a:gd name="T27" fmla="*/ 21 h 78"/>
                  <a:gd name="T28" fmla="*/ 50 w 55"/>
                  <a:gd name="T29" fmla="*/ 17 h 78"/>
                  <a:gd name="T30" fmla="*/ 36 w 55"/>
                  <a:gd name="T31" fmla="*/ 8 h 78"/>
                  <a:gd name="T32" fmla="*/ 31 w 55"/>
                  <a:gd name="T33" fmla="*/ 8 h 78"/>
                  <a:gd name="T34" fmla="*/ 31 w 55"/>
                  <a:gd name="T35" fmla="*/ 2 h 78"/>
                  <a:gd name="T36" fmla="*/ 29 w 55"/>
                  <a:gd name="T37" fmla="*/ 0 h 78"/>
                  <a:gd name="T38" fmla="*/ 23 w 55"/>
                  <a:gd name="T39" fmla="*/ 0 h 78"/>
                  <a:gd name="T40" fmla="*/ 21 w 55"/>
                  <a:gd name="T41" fmla="*/ 2 h 78"/>
                  <a:gd name="T42" fmla="*/ 21 w 55"/>
                  <a:gd name="T43" fmla="*/ 8 h 78"/>
                  <a:gd name="T44" fmla="*/ 7 w 55"/>
                  <a:gd name="T45" fmla="*/ 13 h 78"/>
                  <a:gd name="T46" fmla="*/ 3 w 55"/>
                  <a:gd name="T47" fmla="*/ 32 h 78"/>
                  <a:gd name="T48" fmla="*/ 10 w 55"/>
                  <a:gd name="T49" fmla="*/ 38 h 78"/>
                  <a:gd name="T50" fmla="*/ 30 w 55"/>
                  <a:gd name="T51" fmla="*/ 47 h 78"/>
                  <a:gd name="T52" fmla="*/ 33 w 55"/>
                  <a:gd name="T53" fmla="*/ 48 h 78"/>
                  <a:gd name="T54" fmla="*/ 38 w 55"/>
                  <a:gd name="T55" fmla="*/ 51 h 78"/>
                  <a:gd name="T56" fmla="*/ 36 w 55"/>
                  <a:gd name="T57" fmla="*/ 59 h 78"/>
                  <a:gd name="T58" fmla="*/ 29 w 55"/>
                  <a:gd name="T59" fmla="*/ 61 h 78"/>
                  <a:gd name="T60" fmla="*/ 19 w 55"/>
                  <a:gd name="T61" fmla="*/ 59 h 78"/>
                  <a:gd name="T62" fmla="*/ 13 w 55"/>
                  <a:gd name="T63" fmla="*/ 56 h 78"/>
                  <a:gd name="T64" fmla="*/ 12 w 55"/>
                  <a:gd name="T65" fmla="*/ 55 h 78"/>
                  <a:gd name="T66" fmla="*/ 12 w 55"/>
                  <a:gd name="T67" fmla="*/ 55 h 78"/>
                  <a:gd name="T68" fmla="*/ 12 w 55"/>
                  <a:gd name="T69" fmla="*/ 55 h 78"/>
                  <a:gd name="T70" fmla="*/ 12 w 55"/>
                  <a:gd name="T71" fmla="*/ 55 h 78"/>
                  <a:gd name="T72" fmla="*/ 8 w 55"/>
                  <a:gd name="T73" fmla="*/ 53 h 78"/>
                  <a:gd name="T74" fmla="*/ 1 w 55"/>
                  <a:gd name="T75" fmla="*/ 57 h 78"/>
                  <a:gd name="T76" fmla="*/ 1 w 55"/>
                  <a:gd name="T77" fmla="*/ 61 h 78"/>
                  <a:gd name="T78" fmla="*/ 21 w 55"/>
                  <a:gd name="T79" fmla="*/ 70 h 78"/>
                  <a:gd name="T80" fmla="*/ 21 w 55"/>
                  <a:gd name="T81" fmla="*/ 76 h 78"/>
                  <a:gd name="T82" fmla="*/ 23 w 55"/>
                  <a:gd name="T83" fmla="*/ 78 h 78"/>
                  <a:gd name="T84" fmla="*/ 29 w 55"/>
                  <a:gd name="T85" fmla="*/ 78 h 78"/>
                  <a:gd name="T86" fmla="*/ 31 w 55"/>
                  <a:gd name="T87" fmla="*/ 76 h 78"/>
                  <a:gd name="T88" fmla="*/ 31 w 55"/>
                  <a:gd name="T89" fmla="*/ 71 h 78"/>
                  <a:gd name="T90" fmla="*/ 46 w 55"/>
                  <a:gd name="T91" fmla="*/ 66 h 78"/>
                  <a:gd name="T92" fmla="*/ 52 w 55"/>
                  <a:gd name="T93" fmla="*/ 48 h 78"/>
                  <a:gd name="T94" fmla="*/ 31 w 55"/>
                  <a:gd name="T95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" h="78">
                    <a:moveTo>
                      <a:pt x="31" y="35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27" y="33"/>
                      <a:pt x="23" y="32"/>
                      <a:pt x="22" y="32"/>
                    </a:cubicBezTo>
                    <a:cubicBezTo>
                      <a:pt x="22" y="32"/>
                      <a:pt x="22" y="31"/>
                      <a:pt x="22" y="31"/>
                    </a:cubicBezTo>
                    <a:cubicBezTo>
                      <a:pt x="19" y="30"/>
                      <a:pt x="17" y="30"/>
                      <a:pt x="16" y="28"/>
                    </a:cubicBezTo>
                    <a:cubicBezTo>
                      <a:pt x="14" y="25"/>
                      <a:pt x="15" y="22"/>
                      <a:pt x="17" y="20"/>
                    </a:cubicBezTo>
                    <a:cubicBezTo>
                      <a:pt x="20" y="18"/>
                      <a:pt x="24" y="18"/>
                      <a:pt x="26" y="18"/>
                    </a:cubicBezTo>
                    <a:cubicBezTo>
                      <a:pt x="28" y="18"/>
                      <a:pt x="30" y="18"/>
                      <a:pt x="33" y="18"/>
                    </a:cubicBezTo>
                    <a:cubicBezTo>
                      <a:pt x="34" y="19"/>
                      <a:pt x="37" y="21"/>
                      <a:pt x="39" y="22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1" y="24"/>
                      <a:pt x="42" y="25"/>
                      <a:pt x="44" y="25"/>
                    </a:cubicBezTo>
                    <a:cubicBezTo>
                      <a:pt x="47" y="25"/>
                      <a:pt x="49" y="23"/>
                      <a:pt x="50" y="21"/>
                    </a:cubicBezTo>
                    <a:cubicBezTo>
                      <a:pt x="51" y="20"/>
                      <a:pt x="51" y="18"/>
                      <a:pt x="50" y="17"/>
                    </a:cubicBezTo>
                    <a:cubicBezTo>
                      <a:pt x="48" y="13"/>
                      <a:pt x="41" y="10"/>
                      <a:pt x="36" y="8"/>
                    </a:cubicBezTo>
                    <a:cubicBezTo>
                      <a:pt x="35" y="8"/>
                      <a:pt x="33" y="8"/>
                      <a:pt x="31" y="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5" y="9"/>
                      <a:pt x="11" y="11"/>
                      <a:pt x="7" y="13"/>
                    </a:cubicBezTo>
                    <a:cubicBezTo>
                      <a:pt x="1" y="18"/>
                      <a:pt x="0" y="26"/>
                      <a:pt x="3" y="32"/>
                    </a:cubicBezTo>
                    <a:cubicBezTo>
                      <a:pt x="5" y="35"/>
                      <a:pt x="7" y="37"/>
                      <a:pt x="10" y="38"/>
                    </a:cubicBezTo>
                    <a:cubicBezTo>
                      <a:pt x="13" y="40"/>
                      <a:pt x="24" y="44"/>
                      <a:pt x="30" y="4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5" y="49"/>
                      <a:pt x="37" y="50"/>
                      <a:pt x="38" y="51"/>
                    </a:cubicBezTo>
                    <a:cubicBezTo>
                      <a:pt x="39" y="54"/>
                      <a:pt x="39" y="57"/>
                      <a:pt x="36" y="59"/>
                    </a:cubicBezTo>
                    <a:cubicBezTo>
                      <a:pt x="35" y="60"/>
                      <a:pt x="32" y="61"/>
                      <a:pt x="29" y="61"/>
                    </a:cubicBezTo>
                    <a:cubicBezTo>
                      <a:pt x="26" y="61"/>
                      <a:pt x="22" y="60"/>
                      <a:pt x="19" y="59"/>
                    </a:cubicBezTo>
                    <a:cubicBezTo>
                      <a:pt x="17" y="59"/>
                      <a:pt x="14" y="57"/>
                      <a:pt x="13" y="56"/>
                    </a:cubicBezTo>
                    <a:cubicBezTo>
                      <a:pt x="13" y="56"/>
                      <a:pt x="12" y="56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9" y="53"/>
                      <a:pt x="8" y="53"/>
                    </a:cubicBezTo>
                    <a:cubicBezTo>
                      <a:pt x="5" y="53"/>
                      <a:pt x="2" y="55"/>
                      <a:pt x="1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5" y="66"/>
                      <a:pt x="13" y="69"/>
                      <a:pt x="21" y="70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7"/>
                      <a:pt x="21" y="78"/>
                      <a:pt x="23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1" y="78"/>
                      <a:pt x="31" y="77"/>
                      <a:pt x="31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8" y="70"/>
                      <a:pt x="43" y="69"/>
                      <a:pt x="46" y="66"/>
                    </a:cubicBezTo>
                    <a:cubicBezTo>
                      <a:pt x="52" y="61"/>
                      <a:pt x="55" y="55"/>
                      <a:pt x="52" y="48"/>
                    </a:cubicBezTo>
                    <a:cubicBezTo>
                      <a:pt x="50" y="41"/>
                      <a:pt x="39" y="38"/>
                      <a:pt x="31" y="35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1" name="Freeform 14"/>
              <p:cNvSpPr/>
              <p:nvPr/>
            </p:nvSpPr>
            <p:spPr bwMode="auto">
              <a:xfrm>
                <a:off x="5549900" y="3348038"/>
                <a:ext cx="277813" cy="393700"/>
              </a:xfrm>
              <a:custGeom>
                <a:avLst/>
                <a:gdLst>
                  <a:gd name="T0" fmla="*/ 52 w 73"/>
                  <a:gd name="T1" fmla="*/ 0 h 104"/>
                  <a:gd name="T2" fmla="*/ 44 w 73"/>
                  <a:gd name="T3" fmla="*/ 39 h 104"/>
                  <a:gd name="T4" fmla="*/ 5 w 73"/>
                  <a:gd name="T5" fmla="*/ 82 h 104"/>
                  <a:gd name="T6" fmla="*/ 5 w 73"/>
                  <a:gd name="T7" fmla="*/ 100 h 104"/>
                  <a:gd name="T8" fmla="*/ 23 w 73"/>
                  <a:gd name="T9" fmla="*/ 99 h 104"/>
                  <a:gd name="T10" fmla="*/ 64 w 73"/>
                  <a:gd name="T11" fmla="*/ 53 h 104"/>
                  <a:gd name="T12" fmla="*/ 67 w 73"/>
                  <a:gd name="T13" fmla="*/ 47 h 104"/>
                  <a:gd name="T14" fmla="*/ 73 w 73"/>
                  <a:gd name="T15" fmla="*/ 19 h 104"/>
                  <a:gd name="T16" fmla="*/ 65 w 73"/>
                  <a:gd name="T17" fmla="*/ 10 h 104"/>
                  <a:gd name="T18" fmla="*/ 52 w 73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04">
                    <a:moveTo>
                      <a:pt x="52" y="0"/>
                    </a:moveTo>
                    <a:cubicBezTo>
                      <a:pt x="44" y="39"/>
                      <a:pt x="44" y="39"/>
                      <a:pt x="44" y="39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0" y="87"/>
                      <a:pt x="0" y="95"/>
                      <a:pt x="5" y="100"/>
                    </a:cubicBezTo>
                    <a:cubicBezTo>
                      <a:pt x="11" y="104"/>
                      <a:pt x="19" y="104"/>
                      <a:pt x="23" y="9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6" y="51"/>
                      <a:pt x="67" y="49"/>
                      <a:pt x="67" y="47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1" y="16"/>
                      <a:pt x="68" y="13"/>
                      <a:pt x="65" y="10"/>
                    </a:cubicBezTo>
                    <a:cubicBezTo>
                      <a:pt x="60" y="8"/>
                      <a:pt x="55" y="3"/>
                      <a:pt x="5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2" name="Freeform 15"/>
              <p:cNvSpPr/>
              <p:nvPr/>
            </p:nvSpPr>
            <p:spPr bwMode="auto">
              <a:xfrm>
                <a:off x="5964238" y="2954338"/>
                <a:ext cx="257175" cy="169863"/>
              </a:xfrm>
              <a:custGeom>
                <a:avLst/>
                <a:gdLst>
                  <a:gd name="T0" fmla="*/ 3 w 68"/>
                  <a:gd name="T1" fmla="*/ 26 h 45"/>
                  <a:gd name="T2" fmla="*/ 0 w 68"/>
                  <a:gd name="T3" fmla="*/ 36 h 45"/>
                  <a:gd name="T4" fmla="*/ 23 w 68"/>
                  <a:gd name="T5" fmla="*/ 44 h 45"/>
                  <a:gd name="T6" fmla="*/ 32 w 68"/>
                  <a:gd name="T7" fmla="*/ 42 h 45"/>
                  <a:gd name="T8" fmla="*/ 62 w 68"/>
                  <a:gd name="T9" fmla="*/ 20 h 45"/>
                  <a:gd name="T10" fmla="*/ 65 w 68"/>
                  <a:gd name="T11" fmla="*/ 6 h 45"/>
                  <a:gd name="T12" fmla="*/ 50 w 68"/>
                  <a:gd name="T13" fmla="*/ 4 h 45"/>
                  <a:gd name="T14" fmla="*/ 24 w 68"/>
                  <a:gd name="T15" fmla="*/ 22 h 45"/>
                  <a:gd name="T16" fmla="*/ 1 w 68"/>
                  <a:gd name="T17" fmla="*/ 15 h 45"/>
                  <a:gd name="T18" fmla="*/ 3 w 68"/>
                  <a:gd name="T1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5">
                    <a:moveTo>
                      <a:pt x="3" y="26"/>
                    </a:moveTo>
                    <a:cubicBezTo>
                      <a:pt x="2" y="30"/>
                      <a:pt x="0" y="36"/>
                      <a:pt x="0" y="36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6" y="45"/>
                      <a:pt x="30" y="44"/>
                      <a:pt x="32" y="4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17"/>
                      <a:pt x="68" y="11"/>
                      <a:pt x="65" y="6"/>
                    </a:cubicBezTo>
                    <a:cubicBezTo>
                      <a:pt x="61" y="1"/>
                      <a:pt x="55" y="0"/>
                      <a:pt x="50" y="4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3" y="21"/>
                      <a:pt x="3" y="2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3" name="Freeform 16"/>
              <p:cNvSpPr/>
              <p:nvPr/>
            </p:nvSpPr>
            <p:spPr bwMode="auto">
              <a:xfrm>
                <a:off x="5838825" y="2708275"/>
                <a:ext cx="169863" cy="230188"/>
              </a:xfrm>
              <a:custGeom>
                <a:avLst/>
                <a:gdLst>
                  <a:gd name="T0" fmla="*/ 28 w 45"/>
                  <a:gd name="T1" fmla="*/ 59 h 61"/>
                  <a:gd name="T2" fmla="*/ 45 w 45"/>
                  <a:gd name="T3" fmla="*/ 25 h 61"/>
                  <a:gd name="T4" fmla="*/ 25 w 45"/>
                  <a:gd name="T5" fmla="*/ 0 h 61"/>
                  <a:gd name="T6" fmla="*/ 0 w 45"/>
                  <a:gd name="T7" fmla="*/ 25 h 61"/>
                  <a:gd name="T8" fmla="*/ 28 w 45"/>
                  <a:gd name="T9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1">
                    <a:moveTo>
                      <a:pt x="28" y="59"/>
                    </a:moveTo>
                    <a:cubicBezTo>
                      <a:pt x="41" y="57"/>
                      <a:pt x="44" y="40"/>
                      <a:pt x="45" y="25"/>
                    </a:cubicBezTo>
                    <a:cubicBezTo>
                      <a:pt x="45" y="11"/>
                      <a:pt x="35" y="1"/>
                      <a:pt x="25" y="0"/>
                    </a:cubicBezTo>
                    <a:cubicBezTo>
                      <a:pt x="11" y="0"/>
                      <a:pt x="1" y="11"/>
                      <a:pt x="0" y="25"/>
                    </a:cubicBezTo>
                    <a:cubicBezTo>
                      <a:pt x="2" y="49"/>
                      <a:pt x="18" y="61"/>
                      <a:pt x="28" y="5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4" name="Freeform 17"/>
              <p:cNvSpPr/>
              <p:nvPr/>
            </p:nvSpPr>
            <p:spPr bwMode="auto">
              <a:xfrm>
                <a:off x="5527675" y="2938463"/>
                <a:ext cx="477838" cy="768350"/>
              </a:xfrm>
              <a:custGeom>
                <a:avLst/>
                <a:gdLst>
                  <a:gd name="T0" fmla="*/ 19 w 126"/>
                  <a:gd name="T1" fmla="*/ 47 h 203"/>
                  <a:gd name="T2" fmla="*/ 19 w 126"/>
                  <a:gd name="T3" fmla="*/ 46 h 203"/>
                  <a:gd name="T4" fmla="*/ 48 w 126"/>
                  <a:gd name="T5" fmla="*/ 24 h 203"/>
                  <a:gd name="T6" fmla="*/ 71 w 126"/>
                  <a:gd name="T7" fmla="*/ 24 h 203"/>
                  <a:gd name="T8" fmla="*/ 64 w 126"/>
                  <a:gd name="T9" fmla="*/ 27 h 203"/>
                  <a:gd name="T10" fmla="*/ 49 w 126"/>
                  <a:gd name="T11" fmla="*/ 87 h 203"/>
                  <a:gd name="T12" fmla="*/ 53 w 126"/>
                  <a:gd name="T13" fmla="*/ 91 h 203"/>
                  <a:gd name="T14" fmla="*/ 73 w 126"/>
                  <a:gd name="T15" fmla="*/ 113 h 203"/>
                  <a:gd name="T16" fmla="*/ 99 w 126"/>
                  <a:gd name="T17" fmla="*/ 140 h 203"/>
                  <a:gd name="T18" fmla="*/ 92 w 126"/>
                  <a:gd name="T19" fmla="*/ 187 h 203"/>
                  <a:gd name="T20" fmla="*/ 102 w 126"/>
                  <a:gd name="T21" fmla="*/ 202 h 203"/>
                  <a:gd name="T22" fmla="*/ 117 w 126"/>
                  <a:gd name="T23" fmla="*/ 190 h 203"/>
                  <a:gd name="T24" fmla="*/ 124 w 126"/>
                  <a:gd name="T25" fmla="*/ 140 h 203"/>
                  <a:gd name="T26" fmla="*/ 121 w 126"/>
                  <a:gd name="T27" fmla="*/ 127 h 203"/>
                  <a:gd name="T28" fmla="*/ 96 w 126"/>
                  <a:gd name="T29" fmla="*/ 96 h 203"/>
                  <a:gd name="T30" fmla="*/ 115 w 126"/>
                  <a:gd name="T31" fmla="*/ 28 h 203"/>
                  <a:gd name="T32" fmla="*/ 110 w 126"/>
                  <a:gd name="T33" fmla="*/ 12 h 203"/>
                  <a:gd name="T34" fmla="*/ 110 w 126"/>
                  <a:gd name="T35" fmla="*/ 15 h 203"/>
                  <a:gd name="T36" fmla="*/ 105 w 126"/>
                  <a:gd name="T37" fmla="*/ 43 h 203"/>
                  <a:gd name="T38" fmla="*/ 105 w 126"/>
                  <a:gd name="T39" fmla="*/ 18 h 203"/>
                  <a:gd name="T40" fmla="*/ 107 w 126"/>
                  <a:gd name="T41" fmla="*/ 14 h 203"/>
                  <a:gd name="T42" fmla="*/ 105 w 126"/>
                  <a:gd name="T43" fmla="*/ 9 h 203"/>
                  <a:gd name="T44" fmla="*/ 103 w 126"/>
                  <a:gd name="T45" fmla="*/ 8 h 203"/>
                  <a:gd name="T46" fmla="*/ 99 w 126"/>
                  <a:gd name="T47" fmla="*/ 12 h 203"/>
                  <a:gd name="T48" fmla="*/ 101 w 126"/>
                  <a:gd name="T49" fmla="*/ 17 h 203"/>
                  <a:gd name="T50" fmla="*/ 96 w 126"/>
                  <a:gd name="T51" fmla="*/ 36 h 203"/>
                  <a:gd name="T52" fmla="*/ 89 w 126"/>
                  <a:gd name="T53" fmla="*/ 1 h 203"/>
                  <a:gd name="T54" fmla="*/ 89 w 126"/>
                  <a:gd name="T55" fmla="*/ 1 h 203"/>
                  <a:gd name="T56" fmla="*/ 89 w 126"/>
                  <a:gd name="T57" fmla="*/ 1 h 203"/>
                  <a:gd name="T58" fmla="*/ 79 w 126"/>
                  <a:gd name="T59" fmla="*/ 0 h 203"/>
                  <a:gd name="T60" fmla="*/ 41 w 126"/>
                  <a:gd name="T61" fmla="*/ 4 h 203"/>
                  <a:gd name="T62" fmla="*/ 5 w 126"/>
                  <a:gd name="T63" fmla="*/ 31 h 203"/>
                  <a:gd name="T64" fmla="*/ 4 w 126"/>
                  <a:gd name="T65" fmla="*/ 46 h 203"/>
                  <a:gd name="T66" fmla="*/ 19 w 126"/>
                  <a:gd name="T67" fmla="*/ 4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203">
                    <a:moveTo>
                      <a:pt x="19" y="47"/>
                    </a:move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46" y="24"/>
                      <a:pt x="48" y="24"/>
                    </a:cubicBezTo>
                    <a:cubicBezTo>
                      <a:pt x="49" y="23"/>
                      <a:pt x="71" y="24"/>
                      <a:pt x="71" y="24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0" y="42"/>
                      <a:pt x="50" y="73"/>
                      <a:pt x="49" y="87"/>
                    </a:cubicBezTo>
                    <a:cubicBezTo>
                      <a:pt x="49" y="89"/>
                      <a:pt x="53" y="90"/>
                      <a:pt x="53" y="91"/>
                    </a:cubicBezTo>
                    <a:cubicBezTo>
                      <a:pt x="53" y="94"/>
                      <a:pt x="57" y="105"/>
                      <a:pt x="73" y="113"/>
                    </a:cubicBezTo>
                    <a:cubicBezTo>
                      <a:pt x="77" y="118"/>
                      <a:pt x="98" y="139"/>
                      <a:pt x="99" y="140"/>
                    </a:cubicBezTo>
                    <a:cubicBezTo>
                      <a:pt x="99" y="140"/>
                      <a:pt x="92" y="187"/>
                      <a:pt x="92" y="187"/>
                    </a:cubicBezTo>
                    <a:cubicBezTo>
                      <a:pt x="91" y="195"/>
                      <a:pt x="95" y="201"/>
                      <a:pt x="102" y="202"/>
                    </a:cubicBezTo>
                    <a:cubicBezTo>
                      <a:pt x="109" y="203"/>
                      <a:pt x="115" y="198"/>
                      <a:pt x="117" y="190"/>
                    </a:cubicBezTo>
                    <a:cubicBezTo>
                      <a:pt x="117" y="190"/>
                      <a:pt x="123" y="141"/>
                      <a:pt x="124" y="140"/>
                    </a:cubicBezTo>
                    <a:cubicBezTo>
                      <a:pt x="126" y="132"/>
                      <a:pt x="123" y="129"/>
                      <a:pt x="121" y="127"/>
                    </a:cubicBezTo>
                    <a:cubicBezTo>
                      <a:pt x="120" y="124"/>
                      <a:pt x="96" y="97"/>
                      <a:pt x="96" y="96"/>
                    </a:cubicBezTo>
                    <a:cubicBezTo>
                      <a:pt x="100" y="59"/>
                      <a:pt x="115" y="34"/>
                      <a:pt x="115" y="28"/>
                    </a:cubicBezTo>
                    <a:cubicBezTo>
                      <a:pt x="114" y="17"/>
                      <a:pt x="110" y="12"/>
                      <a:pt x="110" y="12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31"/>
                      <a:pt x="105" y="43"/>
                      <a:pt x="105" y="43"/>
                    </a:cubicBezTo>
                    <a:cubicBezTo>
                      <a:pt x="105" y="43"/>
                      <a:pt x="106" y="24"/>
                      <a:pt x="105" y="18"/>
                    </a:cubicBezTo>
                    <a:cubicBezTo>
                      <a:pt x="106" y="16"/>
                      <a:pt x="107" y="14"/>
                      <a:pt x="107" y="14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4" y="9"/>
                      <a:pt x="103" y="8"/>
                    </a:cubicBezTo>
                    <a:cubicBezTo>
                      <a:pt x="101" y="9"/>
                      <a:pt x="99" y="12"/>
                      <a:pt x="99" y="12"/>
                    </a:cubicBezTo>
                    <a:cubicBezTo>
                      <a:pt x="99" y="12"/>
                      <a:pt x="99" y="14"/>
                      <a:pt x="101" y="17"/>
                    </a:cubicBezTo>
                    <a:cubicBezTo>
                      <a:pt x="100" y="18"/>
                      <a:pt x="99" y="26"/>
                      <a:pt x="96" y="36"/>
                    </a:cubicBezTo>
                    <a:cubicBezTo>
                      <a:pt x="96" y="9"/>
                      <a:pt x="91" y="3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79" y="0"/>
                      <a:pt x="79" y="0"/>
                    </a:cubicBezTo>
                    <a:cubicBezTo>
                      <a:pt x="72" y="1"/>
                      <a:pt x="58" y="2"/>
                      <a:pt x="41" y="4"/>
                    </a:cubicBezTo>
                    <a:cubicBezTo>
                      <a:pt x="40" y="4"/>
                      <a:pt x="5" y="31"/>
                      <a:pt x="5" y="31"/>
                    </a:cubicBezTo>
                    <a:cubicBezTo>
                      <a:pt x="0" y="35"/>
                      <a:pt x="0" y="41"/>
                      <a:pt x="4" y="46"/>
                    </a:cubicBezTo>
                    <a:cubicBezTo>
                      <a:pt x="8" y="50"/>
                      <a:pt x="14" y="50"/>
                      <a:pt x="19" y="4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5" name="Freeform 18"/>
              <p:cNvSpPr>
                <a:spLocks noEditPoints="1"/>
              </p:cNvSpPr>
              <p:nvPr/>
            </p:nvSpPr>
            <p:spPr bwMode="auto">
              <a:xfrm>
                <a:off x="5964238" y="3468688"/>
                <a:ext cx="673100" cy="677863"/>
              </a:xfrm>
              <a:custGeom>
                <a:avLst/>
                <a:gdLst>
                  <a:gd name="T0" fmla="*/ 152 w 178"/>
                  <a:gd name="T1" fmla="*/ 51 h 179"/>
                  <a:gd name="T2" fmla="*/ 164 w 178"/>
                  <a:gd name="T3" fmla="*/ 40 h 179"/>
                  <a:gd name="T4" fmla="*/ 144 w 178"/>
                  <a:gd name="T5" fmla="*/ 18 h 179"/>
                  <a:gd name="T6" fmla="*/ 132 w 178"/>
                  <a:gd name="T7" fmla="*/ 30 h 179"/>
                  <a:gd name="T8" fmla="*/ 106 w 178"/>
                  <a:gd name="T9" fmla="*/ 18 h 179"/>
                  <a:gd name="T10" fmla="*/ 107 w 178"/>
                  <a:gd name="T11" fmla="*/ 1 h 179"/>
                  <a:gd name="T12" fmla="*/ 78 w 178"/>
                  <a:gd name="T13" fmla="*/ 0 h 179"/>
                  <a:gd name="T14" fmla="*/ 77 w 178"/>
                  <a:gd name="T15" fmla="*/ 17 h 179"/>
                  <a:gd name="T16" fmla="*/ 51 w 178"/>
                  <a:gd name="T17" fmla="*/ 27 h 179"/>
                  <a:gd name="T18" fmla="*/ 39 w 178"/>
                  <a:gd name="T19" fmla="*/ 15 h 179"/>
                  <a:gd name="T20" fmla="*/ 18 w 178"/>
                  <a:gd name="T21" fmla="*/ 34 h 179"/>
                  <a:gd name="T22" fmla="*/ 30 w 178"/>
                  <a:gd name="T23" fmla="*/ 47 h 179"/>
                  <a:gd name="T24" fmla="*/ 18 w 178"/>
                  <a:gd name="T25" fmla="*/ 72 h 179"/>
                  <a:gd name="T26" fmla="*/ 1 w 178"/>
                  <a:gd name="T27" fmla="*/ 72 h 179"/>
                  <a:gd name="T28" fmla="*/ 0 w 178"/>
                  <a:gd name="T29" fmla="*/ 101 h 179"/>
                  <a:gd name="T30" fmla="*/ 17 w 178"/>
                  <a:gd name="T31" fmla="*/ 101 h 179"/>
                  <a:gd name="T32" fmla="*/ 27 w 178"/>
                  <a:gd name="T33" fmla="*/ 128 h 179"/>
                  <a:gd name="T34" fmla="*/ 14 w 178"/>
                  <a:gd name="T35" fmla="*/ 139 h 179"/>
                  <a:gd name="T36" fmla="*/ 34 w 178"/>
                  <a:gd name="T37" fmla="*/ 160 h 179"/>
                  <a:gd name="T38" fmla="*/ 46 w 178"/>
                  <a:gd name="T39" fmla="*/ 149 h 179"/>
                  <a:gd name="T40" fmla="*/ 72 w 178"/>
                  <a:gd name="T41" fmla="*/ 161 h 179"/>
                  <a:gd name="T42" fmla="*/ 71 w 178"/>
                  <a:gd name="T43" fmla="*/ 178 h 179"/>
                  <a:gd name="T44" fmla="*/ 100 w 178"/>
                  <a:gd name="T45" fmla="*/ 179 h 179"/>
                  <a:gd name="T46" fmla="*/ 101 w 178"/>
                  <a:gd name="T47" fmla="*/ 162 h 179"/>
                  <a:gd name="T48" fmla="*/ 128 w 178"/>
                  <a:gd name="T49" fmla="*/ 152 h 179"/>
                  <a:gd name="T50" fmla="*/ 139 w 178"/>
                  <a:gd name="T51" fmla="*/ 164 h 179"/>
                  <a:gd name="T52" fmla="*/ 160 w 178"/>
                  <a:gd name="T53" fmla="*/ 145 h 179"/>
                  <a:gd name="T54" fmla="*/ 149 w 178"/>
                  <a:gd name="T55" fmla="*/ 132 h 179"/>
                  <a:gd name="T56" fmla="*/ 161 w 178"/>
                  <a:gd name="T57" fmla="*/ 107 h 179"/>
                  <a:gd name="T58" fmla="*/ 177 w 178"/>
                  <a:gd name="T59" fmla="*/ 107 h 179"/>
                  <a:gd name="T60" fmla="*/ 178 w 178"/>
                  <a:gd name="T61" fmla="*/ 78 h 179"/>
                  <a:gd name="T62" fmla="*/ 162 w 178"/>
                  <a:gd name="T63" fmla="*/ 78 h 179"/>
                  <a:gd name="T64" fmla="*/ 152 w 178"/>
                  <a:gd name="T65" fmla="*/ 51 h 179"/>
                  <a:gd name="T66" fmla="*/ 121 w 178"/>
                  <a:gd name="T67" fmla="*/ 124 h 179"/>
                  <a:gd name="T68" fmla="*/ 87 w 178"/>
                  <a:gd name="T69" fmla="*/ 137 h 179"/>
                  <a:gd name="T70" fmla="*/ 55 w 178"/>
                  <a:gd name="T71" fmla="*/ 122 h 179"/>
                  <a:gd name="T72" fmla="*/ 42 w 178"/>
                  <a:gd name="T73" fmla="*/ 88 h 179"/>
                  <a:gd name="T74" fmla="*/ 57 w 178"/>
                  <a:gd name="T75" fmla="*/ 55 h 179"/>
                  <a:gd name="T76" fmla="*/ 91 w 178"/>
                  <a:gd name="T77" fmla="*/ 43 h 179"/>
                  <a:gd name="T78" fmla="*/ 124 w 178"/>
                  <a:gd name="T79" fmla="*/ 58 h 179"/>
                  <a:gd name="T80" fmla="*/ 136 w 178"/>
                  <a:gd name="T81" fmla="*/ 92 h 179"/>
                  <a:gd name="T82" fmla="*/ 121 w 178"/>
                  <a:gd name="T83" fmla="*/ 1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6" name="Freeform 19"/>
              <p:cNvSpPr>
                <a:spLocks noEditPoints="1"/>
              </p:cNvSpPr>
              <p:nvPr/>
            </p:nvSpPr>
            <p:spPr bwMode="auto">
              <a:xfrm>
                <a:off x="5546725" y="3736975"/>
                <a:ext cx="412750" cy="412750"/>
              </a:xfrm>
              <a:custGeom>
                <a:avLst/>
                <a:gdLst>
                  <a:gd name="T0" fmla="*/ 109 w 109"/>
                  <a:gd name="T1" fmla="*/ 59 h 109"/>
                  <a:gd name="T2" fmla="*/ 107 w 109"/>
                  <a:gd name="T3" fmla="*/ 41 h 109"/>
                  <a:gd name="T4" fmla="*/ 97 w 109"/>
                  <a:gd name="T5" fmla="*/ 42 h 109"/>
                  <a:gd name="T6" fmla="*/ 89 w 109"/>
                  <a:gd name="T7" fmla="*/ 27 h 109"/>
                  <a:gd name="T8" fmla="*/ 96 w 109"/>
                  <a:gd name="T9" fmla="*/ 19 h 109"/>
                  <a:gd name="T10" fmla="*/ 82 w 109"/>
                  <a:gd name="T11" fmla="*/ 8 h 109"/>
                  <a:gd name="T12" fmla="*/ 76 w 109"/>
                  <a:gd name="T13" fmla="*/ 16 h 109"/>
                  <a:gd name="T14" fmla="*/ 59 w 109"/>
                  <a:gd name="T15" fmla="*/ 10 h 109"/>
                  <a:gd name="T16" fmla="*/ 58 w 109"/>
                  <a:gd name="T17" fmla="*/ 0 h 109"/>
                  <a:gd name="T18" fmla="*/ 41 w 109"/>
                  <a:gd name="T19" fmla="*/ 1 h 109"/>
                  <a:gd name="T20" fmla="*/ 42 w 109"/>
                  <a:gd name="T21" fmla="*/ 12 h 109"/>
                  <a:gd name="T22" fmla="*/ 27 w 109"/>
                  <a:gd name="T23" fmla="*/ 20 h 109"/>
                  <a:gd name="T24" fmla="*/ 19 w 109"/>
                  <a:gd name="T25" fmla="*/ 13 h 109"/>
                  <a:gd name="T26" fmla="*/ 7 w 109"/>
                  <a:gd name="T27" fmla="*/ 27 h 109"/>
                  <a:gd name="T28" fmla="*/ 15 w 109"/>
                  <a:gd name="T29" fmla="*/ 33 h 109"/>
                  <a:gd name="T30" fmla="*/ 10 w 109"/>
                  <a:gd name="T31" fmla="*/ 50 h 109"/>
                  <a:gd name="T32" fmla="*/ 0 w 109"/>
                  <a:gd name="T33" fmla="*/ 50 h 109"/>
                  <a:gd name="T34" fmla="*/ 1 w 109"/>
                  <a:gd name="T35" fmla="*/ 68 h 109"/>
                  <a:gd name="T36" fmla="*/ 11 w 109"/>
                  <a:gd name="T37" fmla="*/ 67 h 109"/>
                  <a:gd name="T38" fmla="*/ 19 w 109"/>
                  <a:gd name="T39" fmla="*/ 83 h 109"/>
                  <a:gd name="T40" fmla="*/ 13 w 109"/>
                  <a:gd name="T41" fmla="*/ 90 h 109"/>
                  <a:gd name="T42" fmla="*/ 26 w 109"/>
                  <a:gd name="T43" fmla="*/ 102 h 109"/>
                  <a:gd name="T44" fmla="*/ 33 w 109"/>
                  <a:gd name="T45" fmla="*/ 94 h 109"/>
                  <a:gd name="T46" fmla="*/ 49 w 109"/>
                  <a:gd name="T47" fmla="*/ 99 h 109"/>
                  <a:gd name="T48" fmla="*/ 50 w 109"/>
                  <a:gd name="T49" fmla="*/ 109 h 109"/>
                  <a:gd name="T50" fmla="*/ 68 w 109"/>
                  <a:gd name="T51" fmla="*/ 108 h 109"/>
                  <a:gd name="T52" fmla="*/ 67 w 109"/>
                  <a:gd name="T53" fmla="*/ 98 h 109"/>
                  <a:gd name="T54" fmla="*/ 82 w 109"/>
                  <a:gd name="T55" fmla="*/ 90 h 109"/>
                  <a:gd name="T56" fmla="*/ 90 w 109"/>
                  <a:gd name="T57" fmla="*/ 96 h 109"/>
                  <a:gd name="T58" fmla="*/ 101 w 109"/>
                  <a:gd name="T59" fmla="*/ 83 h 109"/>
                  <a:gd name="T60" fmla="*/ 94 w 109"/>
                  <a:gd name="T61" fmla="*/ 76 h 109"/>
                  <a:gd name="T62" fmla="*/ 99 w 109"/>
                  <a:gd name="T63" fmla="*/ 60 h 109"/>
                  <a:gd name="T64" fmla="*/ 109 w 109"/>
                  <a:gd name="T65" fmla="*/ 59 h 109"/>
                  <a:gd name="T66" fmla="*/ 76 w 109"/>
                  <a:gd name="T67" fmla="*/ 73 h 109"/>
                  <a:gd name="T68" fmla="*/ 57 w 109"/>
                  <a:gd name="T69" fmla="*/ 84 h 109"/>
                  <a:gd name="T70" fmla="*/ 36 w 109"/>
                  <a:gd name="T71" fmla="*/ 77 h 109"/>
                  <a:gd name="T72" fmla="*/ 26 w 109"/>
                  <a:gd name="T73" fmla="*/ 57 h 109"/>
                  <a:gd name="T74" fmla="*/ 32 w 109"/>
                  <a:gd name="T75" fmla="*/ 36 h 109"/>
                  <a:gd name="T76" fmla="*/ 52 w 109"/>
                  <a:gd name="T77" fmla="*/ 26 h 109"/>
                  <a:gd name="T78" fmla="*/ 73 w 109"/>
                  <a:gd name="T79" fmla="*/ 33 h 109"/>
                  <a:gd name="T80" fmla="*/ 83 w 109"/>
                  <a:gd name="T81" fmla="*/ 52 h 109"/>
                  <a:gd name="T82" fmla="*/ 76 w 109"/>
                  <a:gd name="T83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  <p:sp>
            <p:nvSpPr>
              <p:cNvPr id="127" name="Freeform 20"/>
              <p:cNvSpPr>
                <a:spLocks noEditPoints="1"/>
              </p:cNvSpPr>
              <p:nvPr/>
            </p:nvSpPr>
            <p:spPr bwMode="auto">
              <a:xfrm>
                <a:off x="6254750" y="3060700"/>
                <a:ext cx="412750" cy="415925"/>
              </a:xfrm>
              <a:custGeom>
                <a:avLst/>
                <a:gdLst>
                  <a:gd name="T0" fmla="*/ 99 w 109"/>
                  <a:gd name="T1" fmla="*/ 50 h 110"/>
                  <a:gd name="T2" fmla="*/ 94 w 109"/>
                  <a:gd name="T3" fmla="*/ 34 h 110"/>
                  <a:gd name="T4" fmla="*/ 102 w 109"/>
                  <a:gd name="T5" fmla="*/ 27 h 110"/>
                  <a:gd name="T6" fmla="*/ 91 w 109"/>
                  <a:gd name="T7" fmla="*/ 13 h 110"/>
                  <a:gd name="T8" fmla="*/ 83 w 109"/>
                  <a:gd name="T9" fmla="*/ 20 h 110"/>
                  <a:gd name="T10" fmla="*/ 67 w 109"/>
                  <a:gd name="T11" fmla="*/ 12 h 110"/>
                  <a:gd name="T12" fmla="*/ 68 w 109"/>
                  <a:gd name="T13" fmla="*/ 2 h 110"/>
                  <a:gd name="T14" fmla="*/ 51 w 109"/>
                  <a:gd name="T15" fmla="*/ 0 h 110"/>
                  <a:gd name="T16" fmla="*/ 50 w 109"/>
                  <a:gd name="T17" fmla="*/ 10 h 110"/>
                  <a:gd name="T18" fmla="*/ 33 w 109"/>
                  <a:gd name="T19" fmla="*/ 16 h 110"/>
                  <a:gd name="T20" fmla="*/ 27 w 109"/>
                  <a:gd name="T21" fmla="*/ 7 h 110"/>
                  <a:gd name="T22" fmla="*/ 13 w 109"/>
                  <a:gd name="T23" fmla="*/ 19 h 110"/>
                  <a:gd name="T24" fmla="*/ 20 w 109"/>
                  <a:gd name="T25" fmla="*/ 27 h 110"/>
                  <a:gd name="T26" fmla="*/ 12 w 109"/>
                  <a:gd name="T27" fmla="*/ 42 h 110"/>
                  <a:gd name="T28" fmla="*/ 1 w 109"/>
                  <a:gd name="T29" fmla="*/ 41 h 110"/>
                  <a:gd name="T30" fmla="*/ 0 w 109"/>
                  <a:gd name="T31" fmla="*/ 59 h 110"/>
                  <a:gd name="T32" fmla="*/ 10 w 109"/>
                  <a:gd name="T33" fmla="*/ 60 h 110"/>
                  <a:gd name="T34" fmla="*/ 15 w 109"/>
                  <a:gd name="T35" fmla="*/ 76 h 110"/>
                  <a:gd name="T36" fmla="*/ 7 w 109"/>
                  <a:gd name="T37" fmla="*/ 83 h 110"/>
                  <a:gd name="T38" fmla="*/ 18 w 109"/>
                  <a:gd name="T39" fmla="*/ 96 h 110"/>
                  <a:gd name="T40" fmla="*/ 26 w 109"/>
                  <a:gd name="T41" fmla="*/ 90 h 110"/>
                  <a:gd name="T42" fmla="*/ 42 w 109"/>
                  <a:gd name="T43" fmla="*/ 98 h 110"/>
                  <a:gd name="T44" fmla="*/ 41 w 109"/>
                  <a:gd name="T45" fmla="*/ 108 h 110"/>
                  <a:gd name="T46" fmla="*/ 58 w 109"/>
                  <a:gd name="T47" fmla="*/ 110 h 110"/>
                  <a:gd name="T48" fmla="*/ 59 w 109"/>
                  <a:gd name="T49" fmla="*/ 100 h 110"/>
                  <a:gd name="T50" fmla="*/ 76 w 109"/>
                  <a:gd name="T51" fmla="*/ 94 h 110"/>
                  <a:gd name="T52" fmla="*/ 82 w 109"/>
                  <a:gd name="T53" fmla="*/ 102 h 110"/>
                  <a:gd name="T54" fmla="*/ 96 w 109"/>
                  <a:gd name="T55" fmla="*/ 91 h 110"/>
                  <a:gd name="T56" fmla="*/ 89 w 109"/>
                  <a:gd name="T57" fmla="*/ 83 h 110"/>
                  <a:gd name="T58" fmla="*/ 98 w 109"/>
                  <a:gd name="T59" fmla="*/ 68 h 110"/>
                  <a:gd name="T60" fmla="*/ 108 w 109"/>
                  <a:gd name="T61" fmla="*/ 69 h 110"/>
                  <a:gd name="T62" fmla="*/ 109 w 109"/>
                  <a:gd name="T63" fmla="*/ 51 h 110"/>
                  <a:gd name="T64" fmla="*/ 99 w 109"/>
                  <a:gd name="T65" fmla="*/ 50 h 110"/>
                  <a:gd name="T66" fmla="*/ 83 w 109"/>
                  <a:gd name="T67" fmla="*/ 58 h 110"/>
                  <a:gd name="T68" fmla="*/ 73 w 109"/>
                  <a:gd name="T69" fmla="*/ 77 h 110"/>
                  <a:gd name="T70" fmla="*/ 52 w 109"/>
                  <a:gd name="T71" fmla="*/ 84 h 110"/>
                  <a:gd name="T72" fmla="*/ 32 w 109"/>
                  <a:gd name="T73" fmla="*/ 73 h 110"/>
                  <a:gd name="T74" fmla="*/ 26 w 109"/>
                  <a:gd name="T75" fmla="*/ 52 h 110"/>
                  <a:gd name="T76" fmla="*/ 36 w 109"/>
                  <a:gd name="T77" fmla="*/ 33 h 110"/>
                  <a:gd name="T78" fmla="*/ 57 w 109"/>
                  <a:gd name="T79" fmla="*/ 26 h 110"/>
                  <a:gd name="T80" fmla="*/ 77 w 109"/>
                  <a:gd name="T81" fmla="*/ 37 h 110"/>
                  <a:gd name="T82" fmla="*/ 83 w 109"/>
                  <a:gd name="T83" fmla="*/ 5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中等线简体" panose="03000509000000000000" pitchFamily="65" charset="-122"/>
                  <a:ea typeface="方正中等线简体" panose="03000509000000000000" pitchFamily="65" charset="-122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806389" y="3913095"/>
            <a:ext cx="2620431" cy="400110"/>
            <a:chOff x="8641357" y="2133650"/>
            <a:chExt cx="2620431" cy="400110"/>
          </a:xfrm>
        </p:grpSpPr>
        <p:sp>
          <p:nvSpPr>
            <p:cNvPr id="13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发现问题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285760" y="2323612"/>
            <a:ext cx="2791357" cy="400110"/>
            <a:chOff x="8641357" y="2133650"/>
            <a:chExt cx="2620431" cy="400110"/>
          </a:xfrm>
        </p:grpSpPr>
        <p:sp>
          <p:nvSpPr>
            <p:cNvPr id="13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提出问题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82248" y="4083402"/>
            <a:ext cx="2620431" cy="400110"/>
            <a:chOff x="8641357" y="2133650"/>
            <a:chExt cx="2620431" cy="400110"/>
          </a:xfrm>
        </p:grpSpPr>
        <p:sp>
          <p:nvSpPr>
            <p:cNvPr id="1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解决问题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998963" y="2517224"/>
            <a:ext cx="2620431" cy="400110"/>
            <a:chOff x="8641357" y="2133650"/>
            <a:chExt cx="2620431" cy="400110"/>
          </a:xfrm>
        </p:grpSpPr>
        <p:sp>
          <p:nvSpPr>
            <p:cNvPr id="1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提出建议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Freeform 514">
            <a:extLst>
              <a:ext uri="{FF2B5EF4-FFF2-40B4-BE49-F238E27FC236}">
                <a16:creationId xmlns:a16="http://schemas.microsoft.com/office/drawing/2014/main" id="{5301E583-E10D-3C2D-E168-86719B6477BA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13291C6C-0AD0-0843-D0B0-21414E8B7A0A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研究思路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4D760-0D60-2CC7-7E5C-75AD47C31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6BC730F-9625-44FD-134D-0A1348A6C1C4}"/>
              </a:ext>
            </a:extLst>
          </p:cNvPr>
          <p:cNvGrpSpPr/>
          <p:nvPr/>
        </p:nvGrpSpPr>
        <p:grpSpPr>
          <a:xfrm>
            <a:off x="829103" y="4647669"/>
            <a:ext cx="5377064" cy="307777"/>
            <a:chOff x="8613188" y="2131572"/>
            <a:chExt cx="5377064" cy="307777"/>
          </a:xfrm>
        </p:grpSpPr>
        <p:sp>
          <p:nvSpPr>
            <p:cNvPr id="9" name="Freeform 512">
              <a:extLst>
                <a:ext uri="{FF2B5EF4-FFF2-40B4-BE49-F238E27FC236}">
                  <a16:creationId xmlns:a16="http://schemas.microsoft.com/office/drawing/2014/main" id="{24103034-5564-332B-BE9D-ED76C9597343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TextBox 73">
              <a:extLst>
                <a:ext uri="{FF2B5EF4-FFF2-40B4-BE49-F238E27FC236}">
                  <a16:creationId xmlns:a16="http://schemas.microsoft.com/office/drawing/2014/main" id="{0983AB8F-68FE-797C-A3B5-72F6BE26A092}"/>
                </a:ext>
              </a:extLst>
            </p:cNvPr>
            <p:cNvSpPr txBox="1"/>
            <p:nvPr/>
          </p:nvSpPr>
          <p:spPr>
            <a:xfrm>
              <a:off x="8672587" y="2131572"/>
              <a:ext cx="5317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中国股价同步性异常高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8CE991-0F75-C554-C9DB-9041BF665DCC}"/>
              </a:ext>
            </a:extLst>
          </p:cNvPr>
          <p:cNvGrpSpPr/>
          <p:nvPr/>
        </p:nvGrpSpPr>
        <p:grpSpPr>
          <a:xfrm>
            <a:off x="827591" y="4376843"/>
            <a:ext cx="5966316" cy="307777"/>
            <a:chOff x="8652486" y="2133650"/>
            <a:chExt cx="5966316" cy="307777"/>
          </a:xfrm>
        </p:grpSpPr>
        <p:sp>
          <p:nvSpPr>
            <p:cNvPr id="12" name="Freeform 512">
              <a:extLst>
                <a:ext uri="{FF2B5EF4-FFF2-40B4-BE49-F238E27FC236}">
                  <a16:creationId xmlns:a16="http://schemas.microsoft.com/office/drawing/2014/main" id="{9CFF4B65-8747-EF7A-3558-DC41ED59B455}"/>
                </a:ext>
              </a:extLst>
            </p:cNvPr>
            <p:cNvSpPr/>
            <p:nvPr/>
          </p:nvSpPr>
          <p:spPr bwMode="auto">
            <a:xfrm>
              <a:off x="8652486" y="2173469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TextBox 73">
              <a:extLst>
                <a:ext uri="{FF2B5EF4-FFF2-40B4-BE49-F238E27FC236}">
                  <a16:creationId xmlns:a16="http://schemas.microsoft.com/office/drawing/2014/main" id="{51CC4684-9133-0FAB-28B1-AEE166AD369E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股权质押存在缺点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475AD-BC76-5151-B644-2C9E3DA6CCAD}"/>
              </a:ext>
            </a:extLst>
          </p:cNvPr>
          <p:cNvGrpSpPr/>
          <p:nvPr/>
        </p:nvGrpSpPr>
        <p:grpSpPr>
          <a:xfrm>
            <a:off x="3364911" y="2804453"/>
            <a:ext cx="5963865" cy="307777"/>
            <a:chOff x="8654937" y="2133650"/>
            <a:chExt cx="5963865" cy="307777"/>
          </a:xfrm>
        </p:grpSpPr>
        <p:sp>
          <p:nvSpPr>
            <p:cNvPr id="15" name="Freeform 512">
              <a:extLst>
                <a:ext uri="{FF2B5EF4-FFF2-40B4-BE49-F238E27FC236}">
                  <a16:creationId xmlns:a16="http://schemas.microsoft.com/office/drawing/2014/main" id="{EB0E6747-0F63-9F7A-89A1-FEE63B3EA832}"/>
                </a:ext>
              </a:extLst>
            </p:cNvPr>
            <p:cNvSpPr/>
            <p:nvPr/>
          </p:nvSpPr>
          <p:spPr bwMode="auto">
            <a:xfrm>
              <a:off x="8654937" y="217667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TextBox 73">
              <a:extLst>
                <a:ext uri="{FF2B5EF4-FFF2-40B4-BE49-F238E27FC236}">
                  <a16:creationId xmlns:a16="http://schemas.microsoft.com/office/drawing/2014/main" id="{9E358AA8-6493-8933-79D8-0598A3708B6C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股权质押如何影响股价同步性？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73F15B-D15C-22B0-39E7-C624D530EB38}"/>
              </a:ext>
            </a:extLst>
          </p:cNvPr>
          <p:cNvGrpSpPr/>
          <p:nvPr/>
        </p:nvGrpSpPr>
        <p:grpSpPr>
          <a:xfrm>
            <a:off x="6749242" y="4547578"/>
            <a:ext cx="5962114" cy="307777"/>
            <a:chOff x="8656688" y="2133650"/>
            <a:chExt cx="5962114" cy="307777"/>
          </a:xfrm>
        </p:grpSpPr>
        <p:sp>
          <p:nvSpPr>
            <p:cNvPr id="18" name="Freeform 512">
              <a:extLst>
                <a:ext uri="{FF2B5EF4-FFF2-40B4-BE49-F238E27FC236}">
                  <a16:creationId xmlns:a16="http://schemas.microsoft.com/office/drawing/2014/main" id="{80D432EA-15DB-4771-F7AF-0DEF0362D097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TextBox 73">
              <a:extLst>
                <a:ext uri="{FF2B5EF4-FFF2-40B4-BE49-F238E27FC236}">
                  <a16:creationId xmlns:a16="http://schemas.microsoft.com/office/drawing/2014/main" id="{85C293E0-7876-140C-D541-A23409D1FA8D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作用机制分析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4F79B28-8BE3-1DC1-4B77-FC62D45C4405}"/>
              </a:ext>
            </a:extLst>
          </p:cNvPr>
          <p:cNvGrpSpPr/>
          <p:nvPr/>
        </p:nvGrpSpPr>
        <p:grpSpPr>
          <a:xfrm>
            <a:off x="9016304" y="3039072"/>
            <a:ext cx="5962114" cy="307777"/>
            <a:chOff x="8656688" y="2133650"/>
            <a:chExt cx="5962114" cy="307777"/>
          </a:xfrm>
        </p:grpSpPr>
        <p:sp>
          <p:nvSpPr>
            <p:cNvPr id="21" name="Freeform 512">
              <a:extLst>
                <a:ext uri="{FF2B5EF4-FFF2-40B4-BE49-F238E27FC236}">
                  <a16:creationId xmlns:a16="http://schemas.microsoft.com/office/drawing/2014/main" id="{5469B272-D932-6DF0-9DD4-E2C882994DFF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73">
              <a:extLst>
                <a:ext uri="{FF2B5EF4-FFF2-40B4-BE49-F238E27FC236}">
                  <a16:creationId xmlns:a16="http://schemas.microsoft.com/office/drawing/2014/main" id="{D90505DB-7A5B-90DD-D228-4AAC2A46A486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提出股权质押融资的政策建议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779FAD-57C4-5BA4-378C-4940AD5833BD}"/>
              </a:ext>
            </a:extLst>
          </p:cNvPr>
          <p:cNvGrpSpPr/>
          <p:nvPr/>
        </p:nvGrpSpPr>
        <p:grpSpPr>
          <a:xfrm>
            <a:off x="6749288" y="4806138"/>
            <a:ext cx="5962114" cy="307777"/>
            <a:chOff x="8656688" y="2133650"/>
            <a:chExt cx="5962114" cy="307777"/>
          </a:xfrm>
        </p:grpSpPr>
        <p:sp>
          <p:nvSpPr>
            <p:cNvPr id="24" name="Freeform 512">
              <a:extLst>
                <a:ext uri="{FF2B5EF4-FFF2-40B4-BE49-F238E27FC236}">
                  <a16:creationId xmlns:a16="http://schemas.microsoft.com/office/drawing/2014/main" id="{1E9CE499-7CBD-68D5-2DE6-B1613160F95D}"/>
                </a:ext>
              </a:extLst>
            </p:cNvPr>
            <p:cNvSpPr/>
            <p:nvPr/>
          </p:nvSpPr>
          <p:spPr bwMode="auto">
            <a:xfrm>
              <a:off x="8656688" y="2179385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73">
              <a:extLst>
                <a:ext uri="{FF2B5EF4-FFF2-40B4-BE49-F238E27FC236}">
                  <a16:creationId xmlns:a16="http://schemas.microsoft.com/office/drawing/2014/main" id="{0D245D10-5B73-BE83-13CB-41010EF4F69B}"/>
                </a:ext>
              </a:extLst>
            </p:cNvPr>
            <p:cNvSpPr txBox="1"/>
            <p:nvPr/>
          </p:nvSpPr>
          <p:spPr>
            <a:xfrm>
              <a:off x="8714181" y="2133650"/>
              <a:ext cx="590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实证分析</a:t>
              </a:r>
              <a:endParaRPr kumimoji="0" lang="zh-CN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34168" y="110706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7"/>
          <p:cNvSpPr/>
          <p:nvPr/>
        </p:nvSpPr>
        <p:spPr>
          <a:xfrm>
            <a:off x="3638281" y="3431740"/>
            <a:ext cx="5141913" cy="1209675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endCxn id="44" idx="1"/>
          </p:cNvCxnSpPr>
          <p:nvPr/>
        </p:nvCxnSpPr>
        <p:spPr>
          <a:xfrm>
            <a:off x="6205269" y="2833250"/>
            <a:ext cx="3175" cy="180816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46" name="组合 87"/>
          <p:cNvGrpSpPr/>
          <p:nvPr/>
        </p:nvGrpSpPr>
        <p:grpSpPr bwMode="auto">
          <a:xfrm>
            <a:off x="5159102" y="1113987"/>
            <a:ext cx="2084388" cy="2084388"/>
            <a:chOff x="2848131" y="1860029"/>
            <a:chExt cx="3807502" cy="3807502"/>
          </a:xfrm>
        </p:grpSpPr>
        <p:sp>
          <p:nvSpPr>
            <p:cNvPr id="47" name="椭圆 4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87"/>
          <p:cNvGrpSpPr/>
          <p:nvPr/>
        </p:nvGrpSpPr>
        <p:grpSpPr bwMode="auto">
          <a:xfrm>
            <a:off x="2978435" y="2367490"/>
            <a:ext cx="1185004" cy="1185004"/>
            <a:chOff x="2848131" y="1860029"/>
            <a:chExt cx="3807502" cy="3807502"/>
          </a:xfrm>
        </p:grpSpPr>
        <p:sp>
          <p:nvSpPr>
            <p:cNvPr id="50" name="椭圆 49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87"/>
          <p:cNvGrpSpPr/>
          <p:nvPr/>
        </p:nvGrpSpPr>
        <p:grpSpPr bwMode="auto">
          <a:xfrm>
            <a:off x="4411059" y="3737331"/>
            <a:ext cx="1185004" cy="1185004"/>
            <a:chOff x="2848131" y="1860029"/>
            <a:chExt cx="3807502" cy="3807502"/>
          </a:xfrm>
        </p:grpSpPr>
        <p:sp>
          <p:nvSpPr>
            <p:cNvPr id="53" name="椭圆 5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87"/>
          <p:cNvGrpSpPr/>
          <p:nvPr/>
        </p:nvGrpSpPr>
        <p:grpSpPr bwMode="auto">
          <a:xfrm>
            <a:off x="6545188" y="3848075"/>
            <a:ext cx="1185004" cy="1185004"/>
            <a:chOff x="2848131" y="1860029"/>
            <a:chExt cx="3807502" cy="3807502"/>
          </a:xfrm>
        </p:grpSpPr>
        <p:sp>
          <p:nvSpPr>
            <p:cNvPr id="56" name="椭圆 5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87"/>
          <p:cNvGrpSpPr/>
          <p:nvPr/>
        </p:nvGrpSpPr>
        <p:grpSpPr bwMode="auto">
          <a:xfrm>
            <a:off x="8187688" y="2691049"/>
            <a:ext cx="1185004" cy="1185004"/>
            <a:chOff x="2848131" y="1860029"/>
            <a:chExt cx="3807502" cy="3807502"/>
          </a:xfrm>
        </p:grpSpPr>
        <p:sp>
          <p:nvSpPr>
            <p:cNvPr id="59" name="椭圆 5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文本框 5"/>
          <p:cNvSpPr txBox="1"/>
          <p:nvPr/>
        </p:nvSpPr>
        <p:spPr>
          <a:xfrm>
            <a:off x="5519633" y="1558189"/>
            <a:ext cx="131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36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实证分析</a:t>
            </a:r>
          </a:p>
        </p:txBody>
      </p:sp>
      <p:sp>
        <p:nvSpPr>
          <p:cNvPr id="62" name="文本框 5"/>
          <p:cNvSpPr txBox="1"/>
          <p:nvPr/>
        </p:nvSpPr>
        <p:spPr>
          <a:xfrm>
            <a:off x="3026428" y="2600743"/>
            <a:ext cx="102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数据来源</a:t>
            </a:r>
          </a:p>
        </p:txBody>
      </p:sp>
      <p:sp>
        <p:nvSpPr>
          <p:cNvPr id="63" name="文本框 5"/>
          <p:cNvSpPr txBox="1"/>
          <p:nvPr/>
        </p:nvSpPr>
        <p:spPr>
          <a:xfrm>
            <a:off x="4511523" y="3936889"/>
            <a:ext cx="98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指标选择</a:t>
            </a:r>
          </a:p>
        </p:txBody>
      </p:sp>
      <p:sp>
        <p:nvSpPr>
          <p:cNvPr id="64" name="文本框 5"/>
          <p:cNvSpPr txBox="1"/>
          <p:nvPr/>
        </p:nvSpPr>
        <p:spPr>
          <a:xfrm>
            <a:off x="6631236" y="4006250"/>
            <a:ext cx="10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51230"/>
            <a:r>
              <a:rPr lang="zh-CN" altLang="en-US" dirty="0">
                <a:latin typeface="微软雅黑（正文）"/>
              </a:rPr>
              <a:t>模型设计</a:t>
            </a:r>
            <a:endParaRPr lang="zh-CN" altLang="zh-CN" dirty="0">
              <a:latin typeface="微软雅黑（正文）"/>
            </a:endParaRPr>
          </a:p>
        </p:txBody>
      </p:sp>
      <p:sp>
        <p:nvSpPr>
          <p:cNvPr id="65" name="文本框 5"/>
          <p:cNvSpPr txBox="1"/>
          <p:nvPr/>
        </p:nvSpPr>
        <p:spPr>
          <a:xfrm>
            <a:off x="8270596" y="2899559"/>
            <a:ext cx="1044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5" name="Freeform 514">
            <a:extLst>
              <a:ext uri="{FF2B5EF4-FFF2-40B4-BE49-F238E27FC236}">
                <a16:creationId xmlns:a16="http://schemas.microsoft.com/office/drawing/2014/main" id="{51855074-E036-C12B-3EA1-5B9952ECD8E0}"/>
              </a:ext>
            </a:extLst>
          </p:cNvPr>
          <p:cNvSpPr>
            <a:spLocks noEditPoints="1"/>
          </p:cNvSpPr>
          <p:nvPr/>
        </p:nvSpPr>
        <p:spPr bwMode="auto">
          <a:xfrm>
            <a:off x="3073255" y="333455"/>
            <a:ext cx="358333" cy="360039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B24F74DD-3B37-2694-0A23-CF012F2E9973}"/>
              </a:ext>
            </a:extLst>
          </p:cNvPr>
          <p:cNvSpPr txBox="1"/>
          <p:nvPr/>
        </p:nvSpPr>
        <p:spPr>
          <a:xfrm>
            <a:off x="769000" y="189439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实证分析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62B835-67DC-714A-215D-7EF32DFF0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871" y="99293"/>
            <a:ext cx="887921" cy="88222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680BC37-C1D8-99AD-F603-8169F0E47489}"/>
              </a:ext>
            </a:extLst>
          </p:cNvPr>
          <p:cNvGrpSpPr/>
          <p:nvPr/>
        </p:nvGrpSpPr>
        <p:grpSpPr>
          <a:xfrm>
            <a:off x="866431" y="2310897"/>
            <a:ext cx="2218950" cy="738664"/>
            <a:chOff x="8613188" y="2131572"/>
            <a:chExt cx="2218950" cy="738664"/>
          </a:xfrm>
        </p:grpSpPr>
        <p:sp>
          <p:nvSpPr>
            <p:cNvPr id="4" name="Freeform 512">
              <a:extLst>
                <a:ext uri="{FF2B5EF4-FFF2-40B4-BE49-F238E27FC236}">
                  <a16:creationId xmlns:a16="http://schemas.microsoft.com/office/drawing/2014/main" id="{0DFC0916-849F-09E6-608D-B841FEA95211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TextBox 73">
              <a:extLst>
                <a:ext uri="{FF2B5EF4-FFF2-40B4-BE49-F238E27FC236}">
                  <a16:creationId xmlns:a16="http://schemas.microsoft.com/office/drawing/2014/main" id="{B580B918-5FDC-A051-E64F-A5C8122031A8}"/>
                </a:ext>
              </a:extLst>
            </p:cNvPr>
            <p:cNvSpPr txBox="1"/>
            <p:nvPr/>
          </p:nvSpPr>
          <p:spPr>
            <a:xfrm>
              <a:off x="8672588" y="2131572"/>
              <a:ext cx="21595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选择</a:t>
              </a: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2017-2022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A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股</a:t>
              </a: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96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家公司为研究样本，总计获得</a:t>
              </a: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480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个截面数据。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2F6CE49-C7F9-F191-FA05-D9365DF1BC4A}"/>
              </a:ext>
            </a:extLst>
          </p:cNvPr>
          <p:cNvGrpSpPr/>
          <p:nvPr/>
        </p:nvGrpSpPr>
        <p:grpSpPr>
          <a:xfrm>
            <a:off x="732620" y="4378674"/>
            <a:ext cx="4017892" cy="738664"/>
            <a:chOff x="8613188" y="2131572"/>
            <a:chExt cx="4017892" cy="738664"/>
          </a:xfrm>
        </p:grpSpPr>
        <p:sp>
          <p:nvSpPr>
            <p:cNvPr id="9" name="Freeform 512">
              <a:extLst>
                <a:ext uri="{FF2B5EF4-FFF2-40B4-BE49-F238E27FC236}">
                  <a16:creationId xmlns:a16="http://schemas.microsoft.com/office/drawing/2014/main" id="{072C87C9-16E6-AF54-E5F6-04D1788D991D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TextBox 73">
              <a:extLst>
                <a:ext uri="{FF2B5EF4-FFF2-40B4-BE49-F238E27FC236}">
                  <a16:creationId xmlns:a16="http://schemas.microsoft.com/office/drawing/2014/main" id="{56118AD5-715F-E1AF-8929-5F2B243A8A75}"/>
                </a:ext>
              </a:extLst>
            </p:cNvPr>
            <p:cNvSpPr txBox="1"/>
            <p:nvPr/>
          </p:nvSpPr>
          <p:spPr>
            <a:xfrm>
              <a:off x="8672587" y="2131572"/>
              <a:ext cx="39584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被解释变量：股价同步性</a:t>
              </a:r>
            </a:p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  解释变量：股权质押</a:t>
              </a:r>
            </a:p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  控制变量：账面市值比、机构投资者持股比例、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91F61C-34AB-8C29-3515-EFD014B0577D}"/>
              </a:ext>
            </a:extLst>
          </p:cNvPr>
          <p:cNvGrpSpPr/>
          <p:nvPr/>
        </p:nvGrpSpPr>
        <p:grpSpPr>
          <a:xfrm>
            <a:off x="5208315" y="5393270"/>
            <a:ext cx="7026856" cy="954107"/>
            <a:chOff x="8613188" y="2131572"/>
            <a:chExt cx="5201312" cy="954107"/>
          </a:xfrm>
        </p:grpSpPr>
        <p:sp>
          <p:nvSpPr>
            <p:cNvPr id="12" name="Freeform 512">
              <a:extLst>
                <a:ext uri="{FF2B5EF4-FFF2-40B4-BE49-F238E27FC236}">
                  <a16:creationId xmlns:a16="http://schemas.microsoft.com/office/drawing/2014/main" id="{26EBC480-4B08-2FBA-ADB0-56AADB274E25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TextBox 73">
              <a:extLst>
                <a:ext uri="{FF2B5EF4-FFF2-40B4-BE49-F238E27FC236}">
                  <a16:creationId xmlns:a16="http://schemas.microsoft.com/office/drawing/2014/main" id="{FCF58D3E-6E0B-355D-8DAB-509B90959E4C}"/>
                </a:ext>
              </a:extLst>
            </p:cNvPr>
            <p:cNvSpPr txBox="1"/>
            <p:nvPr/>
          </p:nvSpPr>
          <p:spPr>
            <a:xfrm>
              <a:off x="8672587" y="2131572"/>
              <a:ext cx="51419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假设一：股权质押比例越高，股价同步性越低。</a:t>
              </a:r>
            </a:p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假设二：与非国企控股股东相比，国企控股股东股权质押对股价同步性影响程度更高。</a:t>
              </a:r>
              <a:endPara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假设三：融资约束程度越高，股权质押对股价同步性的影响程度越高。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C6E630D-514A-9CBD-BF3C-C93F88870D84}"/>
              </a:ext>
            </a:extLst>
          </p:cNvPr>
          <p:cNvGrpSpPr/>
          <p:nvPr/>
        </p:nvGrpSpPr>
        <p:grpSpPr>
          <a:xfrm>
            <a:off x="9222734" y="2142909"/>
            <a:ext cx="2013144" cy="738664"/>
            <a:chOff x="8613188" y="2131572"/>
            <a:chExt cx="2013144" cy="738664"/>
          </a:xfrm>
        </p:grpSpPr>
        <p:sp>
          <p:nvSpPr>
            <p:cNvPr id="15" name="Freeform 512">
              <a:extLst>
                <a:ext uri="{FF2B5EF4-FFF2-40B4-BE49-F238E27FC236}">
                  <a16:creationId xmlns:a16="http://schemas.microsoft.com/office/drawing/2014/main" id="{9D7CFF62-F305-8520-453D-C822F20A8D5C}"/>
                </a:ext>
              </a:extLst>
            </p:cNvPr>
            <p:cNvSpPr/>
            <p:nvPr/>
          </p:nvSpPr>
          <p:spPr bwMode="auto">
            <a:xfrm>
              <a:off x="8613188" y="218219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TextBox 73">
              <a:extLst>
                <a:ext uri="{FF2B5EF4-FFF2-40B4-BE49-F238E27FC236}">
                  <a16:creationId xmlns:a16="http://schemas.microsoft.com/office/drawing/2014/main" id="{C6A74E92-AD95-213E-6ABA-D1943B7731D7}"/>
                </a:ext>
              </a:extLst>
            </p:cNvPr>
            <p:cNvSpPr txBox="1"/>
            <p:nvPr/>
          </p:nvSpPr>
          <p:spPr>
            <a:xfrm>
              <a:off x="8672588" y="2131572"/>
              <a:ext cx="1953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F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检验和豪斯曼检验确定本文选择个体固定效应模型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。</a:t>
              </a:r>
              <a:endPara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9" name="TextBox 73">
            <a:extLst>
              <a:ext uri="{FF2B5EF4-FFF2-40B4-BE49-F238E27FC236}">
                <a16:creationId xmlns:a16="http://schemas.microsoft.com/office/drawing/2014/main" id="{898453D3-B6F0-5F24-58EE-0D45CDDC2E66}"/>
              </a:ext>
            </a:extLst>
          </p:cNvPr>
          <p:cNvSpPr txBox="1"/>
          <p:nvPr/>
        </p:nvSpPr>
        <p:spPr>
          <a:xfrm>
            <a:off x="1862390" y="5032349"/>
            <a:ext cx="428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rPr>
              <a:t>盈利能力、公司规模、分析师关注、掏空程度。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639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999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594</Words>
  <Application>Microsoft Office PowerPoint</Application>
  <PresentationFormat>Custom</PresentationFormat>
  <Paragraphs>102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Akzidenz-Grotesk BQ Condensed</vt:lpstr>
      <vt:lpstr>ITC Avant Garde Std Md</vt:lpstr>
      <vt:lpstr>ITC Avant Garde Std XLt</vt:lpstr>
      <vt:lpstr>微软雅黑</vt:lpstr>
      <vt:lpstr>微软雅黑（正文）</vt:lpstr>
      <vt:lpstr>方正中等线简体</vt:lpstr>
      <vt:lpstr>Arial</vt:lpstr>
      <vt:lpstr>Calibri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Qianqian Yang</cp:lastModifiedBy>
  <cp:revision>473</cp:revision>
  <dcterms:created xsi:type="dcterms:W3CDTF">2020-03-22T14:28:10Z</dcterms:created>
  <dcterms:modified xsi:type="dcterms:W3CDTF">2024-09-10T10:29:37Z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