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69" r:id="rId2"/>
    <p:sldId id="258" r:id="rId3"/>
    <p:sldId id="273" r:id="rId4"/>
    <p:sldId id="261" r:id="rId5"/>
    <p:sldId id="274" r:id="rId6"/>
    <p:sldId id="271" r:id="rId7"/>
    <p:sldId id="275" r:id="rId8"/>
    <p:sldId id="278" r:id="rId9"/>
    <p:sldId id="279" r:id="rId10"/>
    <p:sldId id="280" r:id="rId11"/>
    <p:sldId id="277" r:id="rId12"/>
    <p:sldId id="281" r:id="rId13"/>
    <p:sldId id="283" r:id="rId14"/>
    <p:sldId id="284" r:id="rId15"/>
    <p:sldId id="285" r:id="rId16"/>
    <p:sldId id="263" r:id="rId17"/>
    <p:sldId id="268" r:id="rId18"/>
  </p:sldIdLst>
  <p:sldSz cx="12192000" cy="6858000"/>
  <p:notesSz cx="6858000" cy="9144000"/>
  <p:embeddedFontLst>
    <p:embeddedFont>
      <p:font typeface="微软雅黑" panose="020B0503020204020204" pitchFamily="34" charset="-122"/>
      <p:regular r:id="rId20"/>
      <p:bold r:id="rId21"/>
    </p:embeddedFont>
    <p:embeddedFont>
      <p:font typeface="Cambria Math" panose="02040503050406030204" pitchFamily="18" charset="0"/>
      <p:regular r:id="rId22"/>
    </p:embeddedFont>
    <p:embeddedFont>
      <p:font typeface="Helvetica Neue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sWLLi/+RmSFvgdkdiqco/pXaw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6D18"/>
    <a:srgbClr val="B26416"/>
    <a:srgbClr val="965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Return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Metal</c:v>
                </c:pt>
                <c:pt idx="1">
                  <c:v>Energy</c:v>
                </c:pt>
                <c:pt idx="2">
                  <c:v>Agricultural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1E-4</c:v>
                </c:pt>
                <c:pt idx="1">
                  <c:v>2.0000000000000001E-4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DE-4524-B485-595C36755D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9501680"/>
        <c:axId val="549502736"/>
      </c:barChart>
      <c:catAx>
        <c:axId val="549501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502736"/>
        <c:crosses val="autoZero"/>
        <c:auto val="1"/>
        <c:lblAlgn val="ctr"/>
        <c:lblOffset val="100"/>
        <c:noMultiLvlLbl val="0"/>
      </c:catAx>
      <c:valAx>
        <c:axId val="54950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50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Std.Dev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Std.Dev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Metal</c:v>
                </c:pt>
                <c:pt idx="1">
                  <c:v>Energy</c:v>
                </c:pt>
                <c:pt idx="2">
                  <c:v>Agricultural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1.26E-2</c:v>
                </c:pt>
                <c:pt idx="1">
                  <c:v>2.07E-2</c:v>
                </c:pt>
                <c:pt idx="2">
                  <c:v>9.4000000000000004E-3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43-4F7C-B6A7-7FDC1B7CE2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9501680"/>
        <c:axId val="549502736"/>
      </c:barChart>
      <c:catAx>
        <c:axId val="54950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502736"/>
        <c:crosses val="autoZero"/>
        <c:auto val="1"/>
        <c:lblAlgn val="ctr"/>
        <c:lblOffset val="100"/>
        <c:noMultiLvlLbl val="0"/>
      </c:catAx>
      <c:valAx>
        <c:axId val="54950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50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0187F-5E8F-4787-A0FE-E5F0AF266EDE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D8BC1DB3-7849-44A4-86D1-4F03526359B9}">
      <dgm:prSet phldrT="[Text]"/>
      <dgm:spPr/>
      <dgm:t>
        <a:bodyPr/>
        <a:lstStyle/>
        <a:p>
          <a:r>
            <a:rPr lang="en-US" dirty="0"/>
            <a:t>Financial Investor</a:t>
          </a:r>
        </a:p>
      </dgm:t>
    </dgm:pt>
    <dgm:pt modelId="{4CE09C69-1E1A-404D-A3C8-5881349A0AA1}" type="parTrans" cxnId="{E53822E7-443A-4909-8DED-7DB7C514F98D}">
      <dgm:prSet/>
      <dgm:spPr/>
      <dgm:t>
        <a:bodyPr/>
        <a:lstStyle/>
        <a:p>
          <a:endParaRPr lang="en-US"/>
        </a:p>
      </dgm:t>
    </dgm:pt>
    <dgm:pt modelId="{9A3E140C-859C-425B-A9F5-6F6C85421867}" type="sibTrans" cxnId="{E53822E7-443A-4909-8DED-7DB7C514F98D}">
      <dgm:prSet/>
      <dgm:spPr/>
      <dgm:t>
        <a:bodyPr/>
        <a:lstStyle/>
        <a:p>
          <a:endParaRPr lang="en-US"/>
        </a:p>
      </dgm:t>
    </dgm:pt>
    <dgm:pt modelId="{D3FB27B1-EE83-472A-A04F-AD20106A3333}">
      <dgm:prSet phldrT="[Text]"/>
      <dgm:spPr/>
      <dgm:t>
        <a:bodyPr/>
        <a:lstStyle/>
        <a:p>
          <a:r>
            <a:rPr lang="en-US" dirty="0"/>
            <a:t>Hedger</a:t>
          </a:r>
        </a:p>
      </dgm:t>
    </dgm:pt>
    <dgm:pt modelId="{794272D3-CEC1-439E-BD1D-3378DD5A0DB0}" type="parTrans" cxnId="{CA0BAC6C-C6CC-425D-AE95-171743FBA438}">
      <dgm:prSet/>
      <dgm:spPr/>
      <dgm:t>
        <a:bodyPr/>
        <a:lstStyle/>
        <a:p>
          <a:endParaRPr lang="en-US"/>
        </a:p>
      </dgm:t>
    </dgm:pt>
    <dgm:pt modelId="{BC351D05-3855-4449-8C34-160782BC8E17}" type="sibTrans" cxnId="{CA0BAC6C-C6CC-425D-AE95-171743FBA438}">
      <dgm:prSet/>
      <dgm:spPr/>
      <dgm:t>
        <a:bodyPr/>
        <a:lstStyle/>
        <a:p>
          <a:endParaRPr lang="en-US"/>
        </a:p>
      </dgm:t>
    </dgm:pt>
    <dgm:pt modelId="{BEAE5347-C9E2-4D1F-8BD5-B924AF7CA829}">
      <dgm:prSet phldrT="[Text]"/>
      <dgm:spPr/>
      <dgm:t>
        <a:bodyPr/>
        <a:lstStyle/>
        <a:p>
          <a:r>
            <a:rPr lang="en-US" dirty="0"/>
            <a:t>Speculator</a:t>
          </a:r>
        </a:p>
      </dgm:t>
    </dgm:pt>
    <dgm:pt modelId="{F70770DF-736B-4D17-8E05-D3475B9323C5}" type="parTrans" cxnId="{6F987273-B48A-4C23-8ABD-0A09CE0CFBC4}">
      <dgm:prSet/>
      <dgm:spPr/>
      <dgm:t>
        <a:bodyPr/>
        <a:lstStyle/>
        <a:p>
          <a:endParaRPr lang="en-US"/>
        </a:p>
      </dgm:t>
    </dgm:pt>
    <dgm:pt modelId="{8D85E21D-67F7-4249-A82F-97A69266D2B6}" type="sibTrans" cxnId="{6F987273-B48A-4C23-8ABD-0A09CE0CFBC4}">
      <dgm:prSet/>
      <dgm:spPr/>
      <dgm:t>
        <a:bodyPr/>
        <a:lstStyle/>
        <a:p>
          <a:endParaRPr lang="en-US"/>
        </a:p>
      </dgm:t>
    </dgm:pt>
    <dgm:pt modelId="{D2032D4B-222A-4DDB-9A13-2A64508C7C97}" type="pres">
      <dgm:prSet presAssocID="{1200187F-5E8F-4787-A0FE-E5F0AF266ED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FC95BF7-828E-4A8A-A01E-E770C1BCE82F}" type="pres">
      <dgm:prSet presAssocID="{D8BC1DB3-7849-44A4-86D1-4F03526359B9}" presName="gear1" presStyleLbl="node1" presStyleIdx="0" presStyleCnt="3">
        <dgm:presLayoutVars>
          <dgm:chMax val="1"/>
          <dgm:bulletEnabled val="1"/>
        </dgm:presLayoutVars>
      </dgm:prSet>
      <dgm:spPr/>
    </dgm:pt>
    <dgm:pt modelId="{8C2DA84E-AB38-4C1A-9017-027B01013E82}" type="pres">
      <dgm:prSet presAssocID="{D8BC1DB3-7849-44A4-86D1-4F03526359B9}" presName="gear1srcNode" presStyleLbl="node1" presStyleIdx="0" presStyleCnt="3"/>
      <dgm:spPr/>
    </dgm:pt>
    <dgm:pt modelId="{49EEF342-FC62-48FC-AE98-5290D7CF065B}" type="pres">
      <dgm:prSet presAssocID="{D8BC1DB3-7849-44A4-86D1-4F03526359B9}" presName="gear1dstNode" presStyleLbl="node1" presStyleIdx="0" presStyleCnt="3"/>
      <dgm:spPr/>
    </dgm:pt>
    <dgm:pt modelId="{FF4EB633-0F95-45C5-B6B9-A013D58D07D4}" type="pres">
      <dgm:prSet presAssocID="{D3FB27B1-EE83-472A-A04F-AD20106A3333}" presName="gear2" presStyleLbl="node1" presStyleIdx="1" presStyleCnt="3">
        <dgm:presLayoutVars>
          <dgm:chMax val="1"/>
          <dgm:bulletEnabled val="1"/>
        </dgm:presLayoutVars>
      </dgm:prSet>
      <dgm:spPr/>
    </dgm:pt>
    <dgm:pt modelId="{C2054540-8568-42F6-AFFE-C63412966BE7}" type="pres">
      <dgm:prSet presAssocID="{D3FB27B1-EE83-472A-A04F-AD20106A3333}" presName="gear2srcNode" presStyleLbl="node1" presStyleIdx="1" presStyleCnt="3"/>
      <dgm:spPr/>
    </dgm:pt>
    <dgm:pt modelId="{E7406FDE-0A08-48C3-9682-3FFF2D998AC6}" type="pres">
      <dgm:prSet presAssocID="{D3FB27B1-EE83-472A-A04F-AD20106A3333}" presName="gear2dstNode" presStyleLbl="node1" presStyleIdx="1" presStyleCnt="3"/>
      <dgm:spPr/>
    </dgm:pt>
    <dgm:pt modelId="{B01B5BC8-33F3-4724-B693-7D77D6D13A3B}" type="pres">
      <dgm:prSet presAssocID="{BEAE5347-C9E2-4D1F-8BD5-B924AF7CA829}" presName="gear3" presStyleLbl="node1" presStyleIdx="2" presStyleCnt="3"/>
      <dgm:spPr/>
    </dgm:pt>
    <dgm:pt modelId="{D2FCC8A3-2F4D-4F16-AC8C-2B78B424D9CC}" type="pres">
      <dgm:prSet presAssocID="{BEAE5347-C9E2-4D1F-8BD5-B924AF7CA82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0EFDA411-4A54-4272-B11A-2891C030D7F1}" type="pres">
      <dgm:prSet presAssocID="{BEAE5347-C9E2-4D1F-8BD5-B924AF7CA829}" presName="gear3srcNode" presStyleLbl="node1" presStyleIdx="2" presStyleCnt="3"/>
      <dgm:spPr/>
    </dgm:pt>
    <dgm:pt modelId="{F8B9627C-FAEC-4B71-B2A9-C9ACD1AED290}" type="pres">
      <dgm:prSet presAssocID="{BEAE5347-C9E2-4D1F-8BD5-B924AF7CA829}" presName="gear3dstNode" presStyleLbl="node1" presStyleIdx="2" presStyleCnt="3"/>
      <dgm:spPr/>
    </dgm:pt>
    <dgm:pt modelId="{057CB730-D7C8-4F3B-9C50-3484CB106D76}" type="pres">
      <dgm:prSet presAssocID="{9A3E140C-859C-425B-A9F5-6F6C85421867}" presName="connector1" presStyleLbl="sibTrans2D1" presStyleIdx="0" presStyleCnt="3"/>
      <dgm:spPr/>
    </dgm:pt>
    <dgm:pt modelId="{F9CDC288-49E4-4986-99A3-59F006B1C57D}" type="pres">
      <dgm:prSet presAssocID="{BC351D05-3855-4449-8C34-160782BC8E17}" presName="connector2" presStyleLbl="sibTrans2D1" presStyleIdx="1" presStyleCnt="3"/>
      <dgm:spPr/>
    </dgm:pt>
    <dgm:pt modelId="{8275DEAE-25A7-42F4-BA01-59CBF75545E6}" type="pres">
      <dgm:prSet presAssocID="{8D85E21D-67F7-4249-A82F-97A69266D2B6}" presName="connector3" presStyleLbl="sibTrans2D1" presStyleIdx="2" presStyleCnt="3"/>
      <dgm:spPr/>
    </dgm:pt>
  </dgm:ptLst>
  <dgm:cxnLst>
    <dgm:cxn modelId="{95925A07-5EE8-49DF-B3CB-AF38E51EEBE9}" type="presOf" srcId="{BEAE5347-C9E2-4D1F-8BD5-B924AF7CA829}" destId="{B01B5BC8-33F3-4724-B693-7D77D6D13A3B}" srcOrd="0" destOrd="0" presId="urn:microsoft.com/office/officeart/2005/8/layout/gear1"/>
    <dgm:cxn modelId="{C281DB12-449A-44A0-8F91-092A21F96156}" type="presOf" srcId="{BEAE5347-C9E2-4D1F-8BD5-B924AF7CA829}" destId="{F8B9627C-FAEC-4B71-B2A9-C9ACD1AED290}" srcOrd="3" destOrd="0" presId="urn:microsoft.com/office/officeart/2005/8/layout/gear1"/>
    <dgm:cxn modelId="{01BF1334-3B94-4EBF-9B58-7248CAED537A}" type="presOf" srcId="{9A3E140C-859C-425B-A9F5-6F6C85421867}" destId="{057CB730-D7C8-4F3B-9C50-3484CB106D76}" srcOrd="0" destOrd="0" presId="urn:microsoft.com/office/officeart/2005/8/layout/gear1"/>
    <dgm:cxn modelId="{51722460-A44D-4B65-9EE2-C0B4DF34AEB3}" type="presOf" srcId="{D8BC1DB3-7849-44A4-86D1-4F03526359B9}" destId="{49EEF342-FC62-48FC-AE98-5290D7CF065B}" srcOrd="2" destOrd="0" presId="urn:microsoft.com/office/officeart/2005/8/layout/gear1"/>
    <dgm:cxn modelId="{51D28748-F52F-45B1-A1E4-DD2FE94CA240}" type="presOf" srcId="{D8BC1DB3-7849-44A4-86D1-4F03526359B9}" destId="{8C2DA84E-AB38-4C1A-9017-027B01013E82}" srcOrd="1" destOrd="0" presId="urn:microsoft.com/office/officeart/2005/8/layout/gear1"/>
    <dgm:cxn modelId="{CA0BAC6C-C6CC-425D-AE95-171743FBA438}" srcId="{1200187F-5E8F-4787-A0FE-E5F0AF266EDE}" destId="{D3FB27B1-EE83-472A-A04F-AD20106A3333}" srcOrd="1" destOrd="0" parTransId="{794272D3-CEC1-439E-BD1D-3378DD5A0DB0}" sibTransId="{BC351D05-3855-4449-8C34-160782BC8E17}"/>
    <dgm:cxn modelId="{67D70E71-C3B4-4BCB-BB2B-1A89F99501C2}" type="presOf" srcId="{D8BC1DB3-7849-44A4-86D1-4F03526359B9}" destId="{5FC95BF7-828E-4A8A-A01E-E770C1BCE82F}" srcOrd="0" destOrd="0" presId="urn:microsoft.com/office/officeart/2005/8/layout/gear1"/>
    <dgm:cxn modelId="{6F987273-B48A-4C23-8ABD-0A09CE0CFBC4}" srcId="{1200187F-5E8F-4787-A0FE-E5F0AF266EDE}" destId="{BEAE5347-C9E2-4D1F-8BD5-B924AF7CA829}" srcOrd="2" destOrd="0" parTransId="{F70770DF-736B-4D17-8E05-D3475B9323C5}" sibTransId="{8D85E21D-67F7-4249-A82F-97A69266D2B6}"/>
    <dgm:cxn modelId="{0E65CA53-4954-4BB1-814F-4439F25F51A5}" type="presOf" srcId="{1200187F-5E8F-4787-A0FE-E5F0AF266EDE}" destId="{D2032D4B-222A-4DDB-9A13-2A64508C7C97}" srcOrd="0" destOrd="0" presId="urn:microsoft.com/office/officeart/2005/8/layout/gear1"/>
    <dgm:cxn modelId="{483D8D5A-78F2-420D-8C67-AE1679167447}" type="presOf" srcId="{BEAE5347-C9E2-4D1F-8BD5-B924AF7CA829}" destId="{D2FCC8A3-2F4D-4F16-AC8C-2B78B424D9CC}" srcOrd="1" destOrd="0" presId="urn:microsoft.com/office/officeart/2005/8/layout/gear1"/>
    <dgm:cxn modelId="{FC46787B-C598-47A0-8F0E-7DD32D83613B}" type="presOf" srcId="{BEAE5347-C9E2-4D1F-8BD5-B924AF7CA829}" destId="{0EFDA411-4A54-4272-B11A-2891C030D7F1}" srcOrd="2" destOrd="0" presId="urn:microsoft.com/office/officeart/2005/8/layout/gear1"/>
    <dgm:cxn modelId="{5D9F3F8E-3085-4E42-B634-B21FC20774CA}" type="presOf" srcId="{D3FB27B1-EE83-472A-A04F-AD20106A3333}" destId="{FF4EB633-0F95-45C5-B6B9-A013D58D07D4}" srcOrd="0" destOrd="0" presId="urn:microsoft.com/office/officeart/2005/8/layout/gear1"/>
    <dgm:cxn modelId="{E32C8492-E185-49E7-9EF2-8188A0C7F48E}" type="presOf" srcId="{D3FB27B1-EE83-472A-A04F-AD20106A3333}" destId="{E7406FDE-0A08-48C3-9682-3FFF2D998AC6}" srcOrd="2" destOrd="0" presId="urn:microsoft.com/office/officeart/2005/8/layout/gear1"/>
    <dgm:cxn modelId="{031681B2-95C8-49F7-A409-CCF9B89206AC}" type="presOf" srcId="{8D85E21D-67F7-4249-A82F-97A69266D2B6}" destId="{8275DEAE-25A7-42F4-BA01-59CBF75545E6}" srcOrd="0" destOrd="0" presId="urn:microsoft.com/office/officeart/2005/8/layout/gear1"/>
    <dgm:cxn modelId="{28ECA6BA-C0F2-45C6-ACCB-71AB572AB3C1}" type="presOf" srcId="{BC351D05-3855-4449-8C34-160782BC8E17}" destId="{F9CDC288-49E4-4986-99A3-59F006B1C57D}" srcOrd="0" destOrd="0" presId="urn:microsoft.com/office/officeart/2005/8/layout/gear1"/>
    <dgm:cxn modelId="{CF4372C5-B741-416A-B11C-E6D32D0F3DDE}" type="presOf" srcId="{D3FB27B1-EE83-472A-A04F-AD20106A3333}" destId="{C2054540-8568-42F6-AFFE-C63412966BE7}" srcOrd="1" destOrd="0" presId="urn:microsoft.com/office/officeart/2005/8/layout/gear1"/>
    <dgm:cxn modelId="{E53822E7-443A-4909-8DED-7DB7C514F98D}" srcId="{1200187F-5E8F-4787-A0FE-E5F0AF266EDE}" destId="{D8BC1DB3-7849-44A4-86D1-4F03526359B9}" srcOrd="0" destOrd="0" parTransId="{4CE09C69-1E1A-404D-A3C8-5881349A0AA1}" sibTransId="{9A3E140C-859C-425B-A9F5-6F6C85421867}"/>
    <dgm:cxn modelId="{7FF29966-567C-42F4-A5D7-840BD2CA5192}" type="presParOf" srcId="{D2032D4B-222A-4DDB-9A13-2A64508C7C97}" destId="{5FC95BF7-828E-4A8A-A01E-E770C1BCE82F}" srcOrd="0" destOrd="0" presId="urn:microsoft.com/office/officeart/2005/8/layout/gear1"/>
    <dgm:cxn modelId="{39C43CAB-25BC-4A32-8031-AFF9CD371DCF}" type="presParOf" srcId="{D2032D4B-222A-4DDB-9A13-2A64508C7C97}" destId="{8C2DA84E-AB38-4C1A-9017-027B01013E82}" srcOrd="1" destOrd="0" presId="urn:microsoft.com/office/officeart/2005/8/layout/gear1"/>
    <dgm:cxn modelId="{776489FC-FB31-4B8D-B059-CBC665C47EDA}" type="presParOf" srcId="{D2032D4B-222A-4DDB-9A13-2A64508C7C97}" destId="{49EEF342-FC62-48FC-AE98-5290D7CF065B}" srcOrd="2" destOrd="0" presId="urn:microsoft.com/office/officeart/2005/8/layout/gear1"/>
    <dgm:cxn modelId="{C66C95E0-1EF1-4358-AEBC-964347462D0A}" type="presParOf" srcId="{D2032D4B-222A-4DDB-9A13-2A64508C7C97}" destId="{FF4EB633-0F95-45C5-B6B9-A013D58D07D4}" srcOrd="3" destOrd="0" presId="urn:microsoft.com/office/officeart/2005/8/layout/gear1"/>
    <dgm:cxn modelId="{1F26469A-FA68-44A9-801A-2BDF4F1D8BB4}" type="presParOf" srcId="{D2032D4B-222A-4DDB-9A13-2A64508C7C97}" destId="{C2054540-8568-42F6-AFFE-C63412966BE7}" srcOrd="4" destOrd="0" presId="urn:microsoft.com/office/officeart/2005/8/layout/gear1"/>
    <dgm:cxn modelId="{39CB3E80-4D25-43F0-A653-098BE438A41E}" type="presParOf" srcId="{D2032D4B-222A-4DDB-9A13-2A64508C7C97}" destId="{E7406FDE-0A08-48C3-9682-3FFF2D998AC6}" srcOrd="5" destOrd="0" presId="urn:microsoft.com/office/officeart/2005/8/layout/gear1"/>
    <dgm:cxn modelId="{95393914-047C-4C8C-8F17-DB0E9884CA4A}" type="presParOf" srcId="{D2032D4B-222A-4DDB-9A13-2A64508C7C97}" destId="{B01B5BC8-33F3-4724-B693-7D77D6D13A3B}" srcOrd="6" destOrd="0" presId="urn:microsoft.com/office/officeart/2005/8/layout/gear1"/>
    <dgm:cxn modelId="{87A8FD86-F9A9-49DE-8544-B9CFF7308228}" type="presParOf" srcId="{D2032D4B-222A-4DDB-9A13-2A64508C7C97}" destId="{D2FCC8A3-2F4D-4F16-AC8C-2B78B424D9CC}" srcOrd="7" destOrd="0" presId="urn:microsoft.com/office/officeart/2005/8/layout/gear1"/>
    <dgm:cxn modelId="{5610EB70-6864-449F-BD70-C8176D021D6A}" type="presParOf" srcId="{D2032D4B-222A-4DDB-9A13-2A64508C7C97}" destId="{0EFDA411-4A54-4272-B11A-2891C030D7F1}" srcOrd="8" destOrd="0" presId="urn:microsoft.com/office/officeart/2005/8/layout/gear1"/>
    <dgm:cxn modelId="{D4A44C00-0496-44AD-AAFF-7F28F23E38BC}" type="presParOf" srcId="{D2032D4B-222A-4DDB-9A13-2A64508C7C97}" destId="{F8B9627C-FAEC-4B71-B2A9-C9ACD1AED290}" srcOrd="9" destOrd="0" presId="urn:microsoft.com/office/officeart/2005/8/layout/gear1"/>
    <dgm:cxn modelId="{029C3DA7-4C67-4DCA-93D8-AB7F4C130811}" type="presParOf" srcId="{D2032D4B-222A-4DDB-9A13-2A64508C7C97}" destId="{057CB730-D7C8-4F3B-9C50-3484CB106D76}" srcOrd="10" destOrd="0" presId="urn:microsoft.com/office/officeart/2005/8/layout/gear1"/>
    <dgm:cxn modelId="{0C1869A1-2AEB-435D-B96F-7BBD6493991A}" type="presParOf" srcId="{D2032D4B-222A-4DDB-9A13-2A64508C7C97}" destId="{F9CDC288-49E4-4986-99A3-59F006B1C57D}" srcOrd="11" destOrd="0" presId="urn:microsoft.com/office/officeart/2005/8/layout/gear1"/>
    <dgm:cxn modelId="{3AFA86FD-61D4-4BC1-8481-1EE90353A536}" type="presParOf" srcId="{D2032D4B-222A-4DDB-9A13-2A64508C7C97}" destId="{8275DEAE-25A7-42F4-BA01-59CBF75545E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DCBF90-9E42-4484-9B29-13B1D0AD7354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9FB5E-0619-4C1B-98F6-2E05E3BB8E7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Asymmetry</a:t>
          </a:r>
        </a:p>
      </dgm:t>
    </dgm:pt>
    <dgm:pt modelId="{4C9F2144-4FE2-4027-B64F-C7DB747F1665}" type="parTrans" cxnId="{9DEB6E90-B207-41B6-B1CA-238E469CB54C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F51F26-A237-4C76-963A-19302A1737DB}" type="sibTrans" cxnId="{9DEB6E90-B207-41B6-B1CA-238E469CB54C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D6A246-C99F-4D50-9F1A-8FC32C9C1A84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Negative skewness</a:t>
          </a:r>
        </a:p>
      </dgm:t>
    </dgm:pt>
    <dgm:pt modelId="{A51A2E9E-1380-42F3-ADE7-8DAA28317800}" type="parTrans" cxnId="{4059837F-7301-426B-B2E8-B78FFDEAB2FA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733BF8-582A-492B-B9C6-E73CDF7ADAC9}" type="sibTrans" cxnId="{4059837F-7301-426B-B2E8-B78FFDEAB2FA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EB2720-441A-499E-9B38-30678F357BA0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Heavy tail</a:t>
          </a:r>
        </a:p>
      </dgm:t>
    </dgm:pt>
    <dgm:pt modelId="{9624B910-57A9-463A-ADEB-806663EED7FF}" type="parTrans" cxnId="{4E043DBA-6667-4F2D-806D-A104B76BE0EB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E8D0CB-ADF0-40F1-A7BD-E0D17A6AE9F1}" type="sibTrans" cxnId="{4E043DBA-6667-4F2D-806D-A104B76BE0EB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1F654A-C13C-4D90-9A05-5F0DBA71DB87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High kurtosis</a:t>
          </a:r>
        </a:p>
      </dgm:t>
    </dgm:pt>
    <dgm:pt modelId="{709364CE-EE64-412F-A1FB-462A1C975B95}" type="parTrans" cxnId="{35137D23-0D54-482C-8AA3-56AB7FE6C015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6B435E-D3C9-4241-833F-4CA2A90A1C8C}" type="sibTrans" cxnId="{35137D23-0D54-482C-8AA3-56AB7FE6C015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4044AB-D1FF-4DB2-BC30-DC9CF6FE64AF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No normality</a:t>
          </a:r>
        </a:p>
      </dgm:t>
    </dgm:pt>
    <dgm:pt modelId="{D3A17372-06AE-445D-A70A-D03215AB8AD3}" type="parTrans" cxnId="{0A31D9AA-8759-41D0-A0E6-52388FA7EC32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656CA2-B82D-4092-9EC9-2407AF4BBCEB}" type="sibTrans" cxnId="{0A31D9AA-8759-41D0-A0E6-52388FA7EC32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14277A-D908-4975-9812-05AF1E2DF01C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Jarque-Bera normality test</a:t>
          </a:r>
        </a:p>
      </dgm:t>
    </dgm:pt>
    <dgm:pt modelId="{1B29BE7B-4D76-48A3-858A-05884103E4EE}" type="parTrans" cxnId="{2F28A7BD-AE9C-454C-978D-CED7F61E69FE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22AA9E-0065-473A-880F-A384185B41BE}" type="sibTrans" cxnId="{2F28A7BD-AE9C-454C-978D-CED7F61E69FE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B09622-34DA-4DA4-A30A-7CF56A238B71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Stationary</a:t>
          </a:r>
        </a:p>
      </dgm:t>
    </dgm:pt>
    <dgm:pt modelId="{B36F4D14-8B60-4FE3-8537-9A5B391051C6}" type="parTrans" cxnId="{B9F6BCA9-4DF1-4B4C-85E9-111ACDA2D6D9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4D74E0-0C60-4341-B7B4-0A5F4F5B4339}" type="sibTrans" cxnId="{B9F6BCA9-4DF1-4B4C-85E9-111ACDA2D6D9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07F504-6736-45FA-ACF8-C9FFFB6F0F0D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 Autocorrelation</a:t>
          </a:r>
        </a:p>
      </dgm:t>
    </dgm:pt>
    <dgm:pt modelId="{305DDE56-5C84-4F9A-BF03-A325614EAEB4}" type="parTrans" cxnId="{F3736B48-E89B-4AE0-9E26-224E35967032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FF2EC5-9220-40C3-B74D-C1B7D60FE065}" type="sibTrans" cxnId="{F3736B48-E89B-4AE0-9E26-224E35967032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18DCD0-15AE-423D-B65F-E524348B0FF0}">
      <dgm:prSet phldrT="[Text]" custT="1"/>
      <dgm:spPr/>
      <dgm:t>
        <a:bodyPr/>
        <a:lstStyle/>
        <a:p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Ljung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-Box test</a:t>
          </a:r>
        </a:p>
      </dgm:t>
    </dgm:pt>
    <dgm:pt modelId="{28758B94-EC65-4355-B593-67085CECF6BE}" type="parTrans" cxnId="{4C9254D1-ECF3-4E82-9F9B-06B230A25754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33B46D-370C-4689-B963-44AF8556BC42}" type="sibTrans" cxnId="{4C9254D1-ECF3-4E82-9F9B-06B230A25754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4D2537-A8F5-45CD-BED0-AF3DDA6B3E89}">
      <dgm:prSet phldrT="[Text]" custT="1"/>
      <dgm:spPr/>
      <dgm:t>
        <a:bodyPr/>
        <a:lstStyle/>
        <a:p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ADF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, PP, and </a:t>
          </a:r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KPSS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tests</a:t>
          </a:r>
        </a:p>
      </dgm:t>
    </dgm:pt>
    <dgm:pt modelId="{82D822AF-FC07-4A72-B7DB-940EF19F42DE}" type="sibTrans" cxnId="{AD08CC27-B95E-4183-BE29-6265C668CEAC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013279-C40F-4AF7-8240-1686B0BB14E7}" type="parTrans" cxnId="{AD08CC27-B95E-4183-BE29-6265C668CEAC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51BAAF-C63A-4E9A-AE2B-E27D0678916D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 Heteroscedasticity</a:t>
          </a:r>
        </a:p>
      </dgm:t>
    </dgm:pt>
    <dgm:pt modelId="{DE6A128E-7243-4ED3-9420-2C5C30D92CF4}" type="parTrans" cxnId="{07A90A06-25CB-4575-B75A-4EAE971E2BE2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E1A41A-9E8F-4E72-BBC5-52D1823C7BC1}" type="sibTrans" cxnId="{07A90A06-25CB-4575-B75A-4EAE971E2BE2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99A016-9B47-4709-A582-C36B22B9C4F5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 Positive and low correlation</a:t>
          </a:r>
        </a:p>
      </dgm:t>
    </dgm:pt>
    <dgm:pt modelId="{4035D487-98F2-425C-93F4-209EB04C1BED}" type="parTrans" cxnId="{98CE18F5-8328-4E1C-8F04-B14C8B58EAB5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25BC21-BCE4-4411-8C9C-5F2F0F95ABC2}" type="sibTrans" cxnId="{98CE18F5-8328-4E1C-8F04-B14C8B58EAB5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F4075C-887A-4DEB-A2EC-8A9510C09923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Correlation coefficients</a:t>
          </a:r>
        </a:p>
      </dgm:t>
    </dgm:pt>
    <dgm:pt modelId="{AFCD240A-462E-4027-98C6-08D6603E8B38}" type="parTrans" cxnId="{EFA666B3-391E-4EB2-A6F8-245BF520B6EF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FD5296-1C82-43ED-BCF5-63D733F68C1E}" type="sibTrans" cxnId="{EFA666B3-391E-4EB2-A6F8-245BF520B6EF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10E508-06EB-43D0-B35F-6B6A93C55272}">
      <dgm:prSet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Engle’s Lagrange Multiplier test</a:t>
          </a:r>
        </a:p>
      </dgm:t>
    </dgm:pt>
    <dgm:pt modelId="{6037D81B-F89A-4E62-9CD8-29C5977AF855}" type="parTrans" cxnId="{54BBA899-84BE-459D-BDFC-33084FB39736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FDDF18-6578-4ECA-ABFC-34C4DB548135}" type="sibTrans" cxnId="{54BBA899-84BE-459D-BDFC-33084FB39736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0EBD10-A40E-4EF8-B4FD-08FB50B3D6A9}" type="pres">
      <dgm:prSet presAssocID="{66DCBF90-9E42-4484-9B29-13B1D0AD7354}" presName="Name0" presStyleCnt="0">
        <dgm:presLayoutVars>
          <dgm:dir/>
          <dgm:animLvl val="lvl"/>
          <dgm:resizeHandles val="exact"/>
        </dgm:presLayoutVars>
      </dgm:prSet>
      <dgm:spPr/>
    </dgm:pt>
    <dgm:pt modelId="{D5CAA38E-836B-41E0-A621-D810D0930E80}" type="pres">
      <dgm:prSet presAssocID="{6389FB5E-0619-4C1B-98F6-2E05E3BB8E79}" presName="linNode" presStyleCnt="0"/>
      <dgm:spPr/>
    </dgm:pt>
    <dgm:pt modelId="{0F562F2E-EB06-4F3E-A950-91C18DBE1A46}" type="pres">
      <dgm:prSet presAssocID="{6389FB5E-0619-4C1B-98F6-2E05E3BB8E79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DA887E2F-1FD2-4FEE-A4BE-AFB7682F94C9}" type="pres">
      <dgm:prSet presAssocID="{6389FB5E-0619-4C1B-98F6-2E05E3BB8E79}" presName="descendantText" presStyleLbl="alignAccFollowNode1" presStyleIdx="0" presStyleCnt="7">
        <dgm:presLayoutVars>
          <dgm:bulletEnabled val="1"/>
        </dgm:presLayoutVars>
      </dgm:prSet>
      <dgm:spPr/>
    </dgm:pt>
    <dgm:pt modelId="{541C80D7-61D3-48C3-AA23-8EFA74B2706F}" type="pres">
      <dgm:prSet presAssocID="{CEF51F26-A237-4C76-963A-19302A1737DB}" presName="sp" presStyleCnt="0"/>
      <dgm:spPr/>
    </dgm:pt>
    <dgm:pt modelId="{651E277B-C55B-41BF-AC6A-FB1AD40D3BED}" type="pres">
      <dgm:prSet presAssocID="{4DEB2720-441A-499E-9B38-30678F357BA0}" presName="linNode" presStyleCnt="0"/>
      <dgm:spPr/>
    </dgm:pt>
    <dgm:pt modelId="{71A28978-45F9-4E46-BAB0-1FFFC9905F81}" type="pres">
      <dgm:prSet presAssocID="{4DEB2720-441A-499E-9B38-30678F357BA0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B935B5A7-3B89-4950-B231-F6A7718E1097}" type="pres">
      <dgm:prSet presAssocID="{4DEB2720-441A-499E-9B38-30678F357BA0}" presName="descendantText" presStyleLbl="alignAccFollowNode1" presStyleIdx="1" presStyleCnt="7">
        <dgm:presLayoutVars>
          <dgm:bulletEnabled val="1"/>
        </dgm:presLayoutVars>
      </dgm:prSet>
      <dgm:spPr/>
    </dgm:pt>
    <dgm:pt modelId="{B43D9056-D24E-406C-A215-DBE20150513B}" type="pres">
      <dgm:prSet presAssocID="{02E8D0CB-ADF0-40F1-A7BD-E0D17A6AE9F1}" presName="sp" presStyleCnt="0"/>
      <dgm:spPr/>
    </dgm:pt>
    <dgm:pt modelId="{23EE1FE8-BB96-4D66-A2BB-A9AA613D4910}" type="pres">
      <dgm:prSet presAssocID="{EA4044AB-D1FF-4DB2-BC30-DC9CF6FE64AF}" presName="linNode" presStyleCnt="0"/>
      <dgm:spPr/>
    </dgm:pt>
    <dgm:pt modelId="{ABE6D03A-1015-4BA4-A521-305713543B8A}" type="pres">
      <dgm:prSet presAssocID="{EA4044AB-D1FF-4DB2-BC30-DC9CF6FE64AF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0FB88D40-9D44-4583-83B7-87303AA2DE67}" type="pres">
      <dgm:prSet presAssocID="{EA4044AB-D1FF-4DB2-BC30-DC9CF6FE64AF}" presName="descendantText" presStyleLbl="alignAccFollowNode1" presStyleIdx="2" presStyleCnt="7">
        <dgm:presLayoutVars>
          <dgm:bulletEnabled val="1"/>
        </dgm:presLayoutVars>
      </dgm:prSet>
      <dgm:spPr/>
    </dgm:pt>
    <dgm:pt modelId="{6C63FBCC-00E7-4F85-8CC8-FA86EA01A6D9}" type="pres">
      <dgm:prSet presAssocID="{EA656CA2-B82D-4092-9EC9-2407AF4BBCEB}" presName="sp" presStyleCnt="0"/>
      <dgm:spPr/>
    </dgm:pt>
    <dgm:pt modelId="{A2CA28E0-AD7C-4B9B-8BA4-F19C363EF7D9}" type="pres">
      <dgm:prSet presAssocID="{8EB09622-34DA-4DA4-A30A-7CF56A238B71}" presName="linNode" presStyleCnt="0"/>
      <dgm:spPr/>
    </dgm:pt>
    <dgm:pt modelId="{D1F416A4-0DCA-44CF-82EC-631A99CFDAC2}" type="pres">
      <dgm:prSet presAssocID="{8EB09622-34DA-4DA4-A30A-7CF56A238B71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0E88D31C-C0E5-47D6-BBA8-8E3E9B84CEB4}" type="pres">
      <dgm:prSet presAssocID="{8EB09622-34DA-4DA4-A30A-7CF56A238B71}" presName="descendantText" presStyleLbl="alignAccFollowNode1" presStyleIdx="3" presStyleCnt="7">
        <dgm:presLayoutVars>
          <dgm:bulletEnabled val="1"/>
        </dgm:presLayoutVars>
      </dgm:prSet>
      <dgm:spPr/>
    </dgm:pt>
    <dgm:pt modelId="{F297471D-0801-4507-9A8B-D40E0AA526BF}" type="pres">
      <dgm:prSet presAssocID="{A14D74E0-0C60-4341-B7B4-0A5F4F5B4339}" presName="sp" presStyleCnt="0"/>
      <dgm:spPr/>
    </dgm:pt>
    <dgm:pt modelId="{9579F4FD-E34C-49D2-996B-073D3C830BA3}" type="pres">
      <dgm:prSet presAssocID="{2D07F504-6736-45FA-ACF8-C9FFFB6F0F0D}" presName="linNode" presStyleCnt="0"/>
      <dgm:spPr/>
    </dgm:pt>
    <dgm:pt modelId="{FA452EAA-F414-4845-8045-77E29AD575CD}" type="pres">
      <dgm:prSet presAssocID="{2D07F504-6736-45FA-ACF8-C9FFFB6F0F0D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797DD9AE-3152-4AF7-8615-F9AE32DD0C4C}" type="pres">
      <dgm:prSet presAssocID="{2D07F504-6736-45FA-ACF8-C9FFFB6F0F0D}" presName="descendantText" presStyleLbl="alignAccFollowNode1" presStyleIdx="4" presStyleCnt="7">
        <dgm:presLayoutVars>
          <dgm:bulletEnabled val="1"/>
        </dgm:presLayoutVars>
      </dgm:prSet>
      <dgm:spPr/>
    </dgm:pt>
    <dgm:pt modelId="{1D643301-EB05-4212-8185-99F2603F0F85}" type="pres">
      <dgm:prSet presAssocID="{C0FF2EC5-9220-40C3-B74D-C1B7D60FE065}" presName="sp" presStyleCnt="0"/>
      <dgm:spPr/>
    </dgm:pt>
    <dgm:pt modelId="{7ADA2052-98B3-4EFA-9BDD-2BB5B9B4C4F1}" type="pres">
      <dgm:prSet presAssocID="{9551BAAF-C63A-4E9A-AE2B-E27D0678916D}" presName="linNode" presStyleCnt="0"/>
      <dgm:spPr/>
    </dgm:pt>
    <dgm:pt modelId="{498282CA-3557-4D93-80A8-1007A6E49322}" type="pres">
      <dgm:prSet presAssocID="{9551BAAF-C63A-4E9A-AE2B-E27D0678916D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685661A0-0D9B-4F65-B1CA-D8A0E709A557}" type="pres">
      <dgm:prSet presAssocID="{9551BAAF-C63A-4E9A-AE2B-E27D0678916D}" presName="descendantText" presStyleLbl="alignAccFollowNode1" presStyleIdx="5" presStyleCnt="7">
        <dgm:presLayoutVars>
          <dgm:bulletEnabled val="1"/>
        </dgm:presLayoutVars>
      </dgm:prSet>
      <dgm:spPr/>
    </dgm:pt>
    <dgm:pt modelId="{A51DCDDE-0284-45E2-800E-AB3935BDADA0}" type="pres">
      <dgm:prSet presAssocID="{94E1A41A-9E8F-4E72-BBC5-52D1823C7BC1}" presName="sp" presStyleCnt="0"/>
      <dgm:spPr/>
    </dgm:pt>
    <dgm:pt modelId="{F0A979AB-5620-433A-97D0-8FD807A89DFA}" type="pres">
      <dgm:prSet presAssocID="{8799A016-9B47-4709-A582-C36B22B9C4F5}" presName="linNode" presStyleCnt="0"/>
      <dgm:spPr/>
    </dgm:pt>
    <dgm:pt modelId="{5E618CCB-1609-4F29-924A-E6E1FE6C0357}" type="pres">
      <dgm:prSet presAssocID="{8799A016-9B47-4709-A582-C36B22B9C4F5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DFD28FDB-3B84-4F91-B84B-A45AB7C0DDFF}" type="pres">
      <dgm:prSet presAssocID="{8799A016-9B47-4709-A582-C36B22B9C4F5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07A90A06-25CB-4575-B75A-4EAE971E2BE2}" srcId="{66DCBF90-9E42-4484-9B29-13B1D0AD7354}" destId="{9551BAAF-C63A-4E9A-AE2B-E27D0678916D}" srcOrd="5" destOrd="0" parTransId="{DE6A128E-7243-4ED3-9420-2C5C30D92CF4}" sibTransId="{94E1A41A-9E8F-4E72-BBC5-52D1823C7BC1}"/>
    <dgm:cxn modelId="{C2827912-805B-4BA8-939D-C97128858E42}" type="presOf" srcId="{EA4044AB-D1FF-4DB2-BC30-DC9CF6FE64AF}" destId="{ABE6D03A-1015-4BA4-A521-305713543B8A}" srcOrd="0" destOrd="0" presId="urn:microsoft.com/office/officeart/2005/8/layout/vList5"/>
    <dgm:cxn modelId="{47048E14-C816-46BC-AFF2-5ACC08303BE9}" type="presOf" srcId="{8EB09622-34DA-4DA4-A30A-7CF56A238B71}" destId="{D1F416A4-0DCA-44CF-82EC-631A99CFDAC2}" srcOrd="0" destOrd="0" presId="urn:microsoft.com/office/officeart/2005/8/layout/vList5"/>
    <dgm:cxn modelId="{AC78CE1B-6864-4D68-BBFA-5767D0645FAB}" type="presOf" srcId="{BD10E508-06EB-43D0-B35F-6B6A93C55272}" destId="{685661A0-0D9B-4F65-B1CA-D8A0E709A557}" srcOrd="0" destOrd="0" presId="urn:microsoft.com/office/officeart/2005/8/layout/vList5"/>
    <dgm:cxn modelId="{35137D23-0D54-482C-8AA3-56AB7FE6C015}" srcId="{4DEB2720-441A-499E-9B38-30678F357BA0}" destId="{DD1F654A-C13C-4D90-9A05-5F0DBA71DB87}" srcOrd="0" destOrd="0" parTransId="{709364CE-EE64-412F-A1FB-462A1C975B95}" sibTransId="{6F6B435E-D3C9-4241-833F-4CA2A90A1C8C}"/>
    <dgm:cxn modelId="{AD08CC27-B95E-4183-BE29-6265C668CEAC}" srcId="{8EB09622-34DA-4DA4-A30A-7CF56A238B71}" destId="{0D4D2537-A8F5-45CD-BED0-AF3DDA6B3E89}" srcOrd="0" destOrd="0" parTransId="{6A013279-C40F-4AF7-8240-1686B0BB14E7}" sibTransId="{82D822AF-FC07-4A72-B7DB-940EF19F42DE}"/>
    <dgm:cxn modelId="{F3736B48-E89B-4AE0-9E26-224E35967032}" srcId="{66DCBF90-9E42-4484-9B29-13B1D0AD7354}" destId="{2D07F504-6736-45FA-ACF8-C9FFFB6F0F0D}" srcOrd="4" destOrd="0" parTransId="{305DDE56-5C84-4F9A-BF03-A325614EAEB4}" sibTransId="{C0FF2EC5-9220-40C3-B74D-C1B7D60FE065}"/>
    <dgm:cxn modelId="{3C836158-2406-4A44-A3BD-9EAB44180640}" type="presOf" srcId="{6389FB5E-0619-4C1B-98F6-2E05E3BB8E79}" destId="{0F562F2E-EB06-4F3E-A950-91C18DBE1A46}" srcOrd="0" destOrd="0" presId="urn:microsoft.com/office/officeart/2005/8/layout/vList5"/>
    <dgm:cxn modelId="{A762195A-1A5B-4A03-BAD1-202928A15462}" type="presOf" srcId="{DD1F654A-C13C-4D90-9A05-5F0DBA71DB87}" destId="{B935B5A7-3B89-4950-B231-F6A7718E1097}" srcOrd="0" destOrd="0" presId="urn:microsoft.com/office/officeart/2005/8/layout/vList5"/>
    <dgm:cxn modelId="{793D765A-9C16-40D1-974C-8CFFC8E4BD61}" type="presOf" srcId="{4DEB2720-441A-499E-9B38-30678F357BA0}" destId="{71A28978-45F9-4E46-BAB0-1FFFC9905F81}" srcOrd="0" destOrd="0" presId="urn:microsoft.com/office/officeart/2005/8/layout/vList5"/>
    <dgm:cxn modelId="{4059837F-7301-426B-B2E8-B78FFDEAB2FA}" srcId="{6389FB5E-0619-4C1B-98F6-2E05E3BB8E79}" destId="{F7D6A246-C99F-4D50-9F1A-8FC32C9C1A84}" srcOrd="0" destOrd="0" parTransId="{A51A2E9E-1380-42F3-ADE7-8DAA28317800}" sibTransId="{F4733BF8-582A-492B-B9C6-E73CDF7ADAC9}"/>
    <dgm:cxn modelId="{32F3D286-0FE0-4112-AC92-D8FFA387C40F}" type="presOf" srcId="{6614277A-D908-4975-9812-05AF1E2DF01C}" destId="{0FB88D40-9D44-4583-83B7-87303AA2DE67}" srcOrd="0" destOrd="0" presId="urn:microsoft.com/office/officeart/2005/8/layout/vList5"/>
    <dgm:cxn modelId="{9DEB6E90-B207-41B6-B1CA-238E469CB54C}" srcId="{66DCBF90-9E42-4484-9B29-13B1D0AD7354}" destId="{6389FB5E-0619-4C1B-98F6-2E05E3BB8E79}" srcOrd="0" destOrd="0" parTransId="{4C9F2144-4FE2-4027-B64F-C7DB747F1665}" sibTransId="{CEF51F26-A237-4C76-963A-19302A1737DB}"/>
    <dgm:cxn modelId="{54BBA899-84BE-459D-BDFC-33084FB39736}" srcId="{9551BAAF-C63A-4E9A-AE2B-E27D0678916D}" destId="{BD10E508-06EB-43D0-B35F-6B6A93C55272}" srcOrd="0" destOrd="0" parTransId="{6037D81B-F89A-4E62-9CD8-29C5977AF855}" sibTransId="{C3FDDF18-6578-4ECA-ABFC-34C4DB548135}"/>
    <dgm:cxn modelId="{1805779A-88EA-4345-A204-82D49FFD7908}" type="presOf" srcId="{8799A016-9B47-4709-A582-C36B22B9C4F5}" destId="{5E618CCB-1609-4F29-924A-E6E1FE6C0357}" srcOrd="0" destOrd="0" presId="urn:microsoft.com/office/officeart/2005/8/layout/vList5"/>
    <dgm:cxn modelId="{ED36D89D-F0FC-4A71-B25A-6F51C140954F}" type="presOf" srcId="{9551BAAF-C63A-4E9A-AE2B-E27D0678916D}" destId="{498282CA-3557-4D93-80A8-1007A6E49322}" srcOrd="0" destOrd="0" presId="urn:microsoft.com/office/officeart/2005/8/layout/vList5"/>
    <dgm:cxn modelId="{5FDE7EA3-CE14-48E0-9F5E-CA28B49A542D}" type="presOf" srcId="{1418DCD0-15AE-423D-B65F-E524348B0FF0}" destId="{797DD9AE-3152-4AF7-8615-F9AE32DD0C4C}" srcOrd="0" destOrd="0" presId="urn:microsoft.com/office/officeart/2005/8/layout/vList5"/>
    <dgm:cxn modelId="{EBF515A6-48B4-4BD8-AE42-D5C8BA92DED1}" type="presOf" srcId="{0D4D2537-A8F5-45CD-BED0-AF3DDA6B3E89}" destId="{0E88D31C-C0E5-47D6-BBA8-8E3E9B84CEB4}" srcOrd="0" destOrd="0" presId="urn:microsoft.com/office/officeart/2005/8/layout/vList5"/>
    <dgm:cxn modelId="{B9F6BCA9-4DF1-4B4C-85E9-111ACDA2D6D9}" srcId="{66DCBF90-9E42-4484-9B29-13B1D0AD7354}" destId="{8EB09622-34DA-4DA4-A30A-7CF56A238B71}" srcOrd="3" destOrd="0" parTransId="{B36F4D14-8B60-4FE3-8537-9A5B391051C6}" sibTransId="{A14D74E0-0C60-4341-B7B4-0A5F4F5B4339}"/>
    <dgm:cxn modelId="{0A31D9AA-8759-41D0-A0E6-52388FA7EC32}" srcId="{66DCBF90-9E42-4484-9B29-13B1D0AD7354}" destId="{EA4044AB-D1FF-4DB2-BC30-DC9CF6FE64AF}" srcOrd="2" destOrd="0" parTransId="{D3A17372-06AE-445D-A70A-D03215AB8AD3}" sibTransId="{EA656CA2-B82D-4092-9EC9-2407AF4BBCEB}"/>
    <dgm:cxn modelId="{EFA666B3-391E-4EB2-A6F8-245BF520B6EF}" srcId="{8799A016-9B47-4709-A582-C36B22B9C4F5}" destId="{93F4075C-887A-4DEB-A2EC-8A9510C09923}" srcOrd="0" destOrd="0" parTransId="{AFCD240A-462E-4027-98C6-08D6603E8B38}" sibTransId="{06FD5296-1C82-43ED-BCF5-63D733F68C1E}"/>
    <dgm:cxn modelId="{8F74E5B4-0E7F-457B-981A-E6DDBB7B3F00}" type="presOf" srcId="{2D07F504-6736-45FA-ACF8-C9FFFB6F0F0D}" destId="{FA452EAA-F414-4845-8045-77E29AD575CD}" srcOrd="0" destOrd="0" presId="urn:microsoft.com/office/officeart/2005/8/layout/vList5"/>
    <dgm:cxn modelId="{4E043DBA-6667-4F2D-806D-A104B76BE0EB}" srcId="{66DCBF90-9E42-4484-9B29-13B1D0AD7354}" destId="{4DEB2720-441A-499E-9B38-30678F357BA0}" srcOrd="1" destOrd="0" parTransId="{9624B910-57A9-463A-ADEB-806663EED7FF}" sibTransId="{02E8D0CB-ADF0-40F1-A7BD-E0D17A6AE9F1}"/>
    <dgm:cxn modelId="{2EA86DBB-DF41-4B4D-935A-8BBB5F1B38E6}" type="presOf" srcId="{F7D6A246-C99F-4D50-9F1A-8FC32C9C1A84}" destId="{DA887E2F-1FD2-4FEE-A4BE-AFB7682F94C9}" srcOrd="0" destOrd="0" presId="urn:microsoft.com/office/officeart/2005/8/layout/vList5"/>
    <dgm:cxn modelId="{271EA3BD-8473-4E77-8304-17BCAF7F8632}" type="presOf" srcId="{66DCBF90-9E42-4484-9B29-13B1D0AD7354}" destId="{070EBD10-A40E-4EF8-B4FD-08FB50B3D6A9}" srcOrd="0" destOrd="0" presId="urn:microsoft.com/office/officeart/2005/8/layout/vList5"/>
    <dgm:cxn modelId="{2F28A7BD-AE9C-454C-978D-CED7F61E69FE}" srcId="{EA4044AB-D1FF-4DB2-BC30-DC9CF6FE64AF}" destId="{6614277A-D908-4975-9812-05AF1E2DF01C}" srcOrd="0" destOrd="0" parTransId="{1B29BE7B-4D76-48A3-858A-05884103E4EE}" sibTransId="{EF22AA9E-0065-473A-880F-A384185B41BE}"/>
    <dgm:cxn modelId="{4C9254D1-ECF3-4E82-9F9B-06B230A25754}" srcId="{2D07F504-6736-45FA-ACF8-C9FFFB6F0F0D}" destId="{1418DCD0-15AE-423D-B65F-E524348B0FF0}" srcOrd="0" destOrd="0" parTransId="{28758B94-EC65-4355-B593-67085CECF6BE}" sibTransId="{EA33B46D-370C-4689-B963-44AF8556BC42}"/>
    <dgm:cxn modelId="{5B7E99E9-1A2C-4705-86AF-BC9615CB9F44}" type="presOf" srcId="{93F4075C-887A-4DEB-A2EC-8A9510C09923}" destId="{DFD28FDB-3B84-4F91-B84B-A45AB7C0DDFF}" srcOrd="0" destOrd="0" presId="urn:microsoft.com/office/officeart/2005/8/layout/vList5"/>
    <dgm:cxn modelId="{98CE18F5-8328-4E1C-8F04-B14C8B58EAB5}" srcId="{66DCBF90-9E42-4484-9B29-13B1D0AD7354}" destId="{8799A016-9B47-4709-A582-C36B22B9C4F5}" srcOrd="6" destOrd="0" parTransId="{4035D487-98F2-425C-93F4-209EB04C1BED}" sibTransId="{E025BC21-BCE4-4411-8C9C-5F2F0F95ABC2}"/>
    <dgm:cxn modelId="{4048603B-3616-441B-82ED-3501E30833D8}" type="presParOf" srcId="{070EBD10-A40E-4EF8-B4FD-08FB50B3D6A9}" destId="{D5CAA38E-836B-41E0-A621-D810D0930E80}" srcOrd="0" destOrd="0" presId="urn:microsoft.com/office/officeart/2005/8/layout/vList5"/>
    <dgm:cxn modelId="{D3E69845-F140-4DE1-81D9-E767BCB27D89}" type="presParOf" srcId="{D5CAA38E-836B-41E0-A621-D810D0930E80}" destId="{0F562F2E-EB06-4F3E-A950-91C18DBE1A46}" srcOrd="0" destOrd="0" presId="urn:microsoft.com/office/officeart/2005/8/layout/vList5"/>
    <dgm:cxn modelId="{96BEF29A-925E-41BB-B8E6-6E482FCBFED8}" type="presParOf" srcId="{D5CAA38E-836B-41E0-A621-D810D0930E80}" destId="{DA887E2F-1FD2-4FEE-A4BE-AFB7682F94C9}" srcOrd="1" destOrd="0" presId="urn:microsoft.com/office/officeart/2005/8/layout/vList5"/>
    <dgm:cxn modelId="{49DF51FE-7F2E-45BE-BBA7-1EE50325773B}" type="presParOf" srcId="{070EBD10-A40E-4EF8-B4FD-08FB50B3D6A9}" destId="{541C80D7-61D3-48C3-AA23-8EFA74B2706F}" srcOrd="1" destOrd="0" presId="urn:microsoft.com/office/officeart/2005/8/layout/vList5"/>
    <dgm:cxn modelId="{29705BCC-5CB5-4205-8E9E-21EC0763D0DC}" type="presParOf" srcId="{070EBD10-A40E-4EF8-B4FD-08FB50B3D6A9}" destId="{651E277B-C55B-41BF-AC6A-FB1AD40D3BED}" srcOrd="2" destOrd="0" presId="urn:microsoft.com/office/officeart/2005/8/layout/vList5"/>
    <dgm:cxn modelId="{16AB9A34-5E62-4EE1-8A31-A08DE16B6EED}" type="presParOf" srcId="{651E277B-C55B-41BF-AC6A-FB1AD40D3BED}" destId="{71A28978-45F9-4E46-BAB0-1FFFC9905F81}" srcOrd="0" destOrd="0" presId="urn:microsoft.com/office/officeart/2005/8/layout/vList5"/>
    <dgm:cxn modelId="{CA968471-3D02-4E19-B27A-97168BAEBACE}" type="presParOf" srcId="{651E277B-C55B-41BF-AC6A-FB1AD40D3BED}" destId="{B935B5A7-3B89-4950-B231-F6A7718E1097}" srcOrd="1" destOrd="0" presId="urn:microsoft.com/office/officeart/2005/8/layout/vList5"/>
    <dgm:cxn modelId="{A9F06F7B-CC9D-4A48-B970-4F80A8F6659B}" type="presParOf" srcId="{070EBD10-A40E-4EF8-B4FD-08FB50B3D6A9}" destId="{B43D9056-D24E-406C-A215-DBE20150513B}" srcOrd="3" destOrd="0" presId="urn:microsoft.com/office/officeart/2005/8/layout/vList5"/>
    <dgm:cxn modelId="{AE3FA758-CEFC-4732-9363-0A52BA86C632}" type="presParOf" srcId="{070EBD10-A40E-4EF8-B4FD-08FB50B3D6A9}" destId="{23EE1FE8-BB96-4D66-A2BB-A9AA613D4910}" srcOrd="4" destOrd="0" presId="urn:microsoft.com/office/officeart/2005/8/layout/vList5"/>
    <dgm:cxn modelId="{6444F48C-B855-4FD7-8BB3-36431D75A595}" type="presParOf" srcId="{23EE1FE8-BB96-4D66-A2BB-A9AA613D4910}" destId="{ABE6D03A-1015-4BA4-A521-305713543B8A}" srcOrd="0" destOrd="0" presId="urn:microsoft.com/office/officeart/2005/8/layout/vList5"/>
    <dgm:cxn modelId="{97AEE119-0147-4B9E-8AB6-66ADB0A6CB78}" type="presParOf" srcId="{23EE1FE8-BB96-4D66-A2BB-A9AA613D4910}" destId="{0FB88D40-9D44-4583-83B7-87303AA2DE67}" srcOrd="1" destOrd="0" presId="urn:microsoft.com/office/officeart/2005/8/layout/vList5"/>
    <dgm:cxn modelId="{F3DD2B4E-1374-4B06-AAAB-123D6C32EE48}" type="presParOf" srcId="{070EBD10-A40E-4EF8-B4FD-08FB50B3D6A9}" destId="{6C63FBCC-00E7-4F85-8CC8-FA86EA01A6D9}" srcOrd="5" destOrd="0" presId="urn:microsoft.com/office/officeart/2005/8/layout/vList5"/>
    <dgm:cxn modelId="{7F277999-52EB-43DC-9BDA-5130AC75D036}" type="presParOf" srcId="{070EBD10-A40E-4EF8-B4FD-08FB50B3D6A9}" destId="{A2CA28E0-AD7C-4B9B-8BA4-F19C363EF7D9}" srcOrd="6" destOrd="0" presId="urn:microsoft.com/office/officeart/2005/8/layout/vList5"/>
    <dgm:cxn modelId="{5ADD093F-50D7-43A3-867E-6D549D0050CD}" type="presParOf" srcId="{A2CA28E0-AD7C-4B9B-8BA4-F19C363EF7D9}" destId="{D1F416A4-0DCA-44CF-82EC-631A99CFDAC2}" srcOrd="0" destOrd="0" presId="urn:microsoft.com/office/officeart/2005/8/layout/vList5"/>
    <dgm:cxn modelId="{89384C5E-D6E7-4C93-8865-A5DBDF7AFDB5}" type="presParOf" srcId="{A2CA28E0-AD7C-4B9B-8BA4-F19C363EF7D9}" destId="{0E88D31C-C0E5-47D6-BBA8-8E3E9B84CEB4}" srcOrd="1" destOrd="0" presId="urn:microsoft.com/office/officeart/2005/8/layout/vList5"/>
    <dgm:cxn modelId="{10E0236C-70A2-4EB1-93D5-49CE01D316F8}" type="presParOf" srcId="{070EBD10-A40E-4EF8-B4FD-08FB50B3D6A9}" destId="{F297471D-0801-4507-9A8B-D40E0AA526BF}" srcOrd="7" destOrd="0" presId="urn:microsoft.com/office/officeart/2005/8/layout/vList5"/>
    <dgm:cxn modelId="{C10CF092-959E-4CA7-99D4-431B781E62B9}" type="presParOf" srcId="{070EBD10-A40E-4EF8-B4FD-08FB50B3D6A9}" destId="{9579F4FD-E34C-49D2-996B-073D3C830BA3}" srcOrd="8" destOrd="0" presId="urn:microsoft.com/office/officeart/2005/8/layout/vList5"/>
    <dgm:cxn modelId="{3D44E35F-2362-4637-92CE-BF6A8781844F}" type="presParOf" srcId="{9579F4FD-E34C-49D2-996B-073D3C830BA3}" destId="{FA452EAA-F414-4845-8045-77E29AD575CD}" srcOrd="0" destOrd="0" presId="urn:microsoft.com/office/officeart/2005/8/layout/vList5"/>
    <dgm:cxn modelId="{F9C222BA-E274-44FD-8859-B8084F159311}" type="presParOf" srcId="{9579F4FD-E34C-49D2-996B-073D3C830BA3}" destId="{797DD9AE-3152-4AF7-8615-F9AE32DD0C4C}" srcOrd="1" destOrd="0" presId="urn:microsoft.com/office/officeart/2005/8/layout/vList5"/>
    <dgm:cxn modelId="{98C0D4E5-3B98-4C96-A3D9-F5CEA40A655D}" type="presParOf" srcId="{070EBD10-A40E-4EF8-B4FD-08FB50B3D6A9}" destId="{1D643301-EB05-4212-8185-99F2603F0F85}" srcOrd="9" destOrd="0" presId="urn:microsoft.com/office/officeart/2005/8/layout/vList5"/>
    <dgm:cxn modelId="{85C5CEEE-F6ED-4CFD-9D32-D1A071273943}" type="presParOf" srcId="{070EBD10-A40E-4EF8-B4FD-08FB50B3D6A9}" destId="{7ADA2052-98B3-4EFA-9BDD-2BB5B9B4C4F1}" srcOrd="10" destOrd="0" presId="urn:microsoft.com/office/officeart/2005/8/layout/vList5"/>
    <dgm:cxn modelId="{99C8F956-6A39-45CC-A373-A3E991E19BC8}" type="presParOf" srcId="{7ADA2052-98B3-4EFA-9BDD-2BB5B9B4C4F1}" destId="{498282CA-3557-4D93-80A8-1007A6E49322}" srcOrd="0" destOrd="0" presId="urn:microsoft.com/office/officeart/2005/8/layout/vList5"/>
    <dgm:cxn modelId="{5A33E009-EF4B-47BE-9DF9-459A3F5481D9}" type="presParOf" srcId="{7ADA2052-98B3-4EFA-9BDD-2BB5B9B4C4F1}" destId="{685661A0-0D9B-4F65-B1CA-D8A0E709A557}" srcOrd="1" destOrd="0" presId="urn:microsoft.com/office/officeart/2005/8/layout/vList5"/>
    <dgm:cxn modelId="{8AA6C9B6-AE9F-4E53-BBBD-F6FAC6C57DC6}" type="presParOf" srcId="{070EBD10-A40E-4EF8-B4FD-08FB50B3D6A9}" destId="{A51DCDDE-0284-45E2-800E-AB3935BDADA0}" srcOrd="11" destOrd="0" presId="urn:microsoft.com/office/officeart/2005/8/layout/vList5"/>
    <dgm:cxn modelId="{CC485DA4-0352-4CBE-8CF8-FE4319504599}" type="presParOf" srcId="{070EBD10-A40E-4EF8-B4FD-08FB50B3D6A9}" destId="{F0A979AB-5620-433A-97D0-8FD807A89DFA}" srcOrd="12" destOrd="0" presId="urn:microsoft.com/office/officeart/2005/8/layout/vList5"/>
    <dgm:cxn modelId="{21C9A4B4-B909-4F8F-A3C5-A545894B86D5}" type="presParOf" srcId="{F0A979AB-5620-433A-97D0-8FD807A89DFA}" destId="{5E618CCB-1609-4F29-924A-E6E1FE6C0357}" srcOrd="0" destOrd="0" presId="urn:microsoft.com/office/officeart/2005/8/layout/vList5"/>
    <dgm:cxn modelId="{BBE4FB5F-5186-47AA-AAF7-B582A476AC70}" type="presParOf" srcId="{F0A979AB-5620-433A-97D0-8FD807A89DFA}" destId="{DFD28FDB-3B84-4F91-B84B-A45AB7C0DDF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DCBF90-9E42-4484-9B29-13B1D0AD7354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9FB5E-0619-4C1B-98F6-2E05E3BB8E79}">
      <dgm:prSet phldrT="[Text]" custT="1"/>
      <dgm:spPr>
        <a:solidFill>
          <a:schemeClr val="bg1"/>
        </a:solidFill>
        <a:ln>
          <a:solidFill>
            <a:schemeClr val="bg1"/>
          </a:solidFill>
        </a:ln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pPr algn="l"/>
          <a:r>
            <a:rPr lang="en-US" sz="2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Equal Weight Portfolio</a:t>
          </a:r>
        </a:p>
      </dgm:t>
    </dgm:pt>
    <dgm:pt modelId="{4C9F2144-4FE2-4027-B64F-C7DB747F1665}" type="parTrans" cxnId="{9DEB6E90-B207-41B6-B1CA-238E469CB54C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F51F26-A237-4C76-963A-19302A1737DB}" type="sibTrans" cxnId="{9DEB6E90-B207-41B6-B1CA-238E469CB54C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D6A246-C99F-4D50-9F1A-8FC32C9C1A84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Benchmark</a:t>
          </a:r>
        </a:p>
      </dgm:t>
    </dgm:pt>
    <dgm:pt modelId="{A51A2E9E-1380-42F3-ADE7-8DAA28317800}" type="parTrans" cxnId="{4059837F-7301-426B-B2E8-B78FFDEAB2FA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733BF8-582A-492B-B9C6-E73CDF7ADAC9}" type="sibTrans" cxnId="{4059837F-7301-426B-B2E8-B78FFDEAB2FA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EB2720-441A-499E-9B38-30678F357BA0}">
      <dgm:prSet phldrT="[Text]" custT="1"/>
      <dgm:spPr>
        <a:solidFill>
          <a:schemeClr val="bg1"/>
        </a:solidFill>
        <a:ln>
          <a:solidFill>
            <a:schemeClr val="bg1"/>
          </a:solidFill>
        </a:ln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pPr algn="l"/>
          <a:r>
            <a:rPr lang="en-US" sz="2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Mean-Variance Portfolio</a:t>
          </a:r>
        </a:p>
      </dgm:t>
    </dgm:pt>
    <dgm:pt modelId="{9624B910-57A9-463A-ADEB-806663EED7FF}" type="parTrans" cxnId="{4E043DBA-6667-4F2D-806D-A104B76BE0EB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E8D0CB-ADF0-40F1-A7BD-E0D17A6AE9F1}" type="sibTrans" cxnId="{4E043DBA-6667-4F2D-806D-A104B76BE0EB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1F654A-C13C-4D90-9A05-5F0DBA71DB87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Balance between return and risk</a:t>
          </a:r>
        </a:p>
      </dgm:t>
    </dgm:pt>
    <dgm:pt modelId="{709364CE-EE64-412F-A1FB-462A1C975B95}" type="parTrans" cxnId="{35137D23-0D54-482C-8AA3-56AB7FE6C015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6B435E-D3C9-4241-833F-4CA2A90A1C8C}" type="sibTrans" cxnId="{35137D23-0D54-482C-8AA3-56AB7FE6C015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4044AB-D1FF-4DB2-BC30-DC9CF6FE64AF}">
      <dgm:prSet phldrT="[Text]" custT="1"/>
      <dgm:spPr>
        <a:solidFill>
          <a:schemeClr val="bg1"/>
        </a:solidFill>
        <a:ln>
          <a:solidFill>
            <a:schemeClr val="bg1"/>
          </a:solidFill>
        </a:ln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pPr algn="l"/>
          <a:r>
            <a:rPr lang="en-US" sz="2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Minimum Variance Portfolio</a:t>
          </a:r>
        </a:p>
      </dgm:t>
    </dgm:pt>
    <dgm:pt modelId="{D3A17372-06AE-445D-A70A-D03215AB8AD3}" type="parTrans" cxnId="{0A31D9AA-8759-41D0-A0E6-52388FA7EC32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656CA2-B82D-4092-9EC9-2407AF4BBCEB}" type="sibTrans" cxnId="{0A31D9AA-8759-41D0-A0E6-52388FA7EC32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14277A-D908-4975-9812-05AF1E2DF01C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Minimize overall risk</a:t>
          </a:r>
        </a:p>
      </dgm:t>
    </dgm:pt>
    <dgm:pt modelId="{1B29BE7B-4D76-48A3-858A-05884103E4EE}" type="parTrans" cxnId="{2F28A7BD-AE9C-454C-978D-CED7F61E69FE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22AA9E-0065-473A-880F-A384185B41BE}" type="sibTrans" cxnId="{2F28A7BD-AE9C-454C-978D-CED7F61E69FE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B09622-34DA-4DA4-A30A-7CF56A238B71}">
      <dgm:prSet phldrT="[Text]" custT="1"/>
      <dgm:spPr>
        <a:solidFill>
          <a:schemeClr val="bg1"/>
        </a:solidFill>
        <a:ln>
          <a:solidFill>
            <a:schemeClr val="bg1"/>
          </a:solidFill>
        </a:ln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pPr algn="l"/>
          <a:r>
            <a:rPr lang="en-US" sz="2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Minimum Correlation Portfolio</a:t>
          </a:r>
        </a:p>
      </dgm:t>
    </dgm:pt>
    <dgm:pt modelId="{B36F4D14-8B60-4FE3-8537-9A5B391051C6}" type="parTrans" cxnId="{B9F6BCA9-4DF1-4B4C-85E9-111ACDA2D6D9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4D74E0-0C60-4341-B7B4-0A5F4F5B4339}" type="sibTrans" cxnId="{B9F6BCA9-4DF1-4B4C-85E9-111ACDA2D6D9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07F504-6736-45FA-ACF8-C9FFFB6F0F0D}">
      <dgm:prSet phldrT="[Text]" custT="1"/>
      <dgm:spPr>
        <a:solidFill>
          <a:schemeClr val="bg1"/>
        </a:solidFill>
        <a:ln>
          <a:solidFill>
            <a:schemeClr val="bg1"/>
          </a:solidFill>
        </a:ln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pPr algn="l"/>
          <a:r>
            <a:rPr lang="en-US" sz="2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Maximum Sharpe ratio Portfolio</a:t>
          </a:r>
        </a:p>
      </dgm:t>
    </dgm:pt>
    <dgm:pt modelId="{305DDE56-5C84-4F9A-BF03-A325614EAEB4}" type="parTrans" cxnId="{F3736B48-E89B-4AE0-9E26-224E35967032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FF2EC5-9220-40C3-B74D-C1B7D60FE065}" type="sibTrans" cxnId="{F3736B48-E89B-4AE0-9E26-224E35967032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18DCD0-15AE-423D-B65F-E524348B0FF0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Maximize risk-adjusted return</a:t>
          </a:r>
        </a:p>
      </dgm:t>
    </dgm:pt>
    <dgm:pt modelId="{28758B94-EC65-4355-B593-67085CECF6BE}" type="parTrans" cxnId="{4C9254D1-ECF3-4E82-9F9B-06B230A25754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33B46D-370C-4689-B963-44AF8556BC42}" type="sibTrans" cxnId="{4C9254D1-ECF3-4E82-9F9B-06B230A25754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4D2537-A8F5-45CD-BED0-AF3DDA6B3E89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Minimize correlation for diversification</a:t>
          </a:r>
        </a:p>
      </dgm:t>
    </dgm:pt>
    <dgm:pt modelId="{82D822AF-FC07-4A72-B7DB-940EF19F42DE}" type="sibTrans" cxnId="{AD08CC27-B95E-4183-BE29-6265C668CEAC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013279-C40F-4AF7-8240-1686B0BB14E7}" type="parTrans" cxnId="{AD08CC27-B95E-4183-BE29-6265C668CEAC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51BAAF-C63A-4E9A-AE2B-E27D0678916D}">
      <dgm:prSet phldrT="[Text]" custT="1"/>
      <dgm:spPr>
        <a:solidFill>
          <a:schemeClr val="bg1"/>
        </a:solidFill>
        <a:ln>
          <a:solidFill>
            <a:schemeClr val="bg1"/>
          </a:solidFill>
        </a:ln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pPr algn="l"/>
          <a:r>
            <a:rPr lang="en-US" sz="2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Maximum </a:t>
          </a:r>
          <a:r>
            <a:rPr lang="en-US" sz="2200" b="1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Sortino</a:t>
          </a:r>
          <a:r>
            <a:rPr lang="en-US" sz="2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ratio Portfolio</a:t>
          </a:r>
        </a:p>
      </dgm:t>
    </dgm:pt>
    <dgm:pt modelId="{DE6A128E-7243-4ED3-9420-2C5C30D92CF4}" type="parTrans" cxnId="{07A90A06-25CB-4575-B75A-4EAE971E2BE2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E1A41A-9E8F-4E72-BBC5-52D1823C7BC1}" type="sibTrans" cxnId="{07A90A06-25CB-4575-B75A-4EAE971E2BE2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99A016-9B47-4709-A582-C36B22B9C4F5}">
      <dgm:prSet phldrT="[Text]" custT="1"/>
      <dgm:spPr>
        <a:solidFill>
          <a:schemeClr val="bg1"/>
        </a:solidFill>
        <a:ln>
          <a:solidFill>
            <a:schemeClr val="bg1"/>
          </a:solidFill>
        </a:ln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pPr algn="l"/>
          <a:r>
            <a:rPr lang="en-US" sz="2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Minimum </a:t>
          </a:r>
          <a:r>
            <a:rPr lang="en-US" sz="2200" b="1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CVaR</a:t>
          </a:r>
          <a:r>
            <a:rPr lang="en-US" sz="2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Portfolio</a:t>
          </a:r>
        </a:p>
      </dgm:t>
    </dgm:pt>
    <dgm:pt modelId="{4035D487-98F2-425C-93F4-209EB04C1BED}" type="parTrans" cxnId="{98CE18F5-8328-4E1C-8F04-B14C8B58EAB5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25BC21-BCE4-4411-8C9C-5F2F0F95ABC2}" type="sibTrans" cxnId="{98CE18F5-8328-4E1C-8F04-B14C8B58EAB5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F4075C-887A-4DEB-A2EC-8A9510C09923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Minimize extreme risk</a:t>
          </a:r>
        </a:p>
      </dgm:t>
    </dgm:pt>
    <dgm:pt modelId="{AFCD240A-462E-4027-98C6-08D6603E8B38}" type="parTrans" cxnId="{EFA666B3-391E-4EB2-A6F8-245BF520B6EF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FD5296-1C82-43ED-BCF5-63D733F68C1E}" type="sibTrans" cxnId="{EFA666B3-391E-4EB2-A6F8-245BF520B6EF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10E508-06EB-43D0-B35F-6B6A93C55272}">
      <dgm:prSet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Maximize downside risk-adjusted return</a:t>
          </a:r>
        </a:p>
      </dgm:t>
    </dgm:pt>
    <dgm:pt modelId="{6037D81B-F89A-4E62-9CD8-29C5977AF855}" type="parTrans" cxnId="{54BBA899-84BE-459D-BDFC-33084FB39736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FDDF18-6578-4ECA-ABFC-34C4DB548135}" type="sibTrans" cxnId="{54BBA899-84BE-459D-BDFC-33084FB39736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0EBD10-A40E-4EF8-B4FD-08FB50B3D6A9}" type="pres">
      <dgm:prSet presAssocID="{66DCBF90-9E42-4484-9B29-13B1D0AD7354}" presName="Name0" presStyleCnt="0">
        <dgm:presLayoutVars>
          <dgm:dir/>
          <dgm:animLvl val="lvl"/>
          <dgm:resizeHandles val="exact"/>
        </dgm:presLayoutVars>
      </dgm:prSet>
      <dgm:spPr/>
    </dgm:pt>
    <dgm:pt modelId="{D5CAA38E-836B-41E0-A621-D810D0930E80}" type="pres">
      <dgm:prSet presAssocID="{6389FB5E-0619-4C1B-98F6-2E05E3BB8E79}" presName="linNode" presStyleCnt="0"/>
      <dgm:spPr/>
    </dgm:pt>
    <dgm:pt modelId="{0F562F2E-EB06-4F3E-A950-91C18DBE1A46}" type="pres">
      <dgm:prSet presAssocID="{6389FB5E-0619-4C1B-98F6-2E05E3BB8E79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DA887E2F-1FD2-4FEE-A4BE-AFB7682F94C9}" type="pres">
      <dgm:prSet presAssocID="{6389FB5E-0619-4C1B-98F6-2E05E3BB8E79}" presName="descendantText" presStyleLbl="alignAccFollowNode1" presStyleIdx="0" presStyleCnt="7">
        <dgm:presLayoutVars>
          <dgm:bulletEnabled val="1"/>
        </dgm:presLayoutVars>
      </dgm:prSet>
      <dgm:spPr/>
    </dgm:pt>
    <dgm:pt modelId="{541C80D7-61D3-48C3-AA23-8EFA74B2706F}" type="pres">
      <dgm:prSet presAssocID="{CEF51F26-A237-4C76-963A-19302A1737DB}" presName="sp" presStyleCnt="0"/>
      <dgm:spPr/>
    </dgm:pt>
    <dgm:pt modelId="{651E277B-C55B-41BF-AC6A-FB1AD40D3BED}" type="pres">
      <dgm:prSet presAssocID="{4DEB2720-441A-499E-9B38-30678F357BA0}" presName="linNode" presStyleCnt="0"/>
      <dgm:spPr/>
    </dgm:pt>
    <dgm:pt modelId="{71A28978-45F9-4E46-BAB0-1FFFC9905F81}" type="pres">
      <dgm:prSet presAssocID="{4DEB2720-441A-499E-9B38-30678F357BA0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B935B5A7-3B89-4950-B231-F6A7718E1097}" type="pres">
      <dgm:prSet presAssocID="{4DEB2720-441A-499E-9B38-30678F357BA0}" presName="descendantText" presStyleLbl="alignAccFollowNode1" presStyleIdx="1" presStyleCnt="7">
        <dgm:presLayoutVars>
          <dgm:bulletEnabled val="1"/>
        </dgm:presLayoutVars>
      </dgm:prSet>
      <dgm:spPr/>
    </dgm:pt>
    <dgm:pt modelId="{B43D9056-D24E-406C-A215-DBE20150513B}" type="pres">
      <dgm:prSet presAssocID="{02E8D0CB-ADF0-40F1-A7BD-E0D17A6AE9F1}" presName="sp" presStyleCnt="0"/>
      <dgm:spPr/>
    </dgm:pt>
    <dgm:pt modelId="{23EE1FE8-BB96-4D66-A2BB-A9AA613D4910}" type="pres">
      <dgm:prSet presAssocID="{EA4044AB-D1FF-4DB2-BC30-DC9CF6FE64AF}" presName="linNode" presStyleCnt="0"/>
      <dgm:spPr/>
    </dgm:pt>
    <dgm:pt modelId="{ABE6D03A-1015-4BA4-A521-305713543B8A}" type="pres">
      <dgm:prSet presAssocID="{EA4044AB-D1FF-4DB2-BC30-DC9CF6FE64AF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0FB88D40-9D44-4583-83B7-87303AA2DE67}" type="pres">
      <dgm:prSet presAssocID="{EA4044AB-D1FF-4DB2-BC30-DC9CF6FE64AF}" presName="descendantText" presStyleLbl="alignAccFollowNode1" presStyleIdx="2" presStyleCnt="7">
        <dgm:presLayoutVars>
          <dgm:bulletEnabled val="1"/>
        </dgm:presLayoutVars>
      </dgm:prSet>
      <dgm:spPr/>
    </dgm:pt>
    <dgm:pt modelId="{6C63FBCC-00E7-4F85-8CC8-FA86EA01A6D9}" type="pres">
      <dgm:prSet presAssocID="{EA656CA2-B82D-4092-9EC9-2407AF4BBCEB}" presName="sp" presStyleCnt="0"/>
      <dgm:spPr/>
    </dgm:pt>
    <dgm:pt modelId="{A2CA28E0-AD7C-4B9B-8BA4-F19C363EF7D9}" type="pres">
      <dgm:prSet presAssocID="{8EB09622-34DA-4DA4-A30A-7CF56A238B71}" presName="linNode" presStyleCnt="0"/>
      <dgm:spPr/>
    </dgm:pt>
    <dgm:pt modelId="{D1F416A4-0DCA-44CF-82EC-631A99CFDAC2}" type="pres">
      <dgm:prSet presAssocID="{8EB09622-34DA-4DA4-A30A-7CF56A238B71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0E88D31C-C0E5-47D6-BBA8-8E3E9B84CEB4}" type="pres">
      <dgm:prSet presAssocID="{8EB09622-34DA-4DA4-A30A-7CF56A238B71}" presName="descendantText" presStyleLbl="alignAccFollowNode1" presStyleIdx="3" presStyleCnt="7">
        <dgm:presLayoutVars>
          <dgm:bulletEnabled val="1"/>
        </dgm:presLayoutVars>
      </dgm:prSet>
      <dgm:spPr/>
    </dgm:pt>
    <dgm:pt modelId="{F297471D-0801-4507-9A8B-D40E0AA526BF}" type="pres">
      <dgm:prSet presAssocID="{A14D74E0-0C60-4341-B7B4-0A5F4F5B4339}" presName="sp" presStyleCnt="0"/>
      <dgm:spPr/>
    </dgm:pt>
    <dgm:pt modelId="{9579F4FD-E34C-49D2-996B-073D3C830BA3}" type="pres">
      <dgm:prSet presAssocID="{2D07F504-6736-45FA-ACF8-C9FFFB6F0F0D}" presName="linNode" presStyleCnt="0"/>
      <dgm:spPr/>
    </dgm:pt>
    <dgm:pt modelId="{FA452EAA-F414-4845-8045-77E29AD575CD}" type="pres">
      <dgm:prSet presAssocID="{2D07F504-6736-45FA-ACF8-C9FFFB6F0F0D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797DD9AE-3152-4AF7-8615-F9AE32DD0C4C}" type="pres">
      <dgm:prSet presAssocID="{2D07F504-6736-45FA-ACF8-C9FFFB6F0F0D}" presName="descendantText" presStyleLbl="alignAccFollowNode1" presStyleIdx="4" presStyleCnt="7">
        <dgm:presLayoutVars>
          <dgm:bulletEnabled val="1"/>
        </dgm:presLayoutVars>
      </dgm:prSet>
      <dgm:spPr/>
    </dgm:pt>
    <dgm:pt modelId="{1D643301-EB05-4212-8185-99F2603F0F85}" type="pres">
      <dgm:prSet presAssocID="{C0FF2EC5-9220-40C3-B74D-C1B7D60FE065}" presName="sp" presStyleCnt="0"/>
      <dgm:spPr/>
    </dgm:pt>
    <dgm:pt modelId="{7ADA2052-98B3-4EFA-9BDD-2BB5B9B4C4F1}" type="pres">
      <dgm:prSet presAssocID="{9551BAAF-C63A-4E9A-AE2B-E27D0678916D}" presName="linNode" presStyleCnt="0"/>
      <dgm:spPr/>
    </dgm:pt>
    <dgm:pt modelId="{498282CA-3557-4D93-80A8-1007A6E49322}" type="pres">
      <dgm:prSet presAssocID="{9551BAAF-C63A-4E9A-AE2B-E27D0678916D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685661A0-0D9B-4F65-B1CA-D8A0E709A557}" type="pres">
      <dgm:prSet presAssocID="{9551BAAF-C63A-4E9A-AE2B-E27D0678916D}" presName="descendantText" presStyleLbl="alignAccFollowNode1" presStyleIdx="5" presStyleCnt="7">
        <dgm:presLayoutVars>
          <dgm:bulletEnabled val="1"/>
        </dgm:presLayoutVars>
      </dgm:prSet>
      <dgm:spPr/>
    </dgm:pt>
    <dgm:pt modelId="{A51DCDDE-0284-45E2-800E-AB3935BDADA0}" type="pres">
      <dgm:prSet presAssocID="{94E1A41A-9E8F-4E72-BBC5-52D1823C7BC1}" presName="sp" presStyleCnt="0"/>
      <dgm:spPr/>
    </dgm:pt>
    <dgm:pt modelId="{F0A979AB-5620-433A-97D0-8FD807A89DFA}" type="pres">
      <dgm:prSet presAssocID="{8799A016-9B47-4709-A582-C36B22B9C4F5}" presName="linNode" presStyleCnt="0"/>
      <dgm:spPr/>
    </dgm:pt>
    <dgm:pt modelId="{5E618CCB-1609-4F29-924A-E6E1FE6C0357}" type="pres">
      <dgm:prSet presAssocID="{8799A016-9B47-4709-A582-C36B22B9C4F5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DFD28FDB-3B84-4F91-B84B-A45AB7C0DDFF}" type="pres">
      <dgm:prSet presAssocID="{8799A016-9B47-4709-A582-C36B22B9C4F5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07A90A06-25CB-4575-B75A-4EAE971E2BE2}" srcId="{66DCBF90-9E42-4484-9B29-13B1D0AD7354}" destId="{9551BAAF-C63A-4E9A-AE2B-E27D0678916D}" srcOrd="5" destOrd="0" parTransId="{DE6A128E-7243-4ED3-9420-2C5C30D92CF4}" sibTransId="{94E1A41A-9E8F-4E72-BBC5-52D1823C7BC1}"/>
    <dgm:cxn modelId="{C2827912-805B-4BA8-939D-C97128858E42}" type="presOf" srcId="{EA4044AB-D1FF-4DB2-BC30-DC9CF6FE64AF}" destId="{ABE6D03A-1015-4BA4-A521-305713543B8A}" srcOrd="0" destOrd="0" presId="urn:microsoft.com/office/officeart/2005/8/layout/vList5"/>
    <dgm:cxn modelId="{47048E14-C816-46BC-AFF2-5ACC08303BE9}" type="presOf" srcId="{8EB09622-34DA-4DA4-A30A-7CF56A238B71}" destId="{D1F416A4-0DCA-44CF-82EC-631A99CFDAC2}" srcOrd="0" destOrd="0" presId="urn:microsoft.com/office/officeart/2005/8/layout/vList5"/>
    <dgm:cxn modelId="{AC78CE1B-6864-4D68-BBFA-5767D0645FAB}" type="presOf" srcId="{BD10E508-06EB-43D0-B35F-6B6A93C55272}" destId="{685661A0-0D9B-4F65-B1CA-D8A0E709A557}" srcOrd="0" destOrd="0" presId="urn:microsoft.com/office/officeart/2005/8/layout/vList5"/>
    <dgm:cxn modelId="{35137D23-0D54-482C-8AA3-56AB7FE6C015}" srcId="{4DEB2720-441A-499E-9B38-30678F357BA0}" destId="{DD1F654A-C13C-4D90-9A05-5F0DBA71DB87}" srcOrd="0" destOrd="0" parTransId="{709364CE-EE64-412F-A1FB-462A1C975B95}" sibTransId="{6F6B435E-D3C9-4241-833F-4CA2A90A1C8C}"/>
    <dgm:cxn modelId="{AD08CC27-B95E-4183-BE29-6265C668CEAC}" srcId="{8EB09622-34DA-4DA4-A30A-7CF56A238B71}" destId="{0D4D2537-A8F5-45CD-BED0-AF3DDA6B3E89}" srcOrd="0" destOrd="0" parTransId="{6A013279-C40F-4AF7-8240-1686B0BB14E7}" sibTransId="{82D822AF-FC07-4A72-B7DB-940EF19F42DE}"/>
    <dgm:cxn modelId="{F3736B48-E89B-4AE0-9E26-224E35967032}" srcId="{66DCBF90-9E42-4484-9B29-13B1D0AD7354}" destId="{2D07F504-6736-45FA-ACF8-C9FFFB6F0F0D}" srcOrd="4" destOrd="0" parTransId="{305DDE56-5C84-4F9A-BF03-A325614EAEB4}" sibTransId="{C0FF2EC5-9220-40C3-B74D-C1B7D60FE065}"/>
    <dgm:cxn modelId="{3C836158-2406-4A44-A3BD-9EAB44180640}" type="presOf" srcId="{6389FB5E-0619-4C1B-98F6-2E05E3BB8E79}" destId="{0F562F2E-EB06-4F3E-A950-91C18DBE1A46}" srcOrd="0" destOrd="0" presId="urn:microsoft.com/office/officeart/2005/8/layout/vList5"/>
    <dgm:cxn modelId="{A762195A-1A5B-4A03-BAD1-202928A15462}" type="presOf" srcId="{DD1F654A-C13C-4D90-9A05-5F0DBA71DB87}" destId="{B935B5A7-3B89-4950-B231-F6A7718E1097}" srcOrd="0" destOrd="0" presId="urn:microsoft.com/office/officeart/2005/8/layout/vList5"/>
    <dgm:cxn modelId="{793D765A-9C16-40D1-974C-8CFFC8E4BD61}" type="presOf" srcId="{4DEB2720-441A-499E-9B38-30678F357BA0}" destId="{71A28978-45F9-4E46-BAB0-1FFFC9905F81}" srcOrd="0" destOrd="0" presId="urn:microsoft.com/office/officeart/2005/8/layout/vList5"/>
    <dgm:cxn modelId="{4059837F-7301-426B-B2E8-B78FFDEAB2FA}" srcId="{6389FB5E-0619-4C1B-98F6-2E05E3BB8E79}" destId="{F7D6A246-C99F-4D50-9F1A-8FC32C9C1A84}" srcOrd="0" destOrd="0" parTransId="{A51A2E9E-1380-42F3-ADE7-8DAA28317800}" sibTransId="{F4733BF8-582A-492B-B9C6-E73CDF7ADAC9}"/>
    <dgm:cxn modelId="{32F3D286-0FE0-4112-AC92-D8FFA387C40F}" type="presOf" srcId="{6614277A-D908-4975-9812-05AF1E2DF01C}" destId="{0FB88D40-9D44-4583-83B7-87303AA2DE67}" srcOrd="0" destOrd="0" presId="urn:microsoft.com/office/officeart/2005/8/layout/vList5"/>
    <dgm:cxn modelId="{9DEB6E90-B207-41B6-B1CA-238E469CB54C}" srcId="{66DCBF90-9E42-4484-9B29-13B1D0AD7354}" destId="{6389FB5E-0619-4C1B-98F6-2E05E3BB8E79}" srcOrd="0" destOrd="0" parTransId="{4C9F2144-4FE2-4027-B64F-C7DB747F1665}" sibTransId="{CEF51F26-A237-4C76-963A-19302A1737DB}"/>
    <dgm:cxn modelId="{54BBA899-84BE-459D-BDFC-33084FB39736}" srcId="{9551BAAF-C63A-4E9A-AE2B-E27D0678916D}" destId="{BD10E508-06EB-43D0-B35F-6B6A93C55272}" srcOrd="0" destOrd="0" parTransId="{6037D81B-F89A-4E62-9CD8-29C5977AF855}" sibTransId="{C3FDDF18-6578-4ECA-ABFC-34C4DB548135}"/>
    <dgm:cxn modelId="{1805779A-88EA-4345-A204-82D49FFD7908}" type="presOf" srcId="{8799A016-9B47-4709-A582-C36B22B9C4F5}" destId="{5E618CCB-1609-4F29-924A-E6E1FE6C0357}" srcOrd="0" destOrd="0" presId="urn:microsoft.com/office/officeart/2005/8/layout/vList5"/>
    <dgm:cxn modelId="{ED36D89D-F0FC-4A71-B25A-6F51C140954F}" type="presOf" srcId="{9551BAAF-C63A-4E9A-AE2B-E27D0678916D}" destId="{498282CA-3557-4D93-80A8-1007A6E49322}" srcOrd="0" destOrd="0" presId="urn:microsoft.com/office/officeart/2005/8/layout/vList5"/>
    <dgm:cxn modelId="{5FDE7EA3-CE14-48E0-9F5E-CA28B49A542D}" type="presOf" srcId="{1418DCD0-15AE-423D-B65F-E524348B0FF0}" destId="{797DD9AE-3152-4AF7-8615-F9AE32DD0C4C}" srcOrd="0" destOrd="0" presId="urn:microsoft.com/office/officeart/2005/8/layout/vList5"/>
    <dgm:cxn modelId="{EBF515A6-48B4-4BD8-AE42-D5C8BA92DED1}" type="presOf" srcId="{0D4D2537-A8F5-45CD-BED0-AF3DDA6B3E89}" destId="{0E88D31C-C0E5-47D6-BBA8-8E3E9B84CEB4}" srcOrd="0" destOrd="0" presId="urn:microsoft.com/office/officeart/2005/8/layout/vList5"/>
    <dgm:cxn modelId="{B9F6BCA9-4DF1-4B4C-85E9-111ACDA2D6D9}" srcId="{66DCBF90-9E42-4484-9B29-13B1D0AD7354}" destId="{8EB09622-34DA-4DA4-A30A-7CF56A238B71}" srcOrd="3" destOrd="0" parTransId="{B36F4D14-8B60-4FE3-8537-9A5B391051C6}" sibTransId="{A14D74E0-0C60-4341-B7B4-0A5F4F5B4339}"/>
    <dgm:cxn modelId="{0A31D9AA-8759-41D0-A0E6-52388FA7EC32}" srcId="{66DCBF90-9E42-4484-9B29-13B1D0AD7354}" destId="{EA4044AB-D1FF-4DB2-BC30-DC9CF6FE64AF}" srcOrd="2" destOrd="0" parTransId="{D3A17372-06AE-445D-A70A-D03215AB8AD3}" sibTransId="{EA656CA2-B82D-4092-9EC9-2407AF4BBCEB}"/>
    <dgm:cxn modelId="{EFA666B3-391E-4EB2-A6F8-245BF520B6EF}" srcId="{8799A016-9B47-4709-A582-C36B22B9C4F5}" destId="{93F4075C-887A-4DEB-A2EC-8A9510C09923}" srcOrd="0" destOrd="0" parTransId="{AFCD240A-462E-4027-98C6-08D6603E8B38}" sibTransId="{06FD5296-1C82-43ED-BCF5-63D733F68C1E}"/>
    <dgm:cxn modelId="{8F74E5B4-0E7F-457B-981A-E6DDBB7B3F00}" type="presOf" srcId="{2D07F504-6736-45FA-ACF8-C9FFFB6F0F0D}" destId="{FA452EAA-F414-4845-8045-77E29AD575CD}" srcOrd="0" destOrd="0" presId="urn:microsoft.com/office/officeart/2005/8/layout/vList5"/>
    <dgm:cxn modelId="{4E043DBA-6667-4F2D-806D-A104B76BE0EB}" srcId="{66DCBF90-9E42-4484-9B29-13B1D0AD7354}" destId="{4DEB2720-441A-499E-9B38-30678F357BA0}" srcOrd="1" destOrd="0" parTransId="{9624B910-57A9-463A-ADEB-806663EED7FF}" sibTransId="{02E8D0CB-ADF0-40F1-A7BD-E0D17A6AE9F1}"/>
    <dgm:cxn modelId="{2EA86DBB-DF41-4B4D-935A-8BBB5F1B38E6}" type="presOf" srcId="{F7D6A246-C99F-4D50-9F1A-8FC32C9C1A84}" destId="{DA887E2F-1FD2-4FEE-A4BE-AFB7682F94C9}" srcOrd="0" destOrd="0" presId="urn:microsoft.com/office/officeart/2005/8/layout/vList5"/>
    <dgm:cxn modelId="{271EA3BD-8473-4E77-8304-17BCAF7F8632}" type="presOf" srcId="{66DCBF90-9E42-4484-9B29-13B1D0AD7354}" destId="{070EBD10-A40E-4EF8-B4FD-08FB50B3D6A9}" srcOrd="0" destOrd="0" presId="urn:microsoft.com/office/officeart/2005/8/layout/vList5"/>
    <dgm:cxn modelId="{2F28A7BD-AE9C-454C-978D-CED7F61E69FE}" srcId="{EA4044AB-D1FF-4DB2-BC30-DC9CF6FE64AF}" destId="{6614277A-D908-4975-9812-05AF1E2DF01C}" srcOrd="0" destOrd="0" parTransId="{1B29BE7B-4D76-48A3-858A-05884103E4EE}" sibTransId="{EF22AA9E-0065-473A-880F-A384185B41BE}"/>
    <dgm:cxn modelId="{4C9254D1-ECF3-4E82-9F9B-06B230A25754}" srcId="{2D07F504-6736-45FA-ACF8-C9FFFB6F0F0D}" destId="{1418DCD0-15AE-423D-B65F-E524348B0FF0}" srcOrd="0" destOrd="0" parTransId="{28758B94-EC65-4355-B593-67085CECF6BE}" sibTransId="{EA33B46D-370C-4689-B963-44AF8556BC42}"/>
    <dgm:cxn modelId="{5B7E99E9-1A2C-4705-86AF-BC9615CB9F44}" type="presOf" srcId="{93F4075C-887A-4DEB-A2EC-8A9510C09923}" destId="{DFD28FDB-3B84-4F91-B84B-A45AB7C0DDFF}" srcOrd="0" destOrd="0" presId="urn:microsoft.com/office/officeart/2005/8/layout/vList5"/>
    <dgm:cxn modelId="{98CE18F5-8328-4E1C-8F04-B14C8B58EAB5}" srcId="{66DCBF90-9E42-4484-9B29-13B1D0AD7354}" destId="{8799A016-9B47-4709-A582-C36B22B9C4F5}" srcOrd="6" destOrd="0" parTransId="{4035D487-98F2-425C-93F4-209EB04C1BED}" sibTransId="{E025BC21-BCE4-4411-8C9C-5F2F0F95ABC2}"/>
    <dgm:cxn modelId="{4048603B-3616-441B-82ED-3501E30833D8}" type="presParOf" srcId="{070EBD10-A40E-4EF8-B4FD-08FB50B3D6A9}" destId="{D5CAA38E-836B-41E0-A621-D810D0930E80}" srcOrd="0" destOrd="0" presId="urn:microsoft.com/office/officeart/2005/8/layout/vList5"/>
    <dgm:cxn modelId="{D3E69845-F140-4DE1-81D9-E767BCB27D89}" type="presParOf" srcId="{D5CAA38E-836B-41E0-A621-D810D0930E80}" destId="{0F562F2E-EB06-4F3E-A950-91C18DBE1A46}" srcOrd="0" destOrd="0" presId="urn:microsoft.com/office/officeart/2005/8/layout/vList5"/>
    <dgm:cxn modelId="{96BEF29A-925E-41BB-B8E6-6E482FCBFED8}" type="presParOf" srcId="{D5CAA38E-836B-41E0-A621-D810D0930E80}" destId="{DA887E2F-1FD2-4FEE-A4BE-AFB7682F94C9}" srcOrd="1" destOrd="0" presId="urn:microsoft.com/office/officeart/2005/8/layout/vList5"/>
    <dgm:cxn modelId="{49DF51FE-7F2E-45BE-BBA7-1EE50325773B}" type="presParOf" srcId="{070EBD10-A40E-4EF8-B4FD-08FB50B3D6A9}" destId="{541C80D7-61D3-48C3-AA23-8EFA74B2706F}" srcOrd="1" destOrd="0" presId="urn:microsoft.com/office/officeart/2005/8/layout/vList5"/>
    <dgm:cxn modelId="{29705BCC-5CB5-4205-8E9E-21EC0763D0DC}" type="presParOf" srcId="{070EBD10-A40E-4EF8-B4FD-08FB50B3D6A9}" destId="{651E277B-C55B-41BF-AC6A-FB1AD40D3BED}" srcOrd="2" destOrd="0" presId="urn:microsoft.com/office/officeart/2005/8/layout/vList5"/>
    <dgm:cxn modelId="{16AB9A34-5E62-4EE1-8A31-A08DE16B6EED}" type="presParOf" srcId="{651E277B-C55B-41BF-AC6A-FB1AD40D3BED}" destId="{71A28978-45F9-4E46-BAB0-1FFFC9905F81}" srcOrd="0" destOrd="0" presId="urn:microsoft.com/office/officeart/2005/8/layout/vList5"/>
    <dgm:cxn modelId="{CA968471-3D02-4E19-B27A-97168BAEBACE}" type="presParOf" srcId="{651E277B-C55B-41BF-AC6A-FB1AD40D3BED}" destId="{B935B5A7-3B89-4950-B231-F6A7718E1097}" srcOrd="1" destOrd="0" presId="urn:microsoft.com/office/officeart/2005/8/layout/vList5"/>
    <dgm:cxn modelId="{A9F06F7B-CC9D-4A48-B970-4F80A8F6659B}" type="presParOf" srcId="{070EBD10-A40E-4EF8-B4FD-08FB50B3D6A9}" destId="{B43D9056-D24E-406C-A215-DBE20150513B}" srcOrd="3" destOrd="0" presId="urn:microsoft.com/office/officeart/2005/8/layout/vList5"/>
    <dgm:cxn modelId="{AE3FA758-CEFC-4732-9363-0A52BA86C632}" type="presParOf" srcId="{070EBD10-A40E-4EF8-B4FD-08FB50B3D6A9}" destId="{23EE1FE8-BB96-4D66-A2BB-A9AA613D4910}" srcOrd="4" destOrd="0" presId="urn:microsoft.com/office/officeart/2005/8/layout/vList5"/>
    <dgm:cxn modelId="{6444F48C-B855-4FD7-8BB3-36431D75A595}" type="presParOf" srcId="{23EE1FE8-BB96-4D66-A2BB-A9AA613D4910}" destId="{ABE6D03A-1015-4BA4-A521-305713543B8A}" srcOrd="0" destOrd="0" presId="urn:microsoft.com/office/officeart/2005/8/layout/vList5"/>
    <dgm:cxn modelId="{97AEE119-0147-4B9E-8AB6-66ADB0A6CB78}" type="presParOf" srcId="{23EE1FE8-BB96-4D66-A2BB-A9AA613D4910}" destId="{0FB88D40-9D44-4583-83B7-87303AA2DE67}" srcOrd="1" destOrd="0" presId="urn:microsoft.com/office/officeart/2005/8/layout/vList5"/>
    <dgm:cxn modelId="{F3DD2B4E-1374-4B06-AAAB-123D6C32EE48}" type="presParOf" srcId="{070EBD10-A40E-4EF8-B4FD-08FB50B3D6A9}" destId="{6C63FBCC-00E7-4F85-8CC8-FA86EA01A6D9}" srcOrd="5" destOrd="0" presId="urn:microsoft.com/office/officeart/2005/8/layout/vList5"/>
    <dgm:cxn modelId="{7F277999-52EB-43DC-9BDA-5130AC75D036}" type="presParOf" srcId="{070EBD10-A40E-4EF8-B4FD-08FB50B3D6A9}" destId="{A2CA28E0-AD7C-4B9B-8BA4-F19C363EF7D9}" srcOrd="6" destOrd="0" presId="urn:microsoft.com/office/officeart/2005/8/layout/vList5"/>
    <dgm:cxn modelId="{5ADD093F-50D7-43A3-867E-6D549D0050CD}" type="presParOf" srcId="{A2CA28E0-AD7C-4B9B-8BA4-F19C363EF7D9}" destId="{D1F416A4-0DCA-44CF-82EC-631A99CFDAC2}" srcOrd="0" destOrd="0" presId="urn:microsoft.com/office/officeart/2005/8/layout/vList5"/>
    <dgm:cxn modelId="{89384C5E-D6E7-4C93-8865-A5DBDF7AFDB5}" type="presParOf" srcId="{A2CA28E0-AD7C-4B9B-8BA4-F19C363EF7D9}" destId="{0E88D31C-C0E5-47D6-BBA8-8E3E9B84CEB4}" srcOrd="1" destOrd="0" presId="urn:microsoft.com/office/officeart/2005/8/layout/vList5"/>
    <dgm:cxn modelId="{10E0236C-70A2-4EB1-93D5-49CE01D316F8}" type="presParOf" srcId="{070EBD10-A40E-4EF8-B4FD-08FB50B3D6A9}" destId="{F297471D-0801-4507-9A8B-D40E0AA526BF}" srcOrd="7" destOrd="0" presId="urn:microsoft.com/office/officeart/2005/8/layout/vList5"/>
    <dgm:cxn modelId="{C10CF092-959E-4CA7-99D4-431B781E62B9}" type="presParOf" srcId="{070EBD10-A40E-4EF8-B4FD-08FB50B3D6A9}" destId="{9579F4FD-E34C-49D2-996B-073D3C830BA3}" srcOrd="8" destOrd="0" presId="urn:microsoft.com/office/officeart/2005/8/layout/vList5"/>
    <dgm:cxn modelId="{3D44E35F-2362-4637-92CE-BF6A8781844F}" type="presParOf" srcId="{9579F4FD-E34C-49D2-996B-073D3C830BA3}" destId="{FA452EAA-F414-4845-8045-77E29AD575CD}" srcOrd="0" destOrd="0" presId="urn:microsoft.com/office/officeart/2005/8/layout/vList5"/>
    <dgm:cxn modelId="{F9C222BA-E274-44FD-8859-B8084F159311}" type="presParOf" srcId="{9579F4FD-E34C-49D2-996B-073D3C830BA3}" destId="{797DD9AE-3152-4AF7-8615-F9AE32DD0C4C}" srcOrd="1" destOrd="0" presId="urn:microsoft.com/office/officeart/2005/8/layout/vList5"/>
    <dgm:cxn modelId="{98C0D4E5-3B98-4C96-A3D9-F5CEA40A655D}" type="presParOf" srcId="{070EBD10-A40E-4EF8-B4FD-08FB50B3D6A9}" destId="{1D643301-EB05-4212-8185-99F2603F0F85}" srcOrd="9" destOrd="0" presId="urn:microsoft.com/office/officeart/2005/8/layout/vList5"/>
    <dgm:cxn modelId="{85C5CEEE-F6ED-4CFD-9D32-D1A071273943}" type="presParOf" srcId="{070EBD10-A40E-4EF8-B4FD-08FB50B3D6A9}" destId="{7ADA2052-98B3-4EFA-9BDD-2BB5B9B4C4F1}" srcOrd="10" destOrd="0" presId="urn:microsoft.com/office/officeart/2005/8/layout/vList5"/>
    <dgm:cxn modelId="{99C8F956-6A39-45CC-A373-A3E991E19BC8}" type="presParOf" srcId="{7ADA2052-98B3-4EFA-9BDD-2BB5B9B4C4F1}" destId="{498282CA-3557-4D93-80A8-1007A6E49322}" srcOrd="0" destOrd="0" presId="urn:microsoft.com/office/officeart/2005/8/layout/vList5"/>
    <dgm:cxn modelId="{5A33E009-EF4B-47BE-9DF9-459A3F5481D9}" type="presParOf" srcId="{7ADA2052-98B3-4EFA-9BDD-2BB5B9B4C4F1}" destId="{685661A0-0D9B-4F65-B1CA-D8A0E709A557}" srcOrd="1" destOrd="0" presId="urn:microsoft.com/office/officeart/2005/8/layout/vList5"/>
    <dgm:cxn modelId="{8AA6C9B6-AE9F-4E53-BBBD-F6FAC6C57DC6}" type="presParOf" srcId="{070EBD10-A40E-4EF8-B4FD-08FB50B3D6A9}" destId="{A51DCDDE-0284-45E2-800E-AB3935BDADA0}" srcOrd="11" destOrd="0" presId="urn:microsoft.com/office/officeart/2005/8/layout/vList5"/>
    <dgm:cxn modelId="{CC485DA4-0352-4CBE-8CF8-FE4319504599}" type="presParOf" srcId="{070EBD10-A40E-4EF8-B4FD-08FB50B3D6A9}" destId="{F0A979AB-5620-433A-97D0-8FD807A89DFA}" srcOrd="12" destOrd="0" presId="urn:microsoft.com/office/officeart/2005/8/layout/vList5"/>
    <dgm:cxn modelId="{21C9A4B4-B909-4F8F-A3C5-A545894B86D5}" type="presParOf" srcId="{F0A979AB-5620-433A-97D0-8FD807A89DFA}" destId="{5E618CCB-1609-4F29-924A-E6E1FE6C0357}" srcOrd="0" destOrd="0" presId="urn:microsoft.com/office/officeart/2005/8/layout/vList5"/>
    <dgm:cxn modelId="{BBE4FB5F-5186-47AA-AAF7-B582A476AC70}" type="presParOf" srcId="{F0A979AB-5620-433A-97D0-8FD807A89DFA}" destId="{DFD28FDB-3B84-4F91-B84B-A45AB7C0DDF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95BF7-828E-4A8A-A01E-E770C1BCE82F}">
      <dsp:nvSpPr>
        <dsp:cNvPr id="0" name=""/>
        <dsp:cNvSpPr/>
      </dsp:nvSpPr>
      <dsp:spPr>
        <a:xfrm>
          <a:off x="2357542" y="2411959"/>
          <a:ext cx="2881440" cy="288144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Financial Investor</a:t>
          </a:r>
        </a:p>
      </dsp:txBody>
      <dsp:txXfrm>
        <a:off x="2936840" y="3086923"/>
        <a:ext cx="1722844" cy="1481119"/>
      </dsp:txXfrm>
    </dsp:sp>
    <dsp:sp modelId="{FF4EB633-0F95-45C5-B6B9-A013D58D07D4}">
      <dsp:nvSpPr>
        <dsp:cNvPr id="0" name=""/>
        <dsp:cNvSpPr/>
      </dsp:nvSpPr>
      <dsp:spPr>
        <a:xfrm>
          <a:off x="681067" y="1730891"/>
          <a:ext cx="2095593" cy="209559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Hedger</a:t>
          </a:r>
        </a:p>
      </dsp:txBody>
      <dsp:txXfrm>
        <a:off x="1208639" y="2261651"/>
        <a:ext cx="1040449" cy="1034073"/>
      </dsp:txXfrm>
    </dsp:sp>
    <dsp:sp modelId="{B01B5BC8-33F3-4724-B693-7D77D6D13A3B}">
      <dsp:nvSpPr>
        <dsp:cNvPr id="0" name=""/>
        <dsp:cNvSpPr/>
      </dsp:nvSpPr>
      <dsp:spPr>
        <a:xfrm rot="20700000">
          <a:off x="1854813" y="285146"/>
          <a:ext cx="2053253" cy="205325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Speculator</a:t>
          </a:r>
        </a:p>
      </dsp:txBody>
      <dsp:txXfrm rot="-20700000">
        <a:off x="2305152" y="735484"/>
        <a:ext cx="1152576" cy="1152576"/>
      </dsp:txXfrm>
    </dsp:sp>
    <dsp:sp modelId="{057CB730-D7C8-4F3B-9C50-3484CB106D76}">
      <dsp:nvSpPr>
        <dsp:cNvPr id="0" name=""/>
        <dsp:cNvSpPr/>
      </dsp:nvSpPr>
      <dsp:spPr>
        <a:xfrm>
          <a:off x="2147617" y="1970504"/>
          <a:ext cx="3688244" cy="3688244"/>
        </a:xfrm>
        <a:prstGeom prst="circularArrow">
          <a:avLst>
            <a:gd name="adj1" fmla="val 4687"/>
            <a:gd name="adj2" fmla="val 299029"/>
            <a:gd name="adj3" fmla="val 2536516"/>
            <a:gd name="adj4" fmla="val 1581811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DC288-49E4-4986-99A3-59F006B1C57D}">
      <dsp:nvSpPr>
        <dsp:cNvPr id="0" name=""/>
        <dsp:cNvSpPr/>
      </dsp:nvSpPr>
      <dsp:spPr>
        <a:xfrm>
          <a:off x="309942" y="1262732"/>
          <a:ext cx="2679739" cy="267973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5DEAE-25A7-42F4-BA01-59CBF75545E6}">
      <dsp:nvSpPr>
        <dsp:cNvPr id="0" name=""/>
        <dsp:cNvSpPr/>
      </dsp:nvSpPr>
      <dsp:spPr>
        <a:xfrm>
          <a:off x="1379875" y="-169076"/>
          <a:ext cx="2889299" cy="288929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87E2F-1FD2-4FEE-A4BE-AFB7682F94C9}">
      <dsp:nvSpPr>
        <dsp:cNvPr id="0" name=""/>
        <dsp:cNvSpPr/>
      </dsp:nvSpPr>
      <dsp:spPr>
        <a:xfrm rot="5400000">
          <a:off x="7063158" y="-3126049"/>
          <a:ext cx="506521" cy="688604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Negative skewness</a:t>
          </a:r>
        </a:p>
      </dsp:txBody>
      <dsp:txXfrm rot="-5400000">
        <a:off x="3873398" y="88437"/>
        <a:ext cx="6861315" cy="457069"/>
      </dsp:txXfrm>
    </dsp:sp>
    <dsp:sp modelId="{0F562F2E-EB06-4F3E-A950-91C18DBE1A46}">
      <dsp:nvSpPr>
        <dsp:cNvPr id="0" name=""/>
        <dsp:cNvSpPr/>
      </dsp:nvSpPr>
      <dsp:spPr>
        <a:xfrm>
          <a:off x="0" y="395"/>
          <a:ext cx="3873398" cy="633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Asymmetry</a:t>
          </a:r>
        </a:p>
      </dsp:txBody>
      <dsp:txXfrm>
        <a:off x="30908" y="31303"/>
        <a:ext cx="3811582" cy="571336"/>
      </dsp:txXfrm>
    </dsp:sp>
    <dsp:sp modelId="{B935B5A7-3B89-4950-B231-F6A7718E1097}">
      <dsp:nvSpPr>
        <dsp:cNvPr id="0" name=""/>
        <dsp:cNvSpPr/>
      </dsp:nvSpPr>
      <dsp:spPr>
        <a:xfrm rot="5400000">
          <a:off x="7063158" y="-2461240"/>
          <a:ext cx="506521" cy="688604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 kurtosis</a:t>
          </a:r>
        </a:p>
      </dsp:txBody>
      <dsp:txXfrm rot="-5400000">
        <a:off x="3873398" y="753246"/>
        <a:ext cx="6861315" cy="457069"/>
      </dsp:txXfrm>
    </dsp:sp>
    <dsp:sp modelId="{71A28978-45F9-4E46-BAB0-1FFFC9905F81}">
      <dsp:nvSpPr>
        <dsp:cNvPr id="0" name=""/>
        <dsp:cNvSpPr/>
      </dsp:nvSpPr>
      <dsp:spPr>
        <a:xfrm>
          <a:off x="0" y="665204"/>
          <a:ext cx="3873398" cy="633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Heavy tail</a:t>
          </a:r>
        </a:p>
      </dsp:txBody>
      <dsp:txXfrm>
        <a:off x="30908" y="696112"/>
        <a:ext cx="3811582" cy="571336"/>
      </dsp:txXfrm>
    </dsp:sp>
    <dsp:sp modelId="{0FB88D40-9D44-4583-83B7-87303AA2DE67}">
      <dsp:nvSpPr>
        <dsp:cNvPr id="0" name=""/>
        <dsp:cNvSpPr/>
      </dsp:nvSpPr>
      <dsp:spPr>
        <a:xfrm rot="5400000">
          <a:off x="7063158" y="-1796430"/>
          <a:ext cx="506521" cy="688604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Jarque-Bera normality test</a:t>
          </a:r>
        </a:p>
      </dsp:txBody>
      <dsp:txXfrm rot="-5400000">
        <a:off x="3873398" y="1418056"/>
        <a:ext cx="6861315" cy="457069"/>
      </dsp:txXfrm>
    </dsp:sp>
    <dsp:sp modelId="{ABE6D03A-1015-4BA4-A521-305713543B8A}">
      <dsp:nvSpPr>
        <dsp:cNvPr id="0" name=""/>
        <dsp:cNvSpPr/>
      </dsp:nvSpPr>
      <dsp:spPr>
        <a:xfrm>
          <a:off x="0" y="1330014"/>
          <a:ext cx="3873398" cy="633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No normality</a:t>
          </a:r>
        </a:p>
      </dsp:txBody>
      <dsp:txXfrm>
        <a:off x="30908" y="1360922"/>
        <a:ext cx="3811582" cy="571336"/>
      </dsp:txXfrm>
    </dsp:sp>
    <dsp:sp modelId="{0E88D31C-C0E5-47D6-BBA8-8E3E9B84CEB4}">
      <dsp:nvSpPr>
        <dsp:cNvPr id="0" name=""/>
        <dsp:cNvSpPr/>
      </dsp:nvSpPr>
      <dsp:spPr>
        <a:xfrm rot="5400000">
          <a:off x="7063158" y="-1131620"/>
          <a:ext cx="506521" cy="688604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ADF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PP, and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KPSS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tests</a:t>
          </a:r>
        </a:p>
      </dsp:txBody>
      <dsp:txXfrm rot="-5400000">
        <a:off x="3873398" y="2082866"/>
        <a:ext cx="6861315" cy="457069"/>
      </dsp:txXfrm>
    </dsp:sp>
    <dsp:sp modelId="{D1F416A4-0DCA-44CF-82EC-631A99CFDAC2}">
      <dsp:nvSpPr>
        <dsp:cNvPr id="0" name=""/>
        <dsp:cNvSpPr/>
      </dsp:nvSpPr>
      <dsp:spPr>
        <a:xfrm>
          <a:off x="0" y="1994823"/>
          <a:ext cx="3873398" cy="633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Stationary</a:t>
          </a:r>
        </a:p>
      </dsp:txBody>
      <dsp:txXfrm>
        <a:off x="30908" y="2025731"/>
        <a:ext cx="3811582" cy="571336"/>
      </dsp:txXfrm>
    </dsp:sp>
    <dsp:sp modelId="{797DD9AE-3152-4AF7-8615-F9AE32DD0C4C}">
      <dsp:nvSpPr>
        <dsp:cNvPr id="0" name=""/>
        <dsp:cNvSpPr/>
      </dsp:nvSpPr>
      <dsp:spPr>
        <a:xfrm rot="5400000">
          <a:off x="7063158" y="-466811"/>
          <a:ext cx="506521" cy="688604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Ljung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-Box test</a:t>
          </a:r>
        </a:p>
      </dsp:txBody>
      <dsp:txXfrm rot="-5400000">
        <a:off x="3873398" y="2747675"/>
        <a:ext cx="6861315" cy="457069"/>
      </dsp:txXfrm>
    </dsp:sp>
    <dsp:sp modelId="{FA452EAA-F414-4845-8045-77E29AD575CD}">
      <dsp:nvSpPr>
        <dsp:cNvPr id="0" name=""/>
        <dsp:cNvSpPr/>
      </dsp:nvSpPr>
      <dsp:spPr>
        <a:xfrm>
          <a:off x="0" y="2659633"/>
          <a:ext cx="3873398" cy="633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Autocorrelation</a:t>
          </a:r>
        </a:p>
      </dsp:txBody>
      <dsp:txXfrm>
        <a:off x="30908" y="2690541"/>
        <a:ext cx="3811582" cy="571336"/>
      </dsp:txXfrm>
    </dsp:sp>
    <dsp:sp modelId="{685661A0-0D9B-4F65-B1CA-D8A0E709A557}">
      <dsp:nvSpPr>
        <dsp:cNvPr id="0" name=""/>
        <dsp:cNvSpPr/>
      </dsp:nvSpPr>
      <dsp:spPr>
        <a:xfrm rot="5400000">
          <a:off x="7063158" y="197998"/>
          <a:ext cx="506521" cy="688604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Engle’s Lagrange Multiplier test</a:t>
          </a:r>
        </a:p>
      </dsp:txBody>
      <dsp:txXfrm rot="-5400000">
        <a:off x="3873398" y="3412484"/>
        <a:ext cx="6861315" cy="457069"/>
      </dsp:txXfrm>
    </dsp:sp>
    <dsp:sp modelId="{498282CA-3557-4D93-80A8-1007A6E49322}">
      <dsp:nvSpPr>
        <dsp:cNvPr id="0" name=""/>
        <dsp:cNvSpPr/>
      </dsp:nvSpPr>
      <dsp:spPr>
        <a:xfrm>
          <a:off x="0" y="3324443"/>
          <a:ext cx="3873398" cy="633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Heteroscedasticity</a:t>
          </a:r>
        </a:p>
      </dsp:txBody>
      <dsp:txXfrm>
        <a:off x="30908" y="3355351"/>
        <a:ext cx="3811582" cy="571336"/>
      </dsp:txXfrm>
    </dsp:sp>
    <dsp:sp modelId="{DFD28FDB-3B84-4F91-B84B-A45AB7C0DDFF}">
      <dsp:nvSpPr>
        <dsp:cNvPr id="0" name=""/>
        <dsp:cNvSpPr/>
      </dsp:nvSpPr>
      <dsp:spPr>
        <a:xfrm rot="5400000">
          <a:off x="7063158" y="862808"/>
          <a:ext cx="506521" cy="688604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Correlation coefficients</a:t>
          </a:r>
        </a:p>
      </dsp:txBody>
      <dsp:txXfrm rot="-5400000">
        <a:off x="3873398" y="4077294"/>
        <a:ext cx="6861315" cy="457069"/>
      </dsp:txXfrm>
    </dsp:sp>
    <dsp:sp modelId="{5E618CCB-1609-4F29-924A-E6E1FE6C0357}">
      <dsp:nvSpPr>
        <dsp:cNvPr id="0" name=""/>
        <dsp:cNvSpPr/>
      </dsp:nvSpPr>
      <dsp:spPr>
        <a:xfrm>
          <a:off x="0" y="3989252"/>
          <a:ext cx="3873398" cy="633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Positive and low correlation</a:t>
          </a:r>
        </a:p>
      </dsp:txBody>
      <dsp:txXfrm>
        <a:off x="30908" y="4020160"/>
        <a:ext cx="3811582" cy="5713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87E2F-1FD2-4FEE-A4BE-AFB7682F94C9}">
      <dsp:nvSpPr>
        <dsp:cNvPr id="0" name=""/>
        <dsp:cNvSpPr/>
      </dsp:nvSpPr>
      <dsp:spPr>
        <a:xfrm rot="5400000">
          <a:off x="7721398" y="-3435809"/>
          <a:ext cx="506521" cy="75055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Benchmark</a:t>
          </a:r>
        </a:p>
      </dsp:txBody>
      <dsp:txXfrm rot="-5400000">
        <a:off x="4221878" y="88437"/>
        <a:ext cx="7480835" cy="457069"/>
      </dsp:txXfrm>
    </dsp:sp>
    <dsp:sp modelId="{0F562F2E-EB06-4F3E-A950-91C18DBE1A46}">
      <dsp:nvSpPr>
        <dsp:cNvPr id="0" name=""/>
        <dsp:cNvSpPr/>
      </dsp:nvSpPr>
      <dsp:spPr>
        <a:xfrm>
          <a:off x="0" y="395"/>
          <a:ext cx="4221878" cy="633152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/>
        </a:scene3d>
        <a:sp3d>
          <a:bevelT prst="relaxedInset"/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Equal Weight Portfolio</a:t>
          </a:r>
        </a:p>
      </dsp:txBody>
      <dsp:txXfrm>
        <a:off x="30908" y="31303"/>
        <a:ext cx="4160062" cy="571336"/>
      </dsp:txXfrm>
    </dsp:sp>
    <dsp:sp modelId="{B935B5A7-3B89-4950-B231-F6A7718E1097}">
      <dsp:nvSpPr>
        <dsp:cNvPr id="0" name=""/>
        <dsp:cNvSpPr/>
      </dsp:nvSpPr>
      <dsp:spPr>
        <a:xfrm rot="5400000">
          <a:off x="7721398" y="-2771000"/>
          <a:ext cx="506521" cy="75055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Balance between return and risk</a:t>
          </a:r>
        </a:p>
      </dsp:txBody>
      <dsp:txXfrm rot="-5400000">
        <a:off x="4221878" y="753246"/>
        <a:ext cx="7480835" cy="457069"/>
      </dsp:txXfrm>
    </dsp:sp>
    <dsp:sp modelId="{71A28978-45F9-4E46-BAB0-1FFFC9905F81}">
      <dsp:nvSpPr>
        <dsp:cNvPr id="0" name=""/>
        <dsp:cNvSpPr/>
      </dsp:nvSpPr>
      <dsp:spPr>
        <a:xfrm>
          <a:off x="0" y="665204"/>
          <a:ext cx="4221878" cy="633152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/>
        </a:scene3d>
        <a:sp3d>
          <a:bevelT prst="relaxedInset"/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Mean-Variance Portfolio</a:t>
          </a:r>
        </a:p>
      </dsp:txBody>
      <dsp:txXfrm>
        <a:off x="30908" y="696112"/>
        <a:ext cx="4160062" cy="571336"/>
      </dsp:txXfrm>
    </dsp:sp>
    <dsp:sp modelId="{0FB88D40-9D44-4583-83B7-87303AA2DE67}">
      <dsp:nvSpPr>
        <dsp:cNvPr id="0" name=""/>
        <dsp:cNvSpPr/>
      </dsp:nvSpPr>
      <dsp:spPr>
        <a:xfrm rot="5400000">
          <a:off x="7721398" y="-2106190"/>
          <a:ext cx="506521" cy="75055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Minimize overall risk</a:t>
          </a:r>
        </a:p>
      </dsp:txBody>
      <dsp:txXfrm rot="-5400000">
        <a:off x="4221878" y="1418056"/>
        <a:ext cx="7480835" cy="457069"/>
      </dsp:txXfrm>
    </dsp:sp>
    <dsp:sp modelId="{ABE6D03A-1015-4BA4-A521-305713543B8A}">
      <dsp:nvSpPr>
        <dsp:cNvPr id="0" name=""/>
        <dsp:cNvSpPr/>
      </dsp:nvSpPr>
      <dsp:spPr>
        <a:xfrm>
          <a:off x="0" y="1330014"/>
          <a:ext cx="4221878" cy="633152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/>
        </a:scene3d>
        <a:sp3d>
          <a:bevelT prst="relaxedInset"/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Minimum Variance Portfolio</a:t>
          </a:r>
        </a:p>
      </dsp:txBody>
      <dsp:txXfrm>
        <a:off x="30908" y="1360922"/>
        <a:ext cx="4160062" cy="571336"/>
      </dsp:txXfrm>
    </dsp:sp>
    <dsp:sp modelId="{0E88D31C-C0E5-47D6-BBA8-8E3E9B84CEB4}">
      <dsp:nvSpPr>
        <dsp:cNvPr id="0" name=""/>
        <dsp:cNvSpPr/>
      </dsp:nvSpPr>
      <dsp:spPr>
        <a:xfrm rot="5400000">
          <a:off x="7721398" y="-1441380"/>
          <a:ext cx="506521" cy="75055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Minimize correlation for diversification</a:t>
          </a:r>
        </a:p>
      </dsp:txBody>
      <dsp:txXfrm rot="-5400000">
        <a:off x="4221878" y="2082866"/>
        <a:ext cx="7480835" cy="457069"/>
      </dsp:txXfrm>
    </dsp:sp>
    <dsp:sp modelId="{D1F416A4-0DCA-44CF-82EC-631A99CFDAC2}">
      <dsp:nvSpPr>
        <dsp:cNvPr id="0" name=""/>
        <dsp:cNvSpPr/>
      </dsp:nvSpPr>
      <dsp:spPr>
        <a:xfrm>
          <a:off x="0" y="1994823"/>
          <a:ext cx="4221878" cy="633152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/>
        </a:scene3d>
        <a:sp3d>
          <a:bevelT prst="relaxedInset"/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Minimum Correlation Portfolio</a:t>
          </a:r>
        </a:p>
      </dsp:txBody>
      <dsp:txXfrm>
        <a:off x="30908" y="2025731"/>
        <a:ext cx="4160062" cy="571336"/>
      </dsp:txXfrm>
    </dsp:sp>
    <dsp:sp modelId="{797DD9AE-3152-4AF7-8615-F9AE32DD0C4C}">
      <dsp:nvSpPr>
        <dsp:cNvPr id="0" name=""/>
        <dsp:cNvSpPr/>
      </dsp:nvSpPr>
      <dsp:spPr>
        <a:xfrm rot="5400000">
          <a:off x="7721398" y="-776571"/>
          <a:ext cx="506521" cy="75055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Maximize risk-adjusted return</a:t>
          </a:r>
        </a:p>
      </dsp:txBody>
      <dsp:txXfrm rot="-5400000">
        <a:off x="4221878" y="2747675"/>
        <a:ext cx="7480835" cy="457069"/>
      </dsp:txXfrm>
    </dsp:sp>
    <dsp:sp modelId="{FA452EAA-F414-4845-8045-77E29AD575CD}">
      <dsp:nvSpPr>
        <dsp:cNvPr id="0" name=""/>
        <dsp:cNvSpPr/>
      </dsp:nvSpPr>
      <dsp:spPr>
        <a:xfrm>
          <a:off x="0" y="2659633"/>
          <a:ext cx="4221878" cy="633152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/>
        </a:scene3d>
        <a:sp3d>
          <a:bevelT prst="relaxedInset"/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Maximum Sharpe ratio Portfolio</a:t>
          </a:r>
        </a:p>
      </dsp:txBody>
      <dsp:txXfrm>
        <a:off x="30908" y="2690541"/>
        <a:ext cx="4160062" cy="571336"/>
      </dsp:txXfrm>
    </dsp:sp>
    <dsp:sp modelId="{685661A0-0D9B-4F65-B1CA-D8A0E709A557}">
      <dsp:nvSpPr>
        <dsp:cNvPr id="0" name=""/>
        <dsp:cNvSpPr/>
      </dsp:nvSpPr>
      <dsp:spPr>
        <a:xfrm rot="5400000">
          <a:off x="7721398" y="-111761"/>
          <a:ext cx="506521" cy="75055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Maximize downside risk-adjusted return</a:t>
          </a:r>
        </a:p>
      </dsp:txBody>
      <dsp:txXfrm rot="-5400000">
        <a:off x="4221878" y="3412485"/>
        <a:ext cx="7480835" cy="457069"/>
      </dsp:txXfrm>
    </dsp:sp>
    <dsp:sp modelId="{498282CA-3557-4D93-80A8-1007A6E49322}">
      <dsp:nvSpPr>
        <dsp:cNvPr id="0" name=""/>
        <dsp:cNvSpPr/>
      </dsp:nvSpPr>
      <dsp:spPr>
        <a:xfrm>
          <a:off x="0" y="3324443"/>
          <a:ext cx="4221878" cy="633152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/>
        </a:scene3d>
        <a:sp3d>
          <a:bevelT prst="relaxedInset"/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Maximum </a:t>
          </a:r>
          <a:r>
            <a:rPr lang="en-US" sz="2200" b="1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Sortino</a:t>
          </a:r>
          <a:r>
            <a:rPr lang="en-US" sz="2200" b="1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ratio Portfolio</a:t>
          </a:r>
        </a:p>
      </dsp:txBody>
      <dsp:txXfrm>
        <a:off x="30908" y="3355351"/>
        <a:ext cx="4160062" cy="571336"/>
      </dsp:txXfrm>
    </dsp:sp>
    <dsp:sp modelId="{DFD28FDB-3B84-4F91-B84B-A45AB7C0DDFF}">
      <dsp:nvSpPr>
        <dsp:cNvPr id="0" name=""/>
        <dsp:cNvSpPr/>
      </dsp:nvSpPr>
      <dsp:spPr>
        <a:xfrm rot="5400000">
          <a:off x="7721398" y="553048"/>
          <a:ext cx="506521" cy="75055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Minimize extreme risk</a:t>
          </a:r>
        </a:p>
      </dsp:txBody>
      <dsp:txXfrm rot="-5400000">
        <a:off x="4221878" y="4077294"/>
        <a:ext cx="7480835" cy="457069"/>
      </dsp:txXfrm>
    </dsp:sp>
    <dsp:sp modelId="{5E618CCB-1609-4F29-924A-E6E1FE6C0357}">
      <dsp:nvSpPr>
        <dsp:cNvPr id="0" name=""/>
        <dsp:cNvSpPr/>
      </dsp:nvSpPr>
      <dsp:spPr>
        <a:xfrm>
          <a:off x="0" y="3989252"/>
          <a:ext cx="4221878" cy="633152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bg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/>
        </a:scene3d>
        <a:sp3d>
          <a:bevelT prst="relaxedInset"/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Minimum </a:t>
          </a:r>
          <a:r>
            <a:rPr lang="en-US" sz="2200" b="1" kern="1200" dirty="0" err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CVaR</a:t>
          </a:r>
          <a:r>
            <a:rPr lang="en-US" sz="2200" b="1" kern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Portfolio</a:t>
          </a:r>
        </a:p>
      </dsp:txBody>
      <dsp:txXfrm>
        <a:off x="30908" y="4020160"/>
        <a:ext cx="4160062" cy="571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667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7250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3323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5104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0524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204" name="Google Shape;20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9532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4227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6004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930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397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1010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615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文本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522720" y="217439"/>
            <a:ext cx="8820000" cy="97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522720" y="1310640"/>
            <a:ext cx="11242560" cy="520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83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3:3">
  <p:cSld name="Title page 3: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5"/>
          <p:cNvPicPr preferRelativeResize="0"/>
          <p:nvPr/>
        </p:nvPicPr>
        <p:blipFill rotWithShape="1">
          <a:blip r:embed="rId2">
            <a:alphaModFix/>
          </a:blip>
          <a:srcRect l="38" r="37"/>
          <a:stretch/>
        </p:blipFill>
        <p:spPr>
          <a:xfrm>
            <a:off x="192088" y="188912"/>
            <a:ext cx="11807825" cy="64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5"/>
          <p:cNvSpPr/>
          <p:nvPr/>
        </p:nvSpPr>
        <p:spPr>
          <a:xfrm>
            <a:off x="135627" y="123307"/>
            <a:ext cx="4264252" cy="2566105"/>
          </a:xfrm>
          <a:custGeom>
            <a:avLst/>
            <a:gdLst/>
            <a:ahLst/>
            <a:cxnLst/>
            <a:rect l="l" t="t" r="r" b="b"/>
            <a:pathLst>
              <a:path w="4488028" h="2937993" extrusionOk="0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3" name="Google Shape;83;p25"/>
          <p:cNvSpPr/>
          <p:nvPr/>
        </p:nvSpPr>
        <p:spPr>
          <a:xfrm>
            <a:off x="5439210" y="1484556"/>
            <a:ext cx="6752790" cy="25925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5854313" y="1897994"/>
            <a:ext cx="5988996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Times New Roman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5" name="Google Shape;85;p25"/>
          <p:cNvCxnSpPr/>
          <p:nvPr/>
        </p:nvCxnSpPr>
        <p:spPr>
          <a:xfrm>
            <a:off x="5854930" y="3353694"/>
            <a:ext cx="6144864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25"/>
          <p:cNvSpPr txBox="1">
            <a:spLocks noGrp="1"/>
          </p:cNvSpPr>
          <p:nvPr>
            <p:ph type="body" idx="1"/>
          </p:nvPr>
        </p:nvSpPr>
        <p:spPr>
          <a:xfrm>
            <a:off x="5854313" y="3528836"/>
            <a:ext cx="6145601" cy="34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cap="none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475" y="4227755"/>
            <a:ext cx="2817525" cy="2630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843" y="310016"/>
            <a:ext cx="2883161" cy="11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>
            <a:spLocks noGrp="1"/>
          </p:cNvSpPr>
          <p:nvPr>
            <p:ph type="pic" idx="2"/>
          </p:nvPr>
        </p:nvSpPr>
        <p:spPr>
          <a:xfrm>
            <a:off x="192088" y="188913"/>
            <a:ext cx="11807825" cy="6480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2114325" y="-646645"/>
            <a:ext cx="936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>
            <a:spLocks noGrp="1"/>
          </p:cNvSpPr>
          <p:nvPr>
            <p:ph type="pic" idx="2"/>
          </p:nvPr>
        </p:nvSpPr>
        <p:spPr>
          <a:xfrm>
            <a:off x="192088" y="188913"/>
            <a:ext cx="11807825" cy="64801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4" name="Google Shape;94;p27"/>
          <p:cNvSpPr txBox="1">
            <a:spLocks noGrp="1"/>
          </p:cNvSpPr>
          <p:nvPr>
            <p:ph type="ctrTitle"/>
          </p:nvPr>
        </p:nvSpPr>
        <p:spPr>
          <a:xfrm>
            <a:off x="1524000" y="699247"/>
            <a:ext cx="9144000" cy="2948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Times New Roman"/>
              <a:buNone/>
              <a:defRPr sz="9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subTitle" idx="1"/>
          </p:nvPr>
        </p:nvSpPr>
        <p:spPr>
          <a:xfrm>
            <a:off x="1524000" y="3780000"/>
            <a:ext cx="9144000" cy="15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  <a:defRPr sz="3200" b="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ntent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>
            <a:spLocks noGrp="1"/>
          </p:cNvSpPr>
          <p:nvPr>
            <p:ph type="title"/>
          </p:nvPr>
        </p:nvSpPr>
        <p:spPr>
          <a:xfrm>
            <a:off x="1620000" y="359999"/>
            <a:ext cx="882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imes New Roma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1"/>
          </p:nvPr>
        </p:nvSpPr>
        <p:spPr>
          <a:xfrm>
            <a:off x="1620000" y="2159999"/>
            <a:ext cx="8820000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ntent dark">
  <p:cSld name="Headline + content dar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/>
          <p:nvPr/>
        </p:nvSpPr>
        <p:spPr>
          <a:xfrm>
            <a:off x="192088" y="187656"/>
            <a:ext cx="11807825" cy="64814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1620000" y="359999"/>
            <a:ext cx="882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1620000" y="2159999"/>
            <a:ext cx="8820000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83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•"/>
              <a:defRPr>
                <a:solidFill>
                  <a:schemeClr val="lt1"/>
                </a:solidFill>
              </a:defRPr>
            </a:lvl1pPr>
            <a:lvl2pPr marL="914400" lvl="1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2pPr>
            <a:lvl3pPr marL="1371600" lvl="2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3pPr>
            <a:lvl4pPr marL="1828800" lvl="3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4pPr>
            <a:lvl5pPr marL="2286000" lvl="4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5pPr>
            <a:lvl6pPr marL="2743200" lvl="5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diagram etc">
  <p:cSld name="Headline + diagram etc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>
            <a:spLocks noGrp="1"/>
          </p:cNvSpPr>
          <p:nvPr>
            <p:ph type="title"/>
          </p:nvPr>
        </p:nvSpPr>
        <p:spPr>
          <a:xfrm>
            <a:off x="1620000" y="359999"/>
            <a:ext cx="8820000" cy="1199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imes New Roma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body" idx="1"/>
          </p:nvPr>
        </p:nvSpPr>
        <p:spPr>
          <a:xfrm>
            <a:off x="1620000" y="1559859"/>
            <a:ext cx="8820000" cy="456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diagram dark">
  <p:cSld name="Headline + diagram dar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/>
          <p:nvPr/>
        </p:nvSpPr>
        <p:spPr>
          <a:xfrm>
            <a:off x="192088" y="187656"/>
            <a:ext cx="11807825" cy="64814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1"/>
          <p:cNvSpPr txBox="1">
            <a:spLocks noGrp="1"/>
          </p:cNvSpPr>
          <p:nvPr>
            <p:ph type="title"/>
          </p:nvPr>
        </p:nvSpPr>
        <p:spPr>
          <a:xfrm>
            <a:off x="1620000" y="359999"/>
            <a:ext cx="8820000" cy="1199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body" idx="1"/>
          </p:nvPr>
        </p:nvSpPr>
        <p:spPr>
          <a:xfrm>
            <a:off x="1620000" y="1559859"/>
            <a:ext cx="8820000" cy="456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83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•"/>
              <a:defRPr>
                <a:solidFill>
                  <a:schemeClr val="lt1"/>
                </a:solidFill>
              </a:defRPr>
            </a:lvl1pPr>
            <a:lvl2pPr marL="914400" lvl="1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2pPr>
            <a:lvl3pPr marL="1371600" lvl="2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3pPr>
            <a:lvl4pPr marL="1828800" lvl="3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4pPr>
            <a:lvl5pPr marL="2286000" lvl="4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5pPr>
            <a:lvl6pPr marL="2743200" lvl="5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 even more space">
  <p:cSld name="For even more spac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 txBox="1">
            <a:spLocks noGrp="1"/>
          </p:cNvSpPr>
          <p:nvPr>
            <p:ph type="title"/>
          </p:nvPr>
        </p:nvSpPr>
        <p:spPr>
          <a:xfrm>
            <a:off x="900000" y="188913"/>
            <a:ext cx="10440000" cy="107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imes New Roma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body" idx="1"/>
          </p:nvPr>
        </p:nvSpPr>
        <p:spPr>
          <a:xfrm>
            <a:off x="900000" y="1260000"/>
            <a:ext cx="10440000" cy="540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 even more space dark">
  <p:cSld name="For even more space dar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3"/>
          <p:cNvSpPr/>
          <p:nvPr/>
        </p:nvSpPr>
        <p:spPr>
          <a:xfrm>
            <a:off x="192088" y="187656"/>
            <a:ext cx="11807825" cy="64814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3"/>
          <p:cNvSpPr txBox="1">
            <a:spLocks noGrp="1"/>
          </p:cNvSpPr>
          <p:nvPr>
            <p:ph type="title"/>
          </p:nvPr>
        </p:nvSpPr>
        <p:spPr>
          <a:xfrm>
            <a:off x="900000" y="188914"/>
            <a:ext cx="10440000" cy="107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3"/>
          <p:cNvSpPr txBox="1">
            <a:spLocks noGrp="1"/>
          </p:cNvSpPr>
          <p:nvPr>
            <p:ph type="body" idx="1"/>
          </p:nvPr>
        </p:nvSpPr>
        <p:spPr>
          <a:xfrm>
            <a:off x="900000" y="1259999"/>
            <a:ext cx="10440000" cy="540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83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•"/>
              <a:defRPr>
                <a:solidFill>
                  <a:schemeClr val="lt1"/>
                </a:solidFill>
              </a:defRPr>
            </a:lvl1pPr>
            <a:lvl2pPr marL="914400" lvl="1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2pPr>
            <a:lvl3pPr marL="1371600" lvl="2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3pPr>
            <a:lvl4pPr marL="1828800" lvl="3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4pPr>
            <a:lvl5pPr marL="2286000" lvl="4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5pPr>
            <a:lvl6pPr marL="2743200" lvl="5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  <a:defRPr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large text box">
  <p:cSld name="Image + large text box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>
            <a:spLocks noGrp="1"/>
          </p:cNvSpPr>
          <p:nvPr>
            <p:ph type="pic" idx="2"/>
          </p:nvPr>
        </p:nvSpPr>
        <p:spPr>
          <a:xfrm>
            <a:off x="192088" y="188913"/>
            <a:ext cx="11807825" cy="6480175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9" name="Google Shape;119;p34"/>
          <p:cNvSpPr txBox="1">
            <a:spLocks noGrp="1"/>
          </p:cNvSpPr>
          <p:nvPr>
            <p:ph type="title"/>
          </p:nvPr>
        </p:nvSpPr>
        <p:spPr>
          <a:xfrm>
            <a:off x="6747639" y="4695907"/>
            <a:ext cx="5444359" cy="13897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40000" tIns="432000" rIns="360000" bIns="540000" anchor="b" anchorCtr="0">
            <a:sp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Times New Roman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2114325" y="-609712"/>
            <a:ext cx="936000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08642" y="2301934"/>
            <a:ext cx="5774715" cy="2254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small text box">
  <p:cSld name="Image + small text box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5"/>
          <p:cNvSpPr>
            <a:spLocks noGrp="1"/>
          </p:cNvSpPr>
          <p:nvPr>
            <p:ph type="pic" idx="2"/>
          </p:nvPr>
        </p:nvSpPr>
        <p:spPr>
          <a:xfrm>
            <a:off x="192088" y="188913"/>
            <a:ext cx="11807825" cy="6480175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22" name="Google Shape;122;p35"/>
          <p:cNvSpPr txBox="1">
            <a:spLocks noGrp="1"/>
          </p:cNvSpPr>
          <p:nvPr>
            <p:ph type="title"/>
          </p:nvPr>
        </p:nvSpPr>
        <p:spPr>
          <a:xfrm>
            <a:off x="8075613" y="4695907"/>
            <a:ext cx="4116385" cy="13897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40000" tIns="432000" rIns="360000" bIns="540000" anchor="b" anchorCtr="0">
            <a:sp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Times New Roman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">
  <p:cSld name="Stateme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"/>
          <p:cNvSpPr txBox="1">
            <a:spLocks noGrp="1"/>
          </p:cNvSpPr>
          <p:nvPr>
            <p:ph type="title"/>
          </p:nvPr>
        </p:nvSpPr>
        <p:spPr>
          <a:xfrm>
            <a:off x="550800" y="2779046"/>
            <a:ext cx="11088000" cy="62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dark">
  <p:cSld name="Statement dar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7"/>
          <p:cNvSpPr/>
          <p:nvPr/>
        </p:nvSpPr>
        <p:spPr>
          <a:xfrm>
            <a:off x="192088" y="187656"/>
            <a:ext cx="11807825" cy="64814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7"/>
          <p:cNvSpPr txBox="1">
            <a:spLocks noGrp="1"/>
          </p:cNvSpPr>
          <p:nvPr>
            <p:ph type="title"/>
          </p:nvPr>
        </p:nvSpPr>
        <p:spPr>
          <a:xfrm>
            <a:off x="550800" y="2779046"/>
            <a:ext cx="11088000" cy="62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lage">
  <p:cSld name="Collag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8"/>
          <p:cNvSpPr>
            <a:spLocks noGrp="1"/>
          </p:cNvSpPr>
          <p:nvPr>
            <p:ph type="pic" idx="2"/>
          </p:nvPr>
        </p:nvSpPr>
        <p:spPr>
          <a:xfrm>
            <a:off x="192088" y="188913"/>
            <a:ext cx="3924300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38"/>
          <p:cNvSpPr>
            <a:spLocks noGrp="1"/>
          </p:cNvSpPr>
          <p:nvPr>
            <p:ph type="pic" idx="3"/>
          </p:nvPr>
        </p:nvSpPr>
        <p:spPr>
          <a:xfrm>
            <a:off x="4116388" y="188913"/>
            <a:ext cx="3959224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38"/>
          <p:cNvSpPr>
            <a:spLocks noGrp="1"/>
          </p:cNvSpPr>
          <p:nvPr>
            <p:ph type="pic" idx="4"/>
          </p:nvPr>
        </p:nvSpPr>
        <p:spPr>
          <a:xfrm>
            <a:off x="8075612" y="188913"/>
            <a:ext cx="3924302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38"/>
          <p:cNvSpPr>
            <a:spLocks noGrp="1"/>
          </p:cNvSpPr>
          <p:nvPr>
            <p:ph type="pic" idx="5"/>
          </p:nvPr>
        </p:nvSpPr>
        <p:spPr>
          <a:xfrm>
            <a:off x="192088" y="3428998"/>
            <a:ext cx="3924300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38"/>
          <p:cNvSpPr>
            <a:spLocks noGrp="1"/>
          </p:cNvSpPr>
          <p:nvPr>
            <p:ph type="pic" idx="6"/>
          </p:nvPr>
        </p:nvSpPr>
        <p:spPr>
          <a:xfrm>
            <a:off x="4116388" y="3428997"/>
            <a:ext cx="3959224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38"/>
          <p:cNvSpPr>
            <a:spLocks noGrp="1"/>
          </p:cNvSpPr>
          <p:nvPr>
            <p:ph type="pic" idx="7"/>
          </p:nvPr>
        </p:nvSpPr>
        <p:spPr>
          <a:xfrm>
            <a:off x="8075612" y="3428999"/>
            <a:ext cx="3924302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38"/>
          <p:cNvSpPr txBox="1">
            <a:spLocks noGrp="1"/>
          </p:cNvSpPr>
          <p:nvPr>
            <p:ph type="title"/>
          </p:nvPr>
        </p:nvSpPr>
        <p:spPr>
          <a:xfrm>
            <a:off x="2114325" y="-646645"/>
            <a:ext cx="936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lage + text">
  <p:cSld name="Collage + 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9"/>
          <p:cNvSpPr/>
          <p:nvPr/>
        </p:nvSpPr>
        <p:spPr>
          <a:xfrm>
            <a:off x="4116388" y="3429000"/>
            <a:ext cx="3959224" cy="32400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9"/>
          <p:cNvSpPr txBox="1">
            <a:spLocks noGrp="1"/>
          </p:cNvSpPr>
          <p:nvPr>
            <p:ph type="title"/>
          </p:nvPr>
        </p:nvSpPr>
        <p:spPr>
          <a:xfrm>
            <a:off x="4116389" y="4168938"/>
            <a:ext cx="3959224" cy="1387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0" rIns="432000" bIns="0" anchor="ctr" anchorCtr="0">
            <a:sp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9"/>
          <p:cNvSpPr>
            <a:spLocks noGrp="1"/>
          </p:cNvSpPr>
          <p:nvPr>
            <p:ph type="pic" idx="2"/>
          </p:nvPr>
        </p:nvSpPr>
        <p:spPr>
          <a:xfrm>
            <a:off x="192088" y="188913"/>
            <a:ext cx="3924300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39"/>
          <p:cNvSpPr>
            <a:spLocks noGrp="1"/>
          </p:cNvSpPr>
          <p:nvPr>
            <p:ph type="pic" idx="3"/>
          </p:nvPr>
        </p:nvSpPr>
        <p:spPr>
          <a:xfrm>
            <a:off x="4116388" y="188913"/>
            <a:ext cx="3959224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39"/>
          <p:cNvSpPr>
            <a:spLocks noGrp="1"/>
          </p:cNvSpPr>
          <p:nvPr>
            <p:ph type="pic" idx="4"/>
          </p:nvPr>
        </p:nvSpPr>
        <p:spPr>
          <a:xfrm>
            <a:off x="8075612" y="188913"/>
            <a:ext cx="3924302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39"/>
          <p:cNvSpPr>
            <a:spLocks noGrp="1"/>
          </p:cNvSpPr>
          <p:nvPr>
            <p:ph type="pic" idx="5"/>
          </p:nvPr>
        </p:nvSpPr>
        <p:spPr>
          <a:xfrm>
            <a:off x="192088" y="3428998"/>
            <a:ext cx="3924300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9"/>
          <p:cNvSpPr>
            <a:spLocks noGrp="1"/>
          </p:cNvSpPr>
          <p:nvPr>
            <p:ph type="pic" idx="6"/>
          </p:nvPr>
        </p:nvSpPr>
        <p:spPr>
          <a:xfrm>
            <a:off x="8075612" y="3428999"/>
            <a:ext cx="3924302" cy="32400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lage + text dark">
  <p:cSld name="Collage + text dark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0"/>
          <p:cNvSpPr/>
          <p:nvPr/>
        </p:nvSpPr>
        <p:spPr>
          <a:xfrm>
            <a:off x="4116388" y="3429000"/>
            <a:ext cx="3959224" cy="324008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0"/>
          <p:cNvSpPr txBox="1">
            <a:spLocks noGrp="1"/>
          </p:cNvSpPr>
          <p:nvPr>
            <p:ph type="title"/>
          </p:nvPr>
        </p:nvSpPr>
        <p:spPr>
          <a:xfrm>
            <a:off x="4116389" y="4168938"/>
            <a:ext cx="3959224" cy="1387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0" rIns="432000" bIns="0" anchor="ctr" anchorCtr="0">
            <a:sp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0"/>
          <p:cNvSpPr>
            <a:spLocks noGrp="1"/>
          </p:cNvSpPr>
          <p:nvPr>
            <p:ph type="pic" idx="2"/>
          </p:nvPr>
        </p:nvSpPr>
        <p:spPr>
          <a:xfrm>
            <a:off x="192088" y="188913"/>
            <a:ext cx="3924300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40"/>
          <p:cNvSpPr>
            <a:spLocks noGrp="1"/>
          </p:cNvSpPr>
          <p:nvPr>
            <p:ph type="pic" idx="3"/>
          </p:nvPr>
        </p:nvSpPr>
        <p:spPr>
          <a:xfrm>
            <a:off x="4116388" y="188913"/>
            <a:ext cx="3959224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40"/>
          <p:cNvSpPr>
            <a:spLocks noGrp="1"/>
          </p:cNvSpPr>
          <p:nvPr>
            <p:ph type="pic" idx="4"/>
          </p:nvPr>
        </p:nvSpPr>
        <p:spPr>
          <a:xfrm>
            <a:off x="8075612" y="188913"/>
            <a:ext cx="3924302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40"/>
          <p:cNvSpPr>
            <a:spLocks noGrp="1"/>
          </p:cNvSpPr>
          <p:nvPr>
            <p:ph type="pic" idx="5"/>
          </p:nvPr>
        </p:nvSpPr>
        <p:spPr>
          <a:xfrm>
            <a:off x="192088" y="3428998"/>
            <a:ext cx="3924300" cy="3240087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40"/>
          <p:cNvSpPr>
            <a:spLocks noGrp="1"/>
          </p:cNvSpPr>
          <p:nvPr>
            <p:ph type="pic" idx="6"/>
          </p:nvPr>
        </p:nvSpPr>
        <p:spPr>
          <a:xfrm>
            <a:off x="8075612" y="3428999"/>
            <a:ext cx="3924302" cy="32400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">
  <p:cSld name="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>
            <a:spLocks noGrp="1"/>
          </p:cNvSpPr>
          <p:nvPr>
            <p:ph type="title"/>
          </p:nvPr>
        </p:nvSpPr>
        <p:spPr>
          <a:xfrm>
            <a:off x="1416000" y="206795"/>
            <a:ext cx="936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1:1">
  <p:cSld name="Title page 1: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8"/>
          <p:cNvPicPr preferRelativeResize="0"/>
          <p:nvPr/>
        </p:nvPicPr>
        <p:blipFill rotWithShape="1">
          <a:blip r:embed="rId2">
            <a:alphaModFix/>
          </a:blip>
          <a:srcRect t="1410" b="15718"/>
          <a:stretch/>
        </p:blipFill>
        <p:spPr>
          <a:xfrm>
            <a:off x="192088" y="188913"/>
            <a:ext cx="11807825" cy="64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475" y="4227755"/>
            <a:ext cx="2817525" cy="263024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8"/>
          <p:cNvSpPr/>
          <p:nvPr/>
        </p:nvSpPr>
        <p:spPr>
          <a:xfrm>
            <a:off x="8669867" y="1484555"/>
            <a:ext cx="3522132" cy="13433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9547" y="1593497"/>
            <a:ext cx="2883161" cy="11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1:2">
  <p:cSld name="Title page 1:2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9"/>
          <p:cNvPicPr preferRelativeResize="0"/>
          <p:nvPr/>
        </p:nvPicPr>
        <p:blipFill rotWithShape="1">
          <a:blip r:embed="rId2">
            <a:alphaModFix/>
          </a:blip>
          <a:srcRect t="1410" b="15718"/>
          <a:stretch/>
        </p:blipFill>
        <p:spPr>
          <a:xfrm>
            <a:off x="192088" y="188913"/>
            <a:ext cx="11807825" cy="64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475" y="4227755"/>
            <a:ext cx="2817525" cy="263024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9"/>
          <p:cNvSpPr/>
          <p:nvPr/>
        </p:nvSpPr>
        <p:spPr>
          <a:xfrm>
            <a:off x="135627" y="123307"/>
            <a:ext cx="4264252" cy="2566105"/>
          </a:xfrm>
          <a:custGeom>
            <a:avLst/>
            <a:gdLst/>
            <a:ahLst/>
            <a:cxnLst/>
            <a:rect l="l" t="t" r="r" b="b"/>
            <a:pathLst>
              <a:path w="4488028" h="2937993" extrusionOk="0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" name="Google Shape;36;p19"/>
          <p:cNvSpPr/>
          <p:nvPr/>
        </p:nvSpPr>
        <p:spPr>
          <a:xfrm>
            <a:off x="5439210" y="1484556"/>
            <a:ext cx="6752790" cy="13024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1"/>
          </p:nvPr>
        </p:nvSpPr>
        <p:spPr>
          <a:xfrm>
            <a:off x="5672666" y="1573660"/>
            <a:ext cx="632724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0" i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2"/>
          </p:nvPr>
        </p:nvSpPr>
        <p:spPr>
          <a:xfrm>
            <a:off x="5672668" y="2430010"/>
            <a:ext cx="6327246" cy="307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cap="none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9" name="Google Shape;39;p19"/>
          <p:cNvCxnSpPr/>
          <p:nvPr/>
        </p:nvCxnSpPr>
        <p:spPr>
          <a:xfrm>
            <a:off x="5672667" y="2313232"/>
            <a:ext cx="6327246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0" name="Google Shape;4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843" y="310016"/>
            <a:ext cx="2883161" cy="11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1:3">
  <p:cSld name="Title page 1:3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0"/>
          <p:cNvPicPr preferRelativeResize="0"/>
          <p:nvPr/>
        </p:nvPicPr>
        <p:blipFill rotWithShape="1">
          <a:blip r:embed="rId2">
            <a:alphaModFix/>
          </a:blip>
          <a:srcRect t="1410" b="15718"/>
          <a:stretch/>
        </p:blipFill>
        <p:spPr>
          <a:xfrm>
            <a:off x="192088" y="188913"/>
            <a:ext cx="11807825" cy="64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0"/>
          <p:cNvSpPr/>
          <p:nvPr/>
        </p:nvSpPr>
        <p:spPr>
          <a:xfrm>
            <a:off x="135627" y="123307"/>
            <a:ext cx="4264252" cy="2566105"/>
          </a:xfrm>
          <a:custGeom>
            <a:avLst/>
            <a:gdLst/>
            <a:ahLst/>
            <a:cxnLst/>
            <a:rect l="l" t="t" r="r" b="b"/>
            <a:pathLst>
              <a:path w="4488028" h="2937993" extrusionOk="0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" name="Google Shape;44;p20"/>
          <p:cNvSpPr/>
          <p:nvPr/>
        </p:nvSpPr>
        <p:spPr>
          <a:xfrm>
            <a:off x="5439210" y="1484556"/>
            <a:ext cx="6752790" cy="25925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854313" y="1897994"/>
            <a:ext cx="5988996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Times New Roman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20"/>
          <p:cNvCxnSpPr/>
          <p:nvPr/>
        </p:nvCxnSpPr>
        <p:spPr>
          <a:xfrm>
            <a:off x="5854930" y="3353694"/>
            <a:ext cx="6144864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5854313" y="3528836"/>
            <a:ext cx="6145601" cy="34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cap="none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475" y="4227755"/>
            <a:ext cx="2817525" cy="2630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843" y="310016"/>
            <a:ext cx="2883161" cy="11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2:1">
  <p:cSld name="Title page 2: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1"/>
          <p:cNvPicPr preferRelativeResize="0"/>
          <p:nvPr/>
        </p:nvPicPr>
        <p:blipFill rotWithShape="1">
          <a:blip r:embed="rId2">
            <a:alphaModFix/>
          </a:blip>
          <a:srcRect l="6879" t="26162"/>
          <a:stretch/>
        </p:blipFill>
        <p:spPr>
          <a:xfrm>
            <a:off x="192088" y="188912"/>
            <a:ext cx="11807825" cy="64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1"/>
          <p:cNvSpPr/>
          <p:nvPr/>
        </p:nvSpPr>
        <p:spPr>
          <a:xfrm>
            <a:off x="135627" y="123307"/>
            <a:ext cx="4264252" cy="2566105"/>
          </a:xfrm>
          <a:custGeom>
            <a:avLst/>
            <a:gdLst/>
            <a:ahLst/>
            <a:cxnLst/>
            <a:rect l="l" t="t" r="r" b="b"/>
            <a:pathLst>
              <a:path w="4488028" h="2937993" extrusionOk="0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" name="Google Shape;5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475" y="4227755"/>
            <a:ext cx="2817525" cy="263024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1"/>
          <p:cNvSpPr/>
          <p:nvPr/>
        </p:nvSpPr>
        <p:spPr>
          <a:xfrm>
            <a:off x="8669867" y="1484555"/>
            <a:ext cx="3522132" cy="13433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9547" y="1593497"/>
            <a:ext cx="2883161" cy="11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2:2">
  <p:cSld name="Title page 2: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2"/>
          <p:cNvPicPr preferRelativeResize="0"/>
          <p:nvPr/>
        </p:nvPicPr>
        <p:blipFill rotWithShape="1">
          <a:blip r:embed="rId2">
            <a:alphaModFix/>
          </a:blip>
          <a:srcRect l="6879" t="26162"/>
          <a:stretch/>
        </p:blipFill>
        <p:spPr>
          <a:xfrm>
            <a:off x="192088" y="188912"/>
            <a:ext cx="11807825" cy="64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"/>
          <p:cNvSpPr/>
          <p:nvPr/>
        </p:nvSpPr>
        <p:spPr>
          <a:xfrm>
            <a:off x="135627" y="123307"/>
            <a:ext cx="4264252" cy="2566105"/>
          </a:xfrm>
          <a:custGeom>
            <a:avLst/>
            <a:gdLst/>
            <a:ahLst/>
            <a:cxnLst/>
            <a:rect l="l" t="t" r="r" b="b"/>
            <a:pathLst>
              <a:path w="4488028" h="2937993" extrusionOk="0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" name="Google Shape;59;p22"/>
          <p:cNvSpPr/>
          <p:nvPr/>
        </p:nvSpPr>
        <p:spPr>
          <a:xfrm>
            <a:off x="6746488" y="1484556"/>
            <a:ext cx="5445512" cy="13024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title"/>
          </p:nvPr>
        </p:nvSpPr>
        <p:spPr>
          <a:xfrm>
            <a:off x="7015277" y="1620230"/>
            <a:ext cx="49846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Times New Roman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1" name="Google Shape;61;p22"/>
          <p:cNvCxnSpPr/>
          <p:nvPr/>
        </p:nvCxnSpPr>
        <p:spPr>
          <a:xfrm>
            <a:off x="7015280" y="2357122"/>
            <a:ext cx="498463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22"/>
          <p:cNvSpPr txBox="1">
            <a:spLocks noGrp="1"/>
          </p:cNvSpPr>
          <p:nvPr>
            <p:ph type="body" idx="1"/>
          </p:nvPr>
        </p:nvSpPr>
        <p:spPr>
          <a:xfrm>
            <a:off x="7015279" y="2473900"/>
            <a:ext cx="4984634" cy="34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cap="none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3" name="Google Shape;6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475" y="4227755"/>
            <a:ext cx="2817525" cy="2630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843" y="310016"/>
            <a:ext cx="2883161" cy="11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3:1">
  <p:cSld name="Title page 3: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3"/>
          <p:cNvPicPr preferRelativeResize="0"/>
          <p:nvPr/>
        </p:nvPicPr>
        <p:blipFill rotWithShape="1">
          <a:blip r:embed="rId2">
            <a:alphaModFix/>
          </a:blip>
          <a:srcRect l="38" r="37"/>
          <a:stretch/>
        </p:blipFill>
        <p:spPr>
          <a:xfrm>
            <a:off x="192088" y="188912"/>
            <a:ext cx="11807825" cy="64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3"/>
          <p:cNvSpPr/>
          <p:nvPr/>
        </p:nvSpPr>
        <p:spPr>
          <a:xfrm>
            <a:off x="135627" y="123307"/>
            <a:ext cx="4264252" cy="2566105"/>
          </a:xfrm>
          <a:custGeom>
            <a:avLst/>
            <a:gdLst/>
            <a:ahLst/>
            <a:cxnLst/>
            <a:rect l="l" t="t" r="r" b="b"/>
            <a:pathLst>
              <a:path w="4488028" h="2937993" extrusionOk="0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8" name="Google Shape;6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475" y="4227755"/>
            <a:ext cx="2817525" cy="263024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3"/>
          <p:cNvSpPr/>
          <p:nvPr/>
        </p:nvSpPr>
        <p:spPr>
          <a:xfrm>
            <a:off x="8669867" y="1484555"/>
            <a:ext cx="3522132" cy="13433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9547" y="1593497"/>
            <a:ext cx="2883161" cy="11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3:2">
  <p:cSld name="Title page 3: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4"/>
          <p:cNvPicPr preferRelativeResize="0"/>
          <p:nvPr/>
        </p:nvPicPr>
        <p:blipFill rotWithShape="1">
          <a:blip r:embed="rId2">
            <a:alphaModFix/>
          </a:blip>
          <a:srcRect l="38" r="37"/>
          <a:stretch/>
        </p:blipFill>
        <p:spPr>
          <a:xfrm>
            <a:off x="192088" y="188912"/>
            <a:ext cx="11807825" cy="64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4"/>
          <p:cNvSpPr/>
          <p:nvPr/>
        </p:nvSpPr>
        <p:spPr>
          <a:xfrm>
            <a:off x="135627" y="123307"/>
            <a:ext cx="4264252" cy="2566105"/>
          </a:xfrm>
          <a:custGeom>
            <a:avLst/>
            <a:gdLst/>
            <a:ahLst/>
            <a:cxnLst/>
            <a:rect l="l" t="t" r="r" b="b"/>
            <a:pathLst>
              <a:path w="4488028" h="2937993" extrusionOk="0">
                <a:moveTo>
                  <a:pt x="0" y="0"/>
                </a:moveTo>
                <a:lnTo>
                  <a:pt x="4488028" y="0"/>
                </a:lnTo>
                <a:lnTo>
                  <a:pt x="0" y="293799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75686"/>
                </a:srgbClr>
              </a:gs>
              <a:gs pos="41000">
                <a:srgbClr val="FFFFFF">
                  <a:alpha val="75686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3480000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" name="Google Shape;74;p24"/>
          <p:cNvSpPr/>
          <p:nvPr/>
        </p:nvSpPr>
        <p:spPr>
          <a:xfrm>
            <a:off x="6746488" y="1484556"/>
            <a:ext cx="5445512" cy="13024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>
            <a:off x="7015277" y="1620230"/>
            <a:ext cx="49846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Times New Roman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6" name="Google Shape;76;p24"/>
          <p:cNvCxnSpPr/>
          <p:nvPr/>
        </p:nvCxnSpPr>
        <p:spPr>
          <a:xfrm>
            <a:off x="7015280" y="2357122"/>
            <a:ext cx="498463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24"/>
          <p:cNvSpPr txBox="1">
            <a:spLocks noGrp="1"/>
          </p:cNvSpPr>
          <p:nvPr>
            <p:ph type="body" idx="1"/>
          </p:nvPr>
        </p:nvSpPr>
        <p:spPr>
          <a:xfrm>
            <a:off x="7015279" y="2473900"/>
            <a:ext cx="4984634" cy="34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cap="none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8" name="Google Shape;7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475" y="4227755"/>
            <a:ext cx="2817525" cy="2630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843" y="310016"/>
            <a:ext cx="2883161" cy="11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1620000" y="359999"/>
            <a:ext cx="882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1620000" y="2159999"/>
            <a:ext cx="88200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83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  <a:defRPr sz="2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  <a:defRPr sz="2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  <a:defRPr sz="2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  <a:defRPr sz="2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  <a:defRPr sz="2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121">
          <p15:clr>
            <a:srgbClr val="F26B43"/>
          </p15:clr>
        </p15:guide>
        <p15:guide id="4" pos="7559">
          <p15:clr>
            <a:srgbClr val="F26B43"/>
          </p15:clr>
        </p15:guide>
        <p15:guide id="5" pos="2593">
          <p15:clr>
            <a:srgbClr val="F26B43"/>
          </p15:clr>
        </p15:guide>
        <p15:guide id="6" pos="5087">
          <p15:clr>
            <a:srgbClr val="F26B43"/>
          </p15:clr>
        </p15:guide>
        <p15:guide id="7" orient="horz" pos="4201">
          <p15:clr>
            <a:srgbClr val="F26B43"/>
          </p15:clr>
        </p15:guide>
        <p15:guide id="8" orient="horz" pos="11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2D9B-A8D1-23FA-0A83-762243B6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cxnSp>
        <p:nvCxnSpPr>
          <p:cNvPr id="4" name="直接连接符 50">
            <a:extLst>
              <a:ext uri="{FF2B5EF4-FFF2-40B4-BE49-F238E27FC236}">
                <a16:creationId xmlns:a16="http://schemas.microsoft.com/office/drawing/2014/main" id="{FC25516C-1126-8191-7E33-9F10ADE47529}"/>
              </a:ext>
            </a:extLst>
          </p:cNvPr>
          <p:cNvCxnSpPr/>
          <p:nvPr/>
        </p:nvCxnSpPr>
        <p:spPr>
          <a:xfrm>
            <a:off x="4792891" y="3559783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cxnSp>
        <p:nvCxnSpPr>
          <p:cNvPr id="5" name="直接连接符 51">
            <a:extLst>
              <a:ext uri="{FF2B5EF4-FFF2-40B4-BE49-F238E27FC236}">
                <a16:creationId xmlns:a16="http://schemas.microsoft.com/office/drawing/2014/main" id="{9D050D24-98AC-5C77-E9DC-31A76CA3A222}"/>
              </a:ext>
            </a:extLst>
          </p:cNvPr>
          <p:cNvCxnSpPr/>
          <p:nvPr/>
        </p:nvCxnSpPr>
        <p:spPr>
          <a:xfrm>
            <a:off x="7959295" y="3559783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cxnSp>
        <p:nvCxnSpPr>
          <p:cNvPr id="6" name="直接连接符 52">
            <a:extLst>
              <a:ext uri="{FF2B5EF4-FFF2-40B4-BE49-F238E27FC236}">
                <a16:creationId xmlns:a16="http://schemas.microsoft.com/office/drawing/2014/main" id="{655C5850-AFA6-1519-46A8-0CC2D02F5FC7}"/>
              </a:ext>
            </a:extLst>
          </p:cNvPr>
          <p:cNvCxnSpPr/>
          <p:nvPr/>
        </p:nvCxnSpPr>
        <p:spPr>
          <a:xfrm flipV="1">
            <a:off x="3413875" y="2565178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cxnSp>
        <p:nvCxnSpPr>
          <p:cNvPr id="7" name="直接连接符 53">
            <a:extLst>
              <a:ext uri="{FF2B5EF4-FFF2-40B4-BE49-F238E27FC236}">
                <a16:creationId xmlns:a16="http://schemas.microsoft.com/office/drawing/2014/main" id="{940AA936-B6A5-7920-B63E-0B7FFA0585F0}"/>
              </a:ext>
            </a:extLst>
          </p:cNvPr>
          <p:cNvCxnSpPr/>
          <p:nvPr/>
        </p:nvCxnSpPr>
        <p:spPr>
          <a:xfrm flipV="1">
            <a:off x="6455923" y="2565178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grpSp>
        <p:nvGrpSpPr>
          <p:cNvPr id="17" name="组合 63">
            <a:extLst>
              <a:ext uri="{FF2B5EF4-FFF2-40B4-BE49-F238E27FC236}">
                <a16:creationId xmlns:a16="http://schemas.microsoft.com/office/drawing/2014/main" id="{95001FCB-E7A1-C36E-33B3-499FF0074453}"/>
              </a:ext>
            </a:extLst>
          </p:cNvPr>
          <p:cNvGrpSpPr/>
          <p:nvPr/>
        </p:nvGrpSpPr>
        <p:grpSpPr>
          <a:xfrm>
            <a:off x="3012827" y="2072453"/>
            <a:ext cx="802098" cy="802096"/>
            <a:chOff x="7414667" y="3750265"/>
            <a:chExt cx="871129" cy="871129"/>
          </a:xfrm>
        </p:grpSpPr>
        <p:sp>
          <p:nvSpPr>
            <p:cNvPr id="18" name="椭圆 64">
              <a:extLst>
                <a:ext uri="{FF2B5EF4-FFF2-40B4-BE49-F238E27FC236}">
                  <a16:creationId xmlns:a16="http://schemas.microsoft.com/office/drawing/2014/main" id="{0A265B2B-C4BB-91C8-1DAF-1AEC42693BCC}"/>
                </a:ext>
              </a:extLst>
            </p:cNvPr>
            <p:cNvSpPr/>
            <p:nvPr/>
          </p:nvSpPr>
          <p:spPr>
            <a:xfrm>
              <a:off x="7414667" y="3750265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20">
              <a:extLst>
                <a:ext uri="{FF2B5EF4-FFF2-40B4-BE49-F238E27FC236}">
                  <a16:creationId xmlns:a16="http://schemas.microsoft.com/office/drawing/2014/main" id="{0A85F069-7836-6EF4-199C-C00553D86F44}"/>
                </a:ext>
              </a:extLst>
            </p:cNvPr>
            <p:cNvSpPr txBox="1"/>
            <p:nvPr/>
          </p:nvSpPr>
          <p:spPr>
            <a:xfrm>
              <a:off x="7468849" y="3843910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66">
            <a:extLst>
              <a:ext uri="{FF2B5EF4-FFF2-40B4-BE49-F238E27FC236}">
                <a16:creationId xmlns:a16="http://schemas.microsoft.com/office/drawing/2014/main" id="{DC40AEDF-7428-C19F-B028-2EB522511E18}"/>
              </a:ext>
            </a:extLst>
          </p:cNvPr>
          <p:cNvGrpSpPr/>
          <p:nvPr/>
        </p:nvGrpSpPr>
        <p:grpSpPr>
          <a:xfrm>
            <a:off x="6054871" y="2072453"/>
            <a:ext cx="802098" cy="802096"/>
            <a:chOff x="7414667" y="3750264"/>
            <a:chExt cx="871129" cy="871129"/>
          </a:xfrm>
        </p:grpSpPr>
        <p:sp>
          <p:nvSpPr>
            <p:cNvPr id="21" name="椭圆 67">
              <a:extLst>
                <a:ext uri="{FF2B5EF4-FFF2-40B4-BE49-F238E27FC236}">
                  <a16:creationId xmlns:a16="http://schemas.microsoft.com/office/drawing/2014/main" id="{6504B4CA-A202-CBA1-B38B-9AC8B7757453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3">
              <a:extLst>
                <a:ext uri="{FF2B5EF4-FFF2-40B4-BE49-F238E27FC236}">
                  <a16:creationId xmlns:a16="http://schemas.microsoft.com/office/drawing/2014/main" id="{2D86F3AA-7FBC-C29B-B9CC-C4C15B70E8F3}"/>
                </a:ext>
              </a:extLst>
            </p:cNvPr>
            <p:cNvSpPr txBox="1"/>
            <p:nvPr/>
          </p:nvSpPr>
          <p:spPr>
            <a:xfrm>
              <a:off x="7451426" y="3843910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69">
            <a:extLst>
              <a:ext uri="{FF2B5EF4-FFF2-40B4-BE49-F238E27FC236}">
                <a16:creationId xmlns:a16="http://schemas.microsoft.com/office/drawing/2014/main" id="{B380D1BE-60C8-0D8A-5A58-51322A6E547A}"/>
              </a:ext>
            </a:extLst>
          </p:cNvPr>
          <p:cNvGrpSpPr/>
          <p:nvPr/>
        </p:nvGrpSpPr>
        <p:grpSpPr>
          <a:xfrm>
            <a:off x="7543732" y="4254385"/>
            <a:ext cx="802098" cy="802096"/>
            <a:chOff x="7414667" y="3750264"/>
            <a:chExt cx="871129" cy="871129"/>
          </a:xfrm>
        </p:grpSpPr>
        <p:sp>
          <p:nvSpPr>
            <p:cNvPr id="24" name="椭圆 70">
              <a:extLst>
                <a:ext uri="{FF2B5EF4-FFF2-40B4-BE49-F238E27FC236}">
                  <a16:creationId xmlns:a16="http://schemas.microsoft.com/office/drawing/2014/main" id="{BDE29EAE-5067-FB15-F998-CDA95143AC8F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9">
              <a:extLst>
                <a:ext uri="{FF2B5EF4-FFF2-40B4-BE49-F238E27FC236}">
                  <a16:creationId xmlns:a16="http://schemas.microsoft.com/office/drawing/2014/main" id="{E954508C-A30D-DDCD-88E2-DB87F2DD114B}"/>
                </a:ext>
              </a:extLst>
            </p:cNvPr>
            <p:cNvSpPr txBox="1"/>
            <p:nvPr/>
          </p:nvSpPr>
          <p:spPr>
            <a:xfrm>
              <a:off x="7451426" y="3818460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72">
            <a:extLst>
              <a:ext uri="{FF2B5EF4-FFF2-40B4-BE49-F238E27FC236}">
                <a16:creationId xmlns:a16="http://schemas.microsoft.com/office/drawing/2014/main" id="{2F607F92-6CA3-9123-0EC7-6B1EF54AC74D}"/>
              </a:ext>
            </a:extLst>
          </p:cNvPr>
          <p:cNvGrpSpPr/>
          <p:nvPr/>
        </p:nvGrpSpPr>
        <p:grpSpPr>
          <a:xfrm>
            <a:off x="4391843" y="4254384"/>
            <a:ext cx="802098" cy="802096"/>
            <a:chOff x="7414667" y="3750264"/>
            <a:chExt cx="871129" cy="871129"/>
          </a:xfrm>
        </p:grpSpPr>
        <p:sp>
          <p:nvSpPr>
            <p:cNvPr id="27" name="椭圆 73">
              <a:extLst>
                <a:ext uri="{FF2B5EF4-FFF2-40B4-BE49-F238E27FC236}">
                  <a16:creationId xmlns:a16="http://schemas.microsoft.com/office/drawing/2014/main" id="{0A1CF73D-F558-AF65-0D44-B03AB74AC5B4}"/>
                </a:ext>
              </a:extLst>
            </p:cNvPr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32">
              <a:extLst>
                <a:ext uri="{FF2B5EF4-FFF2-40B4-BE49-F238E27FC236}">
                  <a16:creationId xmlns:a16="http://schemas.microsoft.com/office/drawing/2014/main" id="{ECD5636E-36E1-237B-388D-6C4C36B9B006}"/>
                </a:ext>
              </a:extLst>
            </p:cNvPr>
            <p:cNvSpPr txBox="1"/>
            <p:nvPr/>
          </p:nvSpPr>
          <p:spPr>
            <a:xfrm>
              <a:off x="7451426" y="3820353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9" name="直接连接符 75">
            <a:extLst>
              <a:ext uri="{FF2B5EF4-FFF2-40B4-BE49-F238E27FC236}">
                <a16:creationId xmlns:a16="http://schemas.microsoft.com/office/drawing/2014/main" id="{C4C1E4B6-1FC7-C822-E36E-193711835A1C}"/>
              </a:ext>
            </a:extLst>
          </p:cNvPr>
          <p:cNvCxnSpPr/>
          <p:nvPr/>
        </p:nvCxnSpPr>
        <p:spPr>
          <a:xfrm flipH="1" flipV="1">
            <a:off x="9402484" y="2370795"/>
            <a:ext cx="16642" cy="1144193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grpSp>
        <p:nvGrpSpPr>
          <p:cNvPr id="30" name="组合 76">
            <a:extLst>
              <a:ext uri="{FF2B5EF4-FFF2-40B4-BE49-F238E27FC236}">
                <a16:creationId xmlns:a16="http://schemas.microsoft.com/office/drawing/2014/main" id="{72B59477-F522-02DF-2864-42C1743AE07A}"/>
              </a:ext>
            </a:extLst>
          </p:cNvPr>
          <p:cNvGrpSpPr/>
          <p:nvPr/>
        </p:nvGrpSpPr>
        <p:grpSpPr>
          <a:xfrm>
            <a:off x="8978362" y="2074924"/>
            <a:ext cx="802098" cy="802095"/>
            <a:chOff x="9136697" y="1907619"/>
            <a:chExt cx="802098" cy="802095"/>
          </a:xfrm>
        </p:grpSpPr>
        <p:sp>
          <p:nvSpPr>
            <p:cNvPr id="31" name="椭圆 77">
              <a:extLst>
                <a:ext uri="{FF2B5EF4-FFF2-40B4-BE49-F238E27FC236}">
                  <a16:creationId xmlns:a16="http://schemas.microsoft.com/office/drawing/2014/main" id="{A452A7C4-BDB4-7BE2-C038-876B07665895}"/>
                </a:ext>
              </a:extLst>
            </p:cNvPr>
            <p:cNvSpPr/>
            <p:nvPr/>
          </p:nvSpPr>
          <p:spPr>
            <a:xfrm>
              <a:off x="9136697" y="1907619"/>
              <a:ext cx="802098" cy="802095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29">
              <a:extLst>
                <a:ext uri="{FF2B5EF4-FFF2-40B4-BE49-F238E27FC236}">
                  <a16:creationId xmlns:a16="http://schemas.microsoft.com/office/drawing/2014/main" id="{60C7A703-1CBB-736D-DE97-E3B2CE210598}"/>
                </a:ext>
              </a:extLst>
            </p:cNvPr>
            <p:cNvSpPr txBox="1"/>
            <p:nvPr/>
          </p:nvSpPr>
          <p:spPr>
            <a:xfrm>
              <a:off x="9174285" y="1991375"/>
              <a:ext cx="730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05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文本框 33">
            <a:extLst>
              <a:ext uri="{FF2B5EF4-FFF2-40B4-BE49-F238E27FC236}">
                <a16:creationId xmlns:a16="http://schemas.microsoft.com/office/drawing/2014/main" id="{3753148B-DFD5-F42F-5AC0-C3B73F92D9DD}"/>
              </a:ext>
            </a:extLst>
          </p:cNvPr>
          <p:cNvSpPr txBox="1"/>
          <p:nvPr/>
        </p:nvSpPr>
        <p:spPr>
          <a:xfrm>
            <a:off x="2002308" y="1570637"/>
            <a:ext cx="288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33">
            <a:extLst>
              <a:ext uri="{FF2B5EF4-FFF2-40B4-BE49-F238E27FC236}">
                <a16:creationId xmlns:a16="http://schemas.microsoft.com/office/drawing/2014/main" id="{779EE18C-4320-690C-E8D5-D448A73302FF}"/>
              </a:ext>
            </a:extLst>
          </p:cNvPr>
          <p:cNvSpPr txBox="1"/>
          <p:nvPr/>
        </p:nvSpPr>
        <p:spPr>
          <a:xfrm>
            <a:off x="3379857" y="5095145"/>
            <a:ext cx="288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53" name="文本框 33">
            <a:extLst>
              <a:ext uri="{FF2B5EF4-FFF2-40B4-BE49-F238E27FC236}">
                <a16:creationId xmlns:a16="http://schemas.microsoft.com/office/drawing/2014/main" id="{CA52B5B9-6A83-0779-4324-D596833F33E4}"/>
              </a:ext>
            </a:extLst>
          </p:cNvPr>
          <p:cNvSpPr txBox="1"/>
          <p:nvPr/>
        </p:nvSpPr>
        <p:spPr>
          <a:xfrm>
            <a:off x="6260173" y="5153405"/>
            <a:ext cx="35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4" name="文本框 33">
            <a:extLst>
              <a:ext uri="{FF2B5EF4-FFF2-40B4-BE49-F238E27FC236}">
                <a16:creationId xmlns:a16="http://schemas.microsoft.com/office/drawing/2014/main" id="{6BB515DB-6A7D-3C79-B01C-8FA21DD1B501}"/>
              </a:ext>
            </a:extLst>
          </p:cNvPr>
          <p:cNvSpPr txBox="1"/>
          <p:nvPr/>
        </p:nvSpPr>
        <p:spPr>
          <a:xfrm>
            <a:off x="4911659" y="1571547"/>
            <a:ext cx="318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55" name="文本框 33">
            <a:extLst>
              <a:ext uri="{FF2B5EF4-FFF2-40B4-BE49-F238E27FC236}">
                <a16:creationId xmlns:a16="http://schemas.microsoft.com/office/drawing/2014/main" id="{07865398-36A9-8A75-7E40-C3BAD1FEAB72}"/>
              </a:ext>
            </a:extLst>
          </p:cNvPr>
          <p:cNvSpPr txBox="1"/>
          <p:nvPr/>
        </p:nvSpPr>
        <p:spPr>
          <a:xfrm>
            <a:off x="8123986" y="1551064"/>
            <a:ext cx="288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pSp>
        <p:nvGrpSpPr>
          <p:cNvPr id="34" name="组合 54">
            <a:extLst>
              <a:ext uri="{FF2B5EF4-FFF2-40B4-BE49-F238E27FC236}">
                <a16:creationId xmlns:a16="http://schemas.microsoft.com/office/drawing/2014/main" id="{5139AD1A-E39E-97F6-E605-FCED56D0BD8F}"/>
              </a:ext>
            </a:extLst>
          </p:cNvPr>
          <p:cNvGrpSpPr/>
          <p:nvPr/>
        </p:nvGrpSpPr>
        <p:grpSpPr>
          <a:xfrm>
            <a:off x="-611776" y="3570059"/>
            <a:ext cx="12653568" cy="7"/>
            <a:chOff x="-843859" y="3392481"/>
            <a:chExt cx="12653568" cy="7"/>
          </a:xfrm>
        </p:grpSpPr>
        <p:cxnSp>
          <p:nvCxnSpPr>
            <p:cNvPr id="35" name="直接连接符 55">
              <a:extLst>
                <a:ext uri="{FF2B5EF4-FFF2-40B4-BE49-F238E27FC236}">
                  <a16:creationId xmlns:a16="http://schemas.microsoft.com/office/drawing/2014/main" id="{F8C583A3-211D-1429-AECA-C6C4FFCA0BE7}"/>
                </a:ext>
              </a:extLst>
            </p:cNvPr>
            <p:cNvCxnSpPr/>
            <p:nvPr/>
          </p:nvCxnSpPr>
          <p:spPr>
            <a:xfrm>
              <a:off x="-843859" y="3392488"/>
              <a:ext cx="441606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36" name="直接连接符 56">
              <a:extLst>
                <a:ext uri="{FF2B5EF4-FFF2-40B4-BE49-F238E27FC236}">
                  <a16:creationId xmlns:a16="http://schemas.microsoft.com/office/drawing/2014/main" id="{F9BE9553-03DB-5F40-64E3-794584C6ABC0}"/>
                </a:ext>
              </a:extLst>
            </p:cNvPr>
            <p:cNvCxnSpPr/>
            <p:nvPr/>
          </p:nvCxnSpPr>
          <p:spPr>
            <a:xfrm>
              <a:off x="9586299" y="3392488"/>
              <a:ext cx="22234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38" name="直接连接符 57">
              <a:extLst>
                <a:ext uri="{FF2B5EF4-FFF2-40B4-BE49-F238E27FC236}">
                  <a16:creationId xmlns:a16="http://schemas.microsoft.com/office/drawing/2014/main" id="{33A7A034-EB7E-10A3-8402-75571A444501}"/>
                </a:ext>
              </a:extLst>
            </p:cNvPr>
            <p:cNvCxnSpPr/>
            <p:nvPr/>
          </p:nvCxnSpPr>
          <p:spPr>
            <a:xfrm>
              <a:off x="7973251" y="3392488"/>
              <a:ext cx="16042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39" name="直接连接符 58">
              <a:extLst>
                <a:ext uri="{FF2B5EF4-FFF2-40B4-BE49-F238E27FC236}">
                  <a16:creationId xmlns:a16="http://schemas.microsoft.com/office/drawing/2014/main" id="{38324A05-9C1B-7AFC-8660-7D34AA252AE1}"/>
                </a:ext>
              </a:extLst>
            </p:cNvPr>
            <p:cNvCxnSpPr/>
            <p:nvPr/>
          </p:nvCxnSpPr>
          <p:spPr>
            <a:xfrm>
              <a:off x="6136045" y="3392488"/>
              <a:ext cx="196706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40" name="直接连接符 59">
              <a:extLst>
                <a:ext uri="{FF2B5EF4-FFF2-40B4-BE49-F238E27FC236}">
                  <a16:creationId xmlns:a16="http://schemas.microsoft.com/office/drawing/2014/main" id="{DBE1CEB2-007E-C151-D8DD-543A272FB8AB}"/>
                </a:ext>
              </a:extLst>
            </p:cNvPr>
            <p:cNvCxnSpPr/>
            <p:nvPr/>
          </p:nvCxnSpPr>
          <p:spPr>
            <a:xfrm>
              <a:off x="4995530" y="3392488"/>
              <a:ext cx="16042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42" name="直接连接符 60">
              <a:extLst>
                <a:ext uri="{FF2B5EF4-FFF2-40B4-BE49-F238E27FC236}">
                  <a16:creationId xmlns:a16="http://schemas.microsoft.com/office/drawing/2014/main" id="{A15B41DC-07C3-3F57-AA9E-EF8A2A5AB9A2}"/>
                </a:ext>
              </a:extLst>
            </p:cNvPr>
            <p:cNvCxnSpPr/>
            <p:nvPr/>
          </p:nvCxnSpPr>
          <p:spPr>
            <a:xfrm>
              <a:off x="3572210" y="3392481"/>
              <a:ext cx="1379016" cy="7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43" name="直接连接符 61">
              <a:extLst>
                <a:ext uri="{FF2B5EF4-FFF2-40B4-BE49-F238E27FC236}">
                  <a16:creationId xmlns:a16="http://schemas.microsoft.com/office/drawing/2014/main" id="{FC4BD981-641C-0945-3162-6C527550561F}"/>
                </a:ext>
              </a:extLst>
            </p:cNvPr>
            <p:cNvCxnSpPr/>
            <p:nvPr/>
          </p:nvCxnSpPr>
          <p:spPr>
            <a:xfrm>
              <a:off x="1968000" y="3392488"/>
              <a:ext cx="16042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</p:grpSp>
      <p:sp>
        <p:nvSpPr>
          <p:cNvPr id="16" name="椭圆 62">
            <a:extLst>
              <a:ext uri="{FF2B5EF4-FFF2-40B4-BE49-F238E27FC236}">
                <a16:creationId xmlns:a16="http://schemas.microsoft.com/office/drawing/2014/main" id="{0C3CE1EC-162F-DC5B-840A-35AA1A103FD4}"/>
              </a:ext>
            </a:extLst>
          </p:cNvPr>
          <p:cNvSpPr/>
          <p:nvPr/>
        </p:nvSpPr>
        <p:spPr>
          <a:xfrm>
            <a:off x="266727" y="2692110"/>
            <a:ext cx="1835129" cy="1817479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33">
            <a:extLst>
              <a:ext uri="{FF2B5EF4-FFF2-40B4-BE49-F238E27FC236}">
                <a16:creationId xmlns:a16="http://schemas.microsoft.com/office/drawing/2014/main" id="{BF7208E9-46B0-DB35-7135-737324146E4F}"/>
              </a:ext>
            </a:extLst>
          </p:cNvPr>
          <p:cNvSpPr txBox="1"/>
          <p:nvPr/>
        </p:nvSpPr>
        <p:spPr>
          <a:xfrm>
            <a:off x="-268546" y="3344339"/>
            <a:ext cx="288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xfrm>
            <a:off x="522720" y="217439"/>
            <a:ext cx="10744720" cy="97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/>
              <a:t>3</a:t>
            </a:r>
            <a:r>
              <a:rPr lang="zh-CN" b="1" dirty="0"/>
              <a:t>. </a:t>
            </a:r>
            <a:r>
              <a:rPr lang="en-US" altLang="zh-CN" b="1" dirty="0"/>
              <a:t>Methodology-Step 2: Optimization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72;p3">
                <a:extLst>
                  <a:ext uri="{FF2B5EF4-FFF2-40B4-BE49-F238E27FC236}">
                    <a16:creationId xmlns:a16="http://schemas.microsoft.com/office/drawing/2014/main" id="{4B2AD837-BC06-810F-037B-F79B96D21EA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22720" y="1188718"/>
                <a:ext cx="10827270" cy="208689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200025" marR="74930" lvl="0" indent="-18000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altLang="zh-CN" sz="2400" b="1" dirty="0">
                    <a:solidFill>
                      <a:schemeClr val="accent1"/>
                    </a:solidFill>
                  </a:rPr>
                  <a:t>Hedge </a:t>
                </a:r>
                <a:r>
                  <a:rPr lang="en-US" altLang="zh-CN" sz="2400" b="1" dirty="0" err="1">
                    <a:solidFill>
                      <a:schemeClr val="accent1"/>
                    </a:solidFill>
                  </a:rPr>
                  <a:t>Ratio:</a:t>
                </a:r>
                <a:endParaRPr lang="en-US" altLang="zh-CN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77225" marR="74930" lvl="1" indent="0" algn="ctr">
                  <a:lnSpc>
                    <a:spcPct val="150000"/>
                  </a:lnSpc>
                  <a:buSzPts val="240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Primary Asset 𝑖 (long position) &amp; Hedging Asset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(short position) 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025" marR="74930" lvl="0" indent="0" algn="just">
                  <a:lnSpc>
                    <a:spcPct val="150000"/>
                  </a:lnSpc>
                  <a:spcBef>
                    <a:spcPts val="0"/>
                  </a:spcBef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Google Shape;172;p3">
                <a:extLst>
                  <a:ext uri="{FF2B5EF4-FFF2-40B4-BE49-F238E27FC236}">
                    <a16:creationId xmlns:a16="http://schemas.microsoft.com/office/drawing/2014/main" id="{4B2AD837-BC06-810F-037B-F79B96D21EA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2720" y="1188718"/>
                <a:ext cx="10827270" cy="2086895"/>
              </a:xfrm>
              <a:prstGeom prst="rect">
                <a:avLst/>
              </a:prstGeom>
              <a:blipFill>
                <a:blip r:embed="rId3"/>
                <a:stretch>
                  <a:fillRect l="-1406" b="-1308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4023D5-F74C-9CE1-74B5-DDBF38C95CDD}"/>
                  </a:ext>
                </a:extLst>
              </p:cNvPr>
              <p:cNvSpPr txBox="1"/>
              <p:nvPr/>
            </p:nvSpPr>
            <p:spPr>
              <a:xfrm>
                <a:off x="1995949" y="3953694"/>
                <a:ext cx="9822425" cy="1892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0025" marR="74930">
                  <a:lnSpc>
                    <a:spcPct val="150000"/>
                  </a:lnSpc>
                  <a:buSzPts val="24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hedge ratio between primary asset 𝑖 and hedging asset </a:t>
                </a:r>
                <a:r>
                  <a:rPr lang="en-US" sz="2400" i="1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</a:p>
              <a:p>
                <a:pPr marL="20025" marR="74930" indent="0">
                  <a:lnSpc>
                    <a:spcPct val="150000"/>
                  </a:lnSpc>
                  <a:spcBef>
                    <a:spcPts val="0"/>
                  </a:spcBef>
                  <a:buSzPts val="240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conditional covariance between asset </a:t>
                </a:r>
                <a:r>
                  <a:rPr lang="en-US" sz="2400" i="1" dirty="0" err="1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asset </a:t>
                </a:r>
                <a:r>
                  <a:rPr lang="en-US" sz="2400" i="1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</a:p>
              <a:p>
                <a:pPr marL="20025" marR="74930" indent="0">
                  <a:lnSpc>
                    <a:spcPct val="150000"/>
                  </a:lnSpc>
                  <a:spcBef>
                    <a:spcPts val="0"/>
                  </a:spcBef>
                  <a:buSzPts val="240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conditional variance of asset </a:t>
                </a:r>
                <a:r>
                  <a:rPr lang="en-US" sz="2400" i="1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time </a:t>
                </a:r>
                <a:r>
                  <a:rPr lang="en-US" sz="2400" i="1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4023D5-F74C-9CE1-74B5-DDBF38C9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949" y="3953694"/>
                <a:ext cx="9822425" cy="1892569"/>
              </a:xfrm>
              <a:prstGeom prst="rect">
                <a:avLst/>
              </a:prstGeom>
              <a:blipFill>
                <a:blip r:embed="rId4"/>
                <a:stretch>
                  <a:fillRect l="-310" b="-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9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/>
              <a:t>4</a:t>
            </a:r>
            <a:r>
              <a:rPr lang="zh-CN" b="1" dirty="0"/>
              <a:t>. </a:t>
            </a:r>
            <a:r>
              <a:rPr lang="en-US" altLang="zh-CN" b="1" dirty="0"/>
              <a:t>Results-Step 1: </a:t>
            </a:r>
            <a:r>
              <a:rPr lang="en-US" altLang="zh-CN" b="1" dirty="0" err="1"/>
              <a:t>GARCH</a:t>
            </a:r>
            <a:endParaRPr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907C3F-B771-6B68-1DE9-A70B6E6E4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75228"/>
              </p:ext>
            </p:extLst>
          </p:nvPr>
        </p:nvGraphicFramePr>
        <p:xfrm>
          <a:off x="1700982" y="1188718"/>
          <a:ext cx="8111611" cy="2866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643">
                  <a:extLst>
                    <a:ext uri="{9D8B030D-6E8A-4147-A177-3AD203B41FA5}">
                      <a16:colId xmlns:a16="http://schemas.microsoft.com/office/drawing/2014/main" val="3138990395"/>
                    </a:ext>
                  </a:extLst>
                </a:gridCol>
                <a:gridCol w="1059880">
                  <a:extLst>
                    <a:ext uri="{9D8B030D-6E8A-4147-A177-3AD203B41FA5}">
                      <a16:colId xmlns:a16="http://schemas.microsoft.com/office/drawing/2014/main" val="3890779834"/>
                    </a:ext>
                  </a:extLst>
                </a:gridCol>
                <a:gridCol w="2208587">
                  <a:extLst>
                    <a:ext uri="{9D8B030D-6E8A-4147-A177-3AD203B41FA5}">
                      <a16:colId xmlns:a16="http://schemas.microsoft.com/office/drawing/2014/main" val="526530549"/>
                    </a:ext>
                  </a:extLst>
                </a:gridCol>
                <a:gridCol w="1734165">
                  <a:extLst>
                    <a:ext uri="{9D8B030D-6E8A-4147-A177-3AD203B41FA5}">
                      <a16:colId xmlns:a16="http://schemas.microsoft.com/office/drawing/2014/main" val="3896175268"/>
                    </a:ext>
                  </a:extLst>
                </a:gridCol>
                <a:gridCol w="1645336">
                  <a:extLst>
                    <a:ext uri="{9D8B030D-6E8A-4147-A177-3AD203B41FA5}">
                      <a16:colId xmlns:a16="http://schemas.microsoft.com/office/drawing/2014/main" val="3625005948"/>
                    </a:ext>
                  </a:extLst>
                </a:gridCol>
              </a:tblGrid>
              <a:tr h="4094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5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5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</a:rPr>
                        <a:t>Log-likelihood</a:t>
                      </a:r>
                      <a:endParaRPr lang="en-US" sz="15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</a:rPr>
                        <a:t>AIC</a:t>
                      </a:r>
                      <a:endParaRPr lang="en-US" sz="15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</a:rPr>
                        <a:t>BIC</a:t>
                      </a:r>
                      <a:endParaRPr lang="en-US" sz="15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33612"/>
                  </a:ext>
                </a:extLst>
              </a:tr>
              <a:tr h="4094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b="1">
                          <a:solidFill>
                            <a:schemeClr val="bg2"/>
                          </a:solidFill>
                          <a:effectLst/>
                        </a:rPr>
                        <a:t>Norm</a:t>
                      </a:r>
                      <a:endParaRPr lang="en-US" sz="1500" b="1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b="1" dirty="0" err="1">
                          <a:solidFill>
                            <a:schemeClr val="bg2"/>
                          </a:solidFill>
                          <a:effectLst/>
                        </a:rPr>
                        <a:t>VECH</a:t>
                      </a:r>
                      <a:endParaRPr lang="en-US" sz="15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</a:rPr>
                        <a:t>56886.42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</a:rPr>
                        <a:t>-17.97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</a:rPr>
                        <a:t>-17.95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614179268"/>
                  </a:ext>
                </a:extLst>
              </a:tr>
              <a:tr h="4094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b="1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5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b="1">
                          <a:solidFill>
                            <a:schemeClr val="bg2"/>
                          </a:solidFill>
                          <a:effectLst/>
                        </a:rPr>
                        <a:t>BEKK</a:t>
                      </a:r>
                      <a:endParaRPr lang="en-US" sz="1500" b="1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</a:rPr>
                        <a:t>56837.02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</a:rPr>
                        <a:t>-17.96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</a:rPr>
                        <a:t>-17.94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011266661"/>
                  </a:ext>
                </a:extLst>
              </a:tr>
              <a:tr h="4094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b="1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500" b="1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b="1" dirty="0">
                          <a:solidFill>
                            <a:schemeClr val="bg2"/>
                          </a:solidFill>
                          <a:effectLst/>
                        </a:rPr>
                        <a:t>CCC</a:t>
                      </a:r>
                      <a:endParaRPr lang="en-US" sz="15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</a:rPr>
                        <a:t>56798.86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</a:rPr>
                        <a:t>-17.95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</a:rPr>
                        <a:t>-17.93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55540059"/>
                  </a:ext>
                </a:extLst>
              </a:tr>
              <a:tr h="4094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b="1" dirty="0">
                          <a:solidFill>
                            <a:schemeClr val="bg2"/>
                          </a:solidFill>
                          <a:effectLst/>
                        </a:rPr>
                        <a:t>T</a:t>
                      </a:r>
                      <a:endParaRPr lang="en-US" sz="15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b="1" dirty="0" err="1">
                          <a:solidFill>
                            <a:schemeClr val="bg2"/>
                          </a:solidFill>
                          <a:effectLst/>
                        </a:rPr>
                        <a:t>VECH</a:t>
                      </a:r>
                      <a:endParaRPr lang="en-US" sz="15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</a:rPr>
                        <a:t>57459.74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</a:rPr>
                        <a:t>-18.15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</a:rPr>
                        <a:t>-18.13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550765226"/>
                  </a:ext>
                </a:extLst>
              </a:tr>
              <a:tr h="4094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b="1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500" b="1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b="1">
                          <a:solidFill>
                            <a:schemeClr val="bg2"/>
                          </a:solidFill>
                          <a:effectLst/>
                        </a:rPr>
                        <a:t>BEKK</a:t>
                      </a:r>
                      <a:endParaRPr lang="en-US" sz="1500" b="1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</a:rPr>
                        <a:t>57415.96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</a:rPr>
                        <a:t>-18.14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</a:rPr>
                        <a:t>-18.12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307139286"/>
                  </a:ext>
                </a:extLst>
              </a:tr>
              <a:tr h="4094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b="1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500" b="1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b="1" dirty="0">
                          <a:solidFill>
                            <a:schemeClr val="bg2"/>
                          </a:solidFill>
                          <a:effectLst/>
                        </a:rPr>
                        <a:t>CCC</a:t>
                      </a:r>
                      <a:endParaRPr lang="en-US" sz="15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</a:rPr>
                        <a:t>57406.78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</a:rPr>
                        <a:t>-18.14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</a:rPr>
                        <a:t>-18.12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697465640"/>
                  </a:ext>
                </a:extLst>
              </a:tr>
            </a:tbl>
          </a:graphicData>
        </a:graphic>
      </p:graphicFrame>
      <p:sp>
        <p:nvSpPr>
          <p:cNvPr id="3" name="TextBox 73">
            <a:extLst>
              <a:ext uri="{FF2B5EF4-FFF2-40B4-BE49-F238E27FC236}">
                <a16:creationId xmlns:a16="http://schemas.microsoft.com/office/drawing/2014/main" id="{6AC4885D-40F7-7394-D33C-19D622978FF2}"/>
              </a:ext>
            </a:extLst>
          </p:cNvPr>
          <p:cNvSpPr txBox="1"/>
          <p:nvPr/>
        </p:nvSpPr>
        <p:spPr>
          <a:xfrm>
            <a:off x="2376211" y="5533045"/>
            <a:ext cx="9794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Diagonal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VECH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model with student t distribution is the fittest model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73">
            <a:extLst>
              <a:ext uri="{FF2B5EF4-FFF2-40B4-BE49-F238E27FC236}">
                <a16:creationId xmlns:a16="http://schemas.microsoft.com/office/drawing/2014/main" id="{03903016-F8F1-F5E0-7D35-957E8682E7D3}"/>
              </a:ext>
            </a:extLst>
          </p:cNvPr>
          <p:cNvSpPr txBox="1"/>
          <p:nvPr/>
        </p:nvSpPr>
        <p:spPr>
          <a:xfrm>
            <a:off x="2379407" y="4447648"/>
            <a:ext cx="754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Student's t-distribution is better than the normal distribution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23">
            <a:extLst>
              <a:ext uri="{FF2B5EF4-FFF2-40B4-BE49-F238E27FC236}">
                <a16:creationId xmlns:a16="http://schemas.microsoft.com/office/drawing/2014/main" id="{BFDE8F54-3A3B-A22D-36A8-0839902732AE}"/>
              </a:ext>
            </a:extLst>
          </p:cNvPr>
          <p:cNvSpPr/>
          <p:nvPr/>
        </p:nvSpPr>
        <p:spPr>
          <a:xfrm>
            <a:off x="1407551" y="4162564"/>
            <a:ext cx="818626" cy="834864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29">
            <a:extLst>
              <a:ext uri="{FF2B5EF4-FFF2-40B4-BE49-F238E27FC236}">
                <a16:creationId xmlns:a16="http://schemas.microsoft.com/office/drawing/2014/main" id="{50242669-767F-2D76-B431-97A71AD30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373" y="4278371"/>
            <a:ext cx="6189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51230"/>
            <a:r>
              <a:rPr lang="en-US" altLang="zh-CN" sz="4000" dirty="0">
                <a:solidFill>
                  <a:schemeClr val="accent1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dirty="0">
              <a:solidFill>
                <a:schemeClr val="accent1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椭圆 25">
            <a:extLst>
              <a:ext uri="{FF2B5EF4-FFF2-40B4-BE49-F238E27FC236}">
                <a16:creationId xmlns:a16="http://schemas.microsoft.com/office/drawing/2014/main" id="{41547D74-92A2-C50F-23BB-E8565BE510FC}"/>
              </a:ext>
            </a:extLst>
          </p:cNvPr>
          <p:cNvSpPr/>
          <p:nvPr/>
        </p:nvSpPr>
        <p:spPr>
          <a:xfrm>
            <a:off x="1407551" y="5220003"/>
            <a:ext cx="818626" cy="834864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29">
            <a:extLst>
              <a:ext uri="{FF2B5EF4-FFF2-40B4-BE49-F238E27FC236}">
                <a16:creationId xmlns:a16="http://schemas.microsoft.com/office/drawing/2014/main" id="{80E8A983-32F2-01E0-E35C-04FA03304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9404" y="5283492"/>
            <a:ext cx="6189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51230"/>
            <a:r>
              <a:rPr lang="en-US" altLang="zh-CN" sz="4000" dirty="0">
                <a:solidFill>
                  <a:schemeClr val="accent1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dirty="0">
              <a:solidFill>
                <a:schemeClr val="accent1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66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Results-Step 2: Optimization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CE85EE-DBB9-C2D1-2C5F-C65E0E6EB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848816"/>
              </p:ext>
            </p:extLst>
          </p:nvPr>
        </p:nvGraphicFramePr>
        <p:xfrm>
          <a:off x="448829" y="1602715"/>
          <a:ext cx="11080955" cy="2693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1718">
                  <a:extLst>
                    <a:ext uri="{9D8B030D-6E8A-4147-A177-3AD203B41FA5}">
                      <a16:colId xmlns:a16="http://schemas.microsoft.com/office/drawing/2014/main" val="2018966719"/>
                    </a:ext>
                  </a:extLst>
                </a:gridCol>
                <a:gridCol w="1366514">
                  <a:extLst>
                    <a:ext uri="{9D8B030D-6E8A-4147-A177-3AD203B41FA5}">
                      <a16:colId xmlns:a16="http://schemas.microsoft.com/office/drawing/2014/main" val="2016921898"/>
                    </a:ext>
                  </a:extLst>
                </a:gridCol>
                <a:gridCol w="1442328">
                  <a:extLst>
                    <a:ext uri="{9D8B030D-6E8A-4147-A177-3AD203B41FA5}">
                      <a16:colId xmlns:a16="http://schemas.microsoft.com/office/drawing/2014/main" val="1959125990"/>
                    </a:ext>
                  </a:extLst>
                </a:gridCol>
                <a:gridCol w="1303640">
                  <a:extLst>
                    <a:ext uri="{9D8B030D-6E8A-4147-A177-3AD203B41FA5}">
                      <a16:colId xmlns:a16="http://schemas.microsoft.com/office/drawing/2014/main" val="3845017475"/>
                    </a:ext>
                  </a:extLst>
                </a:gridCol>
                <a:gridCol w="1664224">
                  <a:extLst>
                    <a:ext uri="{9D8B030D-6E8A-4147-A177-3AD203B41FA5}">
                      <a16:colId xmlns:a16="http://schemas.microsoft.com/office/drawing/2014/main" val="1584087201"/>
                    </a:ext>
                  </a:extLst>
                </a:gridCol>
                <a:gridCol w="1262036">
                  <a:extLst>
                    <a:ext uri="{9D8B030D-6E8A-4147-A177-3AD203B41FA5}">
                      <a16:colId xmlns:a16="http://schemas.microsoft.com/office/drawing/2014/main" val="979649371"/>
                    </a:ext>
                  </a:extLst>
                </a:gridCol>
                <a:gridCol w="1414592">
                  <a:extLst>
                    <a:ext uri="{9D8B030D-6E8A-4147-A177-3AD203B41FA5}">
                      <a16:colId xmlns:a16="http://schemas.microsoft.com/office/drawing/2014/main" val="998868691"/>
                    </a:ext>
                  </a:extLst>
                </a:gridCol>
                <a:gridCol w="1275903">
                  <a:extLst>
                    <a:ext uri="{9D8B030D-6E8A-4147-A177-3AD203B41FA5}">
                      <a16:colId xmlns:a16="http://schemas.microsoft.com/office/drawing/2014/main" val="2048319375"/>
                    </a:ext>
                  </a:extLst>
                </a:gridCol>
              </a:tblGrid>
              <a:tr h="436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Weight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Mean-Variance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Variance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Correlation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Sharpe Ratio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Sortino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Ratio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</a:t>
                      </a:r>
                      <a:r>
                        <a:rPr lang="en-US" sz="15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CVaR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132803"/>
                  </a:ext>
                </a:extLst>
              </a:tr>
              <a:tr h="265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Weights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/>
                </a:tc>
                <a:extLst>
                  <a:ext uri="{0D108BD9-81ED-4DB2-BD59-A6C34878D82A}">
                    <a16:rowId xmlns:a16="http://schemas.microsoft.com/office/drawing/2014/main" val="2759273668"/>
                  </a:ext>
                </a:extLst>
              </a:tr>
              <a:tr h="265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Metal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33.33%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58.25%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36.62%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32.19%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17.37%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/>
                </a:tc>
                <a:extLst>
                  <a:ext uri="{0D108BD9-81ED-4DB2-BD59-A6C34878D82A}">
                    <a16:rowId xmlns:a16="http://schemas.microsoft.com/office/drawing/2014/main" val="2517796870"/>
                  </a:ext>
                </a:extLst>
              </a:tr>
              <a:tr h="265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33.33%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39.73%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9.98%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34.51%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99.59%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99.98%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71.35%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/>
                </a:tc>
                <a:extLst>
                  <a:ext uri="{0D108BD9-81ED-4DB2-BD59-A6C34878D82A}">
                    <a16:rowId xmlns:a16="http://schemas.microsoft.com/office/drawing/2014/main" val="1824064908"/>
                  </a:ext>
                </a:extLst>
              </a:tr>
              <a:tr h="298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Agricultural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33.33%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2.02%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53.41%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33.29%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11.27%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/>
                </a:tc>
                <a:extLst>
                  <a:ext uri="{0D108BD9-81ED-4DB2-BD59-A6C34878D82A}">
                    <a16:rowId xmlns:a16="http://schemas.microsoft.com/office/drawing/2014/main" val="3010618214"/>
                  </a:ext>
                </a:extLst>
              </a:tr>
              <a:tr h="298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/>
                </a:tc>
                <a:extLst>
                  <a:ext uri="{0D108BD9-81ED-4DB2-BD59-A6C34878D82A}">
                    <a16:rowId xmlns:a16="http://schemas.microsoft.com/office/drawing/2014/main" val="3418638879"/>
                  </a:ext>
                </a:extLst>
              </a:tr>
              <a:tr h="265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-0.32%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-0.06%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/>
                </a:tc>
                <a:extLst>
                  <a:ext uri="{0D108BD9-81ED-4DB2-BD59-A6C34878D82A}">
                    <a16:rowId xmlns:a16="http://schemas.microsoft.com/office/drawing/2014/main" val="3437043102"/>
                  </a:ext>
                </a:extLst>
              </a:tr>
              <a:tr h="298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/>
                </a:tc>
                <a:extLst>
                  <a:ext uri="{0D108BD9-81ED-4DB2-BD59-A6C34878D82A}">
                    <a16:rowId xmlns:a16="http://schemas.microsoft.com/office/drawing/2014/main" val="2695280557"/>
                  </a:ext>
                </a:extLst>
              </a:tr>
              <a:tr h="265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CVaR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-2.34%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-2.48%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-1.83%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-2.41%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-4.81%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-4.72%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-4.95%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/>
                </a:tc>
                <a:extLst>
                  <a:ext uri="{0D108BD9-81ED-4DB2-BD59-A6C34878D82A}">
                    <a16:rowId xmlns:a16="http://schemas.microsoft.com/office/drawing/2014/main" val="2058010224"/>
                  </a:ext>
                </a:extLst>
              </a:tr>
            </a:tbl>
          </a:graphicData>
        </a:graphic>
      </p:graphicFrame>
      <p:sp>
        <p:nvSpPr>
          <p:cNvPr id="10" name="TextBox 73">
            <a:extLst>
              <a:ext uri="{FF2B5EF4-FFF2-40B4-BE49-F238E27FC236}">
                <a16:creationId xmlns:a16="http://schemas.microsoft.com/office/drawing/2014/main" id="{DA9C6514-F896-8450-F77C-810BCB825BB0}"/>
              </a:ext>
            </a:extLst>
          </p:cNvPr>
          <p:cNvSpPr txBox="1"/>
          <p:nvPr/>
        </p:nvSpPr>
        <p:spPr>
          <a:xfrm>
            <a:off x="1271888" y="5531332"/>
            <a:ext cx="10304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Diversified portfolios perform better than non-diversified portfolios </a:t>
            </a:r>
          </a:p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23">
            <a:extLst>
              <a:ext uri="{FF2B5EF4-FFF2-40B4-BE49-F238E27FC236}">
                <a16:creationId xmlns:a16="http://schemas.microsoft.com/office/drawing/2014/main" id="{14592A6B-DE4E-502B-9FA0-10E3AB4F6E88}"/>
              </a:ext>
            </a:extLst>
          </p:cNvPr>
          <p:cNvSpPr/>
          <p:nvPr/>
        </p:nvSpPr>
        <p:spPr>
          <a:xfrm>
            <a:off x="300033" y="5246248"/>
            <a:ext cx="818626" cy="834864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C261B22-1ACA-615F-C11C-6534E676324D}"/>
              </a:ext>
            </a:extLst>
          </p:cNvPr>
          <p:cNvSpPr/>
          <p:nvPr/>
        </p:nvSpPr>
        <p:spPr>
          <a:xfrm rot="16200000">
            <a:off x="4524002" y="1692954"/>
            <a:ext cx="286976" cy="5765947"/>
          </a:xfrm>
          <a:prstGeom prst="leftBrace">
            <a:avLst>
              <a:gd name="adj1" fmla="val 8333"/>
              <a:gd name="adj2" fmla="val 492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099A69-0156-7D24-FB2D-C76A52C60772}"/>
              </a:ext>
            </a:extLst>
          </p:cNvPr>
          <p:cNvSpPr/>
          <p:nvPr/>
        </p:nvSpPr>
        <p:spPr>
          <a:xfrm>
            <a:off x="3103078" y="4793617"/>
            <a:ext cx="29354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Diversified Portfolios 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3CE38FA6-3EA9-2179-F3B0-A9EB81E8A167}"/>
              </a:ext>
            </a:extLst>
          </p:cNvPr>
          <p:cNvSpPr/>
          <p:nvPr/>
        </p:nvSpPr>
        <p:spPr>
          <a:xfrm rot="16200000">
            <a:off x="9424294" y="2613922"/>
            <a:ext cx="286976" cy="3924009"/>
          </a:xfrm>
          <a:prstGeom prst="leftBrace">
            <a:avLst>
              <a:gd name="adj1" fmla="val 8333"/>
              <a:gd name="adj2" fmla="val 492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24528A-96E2-9AFC-1AC8-C5B30D38C3E2}"/>
              </a:ext>
            </a:extLst>
          </p:cNvPr>
          <p:cNvSpPr/>
          <p:nvPr/>
        </p:nvSpPr>
        <p:spPr>
          <a:xfrm>
            <a:off x="7788564" y="4793617"/>
            <a:ext cx="4103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Non-Diversified Portfolios </a:t>
            </a:r>
          </a:p>
        </p:txBody>
      </p:sp>
      <p:sp>
        <p:nvSpPr>
          <p:cNvPr id="22" name="Google Shape;172;p3">
            <a:extLst>
              <a:ext uri="{FF2B5EF4-FFF2-40B4-BE49-F238E27FC236}">
                <a16:creationId xmlns:a16="http://schemas.microsoft.com/office/drawing/2014/main" id="{22CDEE75-70E5-C801-3AA8-AEC9C3EC8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4104" y="1016263"/>
            <a:ext cx="3278915" cy="58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00025" marR="74930" lvl="0" indent="-18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short sell: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83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Results-Step 2: Optimization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CE85EE-DBB9-C2D1-2C5F-C65E0E6EB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36966"/>
              </p:ext>
            </p:extLst>
          </p:nvPr>
        </p:nvGraphicFramePr>
        <p:xfrm>
          <a:off x="448829" y="1602715"/>
          <a:ext cx="11080955" cy="2774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1718">
                  <a:extLst>
                    <a:ext uri="{9D8B030D-6E8A-4147-A177-3AD203B41FA5}">
                      <a16:colId xmlns:a16="http://schemas.microsoft.com/office/drawing/2014/main" val="2018966719"/>
                    </a:ext>
                  </a:extLst>
                </a:gridCol>
                <a:gridCol w="1366514">
                  <a:extLst>
                    <a:ext uri="{9D8B030D-6E8A-4147-A177-3AD203B41FA5}">
                      <a16:colId xmlns:a16="http://schemas.microsoft.com/office/drawing/2014/main" val="2016921898"/>
                    </a:ext>
                  </a:extLst>
                </a:gridCol>
                <a:gridCol w="1442328">
                  <a:extLst>
                    <a:ext uri="{9D8B030D-6E8A-4147-A177-3AD203B41FA5}">
                      <a16:colId xmlns:a16="http://schemas.microsoft.com/office/drawing/2014/main" val="1959125990"/>
                    </a:ext>
                  </a:extLst>
                </a:gridCol>
                <a:gridCol w="1303640">
                  <a:extLst>
                    <a:ext uri="{9D8B030D-6E8A-4147-A177-3AD203B41FA5}">
                      <a16:colId xmlns:a16="http://schemas.microsoft.com/office/drawing/2014/main" val="3845017475"/>
                    </a:ext>
                  </a:extLst>
                </a:gridCol>
                <a:gridCol w="1664224">
                  <a:extLst>
                    <a:ext uri="{9D8B030D-6E8A-4147-A177-3AD203B41FA5}">
                      <a16:colId xmlns:a16="http://schemas.microsoft.com/office/drawing/2014/main" val="1584087201"/>
                    </a:ext>
                  </a:extLst>
                </a:gridCol>
                <a:gridCol w="1262036">
                  <a:extLst>
                    <a:ext uri="{9D8B030D-6E8A-4147-A177-3AD203B41FA5}">
                      <a16:colId xmlns:a16="http://schemas.microsoft.com/office/drawing/2014/main" val="979649371"/>
                    </a:ext>
                  </a:extLst>
                </a:gridCol>
                <a:gridCol w="1414592">
                  <a:extLst>
                    <a:ext uri="{9D8B030D-6E8A-4147-A177-3AD203B41FA5}">
                      <a16:colId xmlns:a16="http://schemas.microsoft.com/office/drawing/2014/main" val="998868691"/>
                    </a:ext>
                  </a:extLst>
                </a:gridCol>
                <a:gridCol w="1275903">
                  <a:extLst>
                    <a:ext uri="{9D8B030D-6E8A-4147-A177-3AD203B41FA5}">
                      <a16:colId xmlns:a16="http://schemas.microsoft.com/office/drawing/2014/main" val="2048319375"/>
                    </a:ext>
                  </a:extLst>
                </a:gridCol>
              </a:tblGrid>
              <a:tr h="436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Weight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Mean-Variance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Variance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Correlation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Sharpe Ratio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Sortino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Ratio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</a:t>
                      </a:r>
                      <a:r>
                        <a:rPr lang="en-US" sz="15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CVaR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132803"/>
                  </a:ext>
                </a:extLst>
              </a:tr>
              <a:tr h="265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Weights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273668"/>
                  </a:ext>
                </a:extLst>
              </a:tr>
              <a:tr h="265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Metal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33.33%</a:t>
                      </a:r>
                    </a:p>
                  </a:txBody>
                  <a:tcPr marL="25400" marR="25400" marT="25400" marB="2540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95.62%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36.66%</a:t>
                      </a:r>
                    </a:p>
                  </a:txBody>
                  <a:tcPr marL="25400" marR="25400" marT="25400" marB="2540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32.17%</a:t>
                      </a:r>
                    </a:p>
                  </a:txBody>
                  <a:tcPr marL="25400" marR="25400" marT="25400" marB="2540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99.93%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30.21%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796870"/>
                  </a:ext>
                </a:extLst>
              </a:tr>
              <a:tr h="265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33.33%</a:t>
                      </a:r>
                    </a:p>
                  </a:txBody>
                  <a:tcPr marL="25400" marR="25400" marT="25400" marB="2540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50.85%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9.88%</a:t>
                      </a:r>
                    </a:p>
                  </a:txBody>
                  <a:tcPr marL="25400" marR="25400" marT="25400" marB="2540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34.52%</a:t>
                      </a:r>
                    </a:p>
                  </a:txBody>
                  <a:tcPr marL="25400" marR="25400" marT="25400" marB="2540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84.58%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064908"/>
                  </a:ext>
                </a:extLst>
              </a:tr>
              <a:tr h="298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Agricultural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33.33%</a:t>
                      </a:r>
                    </a:p>
                  </a:txBody>
                  <a:tcPr marL="25400" marR="25400" marT="25400" marB="2540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-46.46%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53.46%</a:t>
                      </a:r>
                    </a:p>
                  </a:txBody>
                  <a:tcPr marL="25400" marR="25400" marT="25400" marB="2540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33.30%</a:t>
                      </a:r>
                    </a:p>
                  </a:txBody>
                  <a:tcPr marL="25400" marR="25400" marT="25400" marB="2540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-100.00%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-99.93%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-14.79%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18214"/>
                  </a:ext>
                </a:extLst>
              </a:tr>
              <a:tr h="298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638879"/>
                  </a:ext>
                </a:extLst>
              </a:tr>
              <a:tr h="265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0.01%</a:t>
                      </a:r>
                    </a:p>
                  </a:txBody>
                  <a:tcPr marL="25400" marR="25400" marT="25400" marB="2540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0.01%</a:t>
                      </a:r>
                    </a:p>
                  </a:txBody>
                  <a:tcPr marL="25400" marR="25400" marT="25400" marB="2540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0.01%</a:t>
                      </a:r>
                    </a:p>
                  </a:txBody>
                  <a:tcPr marL="25400" marR="25400" marT="25400" marB="2540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-0.33%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-0.10%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43102"/>
                  </a:ext>
                </a:extLst>
              </a:tr>
              <a:tr h="298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0.01%</a:t>
                      </a:r>
                    </a:p>
                  </a:txBody>
                  <a:tcPr marL="25400" marR="25400" marT="25400" marB="2540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0.01%</a:t>
                      </a:r>
                    </a:p>
                  </a:txBody>
                  <a:tcPr marL="25400" marR="25400" marT="25400" marB="2540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0.01%</a:t>
                      </a:r>
                    </a:p>
                  </a:txBody>
                  <a:tcPr marL="25400" marR="25400" marT="25400" marB="2540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280557"/>
                  </a:ext>
                </a:extLst>
              </a:tr>
              <a:tr h="265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CVaR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02" marR="15202" marT="15202" marB="15202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-2.34%</a:t>
                      </a:r>
                    </a:p>
                  </a:txBody>
                  <a:tcPr marL="25400" marR="25400" marT="25400" marB="2540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-3.23%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-1.83%</a:t>
                      </a:r>
                    </a:p>
                  </a:txBody>
                  <a:tcPr marL="25400" marR="25400" marT="25400" marB="2540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-2.41%</a:t>
                      </a:r>
                    </a:p>
                  </a:txBody>
                  <a:tcPr marL="25400" marR="25400" marT="25400" marB="25400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-5.73%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-5.65%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-5.82%</a:t>
                      </a:r>
                    </a:p>
                  </a:txBody>
                  <a:tcPr marL="25400" marR="25400" marT="25400" marB="25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10224"/>
                  </a:ext>
                </a:extLst>
              </a:tr>
            </a:tbl>
          </a:graphicData>
        </a:graphic>
      </p:graphicFrame>
      <p:sp>
        <p:nvSpPr>
          <p:cNvPr id="10" name="TextBox 73">
            <a:extLst>
              <a:ext uri="{FF2B5EF4-FFF2-40B4-BE49-F238E27FC236}">
                <a16:creationId xmlns:a16="http://schemas.microsoft.com/office/drawing/2014/main" id="{DA9C6514-F896-8450-F77C-810BCB825BB0}"/>
              </a:ext>
            </a:extLst>
          </p:cNvPr>
          <p:cNvSpPr txBox="1"/>
          <p:nvPr/>
        </p:nvSpPr>
        <p:spPr>
          <a:xfrm>
            <a:off x="1405960" y="5180351"/>
            <a:ext cx="6648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Short sell increases both the return and risk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23">
            <a:extLst>
              <a:ext uri="{FF2B5EF4-FFF2-40B4-BE49-F238E27FC236}">
                <a16:creationId xmlns:a16="http://schemas.microsoft.com/office/drawing/2014/main" id="{14592A6B-DE4E-502B-9FA0-10E3AB4F6E88}"/>
              </a:ext>
            </a:extLst>
          </p:cNvPr>
          <p:cNvSpPr/>
          <p:nvPr/>
        </p:nvSpPr>
        <p:spPr>
          <a:xfrm>
            <a:off x="434104" y="4895267"/>
            <a:ext cx="818626" cy="834864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Google Shape;172;p3">
            <a:extLst>
              <a:ext uri="{FF2B5EF4-FFF2-40B4-BE49-F238E27FC236}">
                <a16:creationId xmlns:a16="http://schemas.microsoft.com/office/drawing/2014/main" id="{22CDEE75-70E5-C801-3AA8-AEC9C3EC8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4104" y="1016263"/>
            <a:ext cx="3278915" cy="58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00025" marR="74930" lvl="0" indent="-18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sell: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74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Results-Step 2: Optimization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73">
            <a:extLst>
              <a:ext uri="{FF2B5EF4-FFF2-40B4-BE49-F238E27FC236}">
                <a16:creationId xmlns:a16="http://schemas.microsoft.com/office/drawing/2014/main" id="{DA9C6514-F896-8450-F77C-810BCB825BB0}"/>
              </a:ext>
            </a:extLst>
          </p:cNvPr>
          <p:cNvSpPr txBox="1"/>
          <p:nvPr/>
        </p:nvSpPr>
        <p:spPr>
          <a:xfrm>
            <a:off x="1719995" y="5767240"/>
            <a:ext cx="9132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ncrease</a:t>
            </a:r>
            <a:r>
              <a:rPr kumimoji="0" lang="en-US" altLang="zh-CN" sz="2400" b="0" i="0" u="none" strike="noStrike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metal and decrease energy allocation to reduce risk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23">
            <a:extLst>
              <a:ext uri="{FF2B5EF4-FFF2-40B4-BE49-F238E27FC236}">
                <a16:creationId xmlns:a16="http://schemas.microsoft.com/office/drawing/2014/main" id="{14592A6B-DE4E-502B-9FA0-10E3AB4F6E88}"/>
              </a:ext>
            </a:extLst>
          </p:cNvPr>
          <p:cNvSpPr/>
          <p:nvPr/>
        </p:nvSpPr>
        <p:spPr>
          <a:xfrm>
            <a:off x="748140" y="5482156"/>
            <a:ext cx="818626" cy="834864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Google Shape;172;p3">
            <a:extLst>
              <a:ext uri="{FF2B5EF4-FFF2-40B4-BE49-F238E27FC236}">
                <a16:creationId xmlns:a16="http://schemas.microsoft.com/office/drawing/2014/main" id="{22CDEE75-70E5-C801-3AA8-AEC9C3EC8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4104" y="1016263"/>
            <a:ext cx="6576296" cy="58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00025" marR="74930" lvl="0" indent="-18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Risk Aversion Parameter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2CA917-5260-5AE6-DA69-AB3F3055C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71192"/>
              </p:ext>
            </p:extLst>
          </p:nvPr>
        </p:nvGraphicFramePr>
        <p:xfrm>
          <a:off x="960581" y="2308427"/>
          <a:ext cx="9716655" cy="2753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3331">
                  <a:extLst>
                    <a:ext uri="{9D8B030D-6E8A-4147-A177-3AD203B41FA5}">
                      <a16:colId xmlns:a16="http://schemas.microsoft.com/office/drawing/2014/main" val="2862682963"/>
                    </a:ext>
                  </a:extLst>
                </a:gridCol>
                <a:gridCol w="1943331">
                  <a:extLst>
                    <a:ext uri="{9D8B030D-6E8A-4147-A177-3AD203B41FA5}">
                      <a16:colId xmlns:a16="http://schemas.microsoft.com/office/drawing/2014/main" val="1975710849"/>
                    </a:ext>
                  </a:extLst>
                </a:gridCol>
                <a:gridCol w="1943331">
                  <a:extLst>
                    <a:ext uri="{9D8B030D-6E8A-4147-A177-3AD203B41FA5}">
                      <a16:colId xmlns:a16="http://schemas.microsoft.com/office/drawing/2014/main" val="1720377364"/>
                    </a:ext>
                  </a:extLst>
                </a:gridCol>
                <a:gridCol w="1943331">
                  <a:extLst>
                    <a:ext uri="{9D8B030D-6E8A-4147-A177-3AD203B41FA5}">
                      <a16:colId xmlns:a16="http://schemas.microsoft.com/office/drawing/2014/main" val="1394178518"/>
                    </a:ext>
                  </a:extLst>
                </a:gridCol>
                <a:gridCol w="1943331">
                  <a:extLst>
                    <a:ext uri="{9D8B030D-6E8A-4147-A177-3AD203B41FA5}">
                      <a16:colId xmlns:a16="http://schemas.microsoft.com/office/drawing/2014/main" val="419203688"/>
                    </a:ext>
                  </a:extLst>
                </a:gridCol>
              </a:tblGrid>
              <a:tr h="359325">
                <a:tc>
                  <a:txBody>
                    <a:bodyPr/>
                    <a:lstStyle/>
                    <a:p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γ=0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γ=0.5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γ=1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γ=1.5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903312019"/>
                  </a:ext>
                </a:extLst>
              </a:tr>
              <a:tr h="315542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Weights</a:t>
                      </a:r>
                      <a:endParaRPr lang="en-US" sz="15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802839"/>
                  </a:ext>
                </a:extLst>
              </a:tr>
              <a:tr h="293782">
                <a:tc>
                  <a:txBody>
                    <a:bodyPr/>
                    <a:lstStyle/>
                    <a:p>
                      <a:r>
                        <a:rPr lang="en-US" sz="15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Metal</a:t>
                      </a:r>
                      <a:endParaRPr lang="en-US" sz="1500" b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42.92%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58.25%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61.23%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753607"/>
                  </a:ext>
                </a:extLst>
              </a:tr>
              <a:tr h="293782"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  <a:endParaRPr lang="en-US" sz="15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56.73%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39.73%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32.90%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154205"/>
                  </a:ext>
                </a:extLst>
              </a:tr>
              <a:tr h="293782">
                <a:tc>
                  <a:txBody>
                    <a:bodyPr/>
                    <a:lstStyle/>
                    <a:p>
                      <a:r>
                        <a:rPr lang="en-US" sz="15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Agricultural</a:t>
                      </a:r>
                      <a:endParaRPr lang="en-US" sz="1500" b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2.02%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5.87%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827760"/>
                  </a:ext>
                </a:extLst>
              </a:tr>
              <a:tr h="315542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15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161196"/>
                  </a:ext>
                </a:extLst>
              </a:tr>
              <a:tr h="293782">
                <a:tc>
                  <a:txBody>
                    <a:bodyPr/>
                    <a:lstStyle/>
                    <a:p>
                      <a:r>
                        <a:rPr lang="en-US" sz="15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endParaRPr lang="en-US" sz="1500" b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655771"/>
                  </a:ext>
                </a:extLst>
              </a:tr>
              <a:tr h="293782">
                <a:tc>
                  <a:txBody>
                    <a:bodyPr/>
                    <a:lstStyle/>
                    <a:p>
                      <a:r>
                        <a:rPr lang="en-US" sz="15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</a:t>
                      </a:r>
                      <a:endParaRPr lang="en-US" sz="1500" b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376266"/>
                  </a:ext>
                </a:extLst>
              </a:tr>
              <a:tr h="293782">
                <a:tc>
                  <a:txBody>
                    <a:bodyPr/>
                    <a:lstStyle/>
                    <a:p>
                      <a:r>
                        <a:rPr lang="en-US" sz="1500" b="0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CVaR</a:t>
                      </a:r>
                      <a:endParaRPr lang="en-US" sz="15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-4.76%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-2.76%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-2.48%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-2.33%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11918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D76C80A8-A02B-87EF-9AA2-3B8654C21A83}"/>
              </a:ext>
            </a:extLst>
          </p:cNvPr>
          <p:cNvSpPr/>
          <p:nvPr/>
        </p:nvSpPr>
        <p:spPr>
          <a:xfrm>
            <a:off x="2840319" y="1666656"/>
            <a:ext cx="7836917" cy="64177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Risk+++          </a:t>
            </a: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| Risk+           </a:t>
            </a: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| Balance          </a:t>
            </a: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| Risk--- </a:t>
            </a:r>
          </a:p>
        </p:txBody>
      </p:sp>
    </p:spTree>
    <p:extLst>
      <p:ext uri="{BB962C8B-B14F-4D97-AF65-F5344CB8AC3E}">
        <p14:creationId xmlns:p14="http://schemas.microsoft.com/office/powerpoint/2010/main" val="3851210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Results-Step 2: Optimization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73">
            <a:extLst>
              <a:ext uri="{FF2B5EF4-FFF2-40B4-BE49-F238E27FC236}">
                <a16:creationId xmlns:a16="http://schemas.microsoft.com/office/drawing/2014/main" id="{DA9C6514-F896-8450-F77C-810BCB825BB0}"/>
              </a:ext>
            </a:extLst>
          </p:cNvPr>
          <p:cNvSpPr txBox="1"/>
          <p:nvPr/>
        </p:nvSpPr>
        <p:spPr>
          <a:xfrm>
            <a:off x="1461419" y="5068932"/>
            <a:ext cx="100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zh-CN" sz="2400" b="0" i="0" u="none" strike="noStrike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$1 long position of energy commodities can be hedged by a $0.30 and a $0.29 short position of metal and agricultural commodities on average, respectively. 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23">
            <a:extLst>
              <a:ext uri="{FF2B5EF4-FFF2-40B4-BE49-F238E27FC236}">
                <a16:creationId xmlns:a16="http://schemas.microsoft.com/office/drawing/2014/main" id="{14592A6B-DE4E-502B-9FA0-10E3AB4F6E88}"/>
              </a:ext>
            </a:extLst>
          </p:cNvPr>
          <p:cNvSpPr/>
          <p:nvPr/>
        </p:nvSpPr>
        <p:spPr>
          <a:xfrm>
            <a:off x="522720" y="5004699"/>
            <a:ext cx="818626" cy="834864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Google Shape;172;p3">
            <a:extLst>
              <a:ext uri="{FF2B5EF4-FFF2-40B4-BE49-F238E27FC236}">
                <a16:creationId xmlns:a16="http://schemas.microsoft.com/office/drawing/2014/main" id="{22CDEE75-70E5-C801-3AA8-AEC9C3EC8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4104" y="1016263"/>
            <a:ext cx="6576296" cy="586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00025" marR="74930" lvl="0" indent="-18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Hedge ratio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350DDF-C25A-CBA6-1F3F-3C1D4174E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53595"/>
              </p:ext>
            </p:extLst>
          </p:nvPr>
        </p:nvGraphicFramePr>
        <p:xfrm>
          <a:off x="1566766" y="1902691"/>
          <a:ext cx="8233014" cy="2512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2169">
                  <a:extLst>
                    <a:ext uri="{9D8B030D-6E8A-4147-A177-3AD203B41FA5}">
                      <a16:colId xmlns:a16="http://schemas.microsoft.com/office/drawing/2014/main" val="462083214"/>
                    </a:ext>
                  </a:extLst>
                </a:gridCol>
                <a:gridCol w="1372169">
                  <a:extLst>
                    <a:ext uri="{9D8B030D-6E8A-4147-A177-3AD203B41FA5}">
                      <a16:colId xmlns:a16="http://schemas.microsoft.com/office/drawing/2014/main" val="3415142328"/>
                    </a:ext>
                  </a:extLst>
                </a:gridCol>
                <a:gridCol w="1372169">
                  <a:extLst>
                    <a:ext uri="{9D8B030D-6E8A-4147-A177-3AD203B41FA5}">
                      <a16:colId xmlns:a16="http://schemas.microsoft.com/office/drawing/2014/main" val="3089074478"/>
                    </a:ext>
                  </a:extLst>
                </a:gridCol>
                <a:gridCol w="1372169">
                  <a:extLst>
                    <a:ext uri="{9D8B030D-6E8A-4147-A177-3AD203B41FA5}">
                      <a16:colId xmlns:a16="http://schemas.microsoft.com/office/drawing/2014/main" val="354647678"/>
                    </a:ext>
                  </a:extLst>
                </a:gridCol>
                <a:gridCol w="1372169">
                  <a:extLst>
                    <a:ext uri="{9D8B030D-6E8A-4147-A177-3AD203B41FA5}">
                      <a16:colId xmlns:a16="http://schemas.microsoft.com/office/drawing/2014/main" val="3103272212"/>
                    </a:ext>
                  </a:extLst>
                </a:gridCol>
                <a:gridCol w="1372169">
                  <a:extLst>
                    <a:ext uri="{9D8B030D-6E8A-4147-A177-3AD203B41FA5}">
                      <a16:colId xmlns:a16="http://schemas.microsoft.com/office/drawing/2014/main" val="2585620164"/>
                    </a:ext>
                  </a:extLst>
                </a:gridCol>
              </a:tblGrid>
              <a:tr h="45290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Asset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Hedging Asset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Std.Dev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01157399"/>
                  </a:ext>
                </a:extLst>
              </a:tr>
              <a:tr h="343231">
                <a:tc rowSpan="2"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Metal</a:t>
                      </a:r>
                      <a:endParaRPr lang="en-US" sz="15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-0.44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334245"/>
                  </a:ext>
                </a:extLst>
              </a:tr>
              <a:tr h="343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Agricultural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82918"/>
                  </a:ext>
                </a:extLst>
              </a:tr>
              <a:tr h="343231">
                <a:tc rowSpan="2"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  <a:endParaRPr lang="en-US" sz="15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Metal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-0.37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3.86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0183"/>
                  </a:ext>
                </a:extLst>
              </a:tr>
              <a:tr h="343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Agricultural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-0.44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1.64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377777"/>
                  </a:ext>
                </a:extLst>
              </a:tr>
              <a:tr h="343231">
                <a:tc rowSpan="2"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Agricultural</a:t>
                      </a:r>
                      <a:endParaRPr lang="en-US" sz="15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Metal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-0.07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371598"/>
                  </a:ext>
                </a:extLst>
              </a:tr>
              <a:tr h="343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2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7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zh-CN" b="1" dirty="0"/>
              <a:t>5. </a:t>
            </a:r>
            <a:r>
              <a:rPr lang="en-US" altLang="zh-CN" b="1" dirty="0"/>
              <a:t>Conclusion</a:t>
            </a:r>
            <a:endParaRPr b="1" dirty="0"/>
          </a:p>
        </p:txBody>
      </p:sp>
      <p:sp>
        <p:nvSpPr>
          <p:cNvPr id="4" name="Google Shape;172;p3">
            <a:extLst>
              <a:ext uri="{FF2B5EF4-FFF2-40B4-BE49-F238E27FC236}">
                <a16:creationId xmlns:a16="http://schemas.microsoft.com/office/drawing/2014/main" id="{AC6528D9-FE53-7933-F17F-2A22B7524C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0358" y="914400"/>
            <a:ext cx="10827270" cy="542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00025" marR="74930" lvl="0" indent="-18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</a:rPr>
              <a:t>Findings: </a:t>
            </a:r>
          </a:p>
          <a:p>
            <a:pPr marL="934425" marR="74930" lvl="1" indent="-457200" algn="just">
              <a:lnSpc>
                <a:spcPct val="150000"/>
              </a:lnSpc>
              <a:buSzPts val="2400"/>
              <a:buFont typeface="+mj-lt"/>
              <a:buAutoNum type="arabicPeriod"/>
            </a:pPr>
            <a:r>
              <a:rPr lang="en-US" altLang="zh-CN" sz="2400" dirty="0"/>
              <a:t>This study helps financial investors build commodity portfolios with rebalancing directions and weights. </a:t>
            </a:r>
          </a:p>
          <a:p>
            <a:pPr marL="934425" marR="74930" lvl="1" indent="-457200" algn="just">
              <a:lnSpc>
                <a:spcPct val="150000"/>
              </a:lnSpc>
              <a:buSzPts val="2400"/>
              <a:buFont typeface="+mj-lt"/>
              <a:buAutoNum type="arabicPeriod"/>
            </a:pPr>
            <a:r>
              <a:rPr lang="en-US" sz="2400" dirty="0"/>
              <a:t>This study confirms the efficiency of diversification in the commodity market to balance return and risk. </a:t>
            </a:r>
          </a:p>
          <a:p>
            <a:pPr marL="477225" marR="74930" lvl="1" indent="0" algn="just">
              <a:lnSpc>
                <a:spcPct val="150000"/>
              </a:lnSpc>
              <a:buSzPts val="2400"/>
              <a:buNone/>
            </a:pPr>
            <a:endParaRPr lang="en-US" sz="600" dirty="0"/>
          </a:p>
          <a:p>
            <a:pPr marL="200025" marR="74930" lvl="0" indent="-18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</a:rPr>
              <a:t>Limit</a:t>
            </a:r>
            <a:r>
              <a:rPr lang="zh-CN" sz="2400" b="1" dirty="0">
                <a:solidFill>
                  <a:schemeClr val="accent1"/>
                </a:solidFill>
              </a:rPr>
              <a:t>:</a:t>
            </a:r>
            <a:r>
              <a:rPr lang="en-US" altLang="zh-CN" sz="2400" b="1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Do not consider commodity spot assets as diversification or hedging assets. </a:t>
            </a:r>
          </a:p>
          <a:p>
            <a:pPr marL="200025" marR="74930" lvl="0" indent="-18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en-US" sz="600" dirty="0"/>
          </a:p>
          <a:p>
            <a:pPr marL="200025" marR="74930" lvl="0" indent="-18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</a:rPr>
              <a:t>Further study:</a:t>
            </a:r>
            <a:r>
              <a:rPr lang="en-US" sz="2400" dirty="0"/>
              <a:t> Diversification or hedging by: </a:t>
            </a:r>
            <a:endParaRPr lang="en-US" altLang="zh-CN" sz="2400" b="1" dirty="0"/>
          </a:p>
          <a:p>
            <a:pPr marL="934425" marR="74930" lvl="1" indent="-457200" algn="just">
              <a:lnSpc>
                <a:spcPct val="150000"/>
              </a:lnSpc>
              <a:buSzPts val="2400"/>
              <a:buFont typeface="+mj-lt"/>
              <a:buAutoNum type="arabicPeriod"/>
            </a:pPr>
            <a:r>
              <a:rPr lang="en-US" sz="2400" dirty="0"/>
              <a:t>Commodity spot market. </a:t>
            </a:r>
          </a:p>
          <a:p>
            <a:pPr marL="934425" marR="74930" lvl="1" indent="-457200" algn="just">
              <a:lnSpc>
                <a:spcPct val="150000"/>
              </a:lnSpc>
              <a:buSzPts val="2400"/>
              <a:buFont typeface="+mj-lt"/>
              <a:buAutoNum type="arabicPeriod"/>
            </a:pPr>
            <a:r>
              <a:rPr lang="en-US" sz="2400" dirty="0"/>
              <a:t>Other markets: stock market, real estate market, Bitcoin market, etc. </a:t>
            </a:r>
          </a:p>
          <a:p>
            <a:pPr marL="477225" marR="74930" lvl="1" indent="0" algn="just">
              <a:lnSpc>
                <a:spcPct val="150000"/>
              </a:lnSpc>
              <a:buSzPts val="2400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>
            <a:spLocks noGrp="1"/>
          </p:cNvSpPr>
          <p:nvPr>
            <p:ph type="title"/>
          </p:nvPr>
        </p:nvSpPr>
        <p:spPr>
          <a:xfrm>
            <a:off x="522720" y="217439"/>
            <a:ext cx="9777220" cy="97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zh-CN" b="1" dirty="0"/>
              <a:t>1. Introduction</a:t>
            </a:r>
            <a:r>
              <a:rPr lang="en-US" altLang="zh-CN" b="1" dirty="0"/>
              <a:t>-Commodity Background</a:t>
            </a:r>
            <a:endParaRPr b="1" dirty="0"/>
          </a:p>
        </p:txBody>
      </p:sp>
      <p:sp>
        <p:nvSpPr>
          <p:cNvPr id="172" name="Google Shape;172;p3"/>
          <p:cNvSpPr txBox="1">
            <a:spLocks noGrp="1"/>
          </p:cNvSpPr>
          <p:nvPr>
            <p:ph type="body" idx="1"/>
          </p:nvPr>
        </p:nvSpPr>
        <p:spPr>
          <a:xfrm>
            <a:off x="522719" y="1379476"/>
            <a:ext cx="5838751" cy="48246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zh-CN" sz="2400" b="1" dirty="0">
                <a:solidFill>
                  <a:schemeClr val="accent1"/>
                </a:solidFill>
              </a:rPr>
              <a:t>Types: </a:t>
            </a:r>
            <a:r>
              <a:rPr lang="en-US" altLang="zh-CN" sz="2400" dirty="0"/>
              <a:t>metal, energy, agricultural.</a:t>
            </a: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zh-CN" sz="2400" b="1" dirty="0">
                <a:solidFill>
                  <a:schemeClr val="accent1"/>
                </a:solidFill>
              </a:rPr>
              <a:t>Characteristics: </a:t>
            </a:r>
            <a:r>
              <a:rPr lang="en-US" altLang="zh-CN" sz="2400" dirty="0"/>
              <a:t>volatile</a:t>
            </a: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zh-CN" sz="2400" b="1" dirty="0">
                <a:solidFill>
                  <a:schemeClr val="accent1"/>
                </a:solidFill>
              </a:rPr>
              <a:t>Traditional Commodity Market: </a:t>
            </a:r>
          </a:p>
          <a:p>
            <a:pPr marL="477225" marR="74930" lvl="1" indent="0" algn="just">
              <a:lnSpc>
                <a:spcPct val="150000"/>
              </a:lnSpc>
              <a:buSzPts val="2400"/>
              <a:buNone/>
            </a:pPr>
            <a:r>
              <a:rPr lang="en-US" altLang="zh-CN" sz="2400" dirty="0"/>
              <a:t>Hedgers protect commodity prices by transferring risk to speculators.</a:t>
            </a: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zh-CN" sz="2400" b="1" dirty="0">
                <a:solidFill>
                  <a:schemeClr val="accent1"/>
                </a:solidFill>
              </a:rPr>
              <a:t>Modern Commodity Market: </a:t>
            </a:r>
          </a:p>
          <a:p>
            <a:pPr marL="477225" marR="74930" lvl="1" indent="0" algn="just">
              <a:lnSpc>
                <a:spcPct val="150000"/>
              </a:lnSpc>
              <a:buSzPts val="2400"/>
              <a:buNone/>
            </a:pPr>
            <a:r>
              <a:rPr lang="en-US" altLang="zh-CN" sz="2400" dirty="0"/>
              <a:t>Financial investors have surged by using commodity assets as a way of investment.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A5C0FBD-2EF0-3773-96FB-029CC2DAC4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473816"/>
              </p:ext>
            </p:extLst>
          </p:nvPr>
        </p:nvGraphicFramePr>
        <p:xfrm>
          <a:off x="6430297" y="1047107"/>
          <a:ext cx="5238983" cy="5347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zh-CN" b="1" dirty="0"/>
              <a:t>1. Introduction</a:t>
            </a:r>
            <a:r>
              <a:rPr lang="en-US" altLang="zh-CN" b="1" dirty="0"/>
              <a:t>-Research Purpose</a:t>
            </a:r>
            <a:endParaRPr b="1" dirty="0"/>
          </a:p>
        </p:txBody>
      </p:sp>
      <p:sp>
        <p:nvSpPr>
          <p:cNvPr id="172" name="Google Shape;172;p3"/>
          <p:cNvSpPr txBox="1">
            <a:spLocks noGrp="1"/>
          </p:cNvSpPr>
          <p:nvPr>
            <p:ph type="body" idx="1"/>
          </p:nvPr>
        </p:nvSpPr>
        <p:spPr>
          <a:xfrm>
            <a:off x="600358" y="1337095"/>
            <a:ext cx="10827270" cy="500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00025" marR="74930" lvl="0" indent="-18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</a:rPr>
              <a:t>Research Purpose: </a:t>
            </a:r>
            <a:r>
              <a:rPr lang="en-US" altLang="zh-CN" sz="2400" dirty="0"/>
              <a:t>get the optimal commodity portfolio weights for financial investors, considering different investment preferences. </a:t>
            </a:r>
            <a:endParaRPr lang="en-US" altLang="zh-CN" sz="1900" dirty="0"/>
          </a:p>
          <a:p>
            <a:pPr marL="200025" marR="74930" lvl="0" indent="-18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en-US" sz="1900" dirty="0"/>
          </a:p>
          <a:p>
            <a:pPr marL="200025" marR="74930" lvl="0" indent="-18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</a:rPr>
              <a:t>Importance</a:t>
            </a:r>
            <a:r>
              <a:rPr lang="zh-CN" sz="2400" b="1" dirty="0">
                <a:solidFill>
                  <a:schemeClr val="accent1"/>
                </a:solidFill>
              </a:rPr>
              <a:t>:</a:t>
            </a:r>
            <a:endParaRPr lang="en-US" altLang="zh-CN" sz="2400" b="1" dirty="0"/>
          </a:p>
          <a:p>
            <a:pPr marL="934425" marR="74930" lvl="1" indent="-457200" algn="just">
              <a:lnSpc>
                <a:spcPct val="150000"/>
              </a:lnSpc>
              <a:buSzPts val="2400"/>
              <a:buFont typeface="+mj-lt"/>
              <a:buAutoNum type="arabicPeriod"/>
            </a:pPr>
            <a:r>
              <a:rPr lang="en-US" sz="2400" dirty="0"/>
              <a:t>Portfolio Optimization: effective allocation based on return and risk can adapt to various investment goals. </a:t>
            </a:r>
          </a:p>
          <a:p>
            <a:pPr marL="934425" marR="74930" lvl="1" indent="-457200" algn="just">
              <a:lnSpc>
                <a:spcPct val="150000"/>
              </a:lnSpc>
              <a:buSzPts val="2400"/>
              <a:buFont typeface="+mj-lt"/>
              <a:buAutoNum type="arabicPeriod"/>
            </a:pPr>
            <a:r>
              <a:rPr lang="en-US" sz="2400" dirty="0"/>
              <a:t>Risk Reduction: diversification or hedging in the commodity market can protect against market volatility.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2717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/>
              <a:t>2</a:t>
            </a:r>
            <a:r>
              <a:rPr lang="zh-CN" b="1" dirty="0"/>
              <a:t>. </a:t>
            </a:r>
            <a:r>
              <a:rPr lang="en-US" altLang="zh-CN" b="1" dirty="0"/>
              <a:t>Data</a:t>
            </a:r>
            <a:endParaRPr b="1" dirty="0"/>
          </a:p>
        </p:txBody>
      </p:sp>
      <p:sp>
        <p:nvSpPr>
          <p:cNvPr id="7" name="Google Shape;172;p3">
            <a:extLst>
              <a:ext uri="{FF2B5EF4-FFF2-40B4-BE49-F238E27FC236}">
                <a16:creationId xmlns:a16="http://schemas.microsoft.com/office/drawing/2014/main" id="{BEC4AAC9-8297-BC4D-BFF5-43E9AD824C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720" y="1117598"/>
            <a:ext cx="11262880" cy="52288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zh-CN" sz="2400" b="1" dirty="0">
                <a:solidFill>
                  <a:schemeClr val="accent1"/>
                </a:solidFill>
              </a:rPr>
              <a:t>Dataset: </a:t>
            </a:r>
            <a:r>
              <a:rPr lang="en-US" altLang="zh-CN" sz="2400" dirty="0"/>
              <a:t>metal, energy, agricultural commodity futures’ daily closing price.</a:t>
            </a: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zh-CN" sz="2400" b="1" dirty="0">
                <a:solidFill>
                  <a:schemeClr val="accent1"/>
                </a:solidFill>
              </a:rPr>
              <a:t>Period: </a:t>
            </a:r>
            <a:r>
              <a:rPr lang="en-US" altLang="zh-CN" sz="2400" dirty="0"/>
              <a:t>from 1991-2023, in a total of 6329 days</a:t>
            </a: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zh-CN" sz="2400" b="1" dirty="0">
                <a:solidFill>
                  <a:schemeClr val="accent1"/>
                </a:solidFill>
              </a:rPr>
              <a:t>Transformation: </a:t>
            </a:r>
            <a:r>
              <a:rPr lang="en-US" altLang="zh-CN" sz="2400" dirty="0"/>
              <a:t>log return</a:t>
            </a:r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dirty="0"/>
          </a:p>
          <a:p>
            <a:pPr marL="362925" marR="74930" indent="-3429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en-US" altLang="zh-CN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B7D7D1D8-3AC2-BBFA-E6C2-005B2EE2F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660256"/>
              </p:ext>
            </p:extLst>
          </p:nvPr>
        </p:nvGraphicFramePr>
        <p:xfrm>
          <a:off x="741680" y="3210560"/>
          <a:ext cx="4734560" cy="3303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808E5A8-E131-F9FD-42BC-65B80A0AE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6364165"/>
              </p:ext>
            </p:extLst>
          </p:nvPr>
        </p:nvGraphicFramePr>
        <p:xfrm>
          <a:off x="6461760" y="3210559"/>
          <a:ext cx="4734560" cy="3303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/>
              <a:t>2</a:t>
            </a:r>
            <a:r>
              <a:rPr lang="zh-CN" b="1" dirty="0"/>
              <a:t>. </a:t>
            </a:r>
            <a:r>
              <a:rPr lang="en-US" altLang="zh-CN" b="1" dirty="0"/>
              <a:t>Data</a:t>
            </a:r>
            <a:endParaRPr b="1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FE22AA9-67DF-7585-48BF-CE9F01409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504058"/>
              </p:ext>
            </p:extLst>
          </p:nvPr>
        </p:nvGraphicFramePr>
        <p:xfrm>
          <a:off x="1005840" y="1452880"/>
          <a:ext cx="1075944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365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/>
              <a:t>3</a:t>
            </a:r>
            <a:r>
              <a:rPr lang="zh-CN" b="1" dirty="0"/>
              <a:t>. </a:t>
            </a:r>
            <a:r>
              <a:rPr lang="en-US" altLang="zh-CN" b="1" dirty="0"/>
              <a:t>Methodology-Empirical Models</a:t>
            </a:r>
            <a:endParaRPr b="1" dirty="0"/>
          </a:p>
        </p:txBody>
      </p:sp>
      <p:grpSp>
        <p:nvGrpSpPr>
          <p:cNvPr id="2" name="组合 24">
            <a:extLst>
              <a:ext uri="{FF2B5EF4-FFF2-40B4-BE49-F238E27FC236}">
                <a16:creationId xmlns:a16="http://schemas.microsoft.com/office/drawing/2014/main" id="{8F49F0A5-FBA2-BA25-9939-54BBB7414F7F}"/>
              </a:ext>
            </a:extLst>
          </p:cNvPr>
          <p:cNvGrpSpPr/>
          <p:nvPr/>
        </p:nvGrpSpPr>
        <p:grpSpPr bwMode="auto">
          <a:xfrm>
            <a:off x="2103597" y="1626702"/>
            <a:ext cx="2848777" cy="2810205"/>
            <a:chOff x="2848131" y="1860029"/>
            <a:chExt cx="3807502" cy="3807502"/>
          </a:xfrm>
        </p:grpSpPr>
        <p:sp>
          <p:nvSpPr>
            <p:cNvPr id="3" name="椭圆 38">
              <a:extLst>
                <a:ext uri="{FF2B5EF4-FFF2-40B4-BE49-F238E27FC236}">
                  <a16:creationId xmlns:a16="http://schemas.microsoft.com/office/drawing/2014/main" id="{FDDBF22F-2A55-D969-FD46-7BA3DB161BF3}"/>
                </a:ext>
              </a:extLst>
            </p:cNvPr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椭圆 39">
              <a:extLst>
                <a:ext uri="{FF2B5EF4-FFF2-40B4-BE49-F238E27FC236}">
                  <a16:creationId xmlns:a16="http://schemas.microsoft.com/office/drawing/2014/main" id="{95D3E948-E075-548D-A533-5C0C1F53C1EC}"/>
                </a:ext>
              </a:extLst>
            </p:cNvPr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40">
            <a:extLst>
              <a:ext uri="{FF2B5EF4-FFF2-40B4-BE49-F238E27FC236}">
                <a16:creationId xmlns:a16="http://schemas.microsoft.com/office/drawing/2014/main" id="{09E5358B-8567-E3F6-C145-6EC976AF1AF5}"/>
              </a:ext>
            </a:extLst>
          </p:cNvPr>
          <p:cNvGrpSpPr/>
          <p:nvPr/>
        </p:nvGrpSpPr>
        <p:grpSpPr>
          <a:xfrm>
            <a:off x="2125622" y="2665425"/>
            <a:ext cx="3023720" cy="1044573"/>
            <a:chOff x="1715787" y="3092319"/>
            <a:chExt cx="2605090" cy="939324"/>
          </a:xfrm>
        </p:grpSpPr>
        <p:sp>
          <p:nvSpPr>
            <p:cNvPr id="6" name="文本框 33">
              <a:extLst>
                <a:ext uri="{FF2B5EF4-FFF2-40B4-BE49-F238E27FC236}">
                  <a16:creationId xmlns:a16="http://schemas.microsoft.com/office/drawing/2014/main" id="{91825922-CC96-2C1C-563F-0200796BD8BD}"/>
                </a:ext>
              </a:extLst>
            </p:cNvPr>
            <p:cNvSpPr txBox="1"/>
            <p:nvPr/>
          </p:nvSpPr>
          <p:spPr>
            <a:xfrm>
              <a:off x="1715787" y="3092319"/>
              <a:ext cx="2605090" cy="44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en-US" altLang="zh-CN" sz="2600" dirty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AI</a:t>
              </a:r>
              <a:endPara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" name="Freeform 323">
              <a:extLst>
                <a:ext uri="{FF2B5EF4-FFF2-40B4-BE49-F238E27FC236}">
                  <a16:creationId xmlns:a16="http://schemas.microsoft.com/office/drawing/2014/main" id="{DB65D904-6A8D-D900-BAFF-1BCAFBD7568E}"/>
                </a:ext>
              </a:extLst>
            </p:cNvPr>
            <p:cNvSpPr/>
            <p:nvPr/>
          </p:nvSpPr>
          <p:spPr bwMode="auto">
            <a:xfrm>
              <a:off x="2777814" y="3753830"/>
              <a:ext cx="277813" cy="277813"/>
            </a:xfrm>
            <a:custGeom>
              <a:avLst/>
              <a:gdLst>
                <a:gd name="T0" fmla="*/ 250 w 288"/>
                <a:gd name="T1" fmla="*/ 220 h 287"/>
                <a:gd name="T2" fmla="*/ 169 w 288"/>
                <a:gd name="T3" fmla="*/ 191 h 287"/>
                <a:gd name="T4" fmla="*/ 197 w 288"/>
                <a:gd name="T5" fmla="*/ 136 h 287"/>
                <a:gd name="T6" fmla="*/ 197 w 288"/>
                <a:gd name="T7" fmla="*/ 135 h 287"/>
                <a:gd name="T8" fmla="*/ 204 w 288"/>
                <a:gd name="T9" fmla="*/ 134 h 287"/>
                <a:gd name="T10" fmla="*/ 211 w 288"/>
                <a:gd name="T11" fmla="*/ 107 h 287"/>
                <a:gd name="T12" fmla="*/ 206 w 288"/>
                <a:gd name="T13" fmla="*/ 96 h 287"/>
                <a:gd name="T14" fmla="*/ 205 w 288"/>
                <a:gd name="T15" fmla="*/ 96 h 287"/>
                <a:gd name="T16" fmla="*/ 205 w 288"/>
                <a:gd name="T17" fmla="*/ 93 h 287"/>
                <a:gd name="T18" fmla="*/ 205 w 288"/>
                <a:gd name="T19" fmla="*/ 54 h 287"/>
                <a:gd name="T20" fmla="*/ 193 w 288"/>
                <a:gd name="T21" fmla="*/ 25 h 287"/>
                <a:gd name="T22" fmla="*/ 160 w 288"/>
                <a:gd name="T23" fmla="*/ 8 h 287"/>
                <a:gd name="T24" fmla="*/ 120 w 288"/>
                <a:gd name="T25" fmla="*/ 4 h 287"/>
                <a:gd name="T26" fmla="*/ 103 w 288"/>
                <a:gd name="T27" fmla="*/ 22 h 287"/>
                <a:gd name="T28" fmla="*/ 83 w 288"/>
                <a:gd name="T29" fmla="*/ 54 h 287"/>
                <a:gd name="T30" fmla="*/ 82 w 288"/>
                <a:gd name="T31" fmla="*/ 93 h 287"/>
                <a:gd name="T32" fmla="*/ 82 w 288"/>
                <a:gd name="T33" fmla="*/ 96 h 287"/>
                <a:gd name="T34" fmla="*/ 82 w 288"/>
                <a:gd name="T35" fmla="*/ 96 h 287"/>
                <a:gd name="T36" fmla="*/ 76 w 288"/>
                <a:gd name="T37" fmla="*/ 107 h 287"/>
                <a:gd name="T38" fmla="*/ 83 w 288"/>
                <a:gd name="T39" fmla="*/ 134 h 287"/>
                <a:gd name="T40" fmla="*/ 90 w 288"/>
                <a:gd name="T41" fmla="*/ 135 h 287"/>
                <a:gd name="T42" fmla="*/ 90 w 288"/>
                <a:gd name="T43" fmla="*/ 136 h 287"/>
                <a:gd name="T44" fmla="*/ 118 w 288"/>
                <a:gd name="T45" fmla="*/ 191 h 287"/>
                <a:gd name="T46" fmla="*/ 38 w 288"/>
                <a:gd name="T47" fmla="*/ 220 h 287"/>
                <a:gd name="T48" fmla="*/ 0 w 288"/>
                <a:gd name="T49" fmla="*/ 256 h 287"/>
                <a:gd name="T50" fmla="*/ 0 w 288"/>
                <a:gd name="T51" fmla="*/ 287 h 287"/>
                <a:gd name="T52" fmla="*/ 288 w 288"/>
                <a:gd name="T53" fmla="*/ 287 h 287"/>
                <a:gd name="T54" fmla="*/ 288 w 288"/>
                <a:gd name="T55" fmla="*/ 256 h 287"/>
                <a:gd name="T56" fmla="*/ 250 w 288"/>
                <a:gd name="T57" fmla="*/ 22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87">
                  <a:moveTo>
                    <a:pt x="250" y="220"/>
                  </a:moveTo>
                  <a:cubicBezTo>
                    <a:pt x="231" y="212"/>
                    <a:pt x="209" y="196"/>
                    <a:pt x="169" y="191"/>
                  </a:cubicBezTo>
                  <a:cubicBezTo>
                    <a:pt x="181" y="181"/>
                    <a:pt x="186" y="162"/>
                    <a:pt x="197" y="136"/>
                  </a:cubicBezTo>
                  <a:cubicBezTo>
                    <a:pt x="197" y="136"/>
                    <a:pt x="197" y="135"/>
                    <a:pt x="197" y="135"/>
                  </a:cubicBezTo>
                  <a:cubicBezTo>
                    <a:pt x="200" y="135"/>
                    <a:pt x="202" y="135"/>
                    <a:pt x="204" y="134"/>
                  </a:cubicBezTo>
                  <a:cubicBezTo>
                    <a:pt x="208" y="131"/>
                    <a:pt x="211" y="115"/>
                    <a:pt x="211" y="107"/>
                  </a:cubicBezTo>
                  <a:cubicBezTo>
                    <a:pt x="211" y="95"/>
                    <a:pt x="206" y="96"/>
                    <a:pt x="206" y="96"/>
                  </a:cubicBezTo>
                  <a:cubicBezTo>
                    <a:pt x="206" y="96"/>
                    <a:pt x="205" y="96"/>
                    <a:pt x="205" y="96"/>
                  </a:cubicBezTo>
                  <a:cubicBezTo>
                    <a:pt x="205" y="95"/>
                    <a:pt x="205" y="94"/>
                    <a:pt x="205" y="93"/>
                  </a:cubicBezTo>
                  <a:cubicBezTo>
                    <a:pt x="205" y="83"/>
                    <a:pt x="207" y="64"/>
                    <a:pt x="205" y="54"/>
                  </a:cubicBezTo>
                  <a:cubicBezTo>
                    <a:pt x="200" y="39"/>
                    <a:pt x="201" y="33"/>
                    <a:pt x="193" y="25"/>
                  </a:cubicBezTo>
                  <a:cubicBezTo>
                    <a:pt x="182" y="13"/>
                    <a:pt x="166" y="8"/>
                    <a:pt x="160" y="8"/>
                  </a:cubicBezTo>
                  <a:cubicBezTo>
                    <a:pt x="155" y="8"/>
                    <a:pt x="133" y="0"/>
                    <a:pt x="120" y="4"/>
                  </a:cubicBezTo>
                  <a:cubicBezTo>
                    <a:pt x="107" y="9"/>
                    <a:pt x="114" y="22"/>
                    <a:pt x="103" y="22"/>
                  </a:cubicBezTo>
                  <a:cubicBezTo>
                    <a:pt x="92" y="22"/>
                    <a:pt x="87" y="39"/>
                    <a:pt x="83" y="54"/>
                  </a:cubicBezTo>
                  <a:cubicBezTo>
                    <a:pt x="80" y="64"/>
                    <a:pt x="82" y="82"/>
                    <a:pt x="82" y="93"/>
                  </a:cubicBezTo>
                  <a:cubicBezTo>
                    <a:pt x="82" y="94"/>
                    <a:pt x="82" y="95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6"/>
                    <a:pt x="76" y="95"/>
                    <a:pt x="76" y="107"/>
                  </a:cubicBezTo>
                  <a:cubicBezTo>
                    <a:pt x="76" y="115"/>
                    <a:pt x="79" y="131"/>
                    <a:pt x="83" y="134"/>
                  </a:cubicBezTo>
                  <a:cubicBezTo>
                    <a:pt x="85" y="135"/>
                    <a:pt x="88" y="135"/>
                    <a:pt x="90" y="135"/>
                  </a:cubicBezTo>
                  <a:cubicBezTo>
                    <a:pt x="90" y="135"/>
                    <a:pt x="90" y="136"/>
                    <a:pt x="90" y="136"/>
                  </a:cubicBezTo>
                  <a:cubicBezTo>
                    <a:pt x="101" y="163"/>
                    <a:pt x="106" y="182"/>
                    <a:pt x="118" y="191"/>
                  </a:cubicBezTo>
                  <a:cubicBezTo>
                    <a:pt x="79" y="196"/>
                    <a:pt x="57" y="212"/>
                    <a:pt x="38" y="220"/>
                  </a:cubicBezTo>
                  <a:cubicBezTo>
                    <a:pt x="0" y="237"/>
                    <a:pt x="0" y="256"/>
                    <a:pt x="0" y="25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288" y="287"/>
                    <a:pt x="288" y="287"/>
                    <a:pt x="288" y="287"/>
                  </a:cubicBezTo>
                  <a:cubicBezTo>
                    <a:pt x="288" y="256"/>
                    <a:pt x="288" y="256"/>
                    <a:pt x="288" y="256"/>
                  </a:cubicBezTo>
                  <a:cubicBezTo>
                    <a:pt x="288" y="256"/>
                    <a:pt x="287" y="237"/>
                    <a:pt x="250" y="2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51230"/>
              <a:endParaRPr lang="zh-CN" altLang="en-US" sz="1900" dirty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组合 44">
            <a:extLst>
              <a:ext uri="{FF2B5EF4-FFF2-40B4-BE49-F238E27FC236}">
                <a16:creationId xmlns:a16="http://schemas.microsoft.com/office/drawing/2014/main" id="{F5BC9164-92E4-815C-5E38-D9DE9718F889}"/>
              </a:ext>
            </a:extLst>
          </p:cNvPr>
          <p:cNvGrpSpPr/>
          <p:nvPr/>
        </p:nvGrpSpPr>
        <p:grpSpPr>
          <a:xfrm>
            <a:off x="5374241" y="1099500"/>
            <a:ext cx="819718" cy="4244046"/>
            <a:chOff x="5191898" y="1845618"/>
            <a:chExt cx="706229" cy="3816424"/>
          </a:xfrm>
          <a:solidFill>
            <a:schemeClr val="accent1"/>
          </a:solidFill>
        </p:grpSpPr>
        <p:cxnSp>
          <p:nvCxnSpPr>
            <p:cNvPr id="9" name="直接连接符 45">
              <a:extLst>
                <a:ext uri="{FF2B5EF4-FFF2-40B4-BE49-F238E27FC236}">
                  <a16:creationId xmlns:a16="http://schemas.microsoft.com/office/drawing/2014/main" id="{20303951-622F-F2A9-BE4B-A56F4E9B4E02}"/>
                </a:ext>
              </a:extLst>
            </p:cNvPr>
            <p:cNvCxnSpPr/>
            <p:nvPr/>
          </p:nvCxnSpPr>
          <p:spPr>
            <a:xfrm>
              <a:off x="5545013" y="1845618"/>
              <a:ext cx="0" cy="3816424"/>
            </a:xfrm>
            <a:prstGeom prst="line">
              <a:avLst/>
            </a:prstGeom>
            <a:grpFill/>
            <a:ln w="9525" cap="flat" cmpd="sng" algn="ctr">
              <a:solidFill>
                <a:schemeClr val="accent1"/>
              </a:solidFill>
              <a:prstDash val="dash"/>
            </a:ln>
            <a:effectLst/>
          </p:spPr>
        </p:cxnSp>
        <p:grpSp>
          <p:nvGrpSpPr>
            <p:cNvPr id="10" name="组合 46">
              <a:extLst>
                <a:ext uri="{FF2B5EF4-FFF2-40B4-BE49-F238E27FC236}">
                  <a16:creationId xmlns:a16="http://schemas.microsoft.com/office/drawing/2014/main" id="{D03145C1-DBFE-2287-C0AF-E370FB63A8F3}"/>
                </a:ext>
              </a:extLst>
            </p:cNvPr>
            <p:cNvGrpSpPr/>
            <p:nvPr/>
          </p:nvGrpSpPr>
          <p:grpSpPr>
            <a:xfrm>
              <a:off x="5191898" y="2351253"/>
              <a:ext cx="706229" cy="703668"/>
              <a:chOff x="3618897" y="2279040"/>
              <a:chExt cx="706229" cy="703668"/>
            </a:xfrm>
            <a:grpFill/>
          </p:grpSpPr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9C6A79EB-B968-A727-0758-8BFF3B46D6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13987" y="2279040"/>
                <a:ext cx="516048" cy="703668"/>
              </a:xfrm>
              <a:custGeom>
                <a:avLst/>
                <a:gdLst>
                  <a:gd name="T0" fmla="*/ 222 w 597"/>
                  <a:gd name="T1" fmla="*/ 575 h 814"/>
                  <a:gd name="T2" fmla="*/ 253 w 597"/>
                  <a:gd name="T3" fmla="*/ 598 h 814"/>
                  <a:gd name="T4" fmla="*/ 344 w 597"/>
                  <a:gd name="T5" fmla="*/ 598 h 814"/>
                  <a:gd name="T6" fmla="*/ 375 w 597"/>
                  <a:gd name="T7" fmla="*/ 575 h 814"/>
                  <a:gd name="T8" fmla="*/ 414 w 597"/>
                  <a:gd name="T9" fmla="*/ 509 h 814"/>
                  <a:gd name="T10" fmla="*/ 539 w 597"/>
                  <a:gd name="T11" fmla="*/ 298 h 814"/>
                  <a:gd name="T12" fmla="*/ 298 w 597"/>
                  <a:gd name="T13" fmla="*/ 57 h 814"/>
                  <a:gd name="T14" fmla="*/ 57 w 597"/>
                  <a:gd name="T15" fmla="*/ 298 h 814"/>
                  <a:gd name="T16" fmla="*/ 183 w 597"/>
                  <a:gd name="T17" fmla="*/ 509 h 814"/>
                  <a:gd name="T18" fmla="*/ 222 w 597"/>
                  <a:gd name="T19" fmla="*/ 575 h 814"/>
                  <a:gd name="T20" fmla="*/ 354 w 597"/>
                  <a:gd name="T21" fmla="*/ 782 h 814"/>
                  <a:gd name="T22" fmla="*/ 314 w 597"/>
                  <a:gd name="T23" fmla="*/ 814 h 814"/>
                  <a:gd name="T24" fmla="*/ 282 w 597"/>
                  <a:gd name="T25" fmla="*/ 814 h 814"/>
                  <a:gd name="T26" fmla="*/ 242 w 597"/>
                  <a:gd name="T27" fmla="*/ 782 h 814"/>
                  <a:gd name="T28" fmla="*/ 226 w 597"/>
                  <a:gd name="T29" fmla="*/ 782 h 814"/>
                  <a:gd name="T30" fmla="*/ 165 w 597"/>
                  <a:gd name="T31" fmla="*/ 722 h 814"/>
                  <a:gd name="T32" fmla="*/ 165 w 597"/>
                  <a:gd name="T33" fmla="*/ 576 h 814"/>
                  <a:gd name="T34" fmla="*/ 155 w 597"/>
                  <a:gd name="T35" fmla="*/ 559 h 814"/>
                  <a:gd name="T36" fmla="*/ 0 w 597"/>
                  <a:gd name="T37" fmla="*/ 298 h 814"/>
                  <a:gd name="T38" fmla="*/ 298 w 597"/>
                  <a:gd name="T39" fmla="*/ 0 h 814"/>
                  <a:gd name="T40" fmla="*/ 597 w 597"/>
                  <a:gd name="T41" fmla="*/ 298 h 814"/>
                  <a:gd name="T42" fmla="*/ 441 w 597"/>
                  <a:gd name="T43" fmla="*/ 559 h 814"/>
                  <a:gd name="T44" fmla="*/ 431 w 597"/>
                  <a:gd name="T45" fmla="*/ 576 h 814"/>
                  <a:gd name="T46" fmla="*/ 432 w 597"/>
                  <a:gd name="T47" fmla="*/ 722 h 814"/>
                  <a:gd name="T48" fmla="*/ 371 w 597"/>
                  <a:gd name="T49" fmla="*/ 782 h 814"/>
                  <a:gd name="T50" fmla="*/ 354 w 597"/>
                  <a:gd name="T51" fmla="*/ 782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97" h="814">
                    <a:moveTo>
                      <a:pt x="222" y="575"/>
                    </a:moveTo>
                    <a:cubicBezTo>
                      <a:pt x="224" y="589"/>
                      <a:pt x="238" y="598"/>
                      <a:pt x="253" y="598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58" y="598"/>
                      <a:pt x="373" y="589"/>
                      <a:pt x="375" y="575"/>
                    </a:cubicBezTo>
                    <a:cubicBezTo>
                      <a:pt x="377" y="547"/>
                      <a:pt x="390" y="523"/>
                      <a:pt x="414" y="509"/>
                    </a:cubicBezTo>
                    <a:cubicBezTo>
                      <a:pt x="491" y="467"/>
                      <a:pt x="539" y="386"/>
                      <a:pt x="539" y="298"/>
                    </a:cubicBezTo>
                    <a:cubicBezTo>
                      <a:pt x="539" y="165"/>
                      <a:pt x="431" y="57"/>
                      <a:pt x="298" y="57"/>
                    </a:cubicBezTo>
                    <a:cubicBezTo>
                      <a:pt x="165" y="57"/>
                      <a:pt x="57" y="165"/>
                      <a:pt x="57" y="298"/>
                    </a:cubicBezTo>
                    <a:cubicBezTo>
                      <a:pt x="57" y="386"/>
                      <a:pt x="105" y="467"/>
                      <a:pt x="183" y="509"/>
                    </a:cubicBezTo>
                    <a:cubicBezTo>
                      <a:pt x="207" y="523"/>
                      <a:pt x="219" y="547"/>
                      <a:pt x="222" y="575"/>
                    </a:cubicBezTo>
                    <a:close/>
                    <a:moveTo>
                      <a:pt x="354" y="782"/>
                    </a:moveTo>
                    <a:cubicBezTo>
                      <a:pt x="350" y="800"/>
                      <a:pt x="334" y="814"/>
                      <a:pt x="314" y="814"/>
                    </a:cubicBezTo>
                    <a:cubicBezTo>
                      <a:pt x="282" y="814"/>
                      <a:pt x="282" y="814"/>
                      <a:pt x="282" y="814"/>
                    </a:cubicBezTo>
                    <a:cubicBezTo>
                      <a:pt x="263" y="814"/>
                      <a:pt x="247" y="800"/>
                      <a:pt x="242" y="782"/>
                    </a:cubicBezTo>
                    <a:cubicBezTo>
                      <a:pt x="226" y="782"/>
                      <a:pt x="226" y="782"/>
                      <a:pt x="226" y="782"/>
                    </a:cubicBezTo>
                    <a:cubicBezTo>
                      <a:pt x="193" y="782"/>
                      <a:pt x="165" y="755"/>
                      <a:pt x="165" y="722"/>
                    </a:cubicBezTo>
                    <a:cubicBezTo>
                      <a:pt x="165" y="576"/>
                      <a:pt x="165" y="576"/>
                      <a:pt x="165" y="576"/>
                    </a:cubicBezTo>
                    <a:cubicBezTo>
                      <a:pt x="165" y="569"/>
                      <a:pt x="162" y="563"/>
                      <a:pt x="155" y="559"/>
                    </a:cubicBezTo>
                    <a:cubicBezTo>
                      <a:pt x="60" y="507"/>
                      <a:pt x="0" y="407"/>
                      <a:pt x="0" y="298"/>
                    </a:cubicBezTo>
                    <a:cubicBezTo>
                      <a:pt x="0" y="133"/>
                      <a:pt x="134" y="0"/>
                      <a:pt x="298" y="0"/>
                    </a:cubicBezTo>
                    <a:cubicBezTo>
                      <a:pt x="463" y="0"/>
                      <a:pt x="597" y="133"/>
                      <a:pt x="597" y="298"/>
                    </a:cubicBezTo>
                    <a:cubicBezTo>
                      <a:pt x="597" y="407"/>
                      <a:pt x="537" y="507"/>
                      <a:pt x="441" y="559"/>
                    </a:cubicBezTo>
                    <a:cubicBezTo>
                      <a:pt x="435" y="563"/>
                      <a:pt x="431" y="569"/>
                      <a:pt x="431" y="576"/>
                    </a:cubicBezTo>
                    <a:cubicBezTo>
                      <a:pt x="432" y="722"/>
                      <a:pt x="432" y="722"/>
                      <a:pt x="432" y="722"/>
                    </a:cubicBezTo>
                    <a:cubicBezTo>
                      <a:pt x="432" y="755"/>
                      <a:pt x="404" y="782"/>
                      <a:pt x="371" y="782"/>
                    </a:cubicBezTo>
                    <a:cubicBezTo>
                      <a:pt x="354" y="782"/>
                      <a:pt x="354" y="782"/>
                      <a:pt x="354" y="78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4A65D2C8-5D52-9655-9107-FACC1A85BA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8897" y="2347432"/>
                <a:ext cx="706229" cy="373412"/>
              </a:xfrm>
              <a:custGeom>
                <a:avLst/>
                <a:gdLst>
                  <a:gd name="T0" fmla="*/ 699 w 817"/>
                  <a:gd name="T1" fmla="*/ 406 h 432"/>
                  <a:gd name="T2" fmla="*/ 692 w 817"/>
                  <a:gd name="T3" fmla="*/ 380 h 432"/>
                  <a:gd name="T4" fmla="*/ 718 w 817"/>
                  <a:gd name="T5" fmla="*/ 373 h 432"/>
                  <a:gd name="T6" fmla="*/ 755 w 817"/>
                  <a:gd name="T7" fmla="*/ 394 h 432"/>
                  <a:gd name="T8" fmla="*/ 762 w 817"/>
                  <a:gd name="T9" fmla="*/ 420 h 432"/>
                  <a:gd name="T10" fmla="*/ 736 w 817"/>
                  <a:gd name="T11" fmla="*/ 427 h 432"/>
                  <a:gd name="T12" fmla="*/ 699 w 817"/>
                  <a:gd name="T13" fmla="*/ 406 h 432"/>
                  <a:gd name="T14" fmla="*/ 718 w 817"/>
                  <a:gd name="T15" fmla="*/ 59 h 432"/>
                  <a:gd name="T16" fmla="*/ 692 w 817"/>
                  <a:gd name="T17" fmla="*/ 52 h 432"/>
                  <a:gd name="T18" fmla="*/ 699 w 817"/>
                  <a:gd name="T19" fmla="*/ 26 h 432"/>
                  <a:gd name="T20" fmla="*/ 736 w 817"/>
                  <a:gd name="T21" fmla="*/ 5 h 432"/>
                  <a:gd name="T22" fmla="*/ 762 w 817"/>
                  <a:gd name="T23" fmla="*/ 12 h 432"/>
                  <a:gd name="T24" fmla="*/ 755 w 817"/>
                  <a:gd name="T25" fmla="*/ 38 h 432"/>
                  <a:gd name="T26" fmla="*/ 718 w 817"/>
                  <a:gd name="T27" fmla="*/ 59 h 432"/>
                  <a:gd name="T28" fmla="*/ 755 w 817"/>
                  <a:gd name="T29" fmla="*/ 235 h 432"/>
                  <a:gd name="T30" fmla="*/ 736 w 817"/>
                  <a:gd name="T31" fmla="*/ 216 h 432"/>
                  <a:gd name="T32" fmla="*/ 755 w 817"/>
                  <a:gd name="T33" fmla="*/ 197 h 432"/>
                  <a:gd name="T34" fmla="*/ 798 w 817"/>
                  <a:gd name="T35" fmla="*/ 197 h 432"/>
                  <a:gd name="T36" fmla="*/ 817 w 817"/>
                  <a:gd name="T37" fmla="*/ 216 h 432"/>
                  <a:gd name="T38" fmla="*/ 798 w 817"/>
                  <a:gd name="T39" fmla="*/ 235 h 432"/>
                  <a:gd name="T40" fmla="*/ 755 w 817"/>
                  <a:gd name="T41" fmla="*/ 235 h 432"/>
                  <a:gd name="T42" fmla="*/ 118 w 817"/>
                  <a:gd name="T43" fmla="*/ 26 h 432"/>
                  <a:gd name="T44" fmla="*/ 124 w 817"/>
                  <a:gd name="T45" fmla="*/ 52 h 432"/>
                  <a:gd name="T46" fmla="*/ 98 w 817"/>
                  <a:gd name="T47" fmla="*/ 59 h 432"/>
                  <a:gd name="T48" fmla="*/ 62 w 817"/>
                  <a:gd name="T49" fmla="*/ 38 h 432"/>
                  <a:gd name="T50" fmla="*/ 55 w 817"/>
                  <a:gd name="T51" fmla="*/ 12 h 432"/>
                  <a:gd name="T52" fmla="*/ 81 w 817"/>
                  <a:gd name="T53" fmla="*/ 5 h 432"/>
                  <a:gd name="T54" fmla="*/ 118 w 817"/>
                  <a:gd name="T55" fmla="*/ 26 h 432"/>
                  <a:gd name="T56" fmla="*/ 98 w 817"/>
                  <a:gd name="T57" fmla="*/ 373 h 432"/>
                  <a:gd name="T58" fmla="*/ 124 w 817"/>
                  <a:gd name="T59" fmla="*/ 380 h 432"/>
                  <a:gd name="T60" fmla="*/ 118 w 817"/>
                  <a:gd name="T61" fmla="*/ 406 h 432"/>
                  <a:gd name="T62" fmla="*/ 81 w 817"/>
                  <a:gd name="T63" fmla="*/ 427 h 432"/>
                  <a:gd name="T64" fmla="*/ 55 w 817"/>
                  <a:gd name="T65" fmla="*/ 420 h 432"/>
                  <a:gd name="T66" fmla="*/ 62 w 817"/>
                  <a:gd name="T67" fmla="*/ 394 h 432"/>
                  <a:gd name="T68" fmla="*/ 98 w 817"/>
                  <a:gd name="T69" fmla="*/ 373 h 432"/>
                  <a:gd name="T70" fmla="*/ 62 w 817"/>
                  <a:gd name="T71" fmla="*/ 197 h 432"/>
                  <a:gd name="T72" fmla="*/ 81 w 817"/>
                  <a:gd name="T73" fmla="*/ 216 h 432"/>
                  <a:gd name="T74" fmla="*/ 62 w 817"/>
                  <a:gd name="T75" fmla="*/ 235 h 432"/>
                  <a:gd name="T76" fmla="*/ 19 w 817"/>
                  <a:gd name="T77" fmla="*/ 235 h 432"/>
                  <a:gd name="T78" fmla="*/ 0 w 817"/>
                  <a:gd name="T79" fmla="*/ 216 h 432"/>
                  <a:gd name="T80" fmla="*/ 19 w 817"/>
                  <a:gd name="T81" fmla="*/ 197 h 432"/>
                  <a:gd name="T82" fmla="*/ 62 w 817"/>
                  <a:gd name="T83" fmla="*/ 19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7" h="432">
                    <a:moveTo>
                      <a:pt x="699" y="406"/>
                    </a:moveTo>
                    <a:cubicBezTo>
                      <a:pt x="690" y="401"/>
                      <a:pt x="687" y="389"/>
                      <a:pt x="692" y="380"/>
                    </a:cubicBezTo>
                    <a:cubicBezTo>
                      <a:pt x="698" y="371"/>
                      <a:pt x="709" y="368"/>
                      <a:pt x="718" y="373"/>
                    </a:cubicBezTo>
                    <a:cubicBezTo>
                      <a:pt x="755" y="394"/>
                      <a:pt x="755" y="394"/>
                      <a:pt x="755" y="394"/>
                    </a:cubicBezTo>
                    <a:cubicBezTo>
                      <a:pt x="764" y="399"/>
                      <a:pt x="767" y="411"/>
                      <a:pt x="762" y="420"/>
                    </a:cubicBezTo>
                    <a:cubicBezTo>
                      <a:pt x="757" y="429"/>
                      <a:pt x="745" y="432"/>
                      <a:pt x="736" y="427"/>
                    </a:cubicBezTo>
                    <a:cubicBezTo>
                      <a:pt x="699" y="406"/>
                      <a:pt x="699" y="406"/>
                      <a:pt x="699" y="406"/>
                    </a:cubicBezTo>
                    <a:close/>
                    <a:moveTo>
                      <a:pt x="718" y="59"/>
                    </a:moveTo>
                    <a:cubicBezTo>
                      <a:pt x="709" y="64"/>
                      <a:pt x="698" y="61"/>
                      <a:pt x="692" y="52"/>
                    </a:cubicBezTo>
                    <a:cubicBezTo>
                      <a:pt x="687" y="43"/>
                      <a:pt x="690" y="31"/>
                      <a:pt x="699" y="26"/>
                    </a:cubicBezTo>
                    <a:cubicBezTo>
                      <a:pt x="736" y="5"/>
                      <a:pt x="736" y="5"/>
                      <a:pt x="736" y="5"/>
                    </a:cubicBezTo>
                    <a:cubicBezTo>
                      <a:pt x="745" y="0"/>
                      <a:pt x="757" y="3"/>
                      <a:pt x="762" y="12"/>
                    </a:cubicBezTo>
                    <a:cubicBezTo>
                      <a:pt x="767" y="21"/>
                      <a:pt x="764" y="32"/>
                      <a:pt x="755" y="38"/>
                    </a:cubicBezTo>
                    <a:cubicBezTo>
                      <a:pt x="718" y="59"/>
                      <a:pt x="718" y="59"/>
                      <a:pt x="718" y="59"/>
                    </a:cubicBezTo>
                    <a:close/>
                    <a:moveTo>
                      <a:pt x="755" y="235"/>
                    </a:moveTo>
                    <a:cubicBezTo>
                      <a:pt x="745" y="235"/>
                      <a:pt x="736" y="226"/>
                      <a:pt x="736" y="216"/>
                    </a:cubicBezTo>
                    <a:cubicBezTo>
                      <a:pt x="736" y="205"/>
                      <a:pt x="745" y="197"/>
                      <a:pt x="755" y="197"/>
                    </a:cubicBezTo>
                    <a:cubicBezTo>
                      <a:pt x="798" y="197"/>
                      <a:pt x="798" y="197"/>
                      <a:pt x="798" y="197"/>
                    </a:cubicBezTo>
                    <a:cubicBezTo>
                      <a:pt x="808" y="197"/>
                      <a:pt x="817" y="205"/>
                      <a:pt x="817" y="216"/>
                    </a:cubicBezTo>
                    <a:cubicBezTo>
                      <a:pt x="817" y="226"/>
                      <a:pt x="808" y="235"/>
                      <a:pt x="798" y="235"/>
                    </a:cubicBezTo>
                    <a:cubicBezTo>
                      <a:pt x="755" y="235"/>
                      <a:pt x="755" y="235"/>
                      <a:pt x="755" y="235"/>
                    </a:cubicBezTo>
                    <a:close/>
                    <a:moveTo>
                      <a:pt x="118" y="26"/>
                    </a:moveTo>
                    <a:cubicBezTo>
                      <a:pt x="127" y="31"/>
                      <a:pt x="130" y="43"/>
                      <a:pt x="124" y="52"/>
                    </a:cubicBezTo>
                    <a:cubicBezTo>
                      <a:pt x="119" y="61"/>
                      <a:pt x="108" y="64"/>
                      <a:pt x="98" y="5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53" y="32"/>
                      <a:pt x="49" y="21"/>
                      <a:pt x="55" y="12"/>
                    </a:cubicBezTo>
                    <a:cubicBezTo>
                      <a:pt x="60" y="3"/>
                      <a:pt x="72" y="0"/>
                      <a:pt x="81" y="5"/>
                    </a:cubicBezTo>
                    <a:cubicBezTo>
                      <a:pt x="118" y="26"/>
                      <a:pt x="118" y="26"/>
                      <a:pt x="118" y="26"/>
                    </a:cubicBezTo>
                    <a:close/>
                    <a:moveTo>
                      <a:pt x="98" y="373"/>
                    </a:moveTo>
                    <a:cubicBezTo>
                      <a:pt x="108" y="368"/>
                      <a:pt x="119" y="371"/>
                      <a:pt x="124" y="380"/>
                    </a:cubicBezTo>
                    <a:cubicBezTo>
                      <a:pt x="130" y="389"/>
                      <a:pt x="127" y="401"/>
                      <a:pt x="118" y="406"/>
                    </a:cubicBezTo>
                    <a:cubicBezTo>
                      <a:pt x="81" y="427"/>
                      <a:pt x="81" y="427"/>
                      <a:pt x="81" y="427"/>
                    </a:cubicBezTo>
                    <a:cubicBezTo>
                      <a:pt x="72" y="432"/>
                      <a:pt x="60" y="429"/>
                      <a:pt x="55" y="420"/>
                    </a:cubicBezTo>
                    <a:cubicBezTo>
                      <a:pt x="49" y="411"/>
                      <a:pt x="53" y="399"/>
                      <a:pt x="62" y="394"/>
                    </a:cubicBezTo>
                    <a:cubicBezTo>
                      <a:pt x="98" y="373"/>
                      <a:pt x="98" y="373"/>
                      <a:pt x="98" y="373"/>
                    </a:cubicBezTo>
                    <a:close/>
                    <a:moveTo>
                      <a:pt x="62" y="197"/>
                    </a:moveTo>
                    <a:cubicBezTo>
                      <a:pt x="72" y="197"/>
                      <a:pt x="81" y="205"/>
                      <a:pt x="81" y="216"/>
                    </a:cubicBezTo>
                    <a:cubicBezTo>
                      <a:pt x="81" y="226"/>
                      <a:pt x="72" y="235"/>
                      <a:pt x="62" y="235"/>
                    </a:cubicBezTo>
                    <a:cubicBezTo>
                      <a:pt x="19" y="235"/>
                      <a:pt x="19" y="235"/>
                      <a:pt x="19" y="235"/>
                    </a:cubicBezTo>
                    <a:cubicBezTo>
                      <a:pt x="9" y="235"/>
                      <a:pt x="0" y="226"/>
                      <a:pt x="0" y="216"/>
                    </a:cubicBezTo>
                    <a:cubicBezTo>
                      <a:pt x="0" y="205"/>
                      <a:pt x="9" y="197"/>
                      <a:pt x="19" y="197"/>
                    </a:cubicBezTo>
                    <a:cubicBezTo>
                      <a:pt x="62" y="197"/>
                      <a:pt x="62" y="197"/>
                      <a:pt x="62" y="19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02DB09C6-4ACD-D208-765C-F9CE7B750A0E}"/>
                  </a:ext>
                </a:extLst>
              </p:cNvPr>
              <p:cNvSpPr/>
              <p:nvPr/>
            </p:nvSpPr>
            <p:spPr bwMode="auto">
              <a:xfrm>
                <a:off x="3845651" y="2427528"/>
                <a:ext cx="253087" cy="253452"/>
              </a:xfrm>
              <a:custGeom>
                <a:avLst/>
                <a:gdLst>
                  <a:gd name="T0" fmla="*/ 3 w 293"/>
                  <a:gd name="T1" fmla="*/ 38 h 293"/>
                  <a:gd name="T2" fmla="*/ 16 w 293"/>
                  <a:gd name="T3" fmla="*/ 15 h 293"/>
                  <a:gd name="T4" fmla="*/ 39 w 293"/>
                  <a:gd name="T5" fmla="*/ 28 h 293"/>
                  <a:gd name="T6" fmla="*/ 50 w 293"/>
                  <a:gd name="T7" fmla="*/ 65 h 293"/>
                  <a:gd name="T8" fmla="*/ 91 w 293"/>
                  <a:gd name="T9" fmla="*/ 53 h 293"/>
                  <a:gd name="T10" fmla="*/ 91 w 293"/>
                  <a:gd name="T11" fmla="*/ 53 h 293"/>
                  <a:gd name="T12" fmla="*/ 127 w 293"/>
                  <a:gd name="T13" fmla="*/ 48 h 293"/>
                  <a:gd name="T14" fmla="*/ 127 w 293"/>
                  <a:gd name="T15" fmla="*/ 19 h 293"/>
                  <a:gd name="T16" fmla="*/ 146 w 293"/>
                  <a:gd name="T17" fmla="*/ 0 h 293"/>
                  <a:gd name="T18" fmla="*/ 165 w 293"/>
                  <a:gd name="T19" fmla="*/ 19 h 293"/>
                  <a:gd name="T20" fmla="*/ 165 w 293"/>
                  <a:gd name="T21" fmla="*/ 48 h 293"/>
                  <a:gd name="T22" fmla="*/ 202 w 293"/>
                  <a:gd name="T23" fmla="*/ 53 h 293"/>
                  <a:gd name="T24" fmla="*/ 202 w 293"/>
                  <a:gd name="T25" fmla="*/ 53 h 293"/>
                  <a:gd name="T26" fmla="*/ 202 w 293"/>
                  <a:gd name="T27" fmla="*/ 53 h 293"/>
                  <a:gd name="T28" fmla="*/ 242 w 293"/>
                  <a:gd name="T29" fmla="*/ 65 h 293"/>
                  <a:gd name="T30" fmla="*/ 253 w 293"/>
                  <a:gd name="T31" fmla="*/ 28 h 293"/>
                  <a:gd name="T32" fmla="*/ 277 w 293"/>
                  <a:gd name="T33" fmla="*/ 15 h 293"/>
                  <a:gd name="T34" fmla="*/ 290 w 293"/>
                  <a:gd name="T35" fmla="*/ 38 h 293"/>
                  <a:gd name="T36" fmla="*/ 220 w 293"/>
                  <a:gd name="T37" fmla="*/ 278 h 293"/>
                  <a:gd name="T38" fmla="*/ 196 w 293"/>
                  <a:gd name="T39" fmla="*/ 290 h 293"/>
                  <a:gd name="T40" fmla="*/ 183 w 293"/>
                  <a:gd name="T41" fmla="*/ 267 h 293"/>
                  <a:gd name="T42" fmla="*/ 232 w 293"/>
                  <a:gd name="T43" fmla="*/ 102 h 293"/>
                  <a:gd name="T44" fmla="*/ 194 w 293"/>
                  <a:gd name="T45" fmla="*/ 90 h 293"/>
                  <a:gd name="T46" fmla="*/ 194 w 293"/>
                  <a:gd name="T47" fmla="*/ 90 h 293"/>
                  <a:gd name="T48" fmla="*/ 165 w 293"/>
                  <a:gd name="T49" fmla="*/ 86 h 293"/>
                  <a:gd name="T50" fmla="*/ 165 w 293"/>
                  <a:gd name="T51" fmla="*/ 132 h 293"/>
                  <a:gd name="T52" fmla="*/ 146 w 293"/>
                  <a:gd name="T53" fmla="*/ 151 h 293"/>
                  <a:gd name="T54" fmla="*/ 127 w 293"/>
                  <a:gd name="T55" fmla="*/ 132 h 293"/>
                  <a:gd name="T56" fmla="*/ 127 w 293"/>
                  <a:gd name="T57" fmla="*/ 86 h 293"/>
                  <a:gd name="T58" fmla="*/ 99 w 293"/>
                  <a:gd name="T59" fmla="*/ 90 h 293"/>
                  <a:gd name="T60" fmla="*/ 99 w 293"/>
                  <a:gd name="T61" fmla="*/ 90 h 293"/>
                  <a:gd name="T62" fmla="*/ 61 w 293"/>
                  <a:gd name="T63" fmla="*/ 102 h 293"/>
                  <a:gd name="T64" fmla="*/ 109 w 293"/>
                  <a:gd name="T65" fmla="*/ 267 h 293"/>
                  <a:gd name="T66" fmla="*/ 96 w 293"/>
                  <a:gd name="T67" fmla="*/ 290 h 293"/>
                  <a:gd name="T68" fmla="*/ 73 w 293"/>
                  <a:gd name="T69" fmla="*/ 278 h 293"/>
                  <a:gd name="T70" fmla="*/ 3 w 293"/>
                  <a:gd name="T71" fmla="*/ 38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3" h="293">
                    <a:moveTo>
                      <a:pt x="3" y="38"/>
                    </a:moveTo>
                    <a:cubicBezTo>
                      <a:pt x="0" y="28"/>
                      <a:pt x="6" y="18"/>
                      <a:pt x="16" y="15"/>
                    </a:cubicBezTo>
                    <a:cubicBezTo>
                      <a:pt x="26" y="12"/>
                      <a:pt x="37" y="18"/>
                      <a:pt x="39" y="28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63" y="60"/>
                      <a:pt x="77" y="56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103" y="50"/>
                      <a:pt x="115" y="49"/>
                      <a:pt x="127" y="48"/>
                    </a:cubicBezTo>
                    <a:cubicBezTo>
                      <a:pt x="127" y="19"/>
                      <a:pt x="127" y="19"/>
                      <a:pt x="127" y="19"/>
                    </a:cubicBezTo>
                    <a:cubicBezTo>
                      <a:pt x="127" y="8"/>
                      <a:pt x="136" y="0"/>
                      <a:pt x="146" y="0"/>
                    </a:cubicBezTo>
                    <a:cubicBezTo>
                      <a:pt x="157" y="0"/>
                      <a:pt x="165" y="8"/>
                      <a:pt x="165" y="19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78" y="49"/>
                      <a:pt x="190" y="50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16" y="56"/>
                      <a:pt x="229" y="60"/>
                      <a:pt x="242" y="65"/>
                    </a:cubicBezTo>
                    <a:cubicBezTo>
                      <a:pt x="253" y="28"/>
                      <a:pt x="253" y="28"/>
                      <a:pt x="253" y="28"/>
                    </a:cubicBezTo>
                    <a:cubicBezTo>
                      <a:pt x="256" y="18"/>
                      <a:pt x="267" y="12"/>
                      <a:pt x="277" y="15"/>
                    </a:cubicBezTo>
                    <a:cubicBezTo>
                      <a:pt x="287" y="18"/>
                      <a:pt x="293" y="28"/>
                      <a:pt x="290" y="38"/>
                    </a:cubicBezTo>
                    <a:cubicBezTo>
                      <a:pt x="220" y="278"/>
                      <a:pt x="220" y="278"/>
                      <a:pt x="220" y="278"/>
                    </a:cubicBezTo>
                    <a:cubicBezTo>
                      <a:pt x="217" y="288"/>
                      <a:pt x="206" y="293"/>
                      <a:pt x="196" y="290"/>
                    </a:cubicBezTo>
                    <a:cubicBezTo>
                      <a:pt x="186" y="288"/>
                      <a:pt x="180" y="277"/>
                      <a:pt x="183" y="267"/>
                    </a:cubicBezTo>
                    <a:cubicBezTo>
                      <a:pt x="232" y="102"/>
                      <a:pt x="232" y="102"/>
                      <a:pt x="232" y="102"/>
                    </a:cubicBezTo>
                    <a:cubicBezTo>
                      <a:pt x="220" y="97"/>
                      <a:pt x="207" y="93"/>
                      <a:pt x="194" y="90"/>
                    </a:cubicBezTo>
                    <a:cubicBezTo>
                      <a:pt x="194" y="90"/>
                      <a:pt x="194" y="90"/>
                      <a:pt x="194" y="90"/>
                    </a:cubicBezTo>
                    <a:cubicBezTo>
                      <a:pt x="185" y="88"/>
                      <a:pt x="175" y="87"/>
                      <a:pt x="165" y="86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5" y="143"/>
                      <a:pt x="157" y="151"/>
                      <a:pt x="146" y="151"/>
                    </a:cubicBezTo>
                    <a:cubicBezTo>
                      <a:pt x="136" y="151"/>
                      <a:pt x="127" y="143"/>
                      <a:pt x="127" y="132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18" y="87"/>
                      <a:pt x="108" y="88"/>
                      <a:pt x="99" y="90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85" y="93"/>
                      <a:pt x="73" y="97"/>
                      <a:pt x="61" y="102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2" y="277"/>
                      <a:pt x="106" y="288"/>
                      <a:pt x="96" y="290"/>
                    </a:cubicBezTo>
                    <a:cubicBezTo>
                      <a:pt x="86" y="293"/>
                      <a:pt x="76" y="288"/>
                      <a:pt x="73" y="278"/>
                    </a:cubicBezTo>
                    <a:cubicBezTo>
                      <a:pt x="3" y="38"/>
                      <a:pt x="3" y="38"/>
                      <a:pt x="3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4" name="组合 24">
            <a:extLst>
              <a:ext uri="{FF2B5EF4-FFF2-40B4-BE49-F238E27FC236}">
                <a16:creationId xmlns:a16="http://schemas.microsoft.com/office/drawing/2014/main" id="{2CACD685-3EEB-DA08-61DF-4E060F41A402}"/>
              </a:ext>
            </a:extLst>
          </p:cNvPr>
          <p:cNvGrpSpPr/>
          <p:nvPr/>
        </p:nvGrpSpPr>
        <p:grpSpPr bwMode="auto">
          <a:xfrm>
            <a:off x="6742199" y="1621337"/>
            <a:ext cx="2922910" cy="2802672"/>
            <a:chOff x="2848131" y="1860029"/>
            <a:chExt cx="3807502" cy="3807502"/>
          </a:xfrm>
        </p:grpSpPr>
        <p:sp>
          <p:nvSpPr>
            <p:cNvPr id="15" name="椭圆 51">
              <a:extLst>
                <a:ext uri="{FF2B5EF4-FFF2-40B4-BE49-F238E27FC236}">
                  <a16:creationId xmlns:a16="http://schemas.microsoft.com/office/drawing/2014/main" id="{610ECBF7-5A6A-A5DB-2C8E-11D7C13DB99A}"/>
                </a:ext>
              </a:extLst>
            </p:cNvPr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椭圆 52">
              <a:extLst>
                <a:ext uri="{FF2B5EF4-FFF2-40B4-BE49-F238E27FC236}">
                  <a16:creationId xmlns:a16="http://schemas.microsoft.com/office/drawing/2014/main" id="{E7DC54CB-7F47-E184-9744-726A5A059509}"/>
                </a:ext>
              </a:extLst>
            </p:cNvPr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53">
            <a:extLst>
              <a:ext uri="{FF2B5EF4-FFF2-40B4-BE49-F238E27FC236}">
                <a16:creationId xmlns:a16="http://schemas.microsoft.com/office/drawing/2014/main" id="{27557554-3B65-320C-3A6B-AA1A4174F405}"/>
              </a:ext>
            </a:extLst>
          </p:cNvPr>
          <p:cNvGrpSpPr/>
          <p:nvPr/>
        </p:nvGrpSpPr>
        <p:grpSpPr>
          <a:xfrm>
            <a:off x="6741955" y="2661258"/>
            <a:ext cx="3023720" cy="1044573"/>
            <a:chOff x="6684339" y="3092319"/>
            <a:chExt cx="2605090" cy="939324"/>
          </a:xfrm>
        </p:grpSpPr>
        <p:sp>
          <p:nvSpPr>
            <p:cNvPr id="18" name="文本框 33">
              <a:extLst>
                <a:ext uri="{FF2B5EF4-FFF2-40B4-BE49-F238E27FC236}">
                  <a16:creationId xmlns:a16="http://schemas.microsoft.com/office/drawing/2014/main" id="{6E1FBBA3-4448-DFC5-7413-0FC82DD51E1D}"/>
                </a:ext>
              </a:extLst>
            </p:cNvPr>
            <p:cNvSpPr txBox="1"/>
            <p:nvPr/>
          </p:nvSpPr>
          <p:spPr>
            <a:xfrm>
              <a:off x="6684339" y="3092319"/>
              <a:ext cx="2605090" cy="44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en-US" altLang="zh-CN" sz="2600">
                  <a:solidFill>
                    <a:schemeClr val="accent1"/>
                  </a:solidFill>
                  <a:latin typeface="微软雅黑" panose="020B0503020204020204" pitchFamily="34" charset="-122"/>
                </a:rPr>
                <a:t>Kids</a:t>
              </a:r>
              <a:endPara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Freeform 323">
              <a:extLst>
                <a:ext uri="{FF2B5EF4-FFF2-40B4-BE49-F238E27FC236}">
                  <a16:creationId xmlns:a16="http://schemas.microsoft.com/office/drawing/2014/main" id="{75B61BC8-3F86-1555-FC4A-9F9B1AF50D61}"/>
                </a:ext>
              </a:extLst>
            </p:cNvPr>
            <p:cNvSpPr/>
            <p:nvPr/>
          </p:nvSpPr>
          <p:spPr bwMode="auto">
            <a:xfrm>
              <a:off x="7847977" y="3753830"/>
              <a:ext cx="277813" cy="277813"/>
            </a:xfrm>
            <a:custGeom>
              <a:avLst/>
              <a:gdLst>
                <a:gd name="T0" fmla="*/ 250 w 288"/>
                <a:gd name="T1" fmla="*/ 220 h 287"/>
                <a:gd name="T2" fmla="*/ 169 w 288"/>
                <a:gd name="T3" fmla="*/ 191 h 287"/>
                <a:gd name="T4" fmla="*/ 197 w 288"/>
                <a:gd name="T5" fmla="*/ 136 h 287"/>
                <a:gd name="T6" fmla="*/ 197 w 288"/>
                <a:gd name="T7" fmla="*/ 135 h 287"/>
                <a:gd name="T8" fmla="*/ 204 w 288"/>
                <a:gd name="T9" fmla="*/ 134 h 287"/>
                <a:gd name="T10" fmla="*/ 211 w 288"/>
                <a:gd name="T11" fmla="*/ 107 h 287"/>
                <a:gd name="T12" fmla="*/ 206 w 288"/>
                <a:gd name="T13" fmla="*/ 96 h 287"/>
                <a:gd name="T14" fmla="*/ 205 w 288"/>
                <a:gd name="T15" fmla="*/ 96 h 287"/>
                <a:gd name="T16" fmla="*/ 205 w 288"/>
                <a:gd name="T17" fmla="*/ 93 h 287"/>
                <a:gd name="T18" fmla="*/ 205 w 288"/>
                <a:gd name="T19" fmla="*/ 54 h 287"/>
                <a:gd name="T20" fmla="*/ 193 w 288"/>
                <a:gd name="T21" fmla="*/ 25 h 287"/>
                <a:gd name="T22" fmla="*/ 160 w 288"/>
                <a:gd name="T23" fmla="*/ 8 h 287"/>
                <a:gd name="T24" fmla="*/ 120 w 288"/>
                <a:gd name="T25" fmla="*/ 4 h 287"/>
                <a:gd name="T26" fmla="*/ 103 w 288"/>
                <a:gd name="T27" fmla="*/ 22 h 287"/>
                <a:gd name="T28" fmla="*/ 83 w 288"/>
                <a:gd name="T29" fmla="*/ 54 h 287"/>
                <a:gd name="T30" fmla="*/ 82 w 288"/>
                <a:gd name="T31" fmla="*/ 93 h 287"/>
                <a:gd name="T32" fmla="*/ 82 w 288"/>
                <a:gd name="T33" fmla="*/ 96 h 287"/>
                <a:gd name="T34" fmla="*/ 82 w 288"/>
                <a:gd name="T35" fmla="*/ 96 h 287"/>
                <a:gd name="T36" fmla="*/ 76 w 288"/>
                <a:gd name="T37" fmla="*/ 107 h 287"/>
                <a:gd name="T38" fmla="*/ 83 w 288"/>
                <a:gd name="T39" fmla="*/ 134 h 287"/>
                <a:gd name="T40" fmla="*/ 90 w 288"/>
                <a:gd name="T41" fmla="*/ 135 h 287"/>
                <a:gd name="T42" fmla="*/ 90 w 288"/>
                <a:gd name="T43" fmla="*/ 136 h 287"/>
                <a:gd name="T44" fmla="*/ 118 w 288"/>
                <a:gd name="T45" fmla="*/ 191 h 287"/>
                <a:gd name="T46" fmla="*/ 38 w 288"/>
                <a:gd name="T47" fmla="*/ 220 h 287"/>
                <a:gd name="T48" fmla="*/ 0 w 288"/>
                <a:gd name="T49" fmla="*/ 256 h 287"/>
                <a:gd name="T50" fmla="*/ 0 w 288"/>
                <a:gd name="T51" fmla="*/ 287 h 287"/>
                <a:gd name="T52" fmla="*/ 288 w 288"/>
                <a:gd name="T53" fmla="*/ 287 h 287"/>
                <a:gd name="T54" fmla="*/ 288 w 288"/>
                <a:gd name="T55" fmla="*/ 256 h 287"/>
                <a:gd name="T56" fmla="*/ 250 w 288"/>
                <a:gd name="T57" fmla="*/ 22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87">
                  <a:moveTo>
                    <a:pt x="250" y="220"/>
                  </a:moveTo>
                  <a:cubicBezTo>
                    <a:pt x="231" y="212"/>
                    <a:pt x="209" y="196"/>
                    <a:pt x="169" y="191"/>
                  </a:cubicBezTo>
                  <a:cubicBezTo>
                    <a:pt x="181" y="181"/>
                    <a:pt x="186" y="162"/>
                    <a:pt x="197" y="136"/>
                  </a:cubicBezTo>
                  <a:cubicBezTo>
                    <a:pt x="197" y="136"/>
                    <a:pt x="197" y="135"/>
                    <a:pt x="197" y="135"/>
                  </a:cubicBezTo>
                  <a:cubicBezTo>
                    <a:pt x="200" y="135"/>
                    <a:pt x="202" y="135"/>
                    <a:pt x="204" y="134"/>
                  </a:cubicBezTo>
                  <a:cubicBezTo>
                    <a:pt x="208" y="131"/>
                    <a:pt x="211" y="115"/>
                    <a:pt x="211" y="107"/>
                  </a:cubicBezTo>
                  <a:cubicBezTo>
                    <a:pt x="211" y="95"/>
                    <a:pt x="206" y="96"/>
                    <a:pt x="206" y="96"/>
                  </a:cubicBezTo>
                  <a:cubicBezTo>
                    <a:pt x="206" y="96"/>
                    <a:pt x="205" y="96"/>
                    <a:pt x="205" y="96"/>
                  </a:cubicBezTo>
                  <a:cubicBezTo>
                    <a:pt x="205" y="95"/>
                    <a:pt x="205" y="94"/>
                    <a:pt x="205" y="93"/>
                  </a:cubicBezTo>
                  <a:cubicBezTo>
                    <a:pt x="205" y="83"/>
                    <a:pt x="207" y="64"/>
                    <a:pt x="205" y="54"/>
                  </a:cubicBezTo>
                  <a:cubicBezTo>
                    <a:pt x="200" y="39"/>
                    <a:pt x="201" y="33"/>
                    <a:pt x="193" y="25"/>
                  </a:cubicBezTo>
                  <a:cubicBezTo>
                    <a:pt x="182" y="13"/>
                    <a:pt x="166" y="8"/>
                    <a:pt x="160" y="8"/>
                  </a:cubicBezTo>
                  <a:cubicBezTo>
                    <a:pt x="155" y="8"/>
                    <a:pt x="133" y="0"/>
                    <a:pt x="120" y="4"/>
                  </a:cubicBezTo>
                  <a:cubicBezTo>
                    <a:pt x="107" y="9"/>
                    <a:pt x="114" y="22"/>
                    <a:pt x="103" y="22"/>
                  </a:cubicBezTo>
                  <a:cubicBezTo>
                    <a:pt x="92" y="22"/>
                    <a:pt x="87" y="39"/>
                    <a:pt x="83" y="54"/>
                  </a:cubicBezTo>
                  <a:cubicBezTo>
                    <a:pt x="80" y="64"/>
                    <a:pt x="82" y="82"/>
                    <a:pt x="82" y="93"/>
                  </a:cubicBezTo>
                  <a:cubicBezTo>
                    <a:pt x="82" y="94"/>
                    <a:pt x="82" y="95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6"/>
                    <a:pt x="76" y="95"/>
                    <a:pt x="76" y="107"/>
                  </a:cubicBezTo>
                  <a:cubicBezTo>
                    <a:pt x="76" y="115"/>
                    <a:pt x="79" y="131"/>
                    <a:pt x="83" y="134"/>
                  </a:cubicBezTo>
                  <a:cubicBezTo>
                    <a:pt x="85" y="135"/>
                    <a:pt x="88" y="135"/>
                    <a:pt x="90" y="135"/>
                  </a:cubicBezTo>
                  <a:cubicBezTo>
                    <a:pt x="90" y="135"/>
                    <a:pt x="90" y="136"/>
                    <a:pt x="90" y="136"/>
                  </a:cubicBezTo>
                  <a:cubicBezTo>
                    <a:pt x="101" y="163"/>
                    <a:pt x="106" y="182"/>
                    <a:pt x="118" y="191"/>
                  </a:cubicBezTo>
                  <a:cubicBezTo>
                    <a:pt x="79" y="196"/>
                    <a:pt x="57" y="212"/>
                    <a:pt x="38" y="220"/>
                  </a:cubicBezTo>
                  <a:cubicBezTo>
                    <a:pt x="0" y="237"/>
                    <a:pt x="0" y="256"/>
                    <a:pt x="0" y="25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288" y="287"/>
                    <a:pt x="288" y="287"/>
                    <a:pt x="288" y="287"/>
                  </a:cubicBezTo>
                  <a:cubicBezTo>
                    <a:pt x="288" y="256"/>
                    <a:pt x="288" y="256"/>
                    <a:pt x="288" y="256"/>
                  </a:cubicBezTo>
                  <a:cubicBezTo>
                    <a:pt x="288" y="256"/>
                    <a:pt x="287" y="237"/>
                    <a:pt x="250" y="22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51230"/>
              <a:endParaRPr lang="zh-CN" altLang="en-US" sz="1900" dirty="0">
                <a:solidFill>
                  <a:schemeClr val="accent1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0" name="椭圆 57">
            <a:extLst>
              <a:ext uri="{FF2B5EF4-FFF2-40B4-BE49-F238E27FC236}">
                <a16:creationId xmlns:a16="http://schemas.microsoft.com/office/drawing/2014/main" id="{DB8D50EA-0CA2-7574-20D2-E7D7202CC12A}"/>
              </a:ext>
            </a:extLst>
          </p:cNvPr>
          <p:cNvSpPr/>
          <p:nvPr/>
        </p:nvSpPr>
        <p:spPr>
          <a:xfrm>
            <a:off x="1569226" y="3603812"/>
            <a:ext cx="946306" cy="906643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58">
            <a:extLst>
              <a:ext uri="{FF2B5EF4-FFF2-40B4-BE49-F238E27FC236}">
                <a16:creationId xmlns:a16="http://schemas.microsoft.com/office/drawing/2014/main" id="{982EAA47-8A3D-03AC-722B-4F5AD6912A69}"/>
              </a:ext>
            </a:extLst>
          </p:cNvPr>
          <p:cNvSpPr/>
          <p:nvPr/>
        </p:nvSpPr>
        <p:spPr>
          <a:xfrm>
            <a:off x="8748193" y="3598915"/>
            <a:ext cx="946306" cy="906643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D7BE3CDA-E0CC-D3A1-E7FC-0C2621AB07F7}"/>
              </a:ext>
            </a:extLst>
          </p:cNvPr>
          <p:cNvSpPr/>
          <p:nvPr/>
        </p:nvSpPr>
        <p:spPr>
          <a:xfrm>
            <a:off x="4473677" y="4129548"/>
            <a:ext cx="2743198" cy="1213998"/>
          </a:xfrm>
          <a:prstGeom prst="curved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9FA6E5-5509-FFC2-B47A-74673D34044B}"/>
              </a:ext>
            </a:extLst>
          </p:cNvPr>
          <p:cNvSpPr/>
          <p:nvPr/>
        </p:nvSpPr>
        <p:spPr>
          <a:xfrm>
            <a:off x="3525559" y="5508121"/>
            <a:ext cx="4515981" cy="430887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Time-varying Conditional </a:t>
            </a:r>
            <a:r>
              <a:rPr lang="en-US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sz="2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tatistics</a:t>
            </a:r>
          </a:p>
        </p:txBody>
      </p:sp>
    </p:spTree>
    <p:extLst>
      <p:ext uri="{BB962C8B-B14F-4D97-AF65-F5344CB8AC3E}">
        <p14:creationId xmlns:p14="http://schemas.microsoft.com/office/powerpoint/2010/main" val="226119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/>
              <a:t>3</a:t>
            </a:r>
            <a:r>
              <a:rPr lang="zh-CN" b="1" dirty="0"/>
              <a:t>. </a:t>
            </a:r>
            <a:r>
              <a:rPr lang="en-US" altLang="zh-CN" b="1" dirty="0"/>
              <a:t>Methodology-Step 1: </a:t>
            </a:r>
            <a:r>
              <a:rPr lang="en-US" altLang="zh-CN" b="1" dirty="0" err="1"/>
              <a:t>GARCH</a:t>
            </a:r>
            <a:endParaRPr b="1" dirty="0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5FA99B6-6C55-C5DD-5567-9CF929D13DEE}"/>
              </a:ext>
            </a:extLst>
          </p:cNvPr>
          <p:cNvGrpSpPr/>
          <p:nvPr/>
        </p:nvGrpSpPr>
        <p:grpSpPr>
          <a:xfrm>
            <a:off x="3772691" y="2997161"/>
            <a:ext cx="571310" cy="571310"/>
            <a:chOff x="1532619" y="1066842"/>
            <a:chExt cx="571310" cy="571310"/>
          </a:xfrm>
          <a:solidFill>
            <a:schemeClr val="accent1"/>
          </a:solidFill>
        </p:grpSpPr>
        <p:sp>
          <p:nvSpPr>
            <p:cNvPr id="195" name="Plus Sign 194">
              <a:extLst>
                <a:ext uri="{FF2B5EF4-FFF2-40B4-BE49-F238E27FC236}">
                  <a16:creationId xmlns:a16="http://schemas.microsoft.com/office/drawing/2014/main" id="{025E9E0B-0912-9409-A049-54228D3581DE}"/>
                </a:ext>
              </a:extLst>
            </p:cNvPr>
            <p:cNvSpPr/>
            <p:nvPr/>
          </p:nvSpPr>
          <p:spPr>
            <a:xfrm>
              <a:off x="1532619" y="1066842"/>
              <a:ext cx="571310" cy="571310"/>
            </a:xfrm>
            <a:prstGeom prst="mathPlus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800"/>
            </a:p>
          </p:txBody>
        </p:sp>
        <p:sp>
          <p:nvSpPr>
            <p:cNvPr id="196" name="Plus Sign 4">
              <a:extLst>
                <a:ext uri="{FF2B5EF4-FFF2-40B4-BE49-F238E27FC236}">
                  <a16:creationId xmlns:a16="http://schemas.microsoft.com/office/drawing/2014/main" id="{B8045DFF-1B2F-E4A7-7734-A724D5BF5CBF}"/>
                </a:ext>
              </a:extLst>
            </p:cNvPr>
            <p:cNvSpPr txBox="1"/>
            <p:nvPr/>
          </p:nvSpPr>
          <p:spPr>
            <a:xfrm>
              <a:off x="1608346" y="1285311"/>
              <a:ext cx="419856" cy="1343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800" kern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7162382-4C71-D6DA-7374-F0069E4C1933}"/>
              </a:ext>
            </a:extLst>
          </p:cNvPr>
          <p:cNvGrpSpPr/>
          <p:nvPr/>
        </p:nvGrpSpPr>
        <p:grpSpPr>
          <a:xfrm rot="5400000">
            <a:off x="5780208" y="4199410"/>
            <a:ext cx="313236" cy="366427"/>
            <a:chOff x="2458537" y="2027432"/>
            <a:chExt cx="313236" cy="366427"/>
          </a:xfrm>
          <a:solidFill>
            <a:schemeClr val="accent1"/>
          </a:solidFill>
        </p:grpSpPr>
        <p:sp>
          <p:nvSpPr>
            <p:cNvPr id="198" name="Arrow: Right 197">
              <a:extLst>
                <a:ext uri="{FF2B5EF4-FFF2-40B4-BE49-F238E27FC236}">
                  <a16:creationId xmlns:a16="http://schemas.microsoft.com/office/drawing/2014/main" id="{67AAD20D-EE38-1D62-414B-D82D63CB0708}"/>
                </a:ext>
              </a:extLst>
            </p:cNvPr>
            <p:cNvSpPr/>
            <p:nvPr/>
          </p:nvSpPr>
          <p:spPr>
            <a:xfrm>
              <a:off x="2458537" y="2027432"/>
              <a:ext cx="313236" cy="366427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9" name="Arrow: Right 4">
              <a:extLst>
                <a:ext uri="{FF2B5EF4-FFF2-40B4-BE49-F238E27FC236}">
                  <a16:creationId xmlns:a16="http://schemas.microsoft.com/office/drawing/2014/main" id="{8F5CFC10-002C-CB48-1418-6FB4C04BDE36}"/>
                </a:ext>
              </a:extLst>
            </p:cNvPr>
            <p:cNvSpPr txBox="1"/>
            <p:nvPr/>
          </p:nvSpPr>
          <p:spPr>
            <a:xfrm>
              <a:off x="2458537" y="2100717"/>
              <a:ext cx="219265" cy="2198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</p:grpSp>
      <p:grpSp>
        <p:nvGrpSpPr>
          <p:cNvPr id="212" name="组合 66">
            <a:extLst>
              <a:ext uri="{FF2B5EF4-FFF2-40B4-BE49-F238E27FC236}">
                <a16:creationId xmlns:a16="http://schemas.microsoft.com/office/drawing/2014/main" id="{824A001F-2681-745B-4712-B84C277DB67B}"/>
              </a:ext>
            </a:extLst>
          </p:cNvPr>
          <p:cNvGrpSpPr/>
          <p:nvPr/>
        </p:nvGrpSpPr>
        <p:grpSpPr>
          <a:xfrm>
            <a:off x="1272964" y="2341564"/>
            <a:ext cx="1850745" cy="1850745"/>
            <a:chOff x="3482674" y="1701602"/>
            <a:chExt cx="1990331" cy="1990331"/>
          </a:xfrm>
        </p:grpSpPr>
        <p:sp>
          <p:nvSpPr>
            <p:cNvPr id="213" name="椭圆 67">
              <a:extLst>
                <a:ext uri="{FF2B5EF4-FFF2-40B4-BE49-F238E27FC236}">
                  <a16:creationId xmlns:a16="http://schemas.microsoft.com/office/drawing/2014/main" id="{C8267372-EF2E-8AE5-C7FD-A83D349AA405}"/>
                </a:ext>
              </a:extLst>
            </p:cNvPr>
            <p:cNvSpPr/>
            <p:nvPr/>
          </p:nvSpPr>
          <p:spPr bwMode="auto">
            <a:xfrm>
              <a:off x="3482674" y="1701602"/>
              <a:ext cx="1990331" cy="199033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4" name="椭圆 68">
              <a:extLst>
                <a:ext uri="{FF2B5EF4-FFF2-40B4-BE49-F238E27FC236}">
                  <a16:creationId xmlns:a16="http://schemas.microsoft.com/office/drawing/2014/main" id="{3B695472-C36E-3AB7-CB86-4C7121EEE2C2}"/>
                </a:ext>
              </a:extLst>
            </p:cNvPr>
            <p:cNvSpPr/>
            <p:nvPr/>
          </p:nvSpPr>
          <p:spPr bwMode="auto">
            <a:xfrm>
              <a:off x="3529667" y="1731921"/>
              <a:ext cx="1896347" cy="189634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Norma</a:t>
              </a:r>
              <a:endPara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DDA70B59-BD02-D164-B055-5BC765C1668F}"/>
              </a:ext>
            </a:extLst>
          </p:cNvPr>
          <p:cNvSpPr txBox="1"/>
          <p:nvPr/>
        </p:nvSpPr>
        <p:spPr>
          <a:xfrm>
            <a:off x="1316662" y="2882215"/>
            <a:ext cx="1763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Diagonal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VECH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7" name="组合 66">
            <a:extLst>
              <a:ext uri="{FF2B5EF4-FFF2-40B4-BE49-F238E27FC236}">
                <a16:creationId xmlns:a16="http://schemas.microsoft.com/office/drawing/2014/main" id="{7F945982-C4D9-84EA-DFCA-B6768D0BA34E}"/>
              </a:ext>
            </a:extLst>
          </p:cNvPr>
          <p:cNvGrpSpPr/>
          <p:nvPr/>
        </p:nvGrpSpPr>
        <p:grpSpPr>
          <a:xfrm>
            <a:off x="5011455" y="2291152"/>
            <a:ext cx="1850745" cy="1850745"/>
            <a:chOff x="3482674" y="1701602"/>
            <a:chExt cx="1990331" cy="1990331"/>
          </a:xfrm>
        </p:grpSpPr>
        <p:sp>
          <p:nvSpPr>
            <p:cNvPr id="218" name="椭圆 67">
              <a:extLst>
                <a:ext uri="{FF2B5EF4-FFF2-40B4-BE49-F238E27FC236}">
                  <a16:creationId xmlns:a16="http://schemas.microsoft.com/office/drawing/2014/main" id="{53F23F38-22C9-87E5-0ED6-919A0F7EB68D}"/>
                </a:ext>
              </a:extLst>
            </p:cNvPr>
            <p:cNvSpPr/>
            <p:nvPr/>
          </p:nvSpPr>
          <p:spPr bwMode="auto">
            <a:xfrm>
              <a:off x="3482674" y="1701602"/>
              <a:ext cx="1990331" cy="199033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9" name="椭圆 68">
              <a:extLst>
                <a:ext uri="{FF2B5EF4-FFF2-40B4-BE49-F238E27FC236}">
                  <a16:creationId xmlns:a16="http://schemas.microsoft.com/office/drawing/2014/main" id="{34113E96-921C-EA1F-6780-43DBB9DEE95A}"/>
                </a:ext>
              </a:extLst>
            </p:cNvPr>
            <p:cNvSpPr/>
            <p:nvPr/>
          </p:nvSpPr>
          <p:spPr bwMode="auto">
            <a:xfrm>
              <a:off x="3529667" y="1731921"/>
              <a:ext cx="1896347" cy="189634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Norma</a:t>
              </a:r>
              <a:endPara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3B6C7E22-ADA6-37A0-C726-4B11513B54E9}"/>
              </a:ext>
            </a:extLst>
          </p:cNvPr>
          <p:cNvSpPr txBox="1"/>
          <p:nvPr/>
        </p:nvSpPr>
        <p:spPr>
          <a:xfrm>
            <a:off x="5055153" y="2831803"/>
            <a:ext cx="1763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Diagonal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BEKK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1" name="组合 66">
            <a:extLst>
              <a:ext uri="{FF2B5EF4-FFF2-40B4-BE49-F238E27FC236}">
                <a16:creationId xmlns:a16="http://schemas.microsoft.com/office/drawing/2014/main" id="{510766DF-E1BA-83AA-4068-E04EC747919E}"/>
              </a:ext>
            </a:extLst>
          </p:cNvPr>
          <p:cNvGrpSpPr/>
          <p:nvPr/>
        </p:nvGrpSpPr>
        <p:grpSpPr>
          <a:xfrm>
            <a:off x="8749946" y="2311278"/>
            <a:ext cx="1850745" cy="1850745"/>
            <a:chOff x="3482674" y="1701602"/>
            <a:chExt cx="1990331" cy="1990331"/>
          </a:xfrm>
        </p:grpSpPr>
        <p:sp>
          <p:nvSpPr>
            <p:cNvPr id="222" name="椭圆 67">
              <a:extLst>
                <a:ext uri="{FF2B5EF4-FFF2-40B4-BE49-F238E27FC236}">
                  <a16:creationId xmlns:a16="http://schemas.microsoft.com/office/drawing/2014/main" id="{E146CE5E-5496-C0AF-CEA4-0E6441FF2F0A}"/>
                </a:ext>
              </a:extLst>
            </p:cNvPr>
            <p:cNvSpPr/>
            <p:nvPr/>
          </p:nvSpPr>
          <p:spPr bwMode="auto">
            <a:xfrm>
              <a:off x="3482674" y="1701602"/>
              <a:ext cx="1990331" cy="199033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椭圆 68">
              <a:extLst>
                <a:ext uri="{FF2B5EF4-FFF2-40B4-BE49-F238E27FC236}">
                  <a16:creationId xmlns:a16="http://schemas.microsoft.com/office/drawing/2014/main" id="{8B42B3EF-2204-22EF-8336-6C825E820C72}"/>
                </a:ext>
              </a:extLst>
            </p:cNvPr>
            <p:cNvSpPr/>
            <p:nvPr/>
          </p:nvSpPr>
          <p:spPr bwMode="auto">
            <a:xfrm>
              <a:off x="3529667" y="1731921"/>
              <a:ext cx="1896347" cy="189634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Norma</a:t>
              </a:r>
              <a:endPara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0B63862C-BD5E-20A2-6ECC-4A4E6FB0C00A}"/>
              </a:ext>
            </a:extLst>
          </p:cNvPr>
          <p:cNvSpPr txBox="1"/>
          <p:nvPr/>
        </p:nvSpPr>
        <p:spPr>
          <a:xfrm>
            <a:off x="8793642" y="3051491"/>
            <a:ext cx="176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F33537CE-D4CF-E8C4-63E5-7E48E515D05B}"/>
              </a:ext>
            </a:extLst>
          </p:cNvPr>
          <p:cNvGrpSpPr/>
          <p:nvPr/>
        </p:nvGrpSpPr>
        <p:grpSpPr>
          <a:xfrm>
            <a:off x="7529654" y="3050060"/>
            <a:ext cx="571310" cy="571310"/>
            <a:chOff x="1532619" y="1066842"/>
            <a:chExt cx="571310" cy="571310"/>
          </a:xfrm>
          <a:solidFill>
            <a:schemeClr val="accent1"/>
          </a:solidFill>
        </p:grpSpPr>
        <p:sp>
          <p:nvSpPr>
            <p:cNvPr id="226" name="Plus Sign 225">
              <a:extLst>
                <a:ext uri="{FF2B5EF4-FFF2-40B4-BE49-F238E27FC236}">
                  <a16:creationId xmlns:a16="http://schemas.microsoft.com/office/drawing/2014/main" id="{793DCAA4-6964-716A-B3C6-205B17E7F4AD}"/>
                </a:ext>
              </a:extLst>
            </p:cNvPr>
            <p:cNvSpPr/>
            <p:nvPr/>
          </p:nvSpPr>
          <p:spPr>
            <a:xfrm>
              <a:off x="1532619" y="1066842"/>
              <a:ext cx="571310" cy="571310"/>
            </a:xfrm>
            <a:prstGeom prst="mathPlus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800"/>
            </a:p>
          </p:txBody>
        </p:sp>
        <p:sp>
          <p:nvSpPr>
            <p:cNvPr id="227" name="Plus Sign 4">
              <a:extLst>
                <a:ext uri="{FF2B5EF4-FFF2-40B4-BE49-F238E27FC236}">
                  <a16:creationId xmlns:a16="http://schemas.microsoft.com/office/drawing/2014/main" id="{B294A697-C3E0-C0F6-5345-135A41C4FC5F}"/>
                </a:ext>
              </a:extLst>
            </p:cNvPr>
            <p:cNvSpPr txBox="1"/>
            <p:nvPr/>
          </p:nvSpPr>
          <p:spPr>
            <a:xfrm>
              <a:off x="1608346" y="1285311"/>
              <a:ext cx="419856" cy="1343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800" kern="1200" dirty="0"/>
            </a:p>
          </p:txBody>
        </p:sp>
      </p:grpSp>
      <p:grpSp>
        <p:nvGrpSpPr>
          <p:cNvPr id="228" name="组合 52">
            <a:extLst>
              <a:ext uri="{FF2B5EF4-FFF2-40B4-BE49-F238E27FC236}">
                <a16:creationId xmlns:a16="http://schemas.microsoft.com/office/drawing/2014/main" id="{3D4B89E2-331E-7723-100C-4D37BEE47B33}"/>
              </a:ext>
            </a:extLst>
          </p:cNvPr>
          <p:cNvGrpSpPr/>
          <p:nvPr/>
        </p:nvGrpSpPr>
        <p:grpSpPr>
          <a:xfrm>
            <a:off x="2633160" y="1087552"/>
            <a:ext cx="6925679" cy="779318"/>
            <a:chOff x="2078615" y="1943100"/>
            <a:chExt cx="3993576" cy="779318"/>
          </a:xfrm>
        </p:grpSpPr>
        <p:sp>
          <p:nvSpPr>
            <p:cNvPr id="229" name="任意多边形 53">
              <a:extLst>
                <a:ext uri="{FF2B5EF4-FFF2-40B4-BE49-F238E27FC236}">
                  <a16:creationId xmlns:a16="http://schemas.microsoft.com/office/drawing/2014/main" id="{10BD0AA7-9654-651B-F596-70DF45ED0EFB}"/>
                </a:ext>
              </a:extLst>
            </p:cNvPr>
            <p:cNvSpPr/>
            <p:nvPr/>
          </p:nvSpPr>
          <p:spPr>
            <a:xfrm>
              <a:off x="2078615" y="1943100"/>
              <a:ext cx="3993576" cy="779318"/>
            </a:xfrm>
            <a:custGeom>
              <a:avLst/>
              <a:gdLst>
                <a:gd name="connsiteX0" fmla="*/ 313459 w 3993576"/>
                <a:gd name="connsiteY0" fmla="*/ 0 h 779318"/>
                <a:gd name="connsiteX1" fmla="*/ 342467 w 3993576"/>
                <a:gd name="connsiteY1" fmla="*/ 3635 h 779318"/>
                <a:gd name="connsiteX2" fmla="*/ 342467 w 3993576"/>
                <a:gd name="connsiteY2" fmla="*/ 0 h 779318"/>
                <a:gd name="connsiteX3" fmla="*/ 3680117 w 3993576"/>
                <a:gd name="connsiteY3" fmla="*/ 0 h 779318"/>
                <a:gd name="connsiteX4" fmla="*/ 3680835 w 3993576"/>
                <a:gd name="connsiteY4" fmla="*/ 0 h 779318"/>
                <a:gd name="connsiteX5" fmla="*/ 3680835 w 3993576"/>
                <a:gd name="connsiteY5" fmla="*/ 90 h 779318"/>
                <a:gd name="connsiteX6" fmla="*/ 3743290 w 3993576"/>
                <a:gd name="connsiteY6" fmla="*/ 7917 h 779318"/>
                <a:gd name="connsiteX7" fmla="*/ 3993576 w 3993576"/>
                <a:gd name="connsiteY7" fmla="*/ 389659 h 779318"/>
                <a:gd name="connsiteX8" fmla="*/ 3743290 w 3993576"/>
                <a:gd name="connsiteY8" fmla="*/ 771402 h 779318"/>
                <a:gd name="connsiteX9" fmla="*/ 3680835 w 3993576"/>
                <a:gd name="connsiteY9" fmla="*/ 779228 h 779318"/>
                <a:gd name="connsiteX10" fmla="*/ 3680835 w 3993576"/>
                <a:gd name="connsiteY10" fmla="*/ 779318 h 779318"/>
                <a:gd name="connsiteX11" fmla="*/ 3680117 w 3993576"/>
                <a:gd name="connsiteY11" fmla="*/ 779318 h 779318"/>
                <a:gd name="connsiteX12" fmla="*/ 342467 w 3993576"/>
                <a:gd name="connsiteY12" fmla="*/ 779318 h 779318"/>
                <a:gd name="connsiteX13" fmla="*/ 342467 w 3993576"/>
                <a:gd name="connsiteY13" fmla="*/ 775683 h 779318"/>
                <a:gd name="connsiteX14" fmla="*/ 313459 w 3993576"/>
                <a:gd name="connsiteY14" fmla="*/ 779318 h 779318"/>
                <a:gd name="connsiteX15" fmla="*/ 0 w 3993576"/>
                <a:gd name="connsiteY15" fmla="*/ 389659 h 779318"/>
                <a:gd name="connsiteX16" fmla="*/ 313459 w 3993576"/>
                <a:gd name="connsiteY16" fmla="*/ 0 h 77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93576" h="779318">
                  <a:moveTo>
                    <a:pt x="313459" y="0"/>
                  </a:moveTo>
                  <a:lnTo>
                    <a:pt x="342467" y="3635"/>
                  </a:lnTo>
                  <a:lnTo>
                    <a:pt x="342467" y="0"/>
                  </a:lnTo>
                  <a:lnTo>
                    <a:pt x="3680117" y="0"/>
                  </a:lnTo>
                  <a:lnTo>
                    <a:pt x="3680835" y="0"/>
                  </a:lnTo>
                  <a:lnTo>
                    <a:pt x="3680835" y="90"/>
                  </a:lnTo>
                  <a:lnTo>
                    <a:pt x="3743290" y="7917"/>
                  </a:lnTo>
                  <a:cubicBezTo>
                    <a:pt x="3886128" y="44251"/>
                    <a:pt x="3993576" y="201357"/>
                    <a:pt x="3993576" y="389659"/>
                  </a:cubicBezTo>
                  <a:cubicBezTo>
                    <a:pt x="3993576" y="577962"/>
                    <a:pt x="3886128" y="735067"/>
                    <a:pt x="3743290" y="771402"/>
                  </a:cubicBezTo>
                  <a:lnTo>
                    <a:pt x="3680835" y="779228"/>
                  </a:lnTo>
                  <a:lnTo>
                    <a:pt x="3680835" y="779318"/>
                  </a:lnTo>
                  <a:lnTo>
                    <a:pt x="3680117" y="779318"/>
                  </a:lnTo>
                  <a:lnTo>
                    <a:pt x="342467" y="779318"/>
                  </a:lnTo>
                  <a:lnTo>
                    <a:pt x="342467" y="775683"/>
                  </a:lnTo>
                  <a:lnTo>
                    <a:pt x="313459" y="779318"/>
                  </a:lnTo>
                  <a:cubicBezTo>
                    <a:pt x="140340" y="779318"/>
                    <a:pt x="0" y="604862"/>
                    <a:pt x="0" y="389659"/>
                  </a:cubicBezTo>
                  <a:cubicBezTo>
                    <a:pt x="0" y="174456"/>
                    <a:pt x="140340" y="0"/>
                    <a:pt x="313459" y="0"/>
                  </a:cubicBezTo>
                  <a:close/>
                </a:path>
              </a:pathLst>
            </a:custGeom>
            <a:gradFill flip="none" rotWithShape="1">
              <a:gsLst>
                <a:gs pos="28000">
                  <a:srgbClr val="4F81BD">
                    <a:lumMod val="5000"/>
                    <a:lumOff val="95000"/>
                  </a:srgbClr>
                </a:gs>
                <a:gs pos="85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任意多边形 54">
              <a:extLst>
                <a:ext uri="{FF2B5EF4-FFF2-40B4-BE49-F238E27FC236}">
                  <a16:creationId xmlns:a16="http://schemas.microsoft.com/office/drawing/2014/main" id="{99D29092-1B83-61BD-32F1-05F726F62DD0}"/>
                </a:ext>
              </a:extLst>
            </p:cNvPr>
            <p:cNvSpPr/>
            <p:nvPr/>
          </p:nvSpPr>
          <p:spPr>
            <a:xfrm>
              <a:off x="2107622" y="1995054"/>
              <a:ext cx="3935560" cy="675411"/>
            </a:xfrm>
            <a:custGeom>
              <a:avLst/>
              <a:gdLst>
                <a:gd name="connsiteX0" fmla="*/ 268867 w 3935560"/>
                <a:gd name="connsiteY0" fmla="*/ 0 h 675411"/>
                <a:gd name="connsiteX1" fmla="*/ 3653273 w 3935560"/>
                <a:gd name="connsiteY1" fmla="*/ 0 h 675411"/>
                <a:gd name="connsiteX2" fmla="*/ 3653273 w 3935560"/>
                <a:gd name="connsiteY2" fmla="*/ 260 h 675411"/>
                <a:gd name="connsiteX3" fmla="*/ 3708436 w 3935560"/>
                <a:gd name="connsiteY3" fmla="*/ 6862 h 675411"/>
                <a:gd name="connsiteX4" fmla="*/ 3935560 w 3935560"/>
                <a:gd name="connsiteY4" fmla="*/ 337706 h 675411"/>
                <a:gd name="connsiteX5" fmla="*/ 3708436 w 3935560"/>
                <a:gd name="connsiteY5" fmla="*/ 668550 h 675411"/>
                <a:gd name="connsiteX6" fmla="*/ 3653273 w 3935560"/>
                <a:gd name="connsiteY6" fmla="*/ 675152 h 675411"/>
                <a:gd name="connsiteX7" fmla="*/ 3653273 w 3935560"/>
                <a:gd name="connsiteY7" fmla="*/ 675409 h 675411"/>
                <a:gd name="connsiteX8" fmla="*/ 3651126 w 3935560"/>
                <a:gd name="connsiteY8" fmla="*/ 675409 h 675411"/>
                <a:gd name="connsiteX9" fmla="*/ 3651109 w 3935560"/>
                <a:gd name="connsiteY9" fmla="*/ 675411 h 675411"/>
                <a:gd name="connsiteX10" fmla="*/ 3651093 w 3935560"/>
                <a:gd name="connsiteY10" fmla="*/ 675409 h 675411"/>
                <a:gd name="connsiteX11" fmla="*/ 284468 w 3935560"/>
                <a:gd name="connsiteY11" fmla="*/ 675409 h 675411"/>
                <a:gd name="connsiteX12" fmla="*/ 284451 w 3935560"/>
                <a:gd name="connsiteY12" fmla="*/ 675411 h 675411"/>
                <a:gd name="connsiteX13" fmla="*/ 284435 w 3935560"/>
                <a:gd name="connsiteY13" fmla="*/ 675409 h 675411"/>
                <a:gd name="connsiteX14" fmla="*/ 268867 w 3935560"/>
                <a:gd name="connsiteY14" fmla="*/ 675409 h 675411"/>
                <a:gd name="connsiteX15" fmla="*/ 268867 w 3935560"/>
                <a:gd name="connsiteY15" fmla="*/ 673546 h 675411"/>
                <a:gd name="connsiteX16" fmla="*/ 227124 w 3935560"/>
                <a:gd name="connsiteY16" fmla="*/ 668550 h 675411"/>
                <a:gd name="connsiteX17" fmla="*/ 0 w 3935560"/>
                <a:gd name="connsiteY17" fmla="*/ 337706 h 675411"/>
                <a:gd name="connsiteX18" fmla="*/ 227124 w 3935560"/>
                <a:gd name="connsiteY18" fmla="*/ 6862 h 675411"/>
                <a:gd name="connsiteX19" fmla="*/ 268867 w 3935560"/>
                <a:gd name="connsiteY19" fmla="*/ 1866 h 6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35560" h="675411">
                  <a:moveTo>
                    <a:pt x="268867" y="0"/>
                  </a:moveTo>
                  <a:lnTo>
                    <a:pt x="3653273" y="0"/>
                  </a:lnTo>
                  <a:lnTo>
                    <a:pt x="3653273" y="260"/>
                  </a:lnTo>
                  <a:lnTo>
                    <a:pt x="3708436" y="6862"/>
                  </a:lnTo>
                  <a:cubicBezTo>
                    <a:pt x="3838056" y="38352"/>
                    <a:pt x="3935560" y="174511"/>
                    <a:pt x="3935560" y="337706"/>
                  </a:cubicBezTo>
                  <a:cubicBezTo>
                    <a:pt x="3935560" y="500902"/>
                    <a:pt x="3838056" y="637060"/>
                    <a:pt x="3708436" y="668550"/>
                  </a:cubicBezTo>
                  <a:lnTo>
                    <a:pt x="3653273" y="675152"/>
                  </a:lnTo>
                  <a:lnTo>
                    <a:pt x="3653273" y="675409"/>
                  </a:lnTo>
                  <a:lnTo>
                    <a:pt x="3651126" y="675409"/>
                  </a:lnTo>
                  <a:lnTo>
                    <a:pt x="3651109" y="675411"/>
                  </a:lnTo>
                  <a:lnTo>
                    <a:pt x="3651093" y="675409"/>
                  </a:lnTo>
                  <a:lnTo>
                    <a:pt x="284468" y="675409"/>
                  </a:lnTo>
                  <a:lnTo>
                    <a:pt x="284451" y="675411"/>
                  </a:lnTo>
                  <a:lnTo>
                    <a:pt x="284435" y="675409"/>
                  </a:lnTo>
                  <a:lnTo>
                    <a:pt x="268867" y="675409"/>
                  </a:lnTo>
                  <a:lnTo>
                    <a:pt x="268867" y="673546"/>
                  </a:lnTo>
                  <a:lnTo>
                    <a:pt x="227124" y="668550"/>
                  </a:lnTo>
                  <a:cubicBezTo>
                    <a:pt x="97505" y="637060"/>
                    <a:pt x="0" y="500902"/>
                    <a:pt x="0" y="337706"/>
                  </a:cubicBezTo>
                  <a:cubicBezTo>
                    <a:pt x="0" y="174511"/>
                    <a:pt x="97505" y="38352"/>
                    <a:pt x="227124" y="6862"/>
                  </a:cubicBezTo>
                  <a:lnTo>
                    <a:pt x="268867" y="1866"/>
                  </a:lnTo>
                  <a:close/>
                </a:path>
              </a:pathLst>
            </a:custGeom>
            <a:gradFill flip="none" rotWithShape="1">
              <a:gsLst>
                <a:gs pos="28000">
                  <a:srgbClr val="4F81BD">
                    <a:lumMod val="5000"/>
                    <a:lumOff val="95000"/>
                  </a:srgbClr>
                </a:gs>
                <a:gs pos="85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1" name="文本框 32">
            <a:extLst>
              <a:ext uri="{FF2B5EF4-FFF2-40B4-BE49-F238E27FC236}">
                <a16:creationId xmlns:a16="http://schemas.microsoft.com/office/drawing/2014/main" id="{67ADAA97-F921-81DF-6075-CC20CC3586BE}"/>
              </a:ext>
            </a:extLst>
          </p:cNvPr>
          <p:cNvSpPr txBox="1"/>
          <p:nvPr/>
        </p:nvSpPr>
        <p:spPr>
          <a:xfrm>
            <a:off x="2800039" y="1239111"/>
            <a:ext cx="645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dirty="0">
                <a:solidFill>
                  <a:schemeClr val="accent1"/>
                </a:solidFill>
              </a:rPr>
              <a:t>Normal and Student T Distributions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2" name="组合 52">
            <a:extLst>
              <a:ext uri="{FF2B5EF4-FFF2-40B4-BE49-F238E27FC236}">
                <a16:creationId xmlns:a16="http://schemas.microsoft.com/office/drawing/2014/main" id="{0B9AA701-6F91-68D7-EA29-C0D3F0C77028}"/>
              </a:ext>
            </a:extLst>
          </p:cNvPr>
          <p:cNvGrpSpPr/>
          <p:nvPr/>
        </p:nvGrpSpPr>
        <p:grpSpPr>
          <a:xfrm>
            <a:off x="3380799" y="4546416"/>
            <a:ext cx="5567044" cy="779318"/>
            <a:chOff x="2078615" y="1943100"/>
            <a:chExt cx="3993576" cy="779318"/>
          </a:xfrm>
        </p:grpSpPr>
        <p:sp>
          <p:nvSpPr>
            <p:cNvPr id="243" name="任意多边形 53">
              <a:extLst>
                <a:ext uri="{FF2B5EF4-FFF2-40B4-BE49-F238E27FC236}">
                  <a16:creationId xmlns:a16="http://schemas.microsoft.com/office/drawing/2014/main" id="{F8BAA78E-EAD3-03BF-6F7B-4DA70B99FE3F}"/>
                </a:ext>
              </a:extLst>
            </p:cNvPr>
            <p:cNvSpPr/>
            <p:nvPr/>
          </p:nvSpPr>
          <p:spPr>
            <a:xfrm>
              <a:off x="2078615" y="1943100"/>
              <a:ext cx="3993576" cy="779318"/>
            </a:xfrm>
            <a:custGeom>
              <a:avLst/>
              <a:gdLst>
                <a:gd name="connsiteX0" fmla="*/ 313459 w 3993576"/>
                <a:gd name="connsiteY0" fmla="*/ 0 h 779318"/>
                <a:gd name="connsiteX1" fmla="*/ 342467 w 3993576"/>
                <a:gd name="connsiteY1" fmla="*/ 3635 h 779318"/>
                <a:gd name="connsiteX2" fmla="*/ 342467 w 3993576"/>
                <a:gd name="connsiteY2" fmla="*/ 0 h 779318"/>
                <a:gd name="connsiteX3" fmla="*/ 3680117 w 3993576"/>
                <a:gd name="connsiteY3" fmla="*/ 0 h 779318"/>
                <a:gd name="connsiteX4" fmla="*/ 3680835 w 3993576"/>
                <a:gd name="connsiteY4" fmla="*/ 0 h 779318"/>
                <a:gd name="connsiteX5" fmla="*/ 3680835 w 3993576"/>
                <a:gd name="connsiteY5" fmla="*/ 90 h 779318"/>
                <a:gd name="connsiteX6" fmla="*/ 3743290 w 3993576"/>
                <a:gd name="connsiteY6" fmla="*/ 7917 h 779318"/>
                <a:gd name="connsiteX7" fmla="*/ 3993576 w 3993576"/>
                <a:gd name="connsiteY7" fmla="*/ 389659 h 779318"/>
                <a:gd name="connsiteX8" fmla="*/ 3743290 w 3993576"/>
                <a:gd name="connsiteY8" fmla="*/ 771402 h 779318"/>
                <a:gd name="connsiteX9" fmla="*/ 3680835 w 3993576"/>
                <a:gd name="connsiteY9" fmla="*/ 779228 h 779318"/>
                <a:gd name="connsiteX10" fmla="*/ 3680835 w 3993576"/>
                <a:gd name="connsiteY10" fmla="*/ 779318 h 779318"/>
                <a:gd name="connsiteX11" fmla="*/ 3680117 w 3993576"/>
                <a:gd name="connsiteY11" fmla="*/ 779318 h 779318"/>
                <a:gd name="connsiteX12" fmla="*/ 342467 w 3993576"/>
                <a:gd name="connsiteY12" fmla="*/ 779318 h 779318"/>
                <a:gd name="connsiteX13" fmla="*/ 342467 w 3993576"/>
                <a:gd name="connsiteY13" fmla="*/ 775683 h 779318"/>
                <a:gd name="connsiteX14" fmla="*/ 313459 w 3993576"/>
                <a:gd name="connsiteY14" fmla="*/ 779318 h 779318"/>
                <a:gd name="connsiteX15" fmla="*/ 0 w 3993576"/>
                <a:gd name="connsiteY15" fmla="*/ 389659 h 779318"/>
                <a:gd name="connsiteX16" fmla="*/ 313459 w 3993576"/>
                <a:gd name="connsiteY16" fmla="*/ 0 h 77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93576" h="779318">
                  <a:moveTo>
                    <a:pt x="313459" y="0"/>
                  </a:moveTo>
                  <a:lnTo>
                    <a:pt x="342467" y="3635"/>
                  </a:lnTo>
                  <a:lnTo>
                    <a:pt x="342467" y="0"/>
                  </a:lnTo>
                  <a:lnTo>
                    <a:pt x="3680117" y="0"/>
                  </a:lnTo>
                  <a:lnTo>
                    <a:pt x="3680835" y="0"/>
                  </a:lnTo>
                  <a:lnTo>
                    <a:pt x="3680835" y="90"/>
                  </a:lnTo>
                  <a:lnTo>
                    <a:pt x="3743290" y="7917"/>
                  </a:lnTo>
                  <a:cubicBezTo>
                    <a:pt x="3886128" y="44251"/>
                    <a:pt x="3993576" y="201357"/>
                    <a:pt x="3993576" y="389659"/>
                  </a:cubicBezTo>
                  <a:cubicBezTo>
                    <a:pt x="3993576" y="577962"/>
                    <a:pt x="3886128" y="735067"/>
                    <a:pt x="3743290" y="771402"/>
                  </a:cubicBezTo>
                  <a:lnTo>
                    <a:pt x="3680835" y="779228"/>
                  </a:lnTo>
                  <a:lnTo>
                    <a:pt x="3680835" y="779318"/>
                  </a:lnTo>
                  <a:lnTo>
                    <a:pt x="3680117" y="779318"/>
                  </a:lnTo>
                  <a:lnTo>
                    <a:pt x="342467" y="779318"/>
                  </a:lnTo>
                  <a:lnTo>
                    <a:pt x="342467" y="775683"/>
                  </a:lnTo>
                  <a:lnTo>
                    <a:pt x="313459" y="779318"/>
                  </a:lnTo>
                  <a:cubicBezTo>
                    <a:pt x="140340" y="779318"/>
                    <a:pt x="0" y="604862"/>
                    <a:pt x="0" y="389659"/>
                  </a:cubicBezTo>
                  <a:cubicBezTo>
                    <a:pt x="0" y="174456"/>
                    <a:pt x="140340" y="0"/>
                    <a:pt x="313459" y="0"/>
                  </a:cubicBezTo>
                  <a:close/>
                </a:path>
              </a:pathLst>
            </a:custGeom>
            <a:gradFill flip="none" rotWithShape="1">
              <a:gsLst>
                <a:gs pos="28000">
                  <a:srgbClr val="4F81BD">
                    <a:lumMod val="5000"/>
                    <a:lumOff val="95000"/>
                  </a:srgbClr>
                </a:gs>
                <a:gs pos="85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" name="任意多边形 54">
              <a:extLst>
                <a:ext uri="{FF2B5EF4-FFF2-40B4-BE49-F238E27FC236}">
                  <a16:creationId xmlns:a16="http://schemas.microsoft.com/office/drawing/2014/main" id="{DAA89A3F-9573-8CA5-77C1-82EFFBE5A462}"/>
                </a:ext>
              </a:extLst>
            </p:cNvPr>
            <p:cNvSpPr/>
            <p:nvPr/>
          </p:nvSpPr>
          <p:spPr>
            <a:xfrm>
              <a:off x="2107622" y="1995054"/>
              <a:ext cx="3935560" cy="675411"/>
            </a:xfrm>
            <a:custGeom>
              <a:avLst/>
              <a:gdLst>
                <a:gd name="connsiteX0" fmla="*/ 268867 w 3935560"/>
                <a:gd name="connsiteY0" fmla="*/ 0 h 675411"/>
                <a:gd name="connsiteX1" fmla="*/ 3653273 w 3935560"/>
                <a:gd name="connsiteY1" fmla="*/ 0 h 675411"/>
                <a:gd name="connsiteX2" fmla="*/ 3653273 w 3935560"/>
                <a:gd name="connsiteY2" fmla="*/ 260 h 675411"/>
                <a:gd name="connsiteX3" fmla="*/ 3708436 w 3935560"/>
                <a:gd name="connsiteY3" fmla="*/ 6862 h 675411"/>
                <a:gd name="connsiteX4" fmla="*/ 3935560 w 3935560"/>
                <a:gd name="connsiteY4" fmla="*/ 337706 h 675411"/>
                <a:gd name="connsiteX5" fmla="*/ 3708436 w 3935560"/>
                <a:gd name="connsiteY5" fmla="*/ 668550 h 675411"/>
                <a:gd name="connsiteX6" fmla="*/ 3653273 w 3935560"/>
                <a:gd name="connsiteY6" fmla="*/ 675152 h 675411"/>
                <a:gd name="connsiteX7" fmla="*/ 3653273 w 3935560"/>
                <a:gd name="connsiteY7" fmla="*/ 675409 h 675411"/>
                <a:gd name="connsiteX8" fmla="*/ 3651126 w 3935560"/>
                <a:gd name="connsiteY8" fmla="*/ 675409 h 675411"/>
                <a:gd name="connsiteX9" fmla="*/ 3651109 w 3935560"/>
                <a:gd name="connsiteY9" fmla="*/ 675411 h 675411"/>
                <a:gd name="connsiteX10" fmla="*/ 3651093 w 3935560"/>
                <a:gd name="connsiteY10" fmla="*/ 675409 h 675411"/>
                <a:gd name="connsiteX11" fmla="*/ 284468 w 3935560"/>
                <a:gd name="connsiteY11" fmla="*/ 675409 h 675411"/>
                <a:gd name="connsiteX12" fmla="*/ 284451 w 3935560"/>
                <a:gd name="connsiteY12" fmla="*/ 675411 h 675411"/>
                <a:gd name="connsiteX13" fmla="*/ 284435 w 3935560"/>
                <a:gd name="connsiteY13" fmla="*/ 675409 h 675411"/>
                <a:gd name="connsiteX14" fmla="*/ 268867 w 3935560"/>
                <a:gd name="connsiteY14" fmla="*/ 675409 h 675411"/>
                <a:gd name="connsiteX15" fmla="*/ 268867 w 3935560"/>
                <a:gd name="connsiteY15" fmla="*/ 673546 h 675411"/>
                <a:gd name="connsiteX16" fmla="*/ 227124 w 3935560"/>
                <a:gd name="connsiteY16" fmla="*/ 668550 h 675411"/>
                <a:gd name="connsiteX17" fmla="*/ 0 w 3935560"/>
                <a:gd name="connsiteY17" fmla="*/ 337706 h 675411"/>
                <a:gd name="connsiteX18" fmla="*/ 227124 w 3935560"/>
                <a:gd name="connsiteY18" fmla="*/ 6862 h 675411"/>
                <a:gd name="connsiteX19" fmla="*/ 268867 w 3935560"/>
                <a:gd name="connsiteY19" fmla="*/ 1866 h 6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35560" h="675411">
                  <a:moveTo>
                    <a:pt x="268867" y="0"/>
                  </a:moveTo>
                  <a:lnTo>
                    <a:pt x="3653273" y="0"/>
                  </a:lnTo>
                  <a:lnTo>
                    <a:pt x="3653273" y="260"/>
                  </a:lnTo>
                  <a:lnTo>
                    <a:pt x="3708436" y="6862"/>
                  </a:lnTo>
                  <a:cubicBezTo>
                    <a:pt x="3838056" y="38352"/>
                    <a:pt x="3935560" y="174511"/>
                    <a:pt x="3935560" y="337706"/>
                  </a:cubicBezTo>
                  <a:cubicBezTo>
                    <a:pt x="3935560" y="500902"/>
                    <a:pt x="3838056" y="637060"/>
                    <a:pt x="3708436" y="668550"/>
                  </a:cubicBezTo>
                  <a:lnTo>
                    <a:pt x="3653273" y="675152"/>
                  </a:lnTo>
                  <a:lnTo>
                    <a:pt x="3653273" y="675409"/>
                  </a:lnTo>
                  <a:lnTo>
                    <a:pt x="3651126" y="675409"/>
                  </a:lnTo>
                  <a:lnTo>
                    <a:pt x="3651109" y="675411"/>
                  </a:lnTo>
                  <a:lnTo>
                    <a:pt x="3651093" y="675409"/>
                  </a:lnTo>
                  <a:lnTo>
                    <a:pt x="284468" y="675409"/>
                  </a:lnTo>
                  <a:lnTo>
                    <a:pt x="284451" y="675411"/>
                  </a:lnTo>
                  <a:lnTo>
                    <a:pt x="284435" y="675409"/>
                  </a:lnTo>
                  <a:lnTo>
                    <a:pt x="268867" y="675409"/>
                  </a:lnTo>
                  <a:lnTo>
                    <a:pt x="268867" y="673546"/>
                  </a:lnTo>
                  <a:lnTo>
                    <a:pt x="227124" y="668550"/>
                  </a:lnTo>
                  <a:cubicBezTo>
                    <a:pt x="97505" y="637060"/>
                    <a:pt x="0" y="500902"/>
                    <a:pt x="0" y="337706"/>
                  </a:cubicBezTo>
                  <a:cubicBezTo>
                    <a:pt x="0" y="174511"/>
                    <a:pt x="97505" y="38352"/>
                    <a:pt x="227124" y="6862"/>
                  </a:cubicBezTo>
                  <a:lnTo>
                    <a:pt x="268867" y="1866"/>
                  </a:lnTo>
                  <a:close/>
                </a:path>
              </a:pathLst>
            </a:custGeom>
            <a:gradFill flip="none" rotWithShape="1">
              <a:gsLst>
                <a:gs pos="28000">
                  <a:srgbClr val="4F81BD">
                    <a:lumMod val="5000"/>
                    <a:lumOff val="95000"/>
                  </a:srgbClr>
                </a:gs>
                <a:gs pos="85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5" name="文本框 32">
            <a:extLst>
              <a:ext uri="{FF2B5EF4-FFF2-40B4-BE49-F238E27FC236}">
                <a16:creationId xmlns:a16="http://schemas.microsoft.com/office/drawing/2014/main" id="{7DF30775-F3B4-944B-75C6-694893359AC8}"/>
              </a:ext>
            </a:extLst>
          </p:cNvPr>
          <p:cNvSpPr txBox="1"/>
          <p:nvPr/>
        </p:nvSpPr>
        <p:spPr>
          <a:xfrm>
            <a:off x="3582220" y="4697975"/>
            <a:ext cx="5123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dirty="0">
                <a:solidFill>
                  <a:schemeClr val="accent1"/>
                </a:solidFill>
              </a:rPr>
              <a:t>Loglikelihood, AIC, and BIC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7961138-D863-7550-F4D1-F1D4B335A910}"/>
              </a:ext>
            </a:extLst>
          </p:cNvPr>
          <p:cNvGrpSpPr/>
          <p:nvPr/>
        </p:nvGrpSpPr>
        <p:grpSpPr>
          <a:xfrm rot="5400000">
            <a:off x="5747288" y="5390422"/>
            <a:ext cx="313236" cy="366427"/>
            <a:chOff x="2458537" y="2027432"/>
            <a:chExt cx="313236" cy="366427"/>
          </a:xfrm>
          <a:solidFill>
            <a:schemeClr val="accent1"/>
          </a:solidFill>
        </p:grpSpPr>
        <p:sp>
          <p:nvSpPr>
            <p:cNvPr id="251" name="Arrow: Right 250">
              <a:extLst>
                <a:ext uri="{FF2B5EF4-FFF2-40B4-BE49-F238E27FC236}">
                  <a16:creationId xmlns:a16="http://schemas.microsoft.com/office/drawing/2014/main" id="{3BC934BB-A1A8-BA08-BA9E-CBB45880DDE4}"/>
                </a:ext>
              </a:extLst>
            </p:cNvPr>
            <p:cNvSpPr/>
            <p:nvPr/>
          </p:nvSpPr>
          <p:spPr>
            <a:xfrm>
              <a:off x="2458537" y="2027432"/>
              <a:ext cx="313236" cy="366427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Arrow: Right 4">
              <a:extLst>
                <a:ext uri="{FF2B5EF4-FFF2-40B4-BE49-F238E27FC236}">
                  <a16:creationId xmlns:a16="http://schemas.microsoft.com/office/drawing/2014/main" id="{9E312A5A-A648-BCC3-EA58-EC45EF2425D9}"/>
                </a:ext>
              </a:extLst>
            </p:cNvPr>
            <p:cNvSpPr txBox="1"/>
            <p:nvPr/>
          </p:nvSpPr>
          <p:spPr>
            <a:xfrm>
              <a:off x="2458537" y="2100717"/>
              <a:ext cx="219265" cy="2198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A48C315A-99E6-35F0-CC6C-1CAA21F1BD63}"/>
              </a:ext>
            </a:extLst>
          </p:cNvPr>
          <p:cNvGrpSpPr/>
          <p:nvPr/>
        </p:nvGrpSpPr>
        <p:grpSpPr>
          <a:xfrm rot="5400000">
            <a:off x="5816853" y="1892861"/>
            <a:ext cx="313236" cy="366427"/>
            <a:chOff x="2458537" y="2027432"/>
            <a:chExt cx="313236" cy="366427"/>
          </a:xfrm>
          <a:solidFill>
            <a:schemeClr val="accent1"/>
          </a:solidFill>
        </p:grpSpPr>
        <p:sp>
          <p:nvSpPr>
            <p:cNvPr id="254" name="Arrow: Right 253">
              <a:extLst>
                <a:ext uri="{FF2B5EF4-FFF2-40B4-BE49-F238E27FC236}">
                  <a16:creationId xmlns:a16="http://schemas.microsoft.com/office/drawing/2014/main" id="{6967ED61-F7D4-AFDE-8EDB-3F414B8E696E}"/>
                </a:ext>
              </a:extLst>
            </p:cNvPr>
            <p:cNvSpPr/>
            <p:nvPr/>
          </p:nvSpPr>
          <p:spPr>
            <a:xfrm>
              <a:off x="2458537" y="2027432"/>
              <a:ext cx="313236" cy="366427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Arrow: Right 4">
              <a:extLst>
                <a:ext uri="{FF2B5EF4-FFF2-40B4-BE49-F238E27FC236}">
                  <a16:creationId xmlns:a16="http://schemas.microsoft.com/office/drawing/2014/main" id="{49449DD0-FB92-5CAA-AD28-FB103ACC4F7F}"/>
                </a:ext>
              </a:extLst>
            </p:cNvPr>
            <p:cNvSpPr txBox="1"/>
            <p:nvPr/>
          </p:nvSpPr>
          <p:spPr>
            <a:xfrm>
              <a:off x="2458537" y="2100717"/>
              <a:ext cx="219265" cy="2198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</p:grpSp>
      <p:grpSp>
        <p:nvGrpSpPr>
          <p:cNvPr id="256" name="组合 52">
            <a:extLst>
              <a:ext uri="{FF2B5EF4-FFF2-40B4-BE49-F238E27FC236}">
                <a16:creationId xmlns:a16="http://schemas.microsoft.com/office/drawing/2014/main" id="{36B4D7B3-4C77-6778-334C-C8C4B5A87DB6}"/>
              </a:ext>
            </a:extLst>
          </p:cNvPr>
          <p:cNvGrpSpPr/>
          <p:nvPr/>
        </p:nvGrpSpPr>
        <p:grpSpPr>
          <a:xfrm>
            <a:off x="4115761" y="5734923"/>
            <a:ext cx="3861988" cy="839639"/>
            <a:chOff x="2078615" y="1943100"/>
            <a:chExt cx="3993576" cy="779318"/>
          </a:xfrm>
        </p:grpSpPr>
        <p:sp>
          <p:nvSpPr>
            <p:cNvPr id="257" name="任意多边形 53">
              <a:extLst>
                <a:ext uri="{FF2B5EF4-FFF2-40B4-BE49-F238E27FC236}">
                  <a16:creationId xmlns:a16="http://schemas.microsoft.com/office/drawing/2014/main" id="{E6989579-4571-FBF2-EB68-330DF51295B2}"/>
                </a:ext>
              </a:extLst>
            </p:cNvPr>
            <p:cNvSpPr/>
            <p:nvPr/>
          </p:nvSpPr>
          <p:spPr>
            <a:xfrm>
              <a:off x="2078615" y="1943100"/>
              <a:ext cx="3993576" cy="779318"/>
            </a:xfrm>
            <a:custGeom>
              <a:avLst/>
              <a:gdLst>
                <a:gd name="connsiteX0" fmla="*/ 313459 w 3993576"/>
                <a:gd name="connsiteY0" fmla="*/ 0 h 779318"/>
                <a:gd name="connsiteX1" fmla="*/ 342467 w 3993576"/>
                <a:gd name="connsiteY1" fmla="*/ 3635 h 779318"/>
                <a:gd name="connsiteX2" fmla="*/ 342467 w 3993576"/>
                <a:gd name="connsiteY2" fmla="*/ 0 h 779318"/>
                <a:gd name="connsiteX3" fmla="*/ 3680117 w 3993576"/>
                <a:gd name="connsiteY3" fmla="*/ 0 h 779318"/>
                <a:gd name="connsiteX4" fmla="*/ 3680835 w 3993576"/>
                <a:gd name="connsiteY4" fmla="*/ 0 h 779318"/>
                <a:gd name="connsiteX5" fmla="*/ 3680835 w 3993576"/>
                <a:gd name="connsiteY5" fmla="*/ 90 h 779318"/>
                <a:gd name="connsiteX6" fmla="*/ 3743290 w 3993576"/>
                <a:gd name="connsiteY6" fmla="*/ 7917 h 779318"/>
                <a:gd name="connsiteX7" fmla="*/ 3993576 w 3993576"/>
                <a:gd name="connsiteY7" fmla="*/ 389659 h 779318"/>
                <a:gd name="connsiteX8" fmla="*/ 3743290 w 3993576"/>
                <a:gd name="connsiteY8" fmla="*/ 771402 h 779318"/>
                <a:gd name="connsiteX9" fmla="*/ 3680835 w 3993576"/>
                <a:gd name="connsiteY9" fmla="*/ 779228 h 779318"/>
                <a:gd name="connsiteX10" fmla="*/ 3680835 w 3993576"/>
                <a:gd name="connsiteY10" fmla="*/ 779318 h 779318"/>
                <a:gd name="connsiteX11" fmla="*/ 3680117 w 3993576"/>
                <a:gd name="connsiteY11" fmla="*/ 779318 h 779318"/>
                <a:gd name="connsiteX12" fmla="*/ 342467 w 3993576"/>
                <a:gd name="connsiteY12" fmla="*/ 779318 h 779318"/>
                <a:gd name="connsiteX13" fmla="*/ 342467 w 3993576"/>
                <a:gd name="connsiteY13" fmla="*/ 775683 h 779318"/>
                <a:gd name="connsiteX14" fmla="*/ 313459 w 3993576"/>
                <a:gd name="connsiteY14" fmla="*/ 779318 h 779318"/>
                <a:gd name="connsiteX15" fmla="*/ 0 w 3993576"/>
                <a:gd name="connsiteY15" fmla="*/ 389659 h 779318"/>
                <a:gd name="connsiteX16" fmla="*/ 313459 w 3993576"/>
                <a:gd name="connsiteY16" fmla="*/ 0 h 77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93576" h="779318">
                  <a:moveTo>
                    <a:pt x="313459" y="0"/>
                  </a:moveTo>
                  <a:lnTo>
                    <a:pt x="342467" y="3635"/>
                  </a:lnTo>
                  <a:lnTo>
                    <a:pt x="342467" y="0"/>
                  </a:lnTo>
                  <a:lnTo>
                    <a:pt x="3680117" y="0"/>
                  </a:lnTo>
                  <a:lnTo>
                    <a:pt x="3680835" y="0"/>
                  </a:lnTo>
                  <a:lnTo>
                    <a:pt x="3680835" y="90"/>
                  </a:lnTo>
                  <a:lnTo>
                    <a:pt x="3743290" y="7917"/>
                  </a:lnTo>
                  <a:cubicBezTo>
                    <a:pt x="3886128" y="44251"/>
                    <a:pt x="3993576" y="201357"/>
                    <a:pt x="3993576" y="389659"/>
                  </a:cubicBezTo>
                  <a:cubicBezTo>
                    <a:pt x="3993576" y="577962"/>
                    <a:pt x="3886128" y="735067"/>
                    <a:pt x="3743290" y="771402"/>
                  </a:cubicBezTo>
                  <a:lnTo>
                    <a:pt x="3680835" y="779228"/>
                  </a:lnTo>
                  <a:lnTo>
                    <a:pt x="3680835" y="779318"/>
                  </a:lnTo>
                  <a:lnTo>
                    <a:pt x="3680117" y="779318"/>
                  </a:lnTo>
                  <a:lnTo>
                    <a:pt x="342467" y="779318"/>
                  </a:lnTo>
                  <a:lnTo>
                    <a:pt x="342467" y="775683"/>
                  </a:lnTo>
                  <a:lnTo>
                    <a:pt x="313459" y="779318"/>
                  </a:lnTo>
                  <a:cubicBezTo>
                    <a:pt x="140340" y="779318"/>
                    <a:pt x="0" y="604862"/>
                    <a:pt x="0" y="389659"/>
                  </a:cubicBezTo>
                  <a:cubicBezTo>
                    <a:pt x="0" y="174456"/>
                    <a:pt x="140340" y="0"/>
                    <a:pt x="313459" y="0"/>
                  </a:cubicBezTo>
                  <a:close/>
                </a:path>
              </a:pathLst>
            </a:custGeom>
            <a:gradFill flip="none" rotWithShape="1">
              <a:gsLst>
                <a:gs pos="28000">
                  <a:srgbClr val="4F81BD">
                    <a:lumMod val="5000"/>
                    <a:lumOff val="95000"/>
                  </a:srgbClr>
                </a:gs>
                <a:gs pos="85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" name="任意多边形 54">
              <a:extLst>
                <a:ext uri="{FF2B5EF4-FFF2-40B4-BE49-F238E27FC236}">
                  <a16:creationId xmlns:a16="http://schemas.microsoft.com/office/drawing/2014/main" id="{07275221-EC15-546C-7367-D14F8B605354}"/>
                </a:ext>
              </a:extLst>
            </p:cNvPr>
            <p:cNvSpPr/>
            <p:nvPr/>
          </p:nvSpPr>
          <p:spPr>
            <a:xfrm>
              <a:off x="2107622" y="1995054"/>
              <a:ext cx="3935560" cy="675411"/>
            </a:xfrm>
            <a:custGeom>
              <a:avLst/>
              <a:gdLst>
                <a:gd name="connsiteX0" fmla="*/ 268867 w 3935560"/>
                <a:gd name="connsiteY0" fmla="*/ 0 h 675411"/>
                <a:gd name="connsiteX1" fmla="*/ 3653273 w 3935560"/>
                <a:gd name="connsiteY1" fmla="*/ 0 h 675411"/>
                <a:gd name="connsiteX2" fmla="*/ 3653273 w 3935560"/>
                <a:gd name="connsiteY2" fmla="*/ 260 h 675411"/>
                <a:gd name="connsiteX3" fmla="*/ 3708436 w 3935560"/>
                <a:gd name="connsiteY3" fmla="*/ 6862 h 675411"/>
                <a:gd name="connsiteX4" fmla="*/ 3935560 w 3935560"/>
                <a:gd name="connsiteY4" fmla="*/ 337706 h 675411"/>
                <a:gd name="connsiteX5" fmla="*/ 3708436 w 3935560"/>
                <a:gd name="connsiteY5" fmla="*/ 668550 h 675411"/>
                <a:gd name="connsiteX6" fmla="*/ 3653273 w 3935560"/>
                <a:gd name="connsiteY6" fmla="*/ 675152 h 675411"/>
                <a:gd name="connsiteX7" fmla="*/ 3653273 w 3935560"/>
                <a:gd name="connsiteY7" fmla="*/ 675409 h 675411"/>
                <a:gd name="connsiteX8" fmla="*/ 3651126 w 3935560"/>
                <a:gd name="connsiteY8" fmla="*/ 675409 h 675411"/>
                <a:gd name="connsiteX9" fmla="*/ 3651109 w 3935560"/>
                <a:gd name="connsiteY9" fmla="*/ 675411 h 675411"/>
                <a:gd name="connsiteX10" fmla="*/ 3651093 w 3935560"/>
                <a:gd name="connsiteY10" fmla="*/ 675409 h 675411"/>
                <a:gd name="connsiteX11" fmla="*/ 284468 w 3935560"/>
                <a:gd name="connsiteY11" fmla="*/ 675409 h 675411"/>
                <a:gd name="connsiteX12" fmla="*/ 284451 w 3935560"/>
                <a:gd name="connsiteY12" fmla="*/ 675411 h 675411"/>
                <a:gd name="connsiteX13" fmla="*/ 284435 w 3935560"/>
                <a:gd name="connsiteY13" fmla="*/ 675409 h 675411"/>
                <a:gd name="connsiteX14" fmla="*/ 268867 w 3935560"/>
                <a:gd name="connsiteY14" fmla="*/ 675409 h 675411"/>
                <a:gd name="connsiteX15" fmla="*/ 268867 w 3935560"/>
                <a:gd name="connsiteY15" fmla="*/ 673546 h 675411"/>
                <a:gd name="connsiteX16" fmla="*/ 227124 w 3935560"/>
                <a:gd name="connsiteY16" fmla="*/ 668550 h 675411"/>
                <a:gd name="connsiteX17" fmla="*/ 0 w 3935560"/>
                <a:gd name="connsiteY17" fmla="*/ 337706 h 675411"/>
                <a:gd name="connsiteX18" fmla="*/ 227124 w 3935560"/>
                <a:gd name="connsiteY18" fmla="*/ 6862 h 675411"/>
                <a:gd name="connsiteX19" fmla="*/ 268867 w 3935560"/>
                <a:gd name="connsiteY19" fmla="*/ 1866 h 6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35560" h="675411">
                  <a:moveTo>
                    <a:pt x="268867" y="0"/>
                  </a:moveTo>
                  <a:lnTo>
                    <a:pt x="3653273" y="0"/>
                  </a:lnTo>
                  <a:lnTo>
                    <a:pt x="3653273" y="260"/>
                  </a:lnTo>
                  <a:lnTo>
                    <a:pt x="3708436" y="6862"/>
                  </a:lnTo>
                  <a:cubicBezTo>
                    <a:pt x="3838056" y="38352"/>
                    <a:pt x="3935560" y="174511"/>
                    <a:pt x="3935560" y="337706"/>
                  </a:cubicBezTo>
                  <a:cubicBezTo>
                    <a:pt x="3935560" y="500902"/>
                    <a:pt x="3838056" y="637060"/>
                    <a:pt x="3708436" y="668550"/>
                  </a:cubicBezTo>
                  <a:lnTo>
                    <a:pt x="3653273" y="675152"/>
                  </a:lnTo>
                  <a:lnTo>
                    <a:pt x="3653273" y="675409"/>
                  </a:lnTo>
                  <a:lnTo>
                    <a:pt x="3651126" y="675409"/>
                  </a:lnTo>
                  <a:lnTo>
                    <a:pt x="3651109" y="675411"/>
                  </a:lnTo>
                  <a:lnTo>
                    <a:pt x="3651093" y="675409"/>
                  </a:lnTo>
                  <a:lnTo>
                    <a:pt x="284468" y="675409"/>
                  </a:lnTo>
                  <a:lnTo>
                    <a:pt x="284451" y="675411"/>
                  </a:lnTo>
                  <a:lnTo>
                    <a:pt x="284435" y="675409"/>
                  </a:lnTo>
                  <a:lnTo>
                    <a:pt x="268867" y="675409"/>
                  </a:lnTo>
                  <a:lnTo>
                    <a:pt x="268867" y="673546"/>
                  </a:lnTo>
                  <a:lnTo>
                    <a:pt x="227124" y="668550"/>
                  </a:lnTo>
                  <a:cubicBezTo>
                    <a:pt x="97505" y="637060"/>
                    <a:pt x="0" y="500902"/>
                    <a:pt x="0" y="337706"/>
                  </a:cubicBezTo>
                  <a:cubicBezTo>
                    <a:pt x="0" y="174511"/>
                    <a:pt x="97505" y="38352"/>
                    <a:pt x="227124" y="6862"/>
                  </a:cubicBezTo>
                  <a:lnTo>
                    <a:pt x="268867" y="1866"/>
                  </a:lnTo>
                  <a:close/>
                </a:path>
              </a:pathLst>
            </a:custGeom>
            <a:gradFill flip="none" rotWithShape="1">
              <a:gsLst>
                <a:gs pos="28000">
                  <a:srgbClr val="4F81BD">
                    <a:lumMod val="5000"/>
                    <a:lumOff val="95000"/>
                  </a:srgbClr>
                </a:gs>
                <a:gs pos="85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59" name="文本框 32">
            <a:extLst>
              <a:ext uri="{FF2B5EF4-FFF2-40B4-BE49-F238E27FC236}">
                <a16:creationId xmlns:a16="http://schemas.microsoft.com/office/drawing/2014/main" id="{A57B1CC9-5CD8-FABD-F308-AD0D7A512133}"/>
              </a:ext>
            </a:extLst>
          </p:cNvPr>
          <p:cNvSpPr txBox="1"/>
          <p:nvPr/>
        </p:nvSpPr>
        <p:spPr>
          <a:xfrm>
            <a:off x="4282640" y="5906305"/>
            <a:ext cx="3594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dirty="0">
                <a:solidFill>
                  <a:schemeClr val="accent1"/>
                </a:solidFill>
              </a:rPr>
              <a:t>Fittest Model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060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xfrm>
            <a:off x="522720" y="217439"/>
            <a:ext cx="10744720" cy="97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/>
              <a:t>3</a:t>
            </a:r>
            <a:r>
              <a:rPr lang="zh-CN" b="1" dirty="0"/>
              <a:t>. </a:t>
            </a:r>
            <a:r>
              <a:rPr lang="en-US" altLang="zh-CN" b="1" dirty="0"/>
              <a:t>Methodology-Step 2: Optimization</a:t>
            </a:r>
            <a:endParaRPr b="1" dirty="0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91904184-2BB4-A8C2-580D-6BCC5CD1A2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975712"/>
              </p:ext>
            </p:extLst>
          </p:nvPr>
        </p:nvGraphicFramePr>
        <p:xfrm>
          <a:off x="322320" y="1730477"/>
          <a:ext cx="1172744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Google Shape;172;p3">
            <a:extLst>
              <a:ext uri="{FF2B5EF4-FFF2-40B4-BE49-F238E27FC236}">
                <a16:creationId xmlns:a16="http://schemas.microsoft.com/office/drawing/2014/main" id="{6D02254F-5180-AC12-225C-58D02DFFF4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4104" y="1016263"/>
            <a:ext cx="3278915" cy="72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00025" marR="74930" lvl="0" indent="-180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</a:rPr>
              <a:t>Build Portfolios: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7785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xfrm>
            <a:off x="522720" y="217439"/>
            <a:ext cx="10744720" cy="97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880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altLang="zh-CN" b="1" dirty="0"/>
              <a:t>3</a:t>
            </a:r>
            <a:r>
              <a:rPr lang="zh-CN" b="1" dirty="0"/>
              <a:t>. </a:t>
            </a:r>
            <a:r>
              <a:rPr lang="en-US" altLang="zh-CN" b="1" dirty="0"/>
              <a:t>Methodology-Step 2: Optimization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72;p3">
                <a:extLst>
                  <a:ext uri="{FF2B5EF4-FFF2-40B4-BE49-F238E27FC236}">
                    <a16:creationId xmlns:a16="http://schemas.microsoft.com/office/drawing/2014/main" id="{D80955DE-1C1E-2323-8F72-17CE6E39991E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22720" y="1188718"/>
                <a:ext cx="10827270" cy="208689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200025" marR="74930" lvl="0" indent="-18000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altLang="zh-CN" sz="2400" b="1" dirty="0">
                    <a:solidFill>
                      <a:schemeClr val="accent1"/>
                    </a:solidFill>
                  </a:rPr>
                  <a:t>Mean-Variance Portfolio:</a:t>
                </a:r>
                <a:endParaRPr lang="en-US" altLang="zh-CN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0025" marR="74930" lvl="0" indent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𝑀𝑎𝑥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𝑠𝑢𝑏𝑗𝑒𝑐𝑡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nary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Google Shape;172;p3">
                <a:extLst>
                  <a:ext uri="{FF2B5EF4-FFF2-40B4-BE49-F238E27FC236}">
                    <a16:creationId xmlns:a16="http://schemas.microsoft.com/office/drawing/2014/main" id="{D80955DE-1C1E-2323-8F72-17CE6E39991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2720" y="1188718"/>
                <a:ext cx="10827270" cy="2086895"/>
              </a:xfrm>
              <a:prstGeom prst="rect">
                <a:avLst/>
              </a:prstGeom>
              <a:blipFill>
                <a:blip r:embed="rId3"/>
                <a:stretch>
                  <a:fillRect l="-1406" b="-348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EFB46FE5-773F-5D65-9FC4-A57BE193A022}"/>
              </a:ext>
            </a:extLst>
          </p:cNvPr>
          <p:cNvSpPr/>
          <p:nvPr/>
        </p:nvSpPr>
        <p:spPr>
          <a:xfrm rot="16200000">
            <a:off x="2918648" y="3000617"/>
            <a:ext cx="286976" cy="876295"/>
          </a:xfrm>
          <a:prstGeom prst="leftBrace">
            <a:avLst>
              <a:gd name="adj1" fmla="val 8333"/>
              <a:gd name="adj2" fmla="val 492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DAEB3-0CCC-7AC9-C58B-7DE213684A14}"/>
              </a:ext>
            </a:extLst>
          </p:cNvPr>
          <p:cNvSpPr/>
          <p:nvPr/>
        </p:nvSpPr>
        <p:spPr>
          <a:xfrm>
            <a:off x="2507336" y="3582253"/>
            <a:ext cx="11095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Return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7D7ABA-F86E-6062-9ED3-DFBDFC516FE4}"/>
              </a:ext>
            </a:extLst>
          </p:cNvPr>
          <p:cNvSpPr/>
          <p:nvPr/>
        </p:nvSpPr>
        <p:spPr>
          <a:xfrm>
            <a:off x="4290557" y="3582252"/>
            <a:ext cx="7841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Risk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C3C1054-65A9-4CD4-FCB4-2FA50A5C461E}"/>
              </a:ext>
            </a:extLst>
          </p:cNvPr>
          <p:cNvSpPr/>
          <p:nvPr/>
        </p:nvSpPr>
        <p:spPr>
          <a:xfrm rot="16200000">
            <a:off x="4539164" y="3000617"/>
            <a:ext cx="286976" cy="876295"/>
          </a:xfrm>
          <a:prstGeom prst="leftBrace">
            <a:avLst>
              <a:gd name="adj1" fmla="val 8333"/>
              <a:gd name="adj2" fmla="val 492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BAFA0EE-F952-1EFF-F33A-E94EB1F065A8}"/>
              </a:ext>
            </a:extLst>
          </p:cNvPr>
          <p:cNvSpPr/>
          <p:nvPr/>
        </p:nvSpPr>
        <p:spPr>
          <a:xfrm rot="16200000">
            <a:off x="9392506" y="3035109"/>
            <a:ext cx="286976" cy="876295"/>
          </a:xfrm>
          <a:prstGeom prst="leftBrace">
            <a:avLst>
              <a:gd name="adj1" fmla="val 8333"/>
              <a:gd name="adj2" fmla="val 492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71C16E-3B03-FE38-3868-B720B62DEDD2}"/>
              </a:ext>
            </a:extLst>
          </p:cNvPr>
          <p:cNvSpPr/>
          <p:nvPr/>
        </p:nvSpPr>
        <p:spPr>
          <a:xfrm>
            <a:off x="8825329" y="3575728"/>
            <a:ext cx="20297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 Short-Sell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A2BAF2-B808-CDA4-549B-A3C265DE75BB}"/>
                  </a:ext>
                </a:extLst>
              </p:cNvPr>
              <p:cNvSpPr txBox="1"/>
              <p:nvPr/>
            </p:nvSpPr>
            <p:spPr>
              <a:xfrm>
                <a:off x="1592826" y="4151777"/>
                <a:ext cx="9193161" cy="2060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0025" marR="74930" lvl="0" indent="0">
                  <a:lnSpc>
                    <a:spcPct val="150000"/>
                  </a:lnSpc>
                  <a:spcBef>
                    <a:spcPts val="0"/>
                  </a:spcBef>
                  <a:buSzPts val="240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1" i="1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1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200" b="1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sz="2200" b="1" i="1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chemeClr val="bg2"/>
                    </a:solidFill>
                  </a:rPr>
                  <a:t> is the time-varying conditional volatility of residuals (N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>
                    <a:solidFill>
                      <a:schemeClr val="bg2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>
                    <a:solidFill>
                      <a:schemeClr val="bg2"/>
                    </a:solidFill>
                  </a:rPr>
                  <a:t>T)</a:t>
                </a:r>
              </a:p>
              <a:p>
                <a:pPr marL="20025" marR="7493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None/>
                </a:pPr>
                <a:r>
                  <a:rPr lang="en-US" sz="2200" b="1" i="1" dirty="0">
                    <a:solidFill>
                      <a:schemeClr val="bg2"/>
                    </a:solidFill>
                  </a:rPr>
                  <a:t>E(R) </a:t>
                </a:r>
                <a:r>
                  <a:rPr lang="en-US" sz="2200" dirty="0">
                    <a:solidFill>
                      <a:schemeClr val="bg2"/>
                    </a:solidFill>
                  </a:rPr>
                  <a:t>is the fixed expected mean return (N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2200" dirty="0">
                    <a:solidFill>
                      <a:schemeClr val="bg2"/>
                    </a:solidFill>
                  </a:rPr>
                  <a:t>1)</a:t>
                </a:r>
              </a:p>
              <a:p>
                <a:pPr marL="20025" marR="74930">
                  <a:lnSpc>
                    <a:spcPct val="150000"/>
                  </a:lnSpc>
                  <a:buSzPts val="2400"/>
                </a:pPr>
                <a:r>
                  <a:rPr lang="en-US" sz="2200" b="1" i="1" dirty="0">
                    <a:solidFill>
                      <a:schemeClr val="bg2"/>
                    </a:solidFill>
                  </a:rPr>
                  <a:t>w</a:t>
                </a:r>
                <a:r>
                  <a:rPr lang="en-US" sz="2200" dirty="0">
                    <a:solidFill>
                      <a:schemeClr val="bg2"/>
                    </a:solidFill>
                  </a:rPr>
                  <a:t> is the optimal time-varying weight matrix (N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2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bg2"/>
                        </a:solidFill>
                      </a:rPr>
                      <m:t>T</m:t>
                    </m:r>
                  </m:oMath>
                </a14:m>
                <a:r>
                  <a:rPr lang="en-US" sz="2200" dirty="0">
                    <a:solidFill>
                      <a:schemeClr val="bg2"/>
                    </a:solidFill>
                  </a:rPr>
                  <a:t>)</a:t>
                </a:r>
              </a:p>
              <a:p>
                <a:pPr marL="20025" marR="74930" indent="0">
                  <a:lnSpc>
                    <a:spcPct val="150000"/>
                  </a:lnSpc>
                  <a:spcBef>
                    <a:spcPts val="0"/>
                  </a:spcBef>
                  <a:buSzPts val="2400"/>
                  <a:buNone/>
                </a:pPr>
                <a:r>
                  <a:rPr lang="en-US" sz="2200" i="1" dirty="0">
                    <a:solidFill>
                      <a:schemeClr val="bg2"/>
                    </a:solidFill>
                  </a:rPr>
                  <a:t>γ</a:t>
                </a:r>
                <a:r>
                  <a:rPr lang="en-US" sz="2200" dirty="0">
                    <a:solidFill>
                      <a:schemeClr val="bg2"/>
                    </a:solidFill>
                  </a:rPr>
                  <a:t> is the risk aversion coefficient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A2BAF2-B808-CDA4-549B-A3C265DE7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826" y="4151777"/>
                <a:ext cx="9193161" cy="2060885"/>
              </a:xfrm>
              <a:prstGeom prst="rect">
                <a:avLst/>
              </a:prstGeom>
              <a:blipFill>
                <a:blip r:embed="rId4"/>
                <a:stretch>
                  <a:fillRect l="-663" b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00178926-633A-85A2-DFBF-00F275B9E603}"/>
              </a:ext>
            </a:extLst>
          </p:cNvPr>
          <p:cNvSpPr/>
          <p:nvPr/>
        </p:nvSpPr>
        <p:spPr>
          <a:xfrm rot="16200000">
            <a:off x="7537512" y="3052230"/>
            <a:ext cx="286976" cy="876295"/>
          </a:xfrm>
          <a:prstGeom prst="leftBrace">
            <a:avLst>
              <a:gd name="adj1" fmla="val 8333"/>
              <a:gd name="adj2" fmla="val 492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CA9DB3-3AC2-8B70-93D1-FF0144EDD1A1}"/>
              </a:ext>
            </a:extLst>
          </p:cNvPr>
          <p:cNvSpPr/>
          <p:nvPr/>
        </p:nvSpPr>
        <p:spPr>
          <a:xfrm>
            <a:off x="6382324" y="3582251"/>
            <a:ext cx="25973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 Allocation</a:t>
            </a:r>
          </a:p>
        </p:txBody>
      </p:sp>
    </p:spTree>
    <p:extLst>
      <p:ext uri="{BB962C8B-B14F-4D97-AF65-F5344CB8AC3E}">
        <p14:creationId xmlns:p14="http://schemas.microsoft.com/office/powerpoint/2010/main" val="86457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LU_2017-03-02">
      <a:dk1>
        <a:srgbClr val="000000"/>
      </a:dk1>
      <a:lt1>
        <a:srgbClr val="FFFFFF"/>
      </a:lt1>
      <a:dk2>
        <a:srgbClr val="2F2B28"/>
      </a:dk2>
      <a:lt2>
        <a:srgbClr val="D0CCB6"/>
      </a:lt2>
      <a:accent1>
        <a:srgbClr val="894E11"/>
      </a:accent1>
      <a:accent2>
        <a:srgbClr val="E3B6BB"/>
      </a:accent2>
      <a:accent3>
        <a:srgbClr val="ABC9D4"/>
      </a:accent3>
      <a:accent4>
        <a:srgbClr val="9EC0AA"/>
      </a:accent4>
      <a:accent5>
        <a:srgbClr val="D0CCB6"/>
      </a:accent5>
      <a:accent6>
        <a:srgbClr val="B1AA9F"/>
      </a:accent6>
      <a:hlink>
        <a:srgbClr val="00006D"/>
      </a:hlink>
      <a:folHlink>
        <a:srgbClr val="894E1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</TotalTime>
  <Words>1087</Words>
  <Application>Microsoft Office PowerPoint</Application>
  <PresentationFormat>Widescreen</PresentationFormat>
  <Paragraphs>396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微软雅黑</vt:lpstr>
      <vt:lpstr>Cambria Math</vt:lpstr>
      <vt:lpstr>Times New Roman</vt:lpstr>
      <vt:lpstr>Arial</vt:lpstr>
      <vt:lpstr>Calibri</vt:lpstr>
      <vt:lpstr>Helvetica Neue Light</vt:lpstr>
      <vt:lpstr>Office-tema</vt:lpstr>
      <vt:lpstr>Outline</vt:lpstr>
      <vt:lpstr>1. Introduction-Commodity Background</vt:lpstr>
      <vt:lpstr>1. Introduction-Research Purpose</vt:lpstr>
      <vt:lpstr>2. Data</vt:lpstr>
      <vt:lpstr>2. Data</vt:lpstr>
      <vt:lpstr>3. Methodology-Empirical Models</vt:lpstr>
      <vt:lpstr>3. Methodology-Step 1: GARCH</vt:lpstr>
      <vt:lpstr>3. Methodology-Step 2: Optimization</vt:lpstr>
      <vt:lpstr>3. Methodology-Step 2: Optimization</vt:lpstr>
      <vt:lpstr>3. Methodology-Step 2: Optimization</vt:lpstr>
      <vt:lpstr>4. Results-Step 1: GARCH</vt:lpstr>
      <vt:lpstr>4. Results-Step 2: Optimization</vt:lpstr>
      <vt:lpstr>4. Results-Step 2: Optimization</vt:lpstr>
      <vt:lpstr>4. Results-Step 2: Optimization</vt:lpstr>
      <vt:lpstr>4. Results-Step 2: Optimization</vt:lpstr>
      <vt:lpstr>5.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Time-varying Commodity Portfolio Optimization</dc:title>
  <dc:creator>XING TT</dc:creator>
  <cp:lastModifiedBy>Qianqian Yang</cp:lastModifiedBy>
  <cp:revision>781</cp:revision>
  <dcterms:created xsi:type="dcterms:W3CDTF">2024-04-21T19:07:23Z</dcterms:created>
  <dcterms:modified xsi:type="dcterms:W3CDTF">2024-09-10T11:29:06Z</dcterms:modified>
</cp:coreProperties>
</file>