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34" r:id="rId3"/>
    <p:sldId id="333" r:id="rId4"/>
    <p:sldId id="33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C54"/>
    <a:srgbClr val="B0B878"/>
    <a:srgbClr val="FDC333"/>
    <a:srgbClr val="D9A757"/>
    <a:srgbClr val="000000"/>
    <a:srgbClr val="03CCDB"/>
    <a:srgbClr val="A842EE"/>
    <a:srgbClr val="CA6677"/>
    <a:srgbClr val="3E39F7"/>
    <a:srgbClr val="C2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22" autoAdjust="0"/>
  </p:normalViewPr>
  <p:slideViewPr>
    <p:cSldViewPr snapToGrid="0">
      <p:cViewPr varScale="1">
        <p:scale>
          <a:sx n="89" d="100"/>
          <a:sy n="89" d="100"/>
        </p:scale>
        <p:origin x="56" y="1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CCBB9-D96C-4EBA-82A1-34318BBBA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1BB6-FFC6-4F4F-BB7C-1255C9EBF2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54EA-27E7-4AB6-94E1-688632AAB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64007" y="251326"/>
            <a:ext cx="215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229719"/>
            <a:ext cx="384048" cy="4663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049" y="229719"/>
            <a:ext cx="2002535" cy="466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4008" y="251326"/>
            <a:ext cx="2570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软件结构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3397" y="251326"/>
            <a:ext cx="336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BTOPMC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模型自动率定软件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0442" y="829373"/>
            <a:ext cx="188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设计思路流程图：</a:t>
            </a:r>
            <a:endParaRPr lang="zh-CN" altLang="en-US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620442" y="3316656"/>
            <a:ext cx="188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软件结构：</a:t>
            </a:r>
            <a:endParaRPr lang="zh-CN" altLang="en-US" b="1" dirty="0"/>
          </a:p>
        </p:txBody>
      </p:sp>
      <p:grpSp>
        <p:nvGrpSpPr>
          <p:cNvPr id="199" name="组合 198"/>
          <p:cNvGrpSpPr/>
          <p:nvPr/>
        </p:nvGrpSpPr>
        <p:grpSpPr>
          <a:xfrm>
            <a:off x="2214761" y="1400367"/>
            <a:ext cx="10768560" cy="1825249"/>
            <a:chOff x="1701587" y="1417288"/>
            <a:chExt cx="10768560" cy="1825249"/>
          </a:xfrm>
        </p:grpSpPr>
        <p:sp>
          <p:nvSpPr>
            <p:cNvPr id="163" name="矩形 162"/>
            <p:cNvSpPr/>
            <p:nvPr/>
          </p:nvSpPr>
          <p:spPr>
            <a:xfrm>
              <a:off x="9110156" y="1920283"/>
              <a:ext cx="996872" cy="44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7363272" y="1650186"/>
              <a:ext cx="1485900" cy="101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5765201" y="1434384"/>
              <a:ext cx="1325129" cy="1438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208076" y="1499412"/>
              <a:ext cx="1299068" cy="1321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001447" y="1912624"/>
              <a:ext cx="996872" cy="44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751626" y="1912624"/>
              <a:ext cx="996872" cy="446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132255" y="1877481"/>
              <a:ext cx="14859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/>
                <a:t>参数读取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参数处理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参数写入</a:t>
              </a:r>
              <a:endParaRPr lang="zh-CN" altLang="en-US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132255" y="150474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前处理</a:t>
              </a:r>
              <a:endParaRPr lang="zh-CN" altLang="en-US" b="1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727814" y="1688648"/>
              <a:ext cx="1485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zh-CN" altLang="en-US" dirty="0"/>
                <a:t>模型调用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结果读取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误差计算</a:t>
              </a:r>
              <a:endParaRPr lang="en-US" altLang="zh-CN" dirty="0"/>
            </a:p>
            <a:p>
              <a:pPr marL="342900" indent="-342900">
                <a:buAutoNum type="arabicPeriod"/>
              </a:pPr>
              <a:r>
                <a:rPr lang="zh-CN" altLang="en-US" dirty="0"/>
                <a:t>算法执行</a:t>
              </a:r>
              <a:endParaRPr lang="en-US" altLang="zh-CN" dirty="0"/>
            </a:p>
            <a:p>
              <a:pPr marL="342900" indent="-342900">
                <a:buAutoNum type="arabicPeriod"/>
              </a:pPr>
              <a:endParaRPr lang="zh-CN" altLang="en-US" dirty="0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5727814" y="1417288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核心</a:t>
              </a:r>
              <a:endParaRPr lang="zh-CN" altLang="en-US" b="1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701587" y="1951176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设置读取</a:t>
              </a:r>
              <a:endParaRPr lang="en-US" altLang="zh-CN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950316" y="1951176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优化开始</a:t>
              </a:r>
              <a:endParaRPr lang="en-US" altLang="zh-CN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323374" y="1701816"/>
              <a:ext cx="2123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是否达到要求</a:t>
              </a:r>
              <a:endParaRPr lang="en-US" altLang="zh-CN" dirty="0"/>
            </a:p>
            <a:p>
              <a:r>
                <a:rPr lang="en-US" altLang="zh-CN" dirty="0"/>
                <a:t>          or</a:t>
              </a:r>
              <a:endParaRPr lang="en-US" altLang="zh-CN" dirty="0"/>
            </a:p>
            <a:p>
              <a:r>
                <a:rPr lang="zh-CN" altLang="en-US" dirty="0"/>
                <a:t>是否达到次数</a:t>
              </a:r>
              <a:endParaRPr lang="en-US" altLang="zh-CN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064436" y="1958834"/>
              <a:ext cx="3405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优化结束</a:t>
              </a:r>
              <a:endParaRPr lang="en-US" altLang="zh-CN" dirty="0"/>
            </a:p>
          </p:txBody>
        </p:sp>
        <p:cxnSp>
          <p:nvCxnSpPr>
            <p:cNvPr id="165" name="直接连接符 164"/>
            <p:cNvCxnSpPr>
              <a:stCxn id="161" idx="2"/>
            </p:cNvCxnSpPr>
            <p:nvPr/>
          </p:nvCxnSpPr>
          <p:spPr>
            <a:xfrm>
              <a:off x="8106222" y="2664987"/>
              <a:ext cx="0" cy="520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 flipH="1">
              <a:off x="4846935" y="3193265"/>
              <a:ext cx="32592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4846934" y="2821158"/>
              <a:ext cx="6799" cy="37210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748498" y="2135841"/>
              <a:ext cx="25294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998319" y="2135841"/>
              <a:ext cx="20975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5503125" y="2143501"/>
              <a:ext cx="262076" cy="193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95763" y="2153794"/>
              <a:ext cx="262076" cy="193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8848080" y="2165982"/>
              <a:ext cx="262076" cy="193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/>
            <p:cNvSpPr txBox="1"/>
            <p:nvPr/>
          </p:nvSpPr>
          <p:spPr>
            <a:xfrm>
              <a:off x="6265986" y="2873205"/>
              <a:ext cx="42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en-US" altLang="zh-CN" dirty="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8762570" y="1801664"/>
              <a:ext cx="42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altLang="zh-CN" dirty="0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1675139" y="3597894"/>
            <a:ext cx="10309857" cy="3228850"/>
            <a:chOff x="1675139" y="3597894"/>
            <a:chExt cx="10309857" cy="3228850"/>
          </a:xfrm>
        </p:grpSpPr>
        <p:sp>
          <p:nvSpPr>
            <p:cNvPr id="105" name="文本框 104"/>
            <p:cNvSpPr txBox="1"/>
            <p:nvPr/>
          </p:nvSpPr>
          <p:spPr>
            <a:xfrm>
              <a:off x="3787713" y="3618313"/>
              <a:ext cx="1163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输入控件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804512" y="3949851"/>
              <a:ext cx="1163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菜单控件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804511" y="4241908"/>
              <a:ext cx="1163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图表控件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804511" y="4552088"/>
              <a:ext cx="1163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进度条</a:t>
              </a:r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804511" y="4769591"/>
              <a:ext cx="1163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6208189" y="4954257"/>
              <a:ext cx="1397000" cy="83820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Visual Basic             </a:t>
              </a:r>
              <a:r>
                <a:rPr lang="zh-CN" altLang="en-US" b="1" dirty="0"/>
                <a:t>界面</a:t>
              </a:r>
              <a:endParaRPr lang="zh-CN" altLang="en-US" b="1" dirty="0"/>
            </a:p>
          </p:txBody>
        </p:sp>
        <p:sp>
          <p:nvSpPr>
            <p:cNvPr id="93" name="矩形: 圆角 92"/>
            <p:cNvSpPr/>
            <p:nvPr/>
          </p:nvSpPr>
          <p:spPr>
            <a:xfrm>
              <a:off x="8051800" y="4954257"/>
              <a:ext cx="1397000" cy="8382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Python     </a:t>
              </a:r>
              <a:r>
                <a:rPr lang="zh-CN" altLang="en-US" b="1" dirty="0"/>
                <a:t>核心</a:t>
              </a:r>
              <a:endParaRPr lang="zh-CN" altLang="en-US" b="1" dirty="0"/>
            </a:p>
          </p:txBody>
        </p:sp>
        <p:sp>
          <p:nvSpPr>
            <p:cNvPr id="10" name="左大括号 9"/>
            <p:cNvSpPr/>
            <p:nvPr/>
          </p:nvSpPr>
          <p:spPr>
            <a:xfrm rot="10800000">
              <a:off x="5859863" y="4389182"/>
              <a:ext cx="297525" cy="19683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左大括号 96"/>
            <p:cNvSpPr/>
            <p:nvPr/>
          </p:nvSpPr>
          <p:spPr>
            <a:xfrm>
              <a:off x="9500525" y="4296848"/>
              <a:ext cx="297525" cy="21530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605189" y="5189207"/>
              <a:ext cx="4466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7605190" y="5519407"/>
              <a:ext cx="4466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068825" y="420451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主窗口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847440" y="6172864"/>
              <a:ext cx="1157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启动页面</a:t>
              </a:r>
              <a:endParaRPr lang="zh-CN" altLang="en-US" dirty="0"/>
            </a:p>
          </p:txBody>
        </p:sp>
        <p:sp>
          <p:nvSpPr>
            <p:cNvPr id="104" name="左大括号 103"/>
            <p:cNvSpPr/>
            <p:nvPr/>
          </p:nvSpPr>
          <p:spPr>
            <a:xfrm rot="10800000">
              <a:off x="4826742" y="3730407"/>
              <a:ext cx="297525" cy="128691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447923" y="5177810"/>
              <a:ext cx="158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高级选项窗口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599041" y="5498811"/>
              <a:ext cx="1157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交互</a:t>
              </a:r>
              <a:endParaRPr lang="zh-CN" altLang="en-US" sz="1100" b="1" dirty="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9728830" y="4100072"/>
              <a:ext cx="135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初始化模块</a:t>
              </a:r>
              <a:endParaRPr lang="zh-CN" altLang="en-US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9728830" y="4392172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参数设置读取模块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728830" y="4702142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模型参数读取模块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28830" y="5006942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模型参数处理模块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9728830" y="5311743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模型参数写入模块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728830" y="5616543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误差计算模块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28830" y="5921344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优化算法模块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9763440" y="6188918"/>
              <a:ext cx="222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98" name="对话气泡: 圆角矩形 97"/>
            <p:cNvSpPr/>
            <p:nvPr/>
          </p:nvSpPr>
          <p:spPr>
            <a:xfrm>
              <a:off x="7117986" y="6072982"/>
              <a:ext cx="1269600" cy="753762"/>
            </a:xfrm>
            <a:prstGeom prst="wedgeRoundRectCallout">
              <a:avLst>
                <a:gd name="adj1" fmla="val 7175"/>
                <a:gd name="adj2" fmla="val -9760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Settings.ini</a:t>
              </a:r>
              <a:endParaRPr lang="en-US" altLang="zh-CN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CN" sz="105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Param_settings.ini</a:t>
              </a:r>
              <a:endParaRPr lang="zh-CN" alt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pic>
          <p:nvPicPr>
            <p:cNvPr id="129" name="图片 128"/>
            <p:cNvPicPr>
              <a:picLocks noChangeAspect="1"/>
            </p:cNvPicPr>
            <p:nvPr/>
          </p:nvPicPr>
          <p:blipFill rotWithShape="1">
            <a:blip r:embed="rId1"/>
            <a:srcRect l="1078" r="703" b="855"/>
            <a:stretch>
              <a:fillRect/>
            </a:stretch>
          </p:blipFill>
          <p:spPr>
            <a:xfrm>
              <a:off x="2692400" y="4947947"/>
              <a:ext cx="1126564" cy="829058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294" y="5968390"/>
              <a:ext cx="1312293" cy="778279"/>
            </a:xfrm>
            <a:prstGeom prst="rect">
              <a:avLst/>
            </a:prstGeom>
          </p:spPr>
        </p:pic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139" y="3824273"/>
              <a:ext cx="1791811" cy="1080952"/>
            </a:xfrm>
            <a:prstGeom prst="rect">
              <a:avLst/>
            </a:prstGeom>
          </p:spPr>
        </p:pic>
        <p:sp>
          <p:nvSpPr>
            <p:cNvPr id="132" name="左大括号 131"/>
            <p:cNvSpPr/>
            <p:nvPr/>
          </p:nvSpPr>
          <p:spPr>
            <a:xfrm>
              <a:off x="3553472" y="3745724"/>
              <a:ext cx="297525" cy="128691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/>
            <p:cNvCxnSpPr>
              <a:stCxn id="113" idx="1"/>
              <a:endCxn id="129" idx="3"/>
            </p:cNvCxnSpPr>
            <p:nvPr/>
          </p:nvCxnSpPr>
          <p:spPr>
            <a:xfrm flipH="1">
              <a:off x="3818964" y="5362476"/>
              <a:ext cx="6289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03" idx="1"/>
              <a:endCxn id="130" idx="3"/>
            </p:cNvCxnSpPr>
            <p:nvPr/>
          </p:nvCxnSpPr>
          <p:spPr>
            <a:xfrm flipH="1">
              <a:off x="4408587" y="6357530"/>
              <a:ext cx="4388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对话气泡: 矩形 196"/>
            <p:cNvSpPr/>
            <p:nvPr/>
          </p:nvSpPr>
          <p:spPr>
            <a:xfrm>
              <a:off x="8671757" y="3597894"/>
              <a:ext cx="867066" cy="923330"/>
            </a:xfrm>
            <a:prstGeom prst="wedgeRectCallout">
              <a:avLst>
                <a:gd name="adj1" fmla="val -47289"/>
                <a:gd name="adj2" fmla="val 828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800" dirty="0">
                <a:solidFill>
                  <a:schemeClr val="tx1"/>
                </a:solidFill>
              </a:endParaRPr>
            </a:p>
            <a:p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zh-CN" altLang="en-US" sz="800" dirty="0">
                  <a:solidFill>
                    <a:schemeClr val="tx1"/>
                  </a:solidFill>
                </a:rPr>
                <a:t>主要依赖：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Numpy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Multiprocessing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Time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 err="1">
                  <a:solidFill>
                    <a:schemeClr val="tx1"/>
                  </a:solidFill>
                </a:rPr>
                <a:t>os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Sys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Random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对话气泡: 矩形 197"/>
            <p:cNvSpPr/>
            <p:nvPr/>
          </p:nvSpPr>
          <p:spPr>
            <a:xfrm>
              <a:off x="6800023" y="3597894"/>
              <a:ext cx="867066" cy="923330"/>
            </a:xfrm>
            <a:prstGeom prst="wedgeRectCallout">
              <a:avLst>
                <a:gd name="adj1" fmla="val -42407"/>
                <a:gd name="adj2" fmla="val 837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dirty="0">
                  <a:solidFill>
                    <a:schemeClr val="tx1"/>
                  </a:solidFill>
                </a:rPr>
                <a:t>主要依赖：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MS Comm 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Ctl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Component One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r>
                <a:rPr lang="en-US" altLang="zh-CN" sz="800" dirty="0">
                  <a:solidFill>
                    <a:schemeClr val="tx1"/>
                  </a:solidFill>
                </a:rPr>
                <a:t>Win32API</a:t>
              </a:r>
              <a:endParaRPr lang="en-US" altLang="zh-CN" sz="800" dirty="0">
                <a:solidFill>
                  <a:schemeClr val="tx1"/>
                </a:solidFill>
              </a:endParaRPr>
            </a:p>
            <a:p>
              <a:endParaRPr lang="en-US" altLang="zh-CN" sz="800" dirty="0">
                <a:solidFill>
                  <a:schemeClr val="tx1"/>
                </a:solidFill>
              </a:endParaRPr>
            </a:p>
            <a:p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13"/>
          <p:cNvPicPr>
            <a:picLocks noChangeAspect="1"/>
          </p:cNvPicPr>
          <p:nvPr/>
        </p:nvPicPr>
        <p:blipFill rotWithShape="1">
          <a:blip r:embed="rId1"/>
          <a:srcRect l="1078" r="703" b="855"/>
          <a:stretch>
            <a:fillRect/>
          </a:stretch>
        </p:blipFill>
        <p:spPr>
          <a:xfrm>
            <a:off x="6341218" y="302593"/>
            <a:ext cx="2290307" cy="16854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0" y="4248995"/>
            <a:ext cx="4077895" cy="2418469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02193" y="2112177"/>
            <a:ext cx="200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4936" y="1398604"/>
            <a:ext cx="200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麻雀搜索算法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旗鱼算法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被囊群算法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海鸥算法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鲸鱼算法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灰狼算法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2588" y="1721770"/>
            <a:ext cx="134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200" dirty="0"/>
              <a:t>种智能优化算法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-64007" y="251326"/>
            <a:ext cx="215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229719"/>
            <a:ext cx="384048" cy="4663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049" y="229719"/>
            <a:ext cx="2002535" cy="466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4008" y="251326"/>
            <a:ext cx="2570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软件界面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3397" y="251326"/>
            <a:ext cx="336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BTOPMC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模型自动率定软件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6" y="2141923"/>
            <a:ext cx="5614932" cy="3387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919" y="4550569"/>
            <a:ext cx="2376488" cy="168374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 flipV="1">
            <a:off x="2853145" y="2000250"/>
            <a:ext cx="466978" cy="59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32322" y="2000250"/>
            <a:ext cx="1120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>
            <a:off x="1572649" y="1536789"/>
            <a:ext cx="129544" cy="928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对话气泡: 矩形 20"/>
          <p:cNvSpPr/>
          <p:nvPr/>
        </p:nvSpPr>
        <p:spPr>
          <a:xfrm>
            <a:off x="2533397" y="797116"/>
            <a:ext cx="1595691" cy="800098"/>
          </a:xfrm>
          <a:prstGeom prst="wedgeRectCallout">
            <a:avLst>
              <a:gd name="adj1" fmla="val -41492"/>
              <a:gd name="adj2" fmla="val 678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模仿自然界中</a:t>
            </a:r>
            <a:r>
              <a:rPr lang="zh-CN" altLang="en-US" sz="1200" b="1" dirty="0">
                <a:solidFill>
                  <a:srgbClr val="FF0000"/>
                </a:solidFill>
              </a:rPr>
              <a:t>动物种群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群落的特定行为</a:t>
            </a:r>
            <a:r>
              <a:rPr lang="zh-CN" altLang="en-US" sz="1200" dirty="0">
                <a:solidFill>
                  <a:schemeClr val="tx1"/>
                </a:solidFill>
              </a:rPr>
              <a:t>实现搜索空间中全局最优解的寻找。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3012644" y="2429832"/>
            <a:ext cx="307479" cy="393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620434" y="2435342"/>
            <a:ext cx="3922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2440787" y="2205887"/>
            <a:ext cx="129544" cy="46166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2816538" y="2983025"/>
            <a:ext cx="466978" cy="59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2424328" y="2987739"/>
            <a:ext cx="392210" cy="29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6474" y="2758508"/>
            <a:ext cx="18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多任务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并发计算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，率定效率可提升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数倍至十数倍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4869" y="2528888"/>
            <a:ext cx="15930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2962878" y="3580670"/>
            <a:ext cx="283254" cy="347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2231446" y="3575956"/>
            <a:ext cx="7314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06474" y="3437456"/>
            <a:ext cx="17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自由设置参数搜索上下边界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4556869" y="1145331"/>
            <a:ext cx="108000" cy="1080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41" name="矩形 40"/>
          <p:cNvSpPr/>
          <p:nvPr/>
        </p:nvSpPr>
        <p:spPr>
          <a:xfrm>
            <a:off x="4671864" y="1145331"/>
            <a:ext cx="108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784221" y="1145331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901309" y="1145331"/>
            <a:ext cx="108000" cy="1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18397" y="1145331"/>
            <a:ext cx="108000" cy="1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56869" y="1261244"/>
            <a:ext cx="108000" cy="1080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71864" y="1261244"/>
            <a:ext cx="108000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784221" y="1261244"/>
            <a:ext cx="108000" cy="108000"/>
          </a:xfrm>
          <a:prstGeom prst="rect">
            <a:avLst/>
          </a:prstGeom>
          <a:solidFill>
            <a:srgbClr val="9831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01309" y="1261244"/>
            <a:ext cx="108000" cy="108000"/>
          </a:xfrm>
          <a:prstGeom prst="rect">
            <a:avLst/>
          </a:prstGeom>
          <a:solidFill>
            <a:srgbClr val="B9A0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18397" y="1261244"/>
            <a:ext cx="108000" cy="108000"/>
          </a:xfrm>
          <a:prstGeom prst="rect">
            <a:avLst/>
          </a:prstGeom>
          <a:solidFill>
            <a:srgbClr val="7D9E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50" name="矩形 49"/>
          <p:cNvSpPr/>
          <p:nvPr/>
        </p:nvSpPr>
        <p:spPr>
          <a:xfrm>
            <a:off x="4556869" y="1375594"/>
            <a:ext cx="108000" cy="108000"/>
          </a:xfrm>
          <a:prstGeom prst="rect">
            <a:avLst/>
          </a:prstGeom>
          <a:solidFill>
            <a:srgbClr val="40F0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671864" y="1375594"/>
            <a:ext cx="108000" cy="108000"/>
          </a:xfrm>
          <a:prstGeom prst="rect">
            <a:avLst/>
          </a:prstGeom>
          <a:solidFill>
            <a:srgbClr val="71F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784221" y="137559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901309" y="1375594"/>
            <a:ext cx="108000" cy="108000"/>
          </a:xfrm>
          <a:prstGeom prst="rect">
            <a:avLst/>
          </a:prstGeom>
          <a:solidFill>
            <a:srgbClr val="F739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018397" y="1375594"/>
            <a:ext cx="108000" cy="108000"/>
          </a:xfrm>
          <a:prstGeom prst="rect">
            <a:avLst/>
          </a:prstGeom>
          <a:solidFill>
            <a:srgbClr val="E1C2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556869" y="1495097"/>
            <a:ext cx="108000" cy="108000"/>
          </a:xfrm>
          <a:prstGeom prst="rect">
            <a:avLst/>
          </a:prstGeom>
          <a:solidFill>
            <a:srgbClr val="7979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1864" y="1495097"/>
            <a:ext cx="108000" cy="108000"/>
          </a:xfrm>
          <a:prstGeom prst="rect">
            <a:avLst/>
          </a:prstGeom>
          <a:solidFill>
            <a:srgbClr val="C26E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784221" y="1495097"/>
            <a:ext cx="108000" cy="108000"/>
          </a:xfrm>
          <a:prstGeom prst="rect">
            <a:avLst/>
          </a:prstGeom>
          <a:solidFill>
            <a:srgbClr val="3E3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901309" y="1495097"/>
            <a:ext cx="108000" cy="108000"/>
          </a:xfrm>
          <a:prstGeom prst="rect">
            <a:avLst/>
          </a:prstGeom>
          <a:solidFill>
            <a:srgbClr val="C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018397" y="1495097"/>
            <a:ext cx="108000" cy="108000"/>
          </a:xfrm>
          <a:prstGeom prst="rect">
            <a:avLst/>
          </a:prstGeom>
          <a:solidFill>
            <a:srgbClr val="A842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556869" y="1613770"/>
            <a:ext cx="108000" cy="10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671864" y="1613770"/>
            <a:ext cx="108000" cy="108000"/>
          </a:xfrm>
          <a:prstGeom prst="rect">
            <a:avLst/>
          </a:prstGeom>
          <a:solidFill>
            <a:srgbClr val="D9A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84221" y="1613770"/>
            <a:ext cx="108000" cy="108000"/>
          </a:xfrm>
          <a:prstGeom prst="rect">
            <a:avLst/>
          </a:prstGeom>
          <a:solidFill>
            <a:srgbClr val="FDC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01309" y="1613770"/>
            <a:ext cx="108000" cy="108000"/>
          </a:xfrm>
          <a:prstGeom prst="rect">
            <a:avLst/>
          </a:prstGeom>
          <a:solidFill>
            <a:srgbClr val="B0B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018397" y="1613770"/>
            <a:ext cx="108000" cy="108000"/>
          </a:xfrm>
          <a:prstGeom prst="rect">
            <a:avLst/>
          </a:prstGeom>
          <a:solidFill>
            <a:srgbClr val="9EDC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41727" y="1145331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67" name="矩形 66"/>
          <p:cNvSpPr/>
          <p:nvPr/>
        </p:nvSpPr>
        <p:spPr>
          <a:xfrm>
            <a:off x="5556722" y="1145331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669079" y="1145331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786167" y="114533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903255" y="1145331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441727" y="1261244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556722" y="1261244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669079" y="126124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786167" y="126124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903255" y="126124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76" name="矩形 75"/>
          <p:cNvSpPr/>
          <p:nvPr/>
        </p:nvSpPr>
        <p:spPr>
          <a:xfrm>
            <a:off x="5441727" y="1375594"/>
            <a:ext cx="108000" cy="10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556722" y="1375594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69079" y="137559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786167" y="1375594"/>
            <a:ext cx="108000" cy="10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03255" y="1375594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5441727" y="1495097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556722" y="1495097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669079" y="1495097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786167" y="1495097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903255" y="1495097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5441727" y="1613770"/>
            <a:ext cx="108000" cy="10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56722" y="1613770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669079" y="1613770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786167" y="1613770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903255" y="1613770"/>
            <a:ext cx="10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2" name="直接箭头连接符 91"/>
          <p:cNvCxnSpPr>
            <a:endCxn id="62" idx="2"/>
          </p:cNvCxnSpPr>
          <p:nvPr/>
        </p:nvCxnSpPr>
        <p:spPr>
          <a:xfrm flipV="1">
            <a:off x="4838221" y="1721770"/>
            <a:ext cx="0" cy="807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5723079" y="1721770"/>
            <a:ext cx="0" cy="8071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4784985" y="1783501"/>
            <a:ext cx="71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每个网格参数可不同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5707590" y="1783501"/>
            <a:ext cx="98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可设置子流域内参数相同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7535333" y="3668288"/>
            <a:ext cx="1598666" cy="4201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endCxn id="3" idx="0"/>
          </p:cNvCxnSpPr>
          <p:nvPr/>
        </p:nvCxnSpPr>
        <p:spPr>
          <a:xfrm flipH="1">
            <a:off x="8836163" y="3668288"/>
            <a:ext cx="297836" cy="882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9133999" y="3668288"/>
            <a:ext cx="534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9598074" y="3512427"/>
            <a:ext cx="171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可实时展示优化适宜度曲线、最优模拟结果流量过程线</a:t>
            </a:r>
            <a:endParaRPr lang="zh-CN" altLang="en-US" sz="1200" dirty="0"/>
          </a:p>
        </p:txBody>
      </p:sp>
      <p:cxnSp>
        <p:nvCxnSpPr>
          <p:cNvPr id="112" name="直接连接符 111"/>
          <p:cNvCxnSpPr>
            <a:stCxn id="114" idx="2"/>
          </p:cNvCxnSpPr>
          <p:nvPr/>
        </p:nvCxnSpPr>
        <p:spPr>
          <a:xfrm flipH="1">
            <a:off x="6137962" y="1988069"/>
            <a:ext cx="1348410" cy="149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7528806" y="314656"/>
            <a:ext cx="1082325" cy="5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641" y="909330"/>
            <a:ext cx="2472496" cy="1849178"/>
          </a:xfrm>
          <a:prstGeom prst="rect">
            <a:avLst/>
          </a:prstGeom>
        </p:spPr>
      </p:pic>
      <p:sp>
        <p:nvSpPr>
          <p:cNvPr id="120" name="文本框 119"/>
          <p:cNvSpPr txBox="1"/>
          <p:nvPr/>
        </p:nvSpPr>
        <p:spPr>
          <a:xfrm>
            <a:off x="7433498" y="264508"/>
            <a:ext cx="130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支持多站点率定</a:t>
            </a:r>
            <a:endParaRPr lang="en-US" altLang="zh-CN" sz="1200" dirty="0"/>
          </a:p>
          <a:p>
            <a:r>
              <a:rPr lang="zh-CN" altLang="en-US" sz="1200" dirty="0"/>
              <a:t>站点权重设置</a:t>
            </a:r>
            <a:endParaRPr lang="en-US" altLang="zh-CN" sz="1200" dirty="0"/>
          </a:p>
          <a:p>
            <a:r>
              <a:rPr lang="zh-CN" altLang="en-US" sz="1200" dirty="0"/>
              <a:t>预热期设置</a:t>
            </a:r>
            <a:endParaRPr lang="zh-CN" altLang="en-US" sz="1200" dirty="0"/>
          </a:p>
        </p:txBody>
      </p:sp>
      <p:sp>
        <p:nvSpPr>
          <p:cNvPr id="123" name="矩形 122"/>
          <p:cNvSpPr/>
          <p:nvPr/>
        </p:nvSpPr>
        <p:spPr>
          <a:xfrm>
            <a:off x="10511229" y="1322417"/>
            <a:ext cx="1082325" cy="5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10291741" y="1312627"/>
            <a:ext cx="144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实时存档并输出优化报告，可读取存档文件继续优化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64007" y="251326"/>
            <a:ext cx="215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229719"/>
            <a:ext cx="384048" cy="4663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4049" y="229719"/>
            <a:ext cx="2002535" cy="466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64008" y="251326"/>
            <a:ext cx="2570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     BTOPMC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3397" y="251326"/>
            <a:ext cx="6860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BTOPMC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模型自动率定软件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模型文件作用及格式整理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71462" y="717644"/>
          <a:ext cx="11528226" cy="606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198"/>
                <a:gridCol w="2206198"/>
                <a:gridCol w="2206198"/>
                <a:gridCol w="2435356"/>
                <a:gridCol w="1848602"/>
                <a:gridCol w="625674"/>
              </a:tblGrid>
              <a:tr h="1392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　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文件后缀</a:t>
                      </a:r>
                      <a:r>
                        <a:rPr lang="en-US" sz="1000" kern="0">
                          <a:effectLst/>
                        </a:rPr>
                        <a:t>/</a:t>
                      </a:r>
                      <a:r>
                        <a:rPr lang="zh-CN" sz="1000" kern="0">
                          <a:effectLst/>
                        </a:rPr>
                        <a:t>参数位置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参数形式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作用描述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取值范围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49536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产流模型参数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m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.bp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T0</a:t>
                      </a:r>
                      <a:r>
                        <a:rPr lang="zh-CN" sz="1000" kern="0">
                          <a:effectLst/>
                        </a:rPr>
                        <a:t>参数衰减因子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[0.001,0.3]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49536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n0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.n0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等价曼宁糙率系数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[0.001,0.4]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4953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.n0c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为子流域设定统一的</a:t>
                      </a:r>
                      <a:r>
                        <a:rPr lang="en-US" sz="1000" kern="0" dirty="0">
                          <a:effectLst/>
                        </a:rPr>
                        <a:t>n0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[0.001,0.4]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alpha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.bp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土壤脱水经验系数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[-3,8]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Sdbar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.</a:t>
                      </a:r>
                      <a:r>
                        <a:rPr lang="en-US" sz="1000" kern="0" dirty="0" err="1">
                          <a:effectLst/>
                        </a:rPr>
                        <a:t>sdbar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平均土壤饱和差初始值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[0.001,1]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.t0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土壤导水系数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[0.1,200]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27853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.stc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单值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为土壤类别设定统一的</a:t>
                      </a:r>
                      <a:r>
                        <a:rPr lang="en-US" sz="1000" kern="0" dirty="0">
                          <a:effectLst/>
                        </a:rPr>
                        <a:t>T0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[0.1,150]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Srmax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.srm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根区最大储水量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[0.001,1)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2785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汇流模型参数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dl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.cnd</a:t>
                      </a:r>
                      <a:r>
                        <a:rPr lang="zh-CN" sz="1000" kern="0">
                          <a:effectLst/>
                        </a:rPr>
                        <a:t>第</a:t>
                      </a:r>
                      <a:r>
                        <a:rPr lang="en-US" sz="1000" kern="0">
                          <a:effectLst/>
                        </a:rPr>
                        <a:t>91</a:t>
                      </a:r>
                      <a:r>
                        <a:rPr lang="zh-CN" sz="1000" kern="0">
                          <a:effectLst/>
                        </a:rPr>
                        <a:t>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马斯京根法参数，每个网格河段划分的子河段数量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[1,+</a:t>
                      </a:r>
                      <a:r>
                        <a:rPr lang="zh-CN" sz="1000" kern="0">
                          <a:effectLst/>
                        </a:rPr>
                        <a:t>∞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27853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.cnd</a:t>
                      </a:r>
                      <a:r>
                        <a:rPr lang="zh-CN" sz="1000" kern="0">
                          <a:effectLst/>
                        </a:rPr>
                        <a:t>第</a:t>
                      </a:r>
                      <a:r>
                        <a:rPr lang="en-US" sz="1000" kern="0">
                          <a:effectLst/>
                        </a:rPr>
                        <a:t>91</a:t>
                      </a:r>
                      <a:r>
                        <a:rPr lang="zh-CN" sz="1000" kern="0">
                          <a:effectLst/>
                        </a:rPr>
                        <a:t>行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单值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马斯京根法参数，每个时间步长划分的子时间步长数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[1,+</a:t>
                      </a:r>
                      <a:r>
                        <a:rPr lang="zh-CN" sz="1000" kern="0">
                          <a:effectLst/>
                        </a:rPr>
                        <a:t>∞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其它参数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pet0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.pet0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植被截留潜在蒸散发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-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lai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.lai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叶面积指数，蒸散发相关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ep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.ep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潜在蒸散发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rowSpan="2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其它文件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掩膜文件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.umsk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流域范围掩膜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0,1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.msk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网格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流域范围掩膜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0,1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4953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土壤比例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.spr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记录各类土壤占比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[0%,100%]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土地利用根区深度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.rtdpt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根区深度调整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[0, +</a:t>
                      </a:r>
                      <a:r>
                        <a:rPr lang="zh-CN" sz="1000" kern="0">
                          <a:effectLst/>
                        </a:rPr>
                        <a:t>∞</a:t>
                      </a:r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降雨时间序列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.prec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单值序列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降雨输入文件替换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rowSpan="1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-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流量站位置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.pnt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实测流量位置记录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土地利用相关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.lc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土地利用数据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27853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.lcc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某一土地利用类型设定统一的</a:t>
                      </a:r>
                      <a:r>
                        <a:rPr lang="en-US" sz="1000" kern="0" dirty="0" err="1">
                          <a:effectLst/>
                        </a:rPr>
                        <a:t>Srmax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.gn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网格格点顺序编号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填洼结果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.fil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预处理阶段结果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流向结果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.fd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预处理阶段结果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流量累积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.facc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预处理阶段结果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.facc2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预处理阶段结果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数字高程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.dem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数字高程结果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278532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主控文件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.cnd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文本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对模型部分参数调整，对模型模块启闭调整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流域范围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.bsn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流域范围文件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数据时间范围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(selyears).dat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记录时间序列的起止时间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重分类结果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(ReClassLand).dat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单值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土地利用重分类结果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土壤文件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fao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网格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土壤类型栅格数据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网格关系文件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rto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单值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决定汇流网格流向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  <a:tr h="13926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子流域范围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.bk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网格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子流域划分结果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20" marR="12920" marT="0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tags/tag1.xml><?xml version="1.0" encoding="utf-8"?>
<p:tagLst xmlns:p="http://schemas.openxmlformats.org/presentationml/2006/main">
  <p:tag name="KSO_WPP_MARK_KEY" val="1b18e3ff-af23-45be-867a-61a79a3804c7"/>
  <p:tag name="COMMONDATA" val="eyJoZGlkIjoiMzdhOTFiYmMyOTgzNGM4M2FkNDkyZTM1ODI0M2UyM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演示</Application>
  <PresentationFormat>宽屏</PresentationFormat>
  <Paragraphs>559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DPHOME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 du</dc:creator>
  <cp:lastModifiedBy>嘲讽脸</cp:lastModifiedBy>
  <cp:revision>511</cp:revision>
  <dcterms:created xsi:type="dcterms:W3CDTF">2014-12-17T15:36:00Z</dcterms:created>
  <dcterms:modified xsi:type="dcterms:W3CDTF">2023-01-09T02:24:26Z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2052-11.1.0.13703</vt:lpwstr>
  </property>
  <property fmtid="{D5CDD505-2E9C-101B-9397-08002B2CF9AE}" pid="4" name="ICV">
    <vt:lpwstr>99768EA310EC413A92F17899D722ADEA</vt:lpwstr>
  </property>
</Properties>
</file>