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4AE52-3C0B-4A67-A872-3DD2F448A3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2972A-B566-4929-B141-576C614076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62CD2-29BA-46B5-A970-7AE1A4FA43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FCE7D7-5E21-4D96-820E-354DBD7E51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16B0C8-44BB-4592-9356-C9CDA190E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6570A2-4F71-486C-94CF-508FFA67F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BC371-30E8-458C-B147-B9871630F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E113B1-472F-4C05-9931-0075983F9F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CC7CFA-E3CC-46F0-90F1-1A69AD1BC0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059659-E4C7-4EE5-91B5-CAE5AF8592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D7954-4E23-4A35-886B-75FBBF7E3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9AF607-8583-4D29-98E0-E6C7AFA3C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4910B6-576B-4EDA-BC01-9FF82F06C1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726E13-0D3B-4D10-82BF-B7E0A6BE5B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676D44-691F-485B-A247-BB2937604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7611A-6294-4BF9-8DC7-EFED58B766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F6201B-1266-4DC8-86B2-B1816917FC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E1F35C-9FDD-419C-9021-786AB841CB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757461-0373-4DA2-B39A-AD4BF9BA7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E3FFB6-3AAA-4D51-9F7C-3BF55AFAF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015194-D5E3-4ED8-9AEE-186A33688E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8E6E5E-7CF3-4FA2-8BDE-22456B226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BEA65-E87B-4A2C-9036-90E03766A5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A950B0-6558-4300-A2A8-4204A1FDC9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004557-1B2E-48FA-83A3-B92B9596BE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A3D2EB-2923-4F3B-BC79-7CFE7172B0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7137BA-B040-4FC7-A363-88CA292D1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AF8129-918F-422D-B104-5DE7535FE9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21DA13-4275-41C1-B757-4FBE80BFBB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901BD3-E26E-450F-A2B1-30C9DC979F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A591B1-30FE-4EC1-9600-7BB3678459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3C3616-063A-446A-A684-8F91677B72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48F39E-C2D8-476A-8C31-C5F9483B4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74D31-ED76-4829-BEEE-BBFA02AC60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0C22E4-A75D-4BF4-9BA3-E8F841EBCA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0EFC52-1D38-47B5-8E49-E91D2F9B15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C1CD91-713A-4DBD-9687-489C6A987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993E955-F99F-41EE-9CA3-6D5E7C978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69E3E7-1EED-4D20-9A69-327F448AC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993D77-A958-476B-BC5B-99FB67748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4B00CB-2E77-4968-A644-46D0E34B6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35517D-385D-4078-A6D2-4537E95C07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EE6339-50AC-46DF-91BC-C0F409B977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23B82F9-BCCD-4A91-A365-0CA7000D1D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4172F-FFC6-4B39-9939-7B7BAA9B69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189145-1E7B-42F7-9BE8-96632D0E3A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7D5426-27CF-4C27-9ABA-36CA19B07D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B70DCED-7DC6-4F59-86D9-3F2AF6F8AE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4E4473-6C4D-4881-A584-9D83F0A0E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AA8383-B2DB-45B5-88F0-D6B4652BF9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447A53-439D-45FA-B59E-2820FCAFF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B26455-861B-4EA1-A51E-B1424BF366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C137861-3BBC-493E-A6A8-CEB25FEB44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549EF7-EFA2-4589-9C49-84BF75A348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F9DF1E6-6C9B-42E9-9917-7A33C35960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6380F-9F7E-4B61-8470-15BDDB3739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1C01D6-7F31-40BE-89B5-B322616C26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447F8-D42F-419B-9AFA-0C7EC2AAE1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62D52-C337-4BDB-850B-C9DFC357C4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29D3E-AD1B-441F-838D-3A19855654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1120" cy="1047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204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696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2394B-D8EA-4BFD-B6CE-926919A41643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696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1120" cy="1047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1120" cy="1047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1120" cy="1047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204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696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4CDF1-85DB-4A2A-94E2-00495C67063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6960" cy="16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456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33192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FCD76-5EB4-4C8E-B6F2-690E08A5D995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g object 16" hidden="1"/>
          <p:cNvSpPr/>
          <p:nvPr/>
        </p:nvSpPr>
        <p:spPr>
          <a:xfrm>
            <a:off x="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bg object 16"/>
          <p:cNvSpPr/>
          <p:nvPr/>
        </p:nvSpPr>
        <p:spPr>
          <a:xfrm>
            <a:off x="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bg object 17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ftr" idx="10"/>
          </p:nvPr>
        </p:nvSpPr>
        <p:spPr>
          <a:xfrm>
            <a:off x="1567440" y="3218400"/>
            <a:ext cx="147456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1"/>
          </p:nvPr>
        </p:nvSpPr>
        <p:spPr>
          <a:xfrm>
            <a:off x="33192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9387E-44C6-4985-9870-3E8586C86AFA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2"/>
          </p:nvPr>
        </p:nvSpPr>
        <p:spPr>
          <a:xfrm>
            <a:off x="2304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g object 16"/>
          <p:cNvSpPr/>
          <p:nvPr/>
        </p:nvSpPr>
        <p:spPr>
          <a:xfrm>
            <a:off x="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1"/>
          <p:cNvSpPr>
            <a:spLocks noGrp="1"/>
          </p:cNvSpPr>
          <p:nvPr>
            <p:ph type="ftr" idx="13"/>
          </p:nvPr>
        </p:nvSpPr>
        <p:spPr>
          <a:xfrm>
            <a:off x="1567440" y="3218400"/>
            <a:ext cx="147456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14"/>
          </p:nvPr>
        </p:nvSpPr>
        <p:spPr>
          <a:xfrm>
            <a:off x="33192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E6A116-742A-4C44-8FE8-9E817F9A0000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15"/>
          </p:nvPr>
        </p:nvSpPr>
        <p:spPr>
          <a:xfrm>
            <a:off x="230400" y="3218400"/>
            <a:ext cx="105948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bject 2"/>
          <p:cNvSpPr/>
          <p:nvPr/>
        </p:nvSpPr>
        <p:spPr>
          <a:xfrm>
            <a:off x="1412280" y="626760"/>
            <a:ext cx="178056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9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1307880" y="2409480"/>
            <a:ext cx="198936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02:</a:t>
            </a:r>
            <a:r>
              <a:rPr b="0" lang="en-US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222920" y="1287720"/>
            <a:ext cx="23461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69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1" name="object 70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72" name="object 71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object 72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" name="object 73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What happens if we don’t use a connection?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9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Simple Client-Server Architecture (No connection)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8" name="object 15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79" name="object 16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object 17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object 18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600" y="564120"/>
            <a:ext cx="4609080" cy="11815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129960" y="1812240"/>
            <a:ext cx="370692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1) Client packages message for server,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identifying the service it wants,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along with necessary input data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2) Message sent to server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3) Server will wait for incoming request, process it,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and package results in a reply message  sent to client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5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2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6" name="object 6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87" name="object 7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object 8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object 19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129960" y="876240"/>
            <a:ext cx="4441320" cy="17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When it works, this is efficient …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…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but what if the result doesn’t come back?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object 74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2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3" name="object 75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94" name="object 76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object 77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object 78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29960" y="876240"/>
            <a:ext cx="4441320" cy="17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When it works, this is efficient …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…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but what if the result doesn’t come back?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1) Was original request lost?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2) Did transmission of response fail?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We won’t know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bject 79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2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0" name="object 80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301" name="object 81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object 82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object 83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129960" y="876240"/>
            <a:ext cx="4441320" cy="17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DejaVu Sans"/>
              </a:rPr>
              <a:t>When it works, this is efficient …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…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but what if the result doesn’t come back?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1) Was original request lost?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2) Did transmission of response fail?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We won’t know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In first case, might resend. In second case, don’t want to resend.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Transaction that can safely be repeated is called </a:t>
            </a: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idempotent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bject 25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72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7" name="object 26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308" name="object 27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object 28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object 29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129960" y="552240"/>
            <a:ext cx="444132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Examples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Request 1: transfer $10K from bank account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Not safe to resend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Request 2: Tell me bank account balance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Safe to resend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bject 1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95400" y="1493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 u="sng">
                <a:solidFill>
                  <a:srgbClr val="3333b2"/>
                </a:solidFill>
                <a:uFillTx/>
                <a:latin typeface="Arial"/>
              </a:rPr>
              <a:t>III. Cloud Computing</a:t>
            </a:r>
            <a:br>
              <a:rPr sz="1200"/>
            </a:br>
            <a:br>
              <a:rPr sz="1200"/>
            </a:br>
            <a:br>
              <a:rPr sz="1200"/>
            </a:br>
            <a:br>
              <a:rPr sz="1200"/>
            </a:br>
            <a:endParaRPr b="0" lang="en-US" sz="1200" spc="-1" strike="noStrike" u="sng">
              <a:uFillTx/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4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5" name="object 30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object 31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7" name="object 32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18" name="object 34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19" name="object 35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object 36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object 37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2" name="object 33"/>
          <p:cNvSpPr/>
          <p:nvPr/>
        </p:nvSpPr>
        <p:spPr>
          <a:xfrm>
            <a:off x="334440" y="550800"/>
            <a:ext cx="392616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for cloud computing can be regarded as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four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  <a:ea typeface="DejaVu Sans"/>
              </a:rPr>
              <a:t>layers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object 93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4" name="object 94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object 95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6" name="object 96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27" name="object 97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28" name="object 98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object 99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0" name="object 100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1" name="object 101"/>
          <p:cNvSpPr/>
          <p:nvPr/>
        </p:nvSpPr>
        <p:spPr>
          <a:xfrm>
            <a:off x="334440" y="550800"/>
            <a:ext cx="3926160" cy="27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for cloud computing can be regarded as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four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  <a:ea typeface="DejaVu Sans"/>
              </a:rPr>
              <a:t>layers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575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575"/>
              </a:spcBef>
              <a:buNone/>
              <a:tabLst>
                <a:tab algn="l" pos="278640"/>
              </a:tabLst>
            </a:pPr>
            <a:br>
              <a:rPr sz="900"/>
            </a:b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Hardware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Processors,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routers,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power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cooling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normally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never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these.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39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3" name="object 40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object 41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5" name="object 42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6" name="object 43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37" name="object 102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object 103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object 104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0" name="object 105"/>
          <p:cNvSpPr/>
          <p:nvPr/>
        </p:nvSpPr>
        <p:spPr>
          <a:xfrm>
            <a:off x="334440" y="550800"/>
            <a:ext cx="3926160" cy="26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for cloud computing can be regarded as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four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  <a:ea typeface="DejaVu Sans"/>
              </a:rPr>
              <a:t>layers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Infrastructure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Deploys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virtualization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Evolves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around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allocating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servers.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575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Hardware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Processors,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routers,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power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cooling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normally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never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these.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10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00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I. Three-Tier Architecture Diagram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19" name="object 11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20" name="object 12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object 13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object 14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299520" y="671760"/>
            <a:ext cx="3790800" cy="21189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106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2" name="object 107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object 108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4" name="object 109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5" name="object 110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46" name="object 111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object 112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8" name="object 113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9" name="object 114"/>
          <p:cNvSpPr/>
          <p:nvPr/>
        </p:nvSpPr>
        <p:spPr>
          <a:xfrm>
            <a:off x="334440" y="550800"/>
            <a:ext cx="3926160" cy="27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for cloud computing can be regarded as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four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  <a:ea typeface="DejaVu Sans"/>
              </a:rPr>
              <a:t>layers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394"/>
              </a:spcBef>
              <a:buNone/>
              <a:tabLst>
                <a:tab algn="l" pos="278640"/>
              </a:tabLst>
            </a:pPr>
            <a:br>
              <a:rPr sz="900"/>
            </a:b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Platform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higher-level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abstractions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such.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Amazon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S3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offers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(locally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created)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organized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called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buckets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394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Infrastructure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Deploys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virtualization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Evolves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around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allocating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servers.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575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Hardware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Processors,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routers,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power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cooling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normally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never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these.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bject 115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1" name="object 116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object 117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3" name="object 118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4" name="object 119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55" name="object 120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object 121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object 122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8" name="object 123"/>
          <p:cNvSpPr/>
          <p:nvPr/>
        </p:nvSpPr>
        <p:spPr>
          <a:xfrm>
            <a:off x="334440" y="550800"/>
            <a:ext cx="3926160" cy="26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model for cloud computing can be regarded as</a:t>
            </a:r>
            <a:r>
              <a:rPr b="0" lang="en-US" sz="1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four</a:t>
            </a:r>
            <a:r>
              <a:rPr b="0" lang="en-US" sz="10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000000"/>
                </a:solidFill>
                <a:latin typeface="Arial"/>
                <a:ea typeface="DejaVu Sans"/>
              </a:rPr>
              <a:t>layers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Application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applications,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office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suites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(text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processors,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spreadsheet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applications,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GenAI services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r>
              <a:rPr b="0" lang="en-US" sz="900" spc="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suite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shipped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OSes.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394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Platform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higher-level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abstractions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such.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Amazon</a:t>
            </a:r>
            <a:r>
              <a:rPr b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S3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offers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(locally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created)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organized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called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buckets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394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Infrastructure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Deploys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virtualization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Evolves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around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allocating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devices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virtual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servers.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400"/>
              </a:spcBef>
              <a:buNone/>
              <a:tabLst>
                <a:tab algn="l" pos="27864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1000"/>
              </a:lnSpc>
              <a:spcBef>
                <a:spcPts val="575"/>
              </a:spcBef>
              <a:buNone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Hardware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Processors,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routers,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power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cooling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systems.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normally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never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these.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object 84"/>
          <p:cNvSpPr/>
          <p:nvPr/>
        </p:nvSpPr>
        <p:spPr>
          <a:xfrm>
            <a:off x="53640" y="-1440"/>
            <a:ext cx="3942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0" name="object 85"/>
          <p:cNvSpPr/>
          <p:nvPr/>
        </p:nvSpPr>
        <p:spPr>
          <a:xfrm>
            <a:off x="2304000" y="0"/>
            <a:ext cx="2303640" cy="1072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object 86"/>
          <p:cNvSpPr/>
          <p:nvPr/>
        </p:nvSpPr>
        <p:spPr>
          <a:xfrm>
            <a:off x="3747960" y="-1440"/>
            <a:ext cx="806400" cy="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Hybrid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architectures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2" name="object 87"/>
          <p:cNvSpPr/>
          <p:nvPr/>
        </p:nvSpPr>
        <p:spPr>
          <a:xfrm>
            <a:off x="95400" y="197640"/>
            <a:ext cx="173340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III. Cloud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63" name="object 88" descr=""/>
          <p:cNvPicPr/>
          <p:nvPr/>
        </p:nvPicPr>
        <p:blipFill>
          <a:blip r:embed="rId1"/>
          <a:stretch/>
        </p:blipFill>
        <p:spPr>
          <a:xfrm>
            <a:off x="510480" y="1026000"/>
            <a:ext cx="3584160" cy="1562040"/>
          </a:xfrm>
          <a:prstGeom prst="rect">
            <a:avLst/>
          </a:prstGeom>
          <a:ln w="0">
            <a:noFill/>
          </a:ln>
        </p:spPr>
      </p:pic>
      <p:grpSp>
        <p:nvGrpSpPr>
          <p:cNvPr id="364" name="object 89"/>
          <p:cNvGrpSpPr/>
          <p:nvPr/>
        </p:nvGrpSpPr>
        <p:grpSpPr>
          <a:xfrm>
            <a:off x="0" y="3348360"/>
            <a:ext cx="4607640" cy="107280"/>
            <a:chOff x="0" y="3348360"/>
            <a:chExt cx="4607640" cy="107280"/>
          </a:xfrm>
        </p:grpSpPr>
        <p:sp>
          <p:nvSpPr>
            <p:cNvPr id="365" name="object 90"/>
            <p:cNvSpPr/>
            <p:nvPr/>
          </p:nvSpPr>
          <p:spPr>
            <a:xfrm>
              <a:off x="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object 91"/>
            <p:cNvSpPr/>
            <p:nvPr/>
          </p:nvSpPr>
          <p:spPr>
            <a:xfrm>
              <a:off x="2304000" y="3348360"/>
              <a:ext cx="2303640" cy="1072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object 92"/>
          <p:cNvSpPr/>
          <p:nvPr/>
        </p:nvSpPr>
        <p:spPr>
          <a:xfrm>
            <a:off x="53640" y="3349800"/>
            <a:ext cx="499680" cy="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Cloud</a:t>
            </a:r>
            <a:r>
              <a:rPr b="0" lang="en-US" sz="500" spc="-2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computing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53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400" y="1493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 u="sng">
                <a:solidFill>
                  <a:srgbClr val="3333b2"/>
                </a:solidFill>
                <a:uFillTx/>
                <a:latin typeface="Arial"/>
              </a:rPr>
              <a:t>II. Simple Client-Server Architecture</a:t>
            </a:r>
            <a:br>
              <a:rPr sz="1200"/>
            </a:br>
            <a:br>
              <a:rPr sz="1200"/>
            </a:br>
            <a:br>
              <a:rPr sz="1200"/>
            </a:br>
            <a:br>
              <a:rPr sz="1200"/>
            </a:br>
            <a:br>
              <a:rPr sz="1200"/>
            </a:br>
            <a:endParaRPr b="0" lang="en-US" sz="1200" spc="-1" strike="noStrike" u="sng">
              <a:uFillTx/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bject 20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Background: 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28" name="object 21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29" name="object 22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bject 23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object 24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129960" y="685800"/>
            <a:ext cx="4670640" cy="16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Most common is </a:t>
            </a:r>
            <a:r>
              <a:rPr b="1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TCP/IP</a:t>
            </a:r>
            <a:r>
              <a:rPr b="0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= Transmission Control Protocol / Internet Protocol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Standard “language” of the internet and most modern networks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Defines how devices connect, send, and receive data reliably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Nearly all internet application protocols use TCP/IP connections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9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971800" y="2057400"/>
            <a:ext cx="1249560" cy="12193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48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6" name="object 49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37" name="object 50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object 51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object 52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Benefits of TCP/IP: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Reliability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TCP breaks data into packets, numbers them, and ensures all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  arrive in order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Lost or corrupted packets get retransmitted automatically.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54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43" name="object 55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44" name="object 56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object 57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object 58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Benefits of TCP/IP: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Reliability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TCP breaks data into packets, numbers them, and ensures all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  arrive in order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Lost or corrupted packets get retransmitted automatically.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Interoperability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Every major OS, router, and application supports TCP/IP.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59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0" name="object 60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51" name="object 61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62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object 63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Benefits of TCP/IP: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Reliability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TCP breaks data into packets, numbers them, and ensures all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  arrive in order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Lost or corrupted packets get retransmitted automatically.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Interoperability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Every major OS, router, and application supports TCP/IP.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Scalability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Scales to billions of devices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64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7" name="object 65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58" name="object 66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object 67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object 68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Benefits of TCP/IP: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Reliability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TCP breaks data into packets, numbers them, and ensures all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  arrive in order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- Lost or corrupted packets get retransmitted automatically.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Interoperability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Every major OS, router, and application supports TCP/IP.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Scalability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Scales to billions of devices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000"/>
            </a:b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Flexibility</a:t>
            </a:r>
            <a:br>
              <a:rPr sz="1000"/>
            </a:br>
            <a:r>
              <a:rPr b="0" i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  - </a:t>
            </a: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Supports multiple application protocols: HTTP(S), FTP, SSH, email, streaming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object 38"/>
          <p:cNvSpPr/>
          <p:nvPr/>
        </p:nvSpPr>
        <p:spPr>
          <a:xfrm>
            <a:off x="53640" y="-1440"/>
            <a:ext cx="44982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03400" y="197640"/>
            <a:ext cx="379008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II. Connection-Oriented Protocol,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64" name="object 44"/>
          <p:cNvGrpSpPr/>
          <p:nvPr/>
        </p:nvGrpSpPr>
        <p:grpSpPr>
          <a:xfrm>
            <a:off x="0" y="3348360"/>
            <a:ext cx="4605120" cy="104760"/>
            <a:chOff x="0" y="3348360"/>
            <a:chExt cx="4605120" cy="104760"/>
          </a:xfrm>
        </p:grpSpPr>
        <p:sp>
          <p:nvSpPr>
            <p:cNvPr id="265" name="object 45"/>
            <p:cNvSpPr/>
            <p:nvPr/>
          </p:nvSpPr>
          <p:spPr>
            <a:xfrm>
              <a:off x="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object 46"/>
            <p:cNvSpPr/>
            <p:nvPr/>
          </p:nvSpPr>
          <p:spPr>
            <a:xfrm>
              <a:off x="2304000" y="3348360"/>
              <a:ext cx="2301120" cy="1047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object 47"/>
          <p:cNvSpPr/>
          <p:nvPr/>
        </p:nvSpPr>
        <p:spPr>
          <a:xfrm>
            <a:off x="53640" y="3349800"/>
            <a:ext cx="116820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129960" y="588240"/>
            <a:ext cx="444132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Mechanics of TCP/IP: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Before client requests service, connection set up w/server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Server uses same connection to send reply message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URWPalladioL-Roma"/>
                <a:ea typeface="URWPalladioL-Roma"/>
              </a:rPr>
              <a:t>When communication finished, connection torn down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>Adam Tashman</cp:lastModifiedBy>
  <dcterms:modified xsi:type="dcterms:W3CDTF">2025-09-12T08:51:43Z</dcterms:modified>
  <cp:revision>64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