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4610100" cy="34607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29CF72-0303-4EAD-B73C-F5E951BC89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1962CD-4B6E-4125-AC67-9576C9ADB0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BB3D89-B0C3-4E71-98EF-4D508F0F2DD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4E70A2-1FFA-459B-AB9C-DA98BC00B6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C51D7C-94AA-43CC-901E-3D3DC2C9FC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D1BF04-C3C1-4CD5-BC65-D820FB8C35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ADF36-A3E2-4D1D-A5B6-FB3B66F511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4D0E50-2F94-4049-AAFD-5D6BE960F6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679E8B-4309-41E5-A881-30EEA510EF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4D6F2C-11CF-4596-9F20-932CC80D4A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43C74C-622A-4A04-8AAD-549D14651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FA9764-43FF-4039-9346-917B7A87E1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83275B-9849-4470-A03E-BA7D80CAB5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2C1DC4-30B7-4C2C-84FB-BEE4C81488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F0404D-0E4E-45D1-B231-9FB51F4095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458F60-35E7-48DF-8E6D-126999A659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3D1AC6-9BAD-4C57-A4FD-2C5E4758DF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992573-C888-4D81-8DE7-1F327117D2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9170ED-B4C6-40A7-8982-503A67EE1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22FDF1-8485-4CBF-9346-F35BD1578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4EABA9-FEE5-4520-A168-6FE3D950D9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F17040-0EF4-4D78-85CE-FEA2778D63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1DE68B-9CE2-480E-8392-D29852601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1F36E62-F5D6-4D57-BC40-AB875E8A35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E56B34-58DE-4E95-9CD1-00CC89D42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5AC5D3-E53E-437F-BAB6-B387071875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1FAD7B-4DF1-42FC-8468-3F43D29796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1AD801-178A-428C-80E2-D2CAD4BF7E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A1AE21-5D5D-4BCA-A5F3-139B6318E3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163332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3035880" y="80964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23040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163332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3035880" y="1857960"/>
            <a:ext cx="133560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0001D2-BEDE-4A9B-8154-8B93DD8566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A274C4-848C-4D98-9652-D5189C8F06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88099-9E0C-42FA-8B26-A0A59AB46B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230400" y="137880"/>
            <a:ext cx="4148640" cy="267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F13D8-6673-4FED-B777-BCBC7F5B12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0B60DB-40BC-426A-BE3B-614F356C12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2356200" y="185796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98767D-4466-4E71-B973-E2B3F2881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0400" y="114120"/>
            <a:ext cx="4148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2304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2356200" y="809640"/>
            <a:ext cx="202428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230400" y="1857960"/>
            <a:ext cx="4148640" cy="95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75DDED-11ED-49E9-9341-544F2BE47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567440" y="3218400"/>
            <a:ext cx="147276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33192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928F7-5E3E-4DDE-A056-CC95E3E4BC54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304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g object 16" hidden="1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bg object 16"/>
          <p:cNvSpPr/>
          <p:nvPr/>
        </p:nvSpPr>
        <p:spPr>
          <a:xfrm>
            <a:off x="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bg object 17"/>
          <p:cNvSpPr/>
          <p:nvPr/>
        </p:nvSpPr>
        <p:spPr>
          <a:xfrm>
            <a:off x="230400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1567440" y="3218400"/>
            <a:ext cx="147276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33192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EFB884-1ABC-443E-8BE5-83C7B8D2687D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230400" y="3218400"/>
            <a:ext cx="1057680" cy="1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bg object 16"/>
          <p:cNvSpPr/>
          <p:nvPr/>
        </p:nvSpPr>
        <p:spPr>
          <a:xfrm>
            <a:off x="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ftr" idx="7"/>
          </p:nvPr>
        </p:nvSpPr>
        <p:spPr>
          <a:xfrm>
            <a:off x="1567440" y="3218400"/>
            <a:ext cx="14731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8"/>
          </p:nvPr>
        </p:nvSpPr>
        <p:spPr>
          <a:xfrm>
            <a:off x="33192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CAAAE4-2633-4D39-A319-ACF24718AFE8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9"/>
          </p:nvPr>
        </p:nvSpPr>
        <p:spPr>
          <a:xfrm>
            <a:off x="230400" y="3218400"/>
            <a:ext cx="105804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230400" y="137880"/>
            <a:ext cx="4148640" cy="57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230400" y="809640"/>
            <a:ext cx="414864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" Target="slide11.xml"/><Relationship Id="rId2" Type="http://schemas.openxmlformats.org/officeDocument/2006/relationships/slide" Target="slide11.xml"/><Relationship Id="rId3" Type="http://schemas.openxmlformats.org/officeDocument/2006/relationships/slide" Target="slide11.xml"/><Relationship Id="rId4" Type="http://schemas.openxmlformats.org/officeDocument/2006/relationships/slide" Target="slide11.xml"/><Relationship Id="rId5" Type="http://schemas.openxmlformats.org/officeDocument/2006/relationships/slide" Target="slide11.xml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" Target="slide13.xml"/><Relationship Id="rId2" Type="http://schemas.openxmlformats.org/officeDocument/2006/relationships/slide" Target="slide13.xml"/><Relationship Id="rId3" Type="http://schemas.openxmlformats.org/officeDocument/2006/relationships/slide" Target="slide13.xml"/><Relationship Id="rId4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/>
          <p:nvPr/>
        </p:nvSpPr>
        <p:spPr>
          <a:xfrm>
            <a:off x="1412280" y="626760"/>
            <a:ext cx="178128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algn="ctr">
              <a:lnSpc>
                <a:spcPct val="100000"/>
              </a:lnSpc>
              <a:spcBef>
                <a:spcPts val="1111"/>
              </a:spcBef>
              <a:buNone/>
            </a:pPr>
            <a:r>
              <a:rPr b="1" lang="en-US" sz="14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1" lang="en-US" sz="1400" spc="100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1" lang="en-US" sz="14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400" spc="-1" strike="noStrike">
              <a:latin typeface="Arial"/>
            </a:endParaRPr>
          </a:p>
          <a:p>
            <a:pPr marL="3960" algn="ctr">
              <a:lnSpc>
                <a:spcPct val="100000"/>
              </a:lnSpc>
              <a:spcBef>
                <a:spcPts val="609"/>
              </a:spcBef>
              <a:buNone/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(4th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edition,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version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01)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" name="object 3"/>
          <p:cNvSpPr/>
          <p:nvPr/>
        </p:nvSpPr>
        <p:spPr>
          <a:xfrm>
            <a:off x="1307880" y="2409480"/>
            <a:ext cx="1990080" cy="2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Chapter</a:t>
            </a:r>
            <a:r>
              <a:rPr b="0" lang="en-US" sz="1400" spc="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01:</a:t>
            </a:r>
            <a:r>
              <a:rPr b="0" lang="en-US" sz="1400" spc="15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222920" y="1287720"/>
            <a:ext cx="2346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https://www.distributed-systems.net/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207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object 208"/>
          <p:cNvSpPr/>
          <p:nvPr/>
        </p:nvSpPr>
        <p:spPr>
          <a:xfrm>
            <a:off x="305280" y="946800"/>
            <a:ext cx="3989880" cy="174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Database (e.g., Amazon DynamoDB)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br>
              <a:rPr sz="1000"/>
            </a:b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Scalable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: Automatically distributes data and traffic across multiple servers to handle varying throughput and storage requirements.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High Availability and Durability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: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 automatically replicated across multiple Availability Zones within an AWS Region.</a:t>
            </a:r>
            <a:br>
              <a:rPr sz="1000"/>
            </a:b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Flexibility and Data Model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: DynamoDB supports a flexible NoSQL data model, accommodating both key-value and document data.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99" name="object 209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200" name="object 210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211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2" name="object 212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312000" y="228600"/>
            <a:ext cx="1188000" cy="9144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Perspectives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on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systems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6" name="object 4"/>
          <p:cNvSpPr/>
          <p:nvPr/>
        </p:nvSpPr>
        <p:spPr>
          <a:xfrm>
            <a:off x="334440" y="514800"/>
            <a:ext cx="393624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0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are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complex: take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perspectives</a:t>
            </a:r>
            <a:endParaRPr b="0" lang="en-US" sz="10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Architecture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common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organizations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Process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what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kind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processes,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relationships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facilities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exchanging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Coordination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application-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algorithms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Naming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how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you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identify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resources?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11000"/>
              </a:lnSpc>
              <a:spcBef>
                <a:spcPts val="300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Consistency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performance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data,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to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c80000"/>
                </a:solidFill>
                <a:latin typeface="Arial"/>
                <a:ea typeface="DejaVu Sans"/>
              </a:rPr>
              <a:t>same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Fault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tolerance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running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presence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partial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failures</a:t>
            </a:r>
            <a:endParaRPr b="0" lang="en-US" sz="900" spc="-1" strike="noStrike">
              <a:latin typeface="Arial"/>
            </a:endParaRPr>
          </a:p>
          <a:p>
            <a:pPr marL="278280" indent="-12060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algn="l" pos="27864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Security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lang="en-US" sz="900" spc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ensure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authorized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access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7" name="object 5"/>
          <p:cNvSpPr/>
          <p:nvPr/>
        </p:nvSpPr>
        <p:spPr>
          <a:xfrm>
            <a:off x="0" y="334836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object 6"/>
          <p:cNvSpPr/>
          <p:nvPr/>
        </p:nvSpPr>
        <p:spPr>
          <a:xfrm>
            <a:off x="53640" y="3346920"/>
            <a:ext cx="8280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Studying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distributed</a:t>
            </a:r>
            <a:r>
              <a:rPr b="0" lang="en-US" sz="500" spc="-3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 action="ppaction://hlinksldjump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09" name="object 7"/>
          <p:cNvSpPr/>
          <p:nvPr/>
        </p:nvSpPr>
        <p:spPr>
          <a:xfrm>
            <a:off x="2304000" y="334836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bject 2"/>
          <p:cNvSpPr/>
          <p:nvPr/>
        </p:nvSpPr>
        <p:spPr>
          <a:xfrm>
            <a:off x="53640" y="-1440"/>
            <a:ext cx="353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1" name="object 3"/>
          <p:cNvSpPr/>
          <p:nvPr/>
        </p:nvSpPr>
        <p:spPr>
          <a:xfrm>
            <a:off x="230400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4"/>
          <p:cNvSpPr/>
          <p:nvPr/>
        </p:nvSpPr>
        <p:spPr>
          <a:xfrm>
            <a:off x="4163400" y="-1440"/>
            <a:ext cx="38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3" name="object 5"/>
          <p:cNvSpPr/>
          <p:nvPr/>
        </p:nvSpPr>
        <p:spPr>
          <a:xfrm>
            <a:off x="69840" y="197640"/>
            <a:ext cx="4272120" cy="170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we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want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2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achieve?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Overall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design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goals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Support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sharing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resources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7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transparency – a bit of a confusing term, means that users don’t realize the system is distributed (details are abstracted away)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70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Openness – includes extensibility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Scalability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24"/>
              </a:spcBef>
              <a:buNone/>
              <a:tabLst>
                <a:tab algn="l" pos="543600"/>
              </a:tabLst>
            </a:pPr>
            <a:endParaRPr b="0" lang="en-US" sz="900" spc="-1" strike="noStrike">
              <a:latin typeface="Arial"/>
            </a:endParaRPr>
          </a:p>
        </p:txBody>
      </p:sp>
      <p:grpSp>
        <p:nvGrpSpPr>
          <p:cNvPr id="214" name="object 6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215" name="object 7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object 8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/>
          <p:nvPr/>
        </p:nvSpPr>
        <p:spPr>
          <a:xfrm>
            <a:off x="53640" y="-1440"/>
            <a:ext cx="353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18" name="object 3"/>
          <p:cNvSpPr/>
          <p:nvPr/>
        </p:nvSpPr>
        <p:spPr>
          <a:xfrm>
            <a:off x="230400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4"/>
          <p:cNvSpPr/>
          <p:nvPr/>
        </p:nvSpPr>
        <p:spPr>
          <a:xfrm>
            <a:off x="4163400" y="-1440"/>
            <a:ext cx="38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0" name="object 5"/>
          <p:cNvSpPr/>
          <p:nvPr/>
        </p:nvSpPr>
        <p:spPr>
          <a:xfrm>
            <a:off x="95400" y="197640"/>
            <a:ext cx="169992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21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3600" cy="1235160"/>
          </a:xfrm>
          <a:prstGeom prst="rect">
            <a:avLst/>
          </a:prstGeom>
          <a:ln w="0">
            <a:noFill/>
          </a:ln>
        </p:spPr>
      </p:pic>
      <p:sp>
        <p:nvSpPr>
          <p:cNvPr id="222" name="object 7"/>
          <p:cNvSpPr/>
          <p:nvPr/>
        </p:nvSpPr>
        <p:spPr>
          <a:xfrm>
            <a:off x="341280" y="1884960"/>
            <a:ext cx="390276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23" name="object 8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224" name="object 9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object 10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6" name="object 11"/>
          <p:cNvSpPr/>
          <p:nvPr/>
        </p:nvSpPr>
        <p:spPr>
          <a:xfrm>
            <a:off x="53640" y="3349800"/>
            <a:ext cx="7221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55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object 2"/>
          <p:cNvSpPr/>
          <p:nvPr/>
        </p:nvSpPr>
        <p:spPr>
          <a:xfrm>
            <a:off x="53640" y="-1440"/>
            <a:ext cx="3538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28" name="object 3"/>
          <p:cNvSpPr/>
          <p:nvPr/>
        </p:nvSpPr>
        <p:spPr>
          <a:xfrm>
            <a:off x="2304000" y="0"/>
            <a:ext cx="2301840" cy="10548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object 4"/>
          <p:cNvSpPr/>
          <p:nvPr/>
        </p:nvSpPr>
        <p:spPr>
          <a:xfrm>
            <a:off x="4163400" y="-1440"/>
            <a:ext cx="38880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0" name="object 5"/>
          <p:cNvSpPr/>
          <p:nvPr/>
        </p:nvSpPr>
        <p:spPr>
          <a:xfrm>
            <a:off x="95400" y="197640"/>
            <a:ext cx="1699920" cy="19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Distribution</a:t>
            </a:r>
            <a:r>
              <a:rPr b="0" lang="en-US" sz="1200" spc="-8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1" name="object 6" descr=""/>
          <p:cNvPicPr/>
          <p:nvPr/>
        </p:nvPicPr>
        <p:blipFill>
          <a:blip r:embed="rId1"/>
          <a:stretch/>
        </p:blipFill>
        <p:spPr>
          <a:xfrm>
            <a:off x="725760" y="563040"/>
            <a:ext cx="3153600" cy="1235160"/>
          </a:xfrm>
          <a:prstGeom prst="rect">
            <a:avLst/>
          </a:prstGeom>
          <a:ln w="0">
            <a:noFill/>
          </a:ln>
        </p:spPr>
      </p:pic>
      <p:sp>
        <p:nvSpPr>
          <p:cNvPr id="232" name="object 7"/>
          <p:cNvSpPr/>
          <p:nvPr/>
        </p:nvSpPr>
        <p:spPr>
          <a:xfrm>
            <a:off x="341280" y="1884960"/>
            <a:ext cx="3902760" cy="12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5080" bIns="0" anchor="t">
            <a:spAutoFit/>
          </a:bodyPr>
          <a:p>
            <a:pPr marL="12600">
              <a:lnSpc>
                <a:spcPct val="100000"/>
              </a:lnSpc>
              <a:spcBef>
                <a:spcPts val="43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transparency?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ct val="111000"/>
              </a:lnSpc>
              <a:spcBef>
                <a:spcPts val="176"/>
              </a:spcBef>
              <a:buNone/>
            </a:pP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phenomenon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attempts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hide</a:t>
            </a:r>
            <a:r>
              <a:rPr b="0" i="1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fact</a:t>
            </a:r>
            <a:r>
              <a:rPr b="0" i="1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its</a:t>
            </a:r>
            <a:r>
              <a:rPr b="0" i="1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i="1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physically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i="1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multiple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computers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possibly</a:t>
            </a:r>
            <a:r>
              <a:rPr b="0" i="1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separated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large</a:t>
            </a:r>
            <a:r>
              <a:rPr b="0" i="1" lang="en-US" sz="9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i="1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distances</a:t>
            </a:r>
            <a:r>
              <a:rPr b="0" i="1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18360">
              <a:lnSpc>
                <a:spcPct val="100000"/>
              </a:lnSpc>
              <a:spcBef>
                <a:spcPts val="811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1836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Distribution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transparancy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through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techniques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52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layer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operating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systems:</a:t>
            </a:r>
            <a:r>
              <a:rPr b="0" lang="en-US" sz="900" spc="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middleware</a:t>
            </a:r>
            <a:r>
              <a:rPr b="0" lang="en-US" sz="900" spc="-32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layer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33" name="object 8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234" name="object 9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object 10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6" name="object 11"/>
          <p:cNvSpPr/>
          <p:nvPr/>
        </p:nvSpPr>
        <p:spPr>
          <a:xfrm>
            <a:off x="53640" y="3349800"/>
            <a:ext cx="72216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Distribution</a:t>
            </a:r>
            <a:r>
              <a:rPr b="0" lang="en-US" sz="500" spc="55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transparency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bject 2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38" name="object 12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bject 13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0" name="object 14"/>
          <p:cNvSpPr/>
          <p:nvPr/>
        </p:nvSpPr>
        <p:spPr>
          <a:xfrm>
            <a:off x="95400" y="197640"/>
            <a:ext cx="4248000" cy="7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5272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41" name="object 1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42" name="object 1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object 1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4" name="object 18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object 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6" name="object 19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object 20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48" name="object 22"/>
          <p:cNvSpPr/>
          <p:nvPr/>
        </p:nvSpPr>
        <p:spPr>
          <a:xfrm>
            <a:off x="69840" y="197640"/>
            <a:ext cx="3944520" cy="16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Scale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in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systems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78280" indent="10800">
              <a:lnSpc>
                <a:spcPts val="121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developers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modern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easily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adjective “scalable”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without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why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their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actually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scales.</a:t>
            </a:r>
            <a:endParaRPr b="0" lang="en-US" sz="900" spc="-1" strike="noStrike">
              <a:latin typeface="Arial"/>
            </a:endParaRPr>
          </a:p>
          <a:p>
            <a:pPr marL="285840" indent="10800">
              <a:lnSpc>
                <a:spcPct val="100000"/>
              </a:lnSpc>
              <a:spcBef>
                <a:spcPts val="746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least</a:t>
            </a:r>
            <a:r>
              <a:rPr b="0" lang="en-US" sz="10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three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components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(size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Maximum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distance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nodes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(geographical</a:t>
            </a:r>
            <a:r>
              <a:rPr b="0" lang="en-US" sz="900" spc="-26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administrative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domains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(administrative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scalability)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49" name="object 23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50" name="object 24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object 28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object 29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30"/>
          <p:cNvSpPr/>
          <p:nvPr/>
        </p:nvSpPr>
        <p:spPr>
          <a:xfrm>
            <a:off x="53640" y="-1440"/>
            <a:ext cx="44992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412236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>
                <a:solidFill>
                  <a:srgbClr val="000000"/>
                </a:solidFill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9080" cy="58824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Size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scalability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object 31"/>
          <p:cNvSpPr/>
          <p:nvPr/>
        </p:nvSpPr>
        <p:spPr>
          <a:xfrm>
            <a:off x="334440" y="514800"/>
            <a:ext cx="3936600" cy="9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Root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causes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scalability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problems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centralized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solutions</a:t>
            </a:r>
            <a:endParaRPr b="0" lang="en-US" sz="10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computational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capacity,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limited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storage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capacity,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including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transfer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rate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CPUs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disks</a:t>
            </a:r>
            <a:endParaRPr b="0" lang="en-US" sz="900" spc="-1" strike="noStrike">
              <a:latin typeface="Arial"/>
            </a:endParaRPr>
          </a:p>
          <a:p>
            <a:pPr marL="27432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2750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between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service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56" name="object 59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57" name="object 60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object 61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9" name="object 62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 63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1" name="object 64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object 65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3" name="object 66"/>
          <p:cNvSpPr/>
          <p:nvPr/>
        </p:nvSpPr>
        <p:spPr>
          <a:xfrm>
            <a:off x="69840" y="197640"/>
            <a:ext cx="287388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Hide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latencies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use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asynchronous</a:t>
            </a:r>
            <a:r>
              <a:rPr b="0" lang="en-US" sz="9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communication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Have</a:t>
            </a:r>
            <a:r>
              <a:rPr b="0" lang="en-US" sz="900" spc="-4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separate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handler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incoming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response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Problem: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every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fits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this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model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64" name="object 6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65" name="object 68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object 69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object 70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7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69" name="object 72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object 73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1" name="object 74"/>
          <p:cNvSpPr/>
          <p:nvPr/>
        </p:nvSpPr>
        <p:spPr>
          <a:xfrm>
            <a:off x="95400" y="197640"/>
            <a:ext cx="3112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85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Facilitate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solution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by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moving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to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client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272" name="object 75" descr=""/>
          <p:cNvPicPr/>
          <p:nvPr/>
        </p:nvPicPr>
        <p:blipFill>
          <a:blip r:embed="rId4"/>
          <a:stretch/>
        </p:blipFill>
        <p:spPr>
          <a:xfrm>
            <a:off x="360000" y="929160"/>
            <a:ext cx="3894120" cy="866880"/>
          </a:xfrm>
          <a:prstGeom prst="rect">
            <a:avLst/>
          </a:prstGeom>
          <a:ln w="0">
            <a:noFill/>
          </a:ln>
        </p:spPr>
      </p:pic>
      <p:pic>
        <p:nvPicPr>
          <p:cNvPr id="273" name="object 76" descr=""/>
          <p:cNvPicPr/>
          <p:nvPr/>
        </p:nvPicPr>
        <p:blipFill>
          <a:blip r:embed="rId5"/>
          <a:stretch/>
        </p:blipFill>
        <p:spPr>
          <a:xfrm>
            <a:off x="360000" y="1975320"/>
            <a:ext cx="3886200" cy="895320"/>
          </a:xfrm>
          <a:prstGeom prst="rect">
            <a:avLst/>
          </a:prstGeom>
          <a:ln w="0">
            <a:noFill/>
          </a:ln>
        </p:spPr>
      </p:pic>
      <p:grpSp>
        <p:nvGrpSpPr>
          <p:cNvPr id="274" name="object 7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75" name="object 78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79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7" name="object 80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object 2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object 4"/>
          <p:cNvSpPr/>
          <p:nvPr/>
        </p:nvSpPr>
        <p:spPr>
          <a:xfrm>
            <a:off x="305280" y="946800"/>
            <a:ext cx="3989880" cy="115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1945: modern computer era begins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1945-1985: computers large and expensive. no way to connect them.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mid-1980s: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powerful microprocessors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- invention of high-speed computer networks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34" name="object 5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35" name="object 6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bject 7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" name="object 8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object 8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79" name="object 82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object 83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1" name="object 84"/>
          <p:cNvSpPr/>
          <p:nvPr/>
        </p:nvSpPr>
        <p:spPr>
          <a:xfrm>
            <a:off x="69840" y="197640"/>
            <a:ext cx="35596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Partition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computations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across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multiple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machines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Move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computations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clients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(Java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applets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scripts)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naming services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(DNS)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Decentralized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r>
              <a:rPr b="0" lang="en-US" sz="900" spc="-1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(WWW)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82" name="object 8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83" name="object 8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object 8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object 88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object 89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7" name="object 90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object 91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89" name="object 92"/>
          <p:cNvSpPr/>
          <p:nvPr/>
        </p:nvSpPr>
        <p:spPr>
          <a:xfrm>
            <a:off x="69840" y="197640"/>
            <a:ext cx="40334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21" strike="noStrike">
                <a:solidFill>
                  <a:srgbClr val="3333b2"/>
                </a:solidFill>
                <a:latin typeface="Arial"/>
                <a:ea typeface="DejaVu Sans"/>
              </a:rPr>
              <a:t>Techniques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2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scaling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9000"/>
              </a:lnSpc>
              <a:spcBef>
                <a:spcPts val="675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caching:</a:t>
            </a:r>
            <a:r>
              <a:rPr b="0" lang="en-US" sz="10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Make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copies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data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available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at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different machines</a:t>
            </a:r>
            <a:br>
              <a:rPr sz="1000"/>
            </a:b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49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databases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Mirrored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Websites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37120" indent="-11484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78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(in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browsers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proxies)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Store copies of web files on user device or intermediary servers</a:t>
            </a:r>
            <a:br>
              <a:rPr sz="900"/>
            </a:b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File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caching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(at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server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client)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290" name="object 93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91" name="object 94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object 95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3" name="object 96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bject 97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5" name="object 98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object 99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297" name="object 100"/>
          <p:cNvSpPr/>
          <p:nvPr/>
        </p:nvSpPr>
        <p:spPr>
          <a:xfrm>
            <a:off x="95400" y="197640"/>
            <a:ext cx="295884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6028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298" name="object 101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299" name="object 102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object 103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1" name="object 104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105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3" name="object 106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object 107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05" name="object 108"/>
          <p:cNvSpPr/>
          <p:nvPr/>
        </p:nvSpPr>
        <p:spPr>
          <a:xfrm>
            <a:off x="69840" y="197640"/>
            <a:ext cx="4145760" cy="8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06" name="object 109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07" name="object 110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bject 111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object 112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object 113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1" name="object 114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object 115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3" name="object 116"/>
          <p:cNvSpPr/>
          <p:nvPr/>
        </p:nvSpPr>
        <p:spPr>
          <a:xfrm>
            <a:off x="69840" y="197640"/>
            <a:ext cx="4145760" cy="1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 each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14" name="object 11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15" name="object 118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object 119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object 120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object 12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19" name="object 122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object 123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1" name="object 124"/>
          <p:cNvSpPr/>
          <p:nvPr/>
        </p:nvSpPr>
        <p:spPr>
          <a:xfrm>
            <a:off x="69840" y="197640"/>
            <a:ext cx="4145760" cy="14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858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 each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22" name="object 12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23" name="object 12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12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5" name="object 128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object 129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7" name="object 130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object 131"/>
          <p:cNvSpPr/>
          <p:nvPr/>
        </p:nvSpPr>
        <p:spPr>
          <a:xfrm>
            <a:off x="4163400" y="-1440"/>
            <a:ext cx="38916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 action="ppaction://hlinksldjump"/>
              </a:rPr>
              <a:t>Design</a:t>
            </a:r>
            <a:r>
              <a:rPr b="0" lang="en-US" sz="500" spc="-26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 action="ppaction://hlinksldjump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 action="ppaction://hlinksldjump"/>
              </a:rPr>
              <a:t>goals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29" name="object 132"/>
          <p:cNvSpPr/>
          <p:nvPr/>
        </p:nvSpPr>
        <p:spPr>
          <a:xfrm>
            <a:off x="57240" y="197640"/>
            <a:ext cx="4170960" cy="25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Scaling:</a:t>
            </a:r>
            <a:r>
              <a:rPr b="0" lang="en-US" sz="1200" spc="1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The</a:t>
            </a:r>
            <a:r>
              <a:rPr b="0" lang="en-US" sz="12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problem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with</a:t>
            </a:r>
            <a:r>
              <a:rPr b="0" lang="en-US" sz="12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endParaRPr b="0" lang="en-US" sz="1200" spc="-1" strike="noStrike">
              <a:latin typeface="Arial"/>
            </a:endParaRPr>
          </a:p>
          <a:p>
            <a:pPr marL="298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Applying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replication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is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easy,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except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for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one</a:t>
            </a:r>
            <a:r>
              <a:rPr b="0" lang="en-US" sz="1000" spc="-4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thing</a:t>
            </a:r>
            <a:endParaRPr b="0" lang="en-US" sz="10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584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Having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(cached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replicated),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leads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modifying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makes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rest.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5526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Always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keeping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copies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consistent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general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way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c80000"/>
                </a:solidFill>
                <a:latin typeface="Arial"/>
                <a:ea typeface="DejaVu Sans"/>
              </a:rPr>
              <a:t>global synchronization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 each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modification.</a:t>
            </a:r>
            <a:endParaRPr b="0" lang="en-US" sz="900" spc="-1" strike="noStrike">
              <a:latin typeface="Arial"/>
            </a:endParaRPr>
          </a:p>
          <a:p>
            <a:pPr marL="555480" indent="-1206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Global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synchronization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precludes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large-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scale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solutions.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556200"/>
              </a:tabLst>
            </a:pPr>
            <a:endParaRPr b="0" lang="en-US" sz="1200" spc="-1" strike="noStrike">
              <a:latin typeface="Arial"/>
            </a:endParaRPr>
          </a:p>
          <a:p>
            <a:pPr marL="302400">
              <a:lnSpc>
                <a:spcPct val="100000"/>
              </a:lnSpc>
              <a:buNone/>
              <a:tabLst>
                <a:tab algn="l" pos="556200"/>
              </a:tabLst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can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tolerate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inconsistencies,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may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reduce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global synchronization,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 but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tolerating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inconsistencies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 is application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dependent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9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endParaRPr b="0" lang="en-US" sz="900" spc="-1" strike="noStrike">
              <a:latin typeface="Arial"/>
            </a:endParaRPr>
          </a:p>
          <a:p>
            <a:pPr marL="302400">
              <a:lnSpc>
                <a:spcPts val="1210"/>
              </a:lnSpc>
              <a:spcBef>
                <a:spcPts val="40"/>
              </a:spcBef>
              <a:buNone/>
              <a:tabLst>
                <a:tab algn="l" pos="55620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Example: For some social media apps, inconsistency may be fine (e.g., different users see different messages temporarily)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30" name="object 133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31" name="object 134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object 135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3" name="object 136"/>
          <p:cNvSpPr/>
          <p:nvPr/>
        </p:nvSpPr>
        <p:spPr>
          <a:xfrm>
            <a:off x="53640" y="3349800"/>
            <a:ext cx="3085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Scalability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object 137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5" name="object 138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object 139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37" name="object 140"/>
          <p:cNvSpPr/>
          <p:nvPr/>
        </p:nvSpPr>
        <p:spPr>
          <a:xfrm>
            <a:off x="95400" y="197640"/>
            <a:ext cx="4056120" cy="7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38" name="object 141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39" name="object 142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object 143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144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2" name="object 145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object 146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4" name="object 147"/>
          <p:cNvSpPr/>
          <p:nvPr/>
        </p:nvSpPr>
        <p:spPr>
          <a:xfrm>
            <a:off x="95400" y="197640"/>
            <a:ext cx="4056120" cy="104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642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642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345" name="object 148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46" name="object 149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object 150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object 151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49" name="object 152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object 153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1" name="object 154"/>
          <p:cNvSpPr/>
          <p:nvPr/>
        </p:nvSpPr>
        <p:spPr>
          <a:xfrm>
            <a:off x="69840" y="197640"/>
            <a:ext cx="4106880" cy="12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900"/>
            </a:b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2" name="object 155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53" name="object 156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object 157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bject 35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 - Networks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object 36"/>
          <p:cNvSpPr/>
          <p:nvPr/>
        </p:nvSpPr>
        <p:spPr>
          <a:xfrm>
            <a:off x="305280" y="946800"/>
            <a:ext cx="398988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Local-area networks (LANs)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thousands of machines within building 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Wide-area network (WANs)</a:t>
            </a: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br>
              <a:rPr sz="1000"/>
            </a:b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Allow hundreds of millions of machines all over the earth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to be connected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Speeds varying from tens of thousands to hundreds of millions bps and more.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</p:txBody>
      </p:sp>
      <p:grpSp>
        <p:nvGrpSpPr>
          <p:cNvPr id="141" name="object 37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42" name="object 38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object 39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4" name="object 40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object 158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6" name="object 159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object 160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58" name="object 161"/>
          <p:cNvSpPr/>
          <p:nvPr/>
        </p:nvSpPr>
        <p:spPr>
          <a:xfrm>
            <a:off x="69840" y="197640"/>
            <a:ext cx="4106880" cy="14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59" name="object 162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60" name="object 163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object 164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object 165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3" name="object 166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object 167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65" name="object 168"/>
          <p:cNvSpPr/>
          <p:nvPr/>
        </p:nvSpPr>
        <p:spPr>
          <a:xfrm>
            <a:off x="69840" y="197640"/>
            <a:ext cx="410688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66" name="object 169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67" name="object 170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object 171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object 172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0" name="object 173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object 174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2" name="object 175"/>
          <p:cNvSpPr/>
          <p:nvPr/>
        </p:nvSpPr>
        <p:spPr>
          <a:xfrm>
            <a:off x="69840" y="197640"/>
            <a:ext cx="41068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73" name="object 176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74" name="object 177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object 178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bject 179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7" name="object 180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object 181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79" name="object 182"/>
          <p:cNvSpPr/>
          <p:nvPr/>
        </p:nvSpPr>
        <p:spPr>
          <a:xfrm>
            <a:off x="69840" y="197640"/>
            <a:ext cx="4106880" cy="20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80" name="object 183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81" name="object 184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object 185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object 186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84" name="object 187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188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86" name="object 189"/>
          <p:cNvSpPr/>
          <p:nvPr/>
        </p:nvSpPr>
        <p:spPr>
          <a:xfrm>
            <a:off x="69840" y="197640"/>
            <a:ext cx="4106880" cy="22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87" name="object 190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88" name="object 191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object 192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object 193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91" name="object 194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object 195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93" name="object 196"/>
          <p:cNvSpPr/>
          <p:nvPr/>
        </p:nvSpPr>
        <p:spPr>
          <a:xfrm>
            <a:off x="69840" y="197640"/>
            <a:ext cx="4106880" cy="249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394" name="object 197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395" name="object 198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object 199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bject 200"/>
          <p:cNvSpPr/>
          <p:nvPr/>
        </p:nvSpPr>
        <p:spPr>
          <a:xfrm>
            <a:off x="53640" y="-1440"/>
            <a:ext cx="35424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398" name="object 201"/>
          <p:cNvSpPr/>
          <p:nvPr/>
        </p:nvSpPr>
        <p:spPr>
          <a:xfrm>
            <a:off x="2304000" y="0"/>
            <a:ext cx="2302200" cy="105840"/>
          </a:xfrm>
          <a:custGeom>
            <a:avLst/>
            <a:gdLst/>
            <a:ah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object 202"/>
          <p:cNvSpPr/>
          <p:nvPr/>
        </p:nvSpPr>
        <p:spPr>
          <a:xfrm>
            <a:off x="4344840" y="-1440"/>
            <a:ext cx="20808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Pitfalls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400" name="object 203"/>
          <p:cNvSpPr/>
          <p:nvPr/>
        </p:nvSpPr>
        <p:spPr>
          <a:xfrm>
            <a:off x="69840" y="197640"/>
            <a:ext cx="4106880" cy="26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Developing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1200" spc="-5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3333b2"/>
                </a:solidFill>
                <a:latin typeface="Arial"/>
                <a:ea typeface="DejaVu Sans"/>
              </a:rPr>
              <a:t>systems:</a:t>
            </a:r>
            <a:r>
              <a:rPr b="0" lang="en-US" sz="1200" spc="4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  <a:ea typeface="DejaVu Sans"/>
              </a:rPr>
              <a:t>Pitfalls</a:t>
            </a:r>
            <a:endParaRPr b="0" lang="en-US" sz="12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1054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Observation</a:t>
            </a:r>
            <a:endParaRPr b="0" lang="en-US" sz="10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needlessly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complex,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caused</a:t>
            </a:r>
            <a:r>
              <a:rPr b="0" lang="en-US" sz="900" spc="-4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mistakes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ts val="1210"/>
              </a:lnSpc>
              <a:spcBef>
                <a:spcPts val="40"/>
              </a:spcBef>
              <a:buNone/>
            </a:pP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that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required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patching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later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on.</a:t>
            </a:r>
            <a:r>
              <a:rPr b="0" lang="en-US" sz="900" spc="4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Many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9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r>
              <a:rPr b="0" lang="en-US" sz="9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often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made.</a:t>
            </a:r>
            <a:endParaRPr b="0" lang="en-US" sz="900" spc="-1" strike="noStrike">
              <a:latin typeface="Arial"/>
            </a:endParaRPr>
          </a:p>
          <a:p>
            <a:pPr marL="28944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False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(and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often</a:t>
            </a:r>
            <a:r>
              <a:rPr b="0" lang="en-US" sz="1000" spc="-35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hidden)</a:t>
            </a:r>
            <a:r>
              <a:rPr b="0" lang="en-US" sz="1000" spc="-3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assumptions</a:t>
            </a:r>
            <a:endParaRPr b="0" lang="en-US" sz="10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69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reliable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secure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network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homogeneous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topology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does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not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change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Latency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42880" indent="-1206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436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infinite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19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Transport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cost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zero</a:t>
            </a:r>
            <a:endParaRPr b="0" lang="en-US" sz="900" spc="-1" strike="noStrike">
              <a:latin typeface="Arial"/>
            </a:endParaRPr>
          </a:p>
          <a:p>
            <a:pPr marL="539280" indent="-117000">
              <a:lnSpc>
                <a:spcPct val="100000"/>
              </a:lnSpc>
              <a:spcBef>
                <a:spcPts val="524"/>
              </a:spcBef>
              <a:buClr>
                <a:srgbClr val="3333b2"/>
              </a:buClr>
              <a:buFont typeface="Menlo"/>
              <a:buChar char="•"/>
              <a:tabLst>
                <a:tab algn="l" pos="53964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There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one</a:t>
            </a:r>
            <a:r>
              <a:rPr b="0" lang="en-US" sz="900" spc="-2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administrator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401" name="object 204"/>
          <p:cNvGrpSpPr/>
          <p:nvPr/>
        </p:nvGrpSpPr>
        <p:grpSpPr>
          <a:xfrm>
            <a:off x="0" y="3348360"/>
            <a:ext cx="4606200" cy="105840"/>
            <a:chOff x="0" y="3348360"/>
            <a:chExt cx="4606200" cy="105840"/>
          </a:xfrm>
        </p:grpSpPr>
        <p:sp>
          <p:nvSpPr>
            <p:cNvPr id="402" name="object 205"/>
            <p:cNvSpPr/>
            <p:nvPr/>
          </p:nvSpPr>
          <p:spPr>
            <a:xfrm>
              <a:off x="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object 206"/>
            <p:cNvSpPr/>
            <p:nvPr/>
          </p:nvSpPr>
          <p:spPr>
            <a:xfrm>
              <a:off x="2304000" y="3348360"/>
              <a:ext cx="2302200" cy="10584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41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Brief Computing History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7" name="object 42"/>
          <p:cNvSpPr/>
          <p:nvPr/>
        </p:nvSpPr>
        <p:spPr>
          <a:xfrm>
            <a:off x="305280" y="946800"/>
            <a:ext cx="398988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Now: miniaturization of computer systems, with perhaps the smartphone as the most impressive outcome.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The size of a networked computer system may vary from a handful of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devices, to millions of computers.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Most networked computer systems can be accessed from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anywhere in the world because they are connected to Internet.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48" name="object 43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49" name="object 44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object 45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1" name="object 46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25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Alternative</a:t>
            </a:r>
            <a:r>
              <a:rPr b="0" lang="en-US" sz="1200" spc="-72" strike="noStrike">
                <a:solidFill>
                  <a:srgbClr val="3333b2"/>
                </a:solidFill>
                <a:latin typeface="Arial"/>
              </a:rPr>
              <a:t> </a:t>
            </a:r>
            <a:r>
              <a:rPr b="0" lang="en-US" sz="1200" spc="-12" strike="noStrike">
                <a:solidFill>
                  <a:srgbClr val="3333b2"/>
                </a:solidFill>
                <a:latin typeface="Arial"/>
              </a:rPr>
              <a:t>approach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4" name="object 26"/>
          <p:cNvSpPr/>
          <p:nvPr/>
        </p:nvSpPr>
        <p:spPr>
          <a:xfrm>
            <a:off x="305280" y="946800"/>
            <a:ext cx="3989880" cy="102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46" strike="noStrike">
                <a:solidFill>
                  <a:srgbClr val="3333b2"/>
                </a:solidFill>
                <a:latin typeface="Arial"/>
                <a:ea typeface="DejaVu Sans"/>
              </a:rPr>
              <a:t>Two</a:t>
            </a:r>
            <a:r>
              <a:rPr b="0" lang="en-US" sz="1000" spc="-21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1000" spc="-12" strike="noStrike">
                <a:solidFill>
                  <a:srgbClr val="3333b2"/>
                </a:solidFill>
                <a:latin typeface="Arial"/>
                <a:ea typeface="DejaVu Sans"/>
              </a:rPr>
              <a:t>definitions</a:t>
            </a:r>
            <a:endParaRPr b="0" lang="en-US" sz="10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374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decentralized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networked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 which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processes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necessarily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multiple computers.</a:t>
            </a:r>
            <a:endParaRPr b="0" lang="en-US" sz="900" spc="-1" strike="noStrike">
              <a:latin typeface="Arial"/>
            </a:endParaRPr>
          </a:p>
          <a:p>
            <a:pPr marL="307440" indent="-120600">
              <a:lnSpc>
                <a:spcPct val="1110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algn="l" pos="30420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3333b2"/>
                </a:solidFill>
                <a:latin typeface="Arial"/>
                <a:ea typeface="DejaVu Sans"/>
              </a:rPr>
              <a:t>distributed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3333b2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3333b2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system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in</a:t>
            </a:r>
            <a:r>
              <a:rPr b="0" lang="en-US" sz="900" spc="-26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processes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and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c80000"/>
                </a:solidFill>
                <a:latin typeface="Arial"/>
                <a:ea typeface="DejaVu Sans"/>
              </a:rPr>
              <a:t>sufficiently</a:t>
            </a:r>
            <a:r>
              <a:rPr b="0" lang="en-US" sz="900" spc="-35" strike="noStrike">
                <a:solidFill>
                  <a:srgbClr val="c8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spread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across</a:t>
            </a:r>
            <a:r>
              <a:rPr b="0" lang="en-US" sz="900" spc="-35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" strike="noStrike">
                <a:solidFill>
                  <a:srgbClr val="000000"/>
                </a:solidFill>
                <a:latin typeface="Arial"/>
                <a:ea typeface="DejaVu Sans"/>
              </a:rPr>
              <a:t>multiple</a:t>
            </a:r>
            <a:r>
              <a:rPr b="0" lang="en-US" sz="900" spc="-32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900" spc="-12" strike="noStrike">
                <a:solidFill>
                  <a:srgbClr val="000000"/>
                </a:solidFill>
                <a:latin typeface="Arial"/>
                <a:ea typeface="DejaVu Sans"/>
              </a:rPr>
              <a:t>computers.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155" name="object 27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56" name="object 32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33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object 34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213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vs Centralized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1" name="object 214"/>
          <p:cNvSpPr/>
          <p:nvPr/>
        </p:nvSpPr>
        <p:spPr>
          <a:xfrm>
            <a:off x="89280" y="694800"/>
            <a:ext cx="4266360" cy="21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system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uses multiple computers in a network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Each node has its own memory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Centralized system</a:t>
            </a: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 follows client-server architecture built around single, powerful server.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Less powerful nodes submit requests to central server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Easier to manage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But...entire system depends on central server 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62" name="object 215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63" name="object 216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object 217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5" name="object 218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444120" y="1986480"/>
            <a:ext cx="898920" cy="81576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677040" y="550800"/>
            <a:ext cx="691560" cy="7254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19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vs Parallel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object 220"/>
          <p:cNvSpPr/>
          <p:nvPr/>
        </p:nvSpPr>
        <p:spPr>
          <a:xfrm>
            <a:off x="89280" y="694800"/>
            <a:ext cx="426636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computing uses multiple computers in a network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Each node has its own memory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Parallel computing usually uses one computer with multiple processors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There is a single memory unit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71" name="object 221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72" name="object 222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object 223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4" name="object 224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463840" y="2021400"/>
            <a:ext cx="1951200" cy="911520"/>
          </a:xfrm>
          <a:prstGeom prst="rect">
            <a:avLst/>
          </a:prstGeom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08000" y="1828800"/>
            <a:ext cx="2304360" cy="12632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183960" y="3085920"/>
            <a:ext cx="4249440" cy="2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latin typeface="Arial"/>
              </a:rPr>
              <a:t>Source: https://www.geeksforgeeks.org/different-computing-paradigms/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86760" y="1686960"/>
            <a:ext cx="17416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Distributed Computing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463120" y="1687320"/>
            <a:ext cx="174168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Parallel Computing</a:t>
            </a:r>
            <a:endParaRPr b="0" lang="en-US" sz="1000" spc="-1" strike="noStrike">
              <a:latin typeface="Arial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47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object 48"/>
          <p:cNvSpPr/>
          <p:nvPr/>
        </p:nvSpPr>
        <p:spPr>
          <a:xfrm>
            <a:off x="341280" y="946800"/>
            <a:ext cx="3989880" cy="113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Gmail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Close to 1.8 billion users as of 2025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Seems to use two servers: inbox and outbox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Behind the scenes, the entire Google Mail service has been implemented and spread across many computers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83" name="object 49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84" name="object 50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51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object 52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bject 53"/>
          <p:cNvSpPr/>
          <p:nvPr/>
        </p:nvSpPr>
        <p:spPr>
          <a:xfrm>
            <a:off x="53640" y="-1440"/>
            <a:ext cx="4498920" cy="8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  <a:tabLst>
                <a:tab algn="l" pos="3156120"/>
              </a:tabLst>
            </a:pP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Introduction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From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>
                <a:solidFill>
                  <a:srgbClr val="000000"/>
                </a:solidFill>
                <a:latin typeface="Arial"/>
                <a:ea typeface="DejaVu Sans"/>
              </a:rPr>
              <a:t>networked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systems to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" strike="noStrike">
                <a:solidFill>
                  <a:srgbClr val="000000"/>
                </a:solidFill>
                <a:latin typeface="Arial"/>
                <a:ea typeface="DejaVu Sans"/>
              </a:rPr>
              <a:t>distributed</a:t>
            </a:r>
            <a:r>
              <a:rPr b="0" lang="en-US" sz="500" spc="-7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5400" y="197640"/>
            <a:ext cx="2448720" cy="5878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200" spc="-1" strike="noStrike">
                <a:solidFill>
                  <a:srgbClr val="3333b2"/>
                </a:solidFill>
                <a:latin typeface="Arial"/>
              </a:rPr>
              <a:t>Distributed System – Example 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object 54"/>
          <p:cNvSpPr/>
          <p:nvPr/>
        </p:nvSpPr>
        <p:spPr>
          <a:xfrm>
            <a:off x="305280" y="946800"/>
            <a:ext cx="398988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Delivery Networks (CDNs)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Geographically distributed network of servers and their data centers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Content copied and spread across various servers of the CDN </a:t>
            </a: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endParaRPr b="0" lang="en-US" sz="1000" spc="-1" strike="noStrike">
              <a:latin typeface="Arial"/>
            </a:endParaRPr>
          </a:p>
          <a:p>
            <a:pPr marL="5076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000" spc="-1" strike="noStrike">
                <a:solidFill>
                  <a:srgbClr val="3333b2"/>
                </a:solidFill>
                <a:latin typeface="Arial"/>
                <a:ea typeface="DejaVu Sans"/>
              </a:rPr>
              <a:t>When visiting a website, user is redirected to nearby server that holds relevant content.</a:t>
            </a:r>
            <a:endParaRPr b="0" lang="en-US" sz="1000" spc="-1" strike="noStrike">
              <a:latin typeface="Arial"/>
            </a:endParaRPr>
          </a:p>
        </p:txBody>
      </p:sp>
      <p:grpSp>
        <p:nvGrpSpPr>
          <p:cNvPr id="190" name="object 55"/>
          <p:cNvGrpSpPr/>
          <p:nvPr/>
        </p:nvGrpSpPr>
        <p:grpSpPr>
          <a:xfrm>
            <a:off x="0" y="3348360"/>
            <a:ext cx="4605840" cy="105480"/>
            <a:chOff x="0" y="3348360"/>
            <a:chExt cx="4605840" cy="105480"/>
          </a:xfrm>
        </p:grpSpPr>
        <p:sp>
          <p:nvSpPr>
            <p:cNvPr id="191" name="object 56"/>
            <p:cNvSpPr/>
            <p:nvPr/>
          </p:nvSpPr>
          <p:spPr>
            <a:xfrm>
              <a:off x="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object 57"/>
            <p:cNvSpPr/>
            <p:nvPr/>
          </p:nvSpPr>
          <p:spPr>
            <a:xfrm>
              <a:off x="2304000" y="3348360"/>
              <a:ext cx="2301840" cy="105480"/>
            </a:xfrm>
            <a:custGeom>
              <a:avLst/>
              <a:gdLst/>
              <a:ah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object 58"/>
          <p:cNvSpPr/>
          <p:nvPr/>
        </p:nvSpPr>
        <p:spPr>
          <a:xfrm>
            <a:off x="53640" y="3349800"/>
            <a:ext cx="1168920" cy="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Distributed versus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decentralized</a:t>
            </a:r>
            <a:r>
              <a:rPr b="0" lang="en-US" sz="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500" spc="-12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systems</a:t>
            </a:r>
            <a:endParaRPr b="0" lang="en-US" sz="5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3429000" y="246600"/>
            <a:ext cx="912600" cy="7437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3321000" y="999000"/>
            <a:ext cx="1249200" cy="2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Source: Wikipedia</a:t>
            </a:r>
            <a:endParaRPr b="0" lang="en-US" sz="800" spc="-1" strike="noStrike"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LibreOffice/7.3.4.2$Windows_X86_64 LibreOffice_project/728fec16bd5f605073805c3c9e7c4212a0120dc5</Application>
  <AppVersion>15.0000</AppVersion>
  <Words>5292</Words>
  <Paragraphs>819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2023-04-27T05:42:13Z</dcterms:created>
  <dc:creator/>
  <dc:description/>
  <dc:language>en-US</dc:language>
  <cp:lastModifiedBy>Adam Tashman</cp:lastModifiedBy>
  <dcterms:modified xsi:type="dcterms:W3CDTF">2025-09-07T16:59:06Z</dcterms:modified>
  <cp:revision>50</cp:revision>
  <dc:subject/>
  <dc:title>Distributed Systems   (4th edition, version 01)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esentationFormat">
    <vt:lpwstr>Custom</vt:lpwstr>
  </property>
  <property fmtid="{D5CDD505-2E9C-101B-9397-08002B2CF9AE}" pid="7" name="Producer">
    <vt:lpwstr>pdfTeX-1.40.24</vt:lpwstr>
  </property>
  <property fmtid="{D5CDD505-2E9C-101B-9397-08002B2CF9AE}" pid="8" name="Slides">
    <vt:i4>87</vt:i4>
  </property>
</Properties>
</file>