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9" r:id="rId3"/>
    <p:sldId id="261" r:id="rId4"/>
    <p:sldId id="262" r:id="rId5"/>
    <p:sldId id="263" r:id="rId6"/>
    <p:sldId id="264" r:id="rId7"/>
    <p:sldId id="258" r:id="rId8"/>
    <p:sldId id="257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when we add the regularization term into the loss, the weights will be reduced to small numbers.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11923"/>
            <a:ext cx="9144000" cy="2387600"/>
          </a:xfrm>
        </p:spPr>
        <p:txBody>
          <a:bodyPr>
            <a:normAutofit fontScale="90000"/>
          </a:bodyPr>
          <a:p>
            <a:r>
              <a:rPr lang="en-US" dirty="0">
                <a:sym typeface="+mn-ea"/>
              </a:rPr>
              <a:t>ANN  Lab 1</a:t>
            </a:r>
            <a:br>
              <a:rPr lang="en-US" dirty="0">
                <a:sym typeface="+mn-ea"/>
              </a:rPr>
            </a:br>
            <a:r>
              <a:rPr lang="en-US" sz="3600" dirty="0">
                <a:sym typeface="+mn-ea"/>
              </a:rPr>
              <a:t>Forward Learning and Backward Propagation,</a:t>
            </a:r>
            <a:br>
              <a:rPr lang="en-US" sz="3600" dirty="0">
                <a:sym typeface="+mn-ea"/>
              </a:rPr>
            </a:br>
            <a:r>
              <a:rPr lang="en-US" sz="3600" dirty="0">
                <a:sym typeface="+mn-ea"/>
              </a:rPr>
              <a:t>Perceptron Learning and Delta Rule,</a:t>
            </a:r>
            <a:br>
              <a:rPr lang="en-US" sz="3600" dirty="0">
                <a:sym typeface="+mn-ea"/>
              </a:rPr>
            </a:br>
            <a:r>
              <a:rPr lang="en-US" sz="3600" dirty="0">
                <a:sym typeface="+mn-ea"/>
              </a:rPr>
              <a:t>One-Layer, Two-Layer and Multi-Layer Learning for classification and regression,</a:t>
            </a:r>
            <a:br>
              <a:rPr lang="en-US" sz="3600" dirty="0">
                <a:sym typeface="+mn-ea"/>
              </a:rPr>
            </a:br>
            <a:r>
              <a:rPr lang="en-US" sz="3600" dirty="0">
                <a:sym typeface="+mn-ea"/>
              </a:rPr>
              <a:t>Encoder Problem</a:t>
            </a:r>
            <a:endParaRPr lang="en-US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318"/>
            <a:ext cx="9144000" cy="1655762"/>
          </a:xfrm>
        </p:spPr>
        <p:txBody>
          <a:bodyPr>
            <a:normAutofit lnSpcReduction="20000"/>
          </a:bodyPr>
          <a:p>
            <a:r>
              <a:rPr lang="en-US">
                <a:sym typeface="+mn-ea"/>
              </a:rPr>
              <a:t>Ravi Bir|ravib@kth.se</a:t>
            </a:r>
            <a:endParaRPr lang="en-US"/>
          </a:p>
          <a:p>
            <a:r>
              <a:rPr lang="en-US">
                <a:sym typeface="+mn-ea"/>
              </a:rPr>
              <a:t>Bharat Sharma|bsharma@kth.se</a:t>
            </a:r>
            <a:endParaRPr lang="en-US"/>
          </a:p>
          <a:p>
            <a:r>
              <a:rPr lang="en-US">
                <a:sym typeface="+mn-ea"/>
              </a:rPr>
              <a:t>Qiao Ren|qiaor@kth.se</a:t>
            </a:r>
            <a:endParaRPr lang="en-US"/>
          </a:p>
          <a:p>
            <a:r>
              <a:rPr lang="en-US">
                <a:sym typeface="+mn-ea"/>
              </a:rPr>
              <a:t>February 5, 2020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Single-layer perceptron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Delta Batch converged fastest, then delta sequential, then perceptron</a:t>
            </a:r>
            <a:endParaRPr lang="en-GB" dirty="0"/>
          </a:p>
          <a:p>
            <a:r>
              <a:rPr lang="en-GB" dirty="0"/>
              <a:t>Learning rate of 0.001 gave the fastest convergence for all 3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l="21468" t="31751" r="18913" b="9867"/>
          <a:stretch>
            <a:fillRect/>
          </a:stretch>
        </p:blipFill>
        <p:spPr>
          <a:xfrm>
            <a:off x="1860274" y="2838450"/>
            <a:ext cx="7300913" cy="40195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 Linearly Separable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Obvious that linear boundary not sufficient- need 2 layer perceptron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l="20761" t="24641" r="58913" b="40865"/>
          <a:stretch>
            <a:fillRect/>
          </a:stretch>
        </p:blipFill>
        <p:spPr>
          <a:xfrm>
            <a:off x="838200" y="2512322"/>
            <a:ext cx="3919330" cy="3739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0978" t="33228" r="19130" b="33132"/>
          <a:stretch>
            <a:fillRect/>
          </a:stretch>
        </p:blipFill>
        <p:spPr>
          <a:xfrm>
            <a:off x="6096000" y="2512322"/>
            <a:ext cx="3591334" cy="34147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 with a two-layer perceptron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More nodes means faster convergence, but </a:t>
            </a:r>
            <a:r>
              <a:rPr lang="en-US" altLang="en-GB" dirty="0"/>
              <a:t>chance of </a:t>
            </a:r>
            <a:r>
              <a:rPr lang="en-GB" dirty="0"/>
              <a:t>overfitting</a:t>
            </a:r>
            <a:endParaRPr lang="en-GB" dirty="0"/>
          </a:p>
          <a:p>
            <a:r>
              <a:rPr lang="en-GB" dirty="0"/>
              <a:t>Learning rate 0.009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l="28008" t="51876" r="28984" b="17067"/>
          <a:stretch>
            <a:fillRect/>
          </a:stretch>
        </p:blipFill>
        <p:spPr>
          <a:xfrm>
            <a:off x="1760718" y="2886075"/>
            <a:ext cx="8105743" cy="32908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and Function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Encoder used for dimensionality reduction and reducing the number of hidden nodes cause the encoder to take more epochs to converge.</a:t>
            </a:r>
            <a:endParaRPr lang="en-US" dirty="0"/>
          </a:p>
          <a:p>
            <a:r>
              <a:rPr lang="en-US" dirty="0"/>
              <a:t>For learning rate 0.009, converges in 20-30 epochs.</a:t>
            </a:r>
            <a:endParaRPr lang="en-US" dirty="0"/>
          </a:p>
          <a:p>
            <a:r>
              <a:rPr lang="en-US" dirty="0"/>
              <a:t>Each input used for activation of hidden layer.</a:t>
            </a:r>
            <a:endParaRPr lang="en-US" dirty="0"/>
          </a:p>
          <a:p>
            <a:r>
              <a:rPr lang="en-US" dirty="0"/>
              <a:t>Function approximation - 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computer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95386"/>
            <a:ext cx="3064571" cy="19165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663" y="4302047"/>
            <a:ext cx="3236235" cy="20238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30988" y="6325916"/>
            <a:ext cx="279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Hidden nodes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41274" y="6325916"/>
            <a:ext cx="267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 hidden nodes</a:t>
            </a:r>
            <a:endParaRPr lang="en-US" dirty="0"/>
          </a:p>
        </p:txBody>
      </p:sp>
      <p:pic>
        <p:nvPicPr>
          <p:cNvPr id="11" name="Picture 10" descr="A screenshot of a cell phone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511" y="4576361"/>
            <a:ext cx="3236235" cy="19165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layer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large regularization strength reduces lots of weights to small values (close to zero)</a:t>
            </a:r>
            <a:endParaRPr lang="en-US"/>
          </a:p>
        </p:txBody>
      </p:sp>
      <p:pic>
        <p:nvPicPr>
          <p:cNvPr id="4" name="Picture 3" descr="histogram of weights, when regularisation strength = 0.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1320" y="2794635"/>
            <a:ext cx="3971290" cy="2647950"/>
          </a:xfrm>
          <a:prstGeom prst="rect">
            <a:avLst/>
          </a:prstGeom>
        </p:spPr>
      </p:pic>
      <p:pic>
        <p:nvPicPr>
          <p:cNvPr id="5" name="Picture 4" descr="histogram of weights, when regularisation strength = 0.00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" y="2678430"/>
            <a:ext cx="4146550" cy="2764155"/>
          </a:xfrm>
          <a:prstGeom prst="rect">
            <a:avLst/>
          </a:prstGeom>
        </p:spPr>
      </p:pic>
      <p:pic>
        <p:nvPicPr>
          <p:cNvPr id="6" name="Picture 5" descr="histogram of weights, when regularisation strength = 0.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805" y="2713990"/>
            <a:ext cx="4092575" cy="27285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ss with different regularization strength, for 2-layer model 3-1 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795" y="2449195"/>
            <a:ext cx="5486400" cy="3657600"/>
          </a:xfrm>
          <a:prstGeom prst="rect">
            <a:avLst/>
          </a:prstGeom>
        </p:spPr>
      </p:pic>
      <p:pic>
        <p:nvPicPr>
          <p:cNvPr id="6" name="Picture 5" descr="loss vs number of neurons, for 2-layer model 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449195"/>
            <a:ext cx="5486400" cy="365760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layer Model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472565"/>
            <a:ext cx="10515600" cy="4351338"/>
          </a:xfrm>
        </p:spPr>
        <p:txBody>
          <a:bodyPr/>
          <a:lstStyle/>
          <a:p>
            <a:r>
              <a:rPr lang="en-US"/>
              <a:t>regularization term penalize the weights, reduce the complexity</a:t>
            </a:r>
            <a:endParaRPr lang="en-US"/>
          </a:p>
          <a:p>
            <a:r>
              <a:rPr lang="en-US"/>
              <a:t>we chose regularization strength= 0.0001 (this is a simple model)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layer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larger noise raises up the MSE on validation data</a:t>
            </a:r>
            <a:endParaRPr lang="en-US"/>
          </a:p>
          <a:p>
            <a:r>
              <a:rPr lang="en-US"/>
              <a:t>the optimal amount of neurons on 2nd layer varies when the noise is different</a:t>
            </a:r>
            <a:endParaRPr lang="en-US"/>
          </a:p>
        </p:txBody>
      </p:sp>
      <p:pic>
        <p:nvPicPr>
          <p:cNvPr id="7" name="Picture 6" descr="loss vs number of neurons, in 3 layer model, std=0.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" y="3418840"/>
            <a:ext cx="3927475" cy="2618740"/>
          </a:xfrm>
          <a:prstGeom prst="rect">
            <a:avLst/>
          </a:prstGeom>
        </p:spPr>
      </p:pic>
      <p:pic>
        <p:nvPicPr>
          <p:cNvPr id="8" name="Picture 7" descr="loss vs number of neurons, in 3 layer model, std=0.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385" y="3418840"/>
            <a:ext cx="3926840" cy="2618105"/>
          </a:xfrm>
          <a:prstGeom prst="rect">
            <a:avLst/>
          </a:prstGeom>
        </p:spPr>
      </p:pic>
      <p:pic>
        <p:nvPicPr>
          <p:cNvPr id="9" name="Picture 8" descr="loss vs number of neurons, in 3 layer model, std=0.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555" y="3418840"/>
            <a:ext cx="3973195" cy="26498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Comparison on Two-Layer and Three-Layer Model</a:t>
            </a:r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838200" y="3656965"/>
          <a:ext cx="10541635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6370"/>
                <a:gridCol w="1948180"/>
                <a:gridCol w="1431290"/>
                <a:gridCol w="1501775"/>
                <a:gridCol w="2954020"/>
              </a:tblGrid>
              <a:tr h="9753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Model</a:t>
                      </a:r>
                      <a:endParaRPr lang="en-US" sz="2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Parameters</a:t>
                      </a:r>
                      <a:endParaRPr lang="en-US" sz="2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Validation MSE</a:t>
                      </a:r>
                      <a:endParaRPr lang="en-US" sz="2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Test MSE</a:t>
                      </a:r>
                      <a:endParaRPr lang="en-US" sz="2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Computational Time (second)</a:t>
                      </a:r>
                      <a:endParaRPr lang="en-US" sz="2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2 layer model: 3-1 </a:t>
                      </a:r>
                      <a:endParaRPr lang="en-US" sz="2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lr=0.001, regu=0.0001</a:t>
                      </a:r>
                      <a:endParaRPr lang="en-US" sz="2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0.0305</a:t>
                      </a:r>
                      <a:endParaRPr 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0.0417</a:t>
                      </a:r>
                      <a:endParaRPr 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6.5209</a:t>
                      </a:r>
                      <a:endParaRPr 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3 layer model: 3-2-1</a:t>
                      </a:r>
                      <a:endParaRPr lang="en-US" sz="2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lr=0.001, regu=0.0001</a:t>
                      </a:r>
                      <a:endParaRPr lang="en-US" sz="2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0.0291</a:t>
                      </a:r>
                      <a:endParaRPr 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0.0393</a:t>
                      </a:r>
                      <a:endParaRPr 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6.8346</a:t>
                      </a:r>
                      <a:endParaRPr lang="en-US" sz="2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Text Box 99"/>
          <p:cNvSpPr txBox="1"/>
          <p:nvPr/>
        </p:nvSpPr>
        <p:spPr>
          <a:xfrm>
            <a:off x="2754313" y="3656965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sz="1200" b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model has been run for 10 times. We recorded the average. </a:t>
            </a:r>
            <a:endParaRPr lang="en-US" dirty="0"/>
          </a:p>
          <a:p>
            <a:r>
              <a:rPr lang="en-US" dirty="0"/>
              <a:t>MSE: 3-2-1 is lower   computational time: 3-1 &lt; 3-2-1</a:t>
            </a:r>
            <a:endParaRPr lang="en-US" dirty="0"/>
          </a:p>
          <a:p>
            <a:r>
              <a:rPr lang="en-US" dirty="0"/>
              <a:t>could not generalize the conclusion, because only run 10 times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1752</Words>
  <Application>WPS Presentation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Times New Roman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Single-layer perceptron</vt:lpstr>
      <vt:lpstr>Non Linearly Separable Data</vt:lpstr>
      <vt:lpstr>Classification with a two-layer perceptron</vt:lpstr>
      <vt:lpstr>Encoder and Function approximation</vt:lpstr>
      <vt:lpstr>Two layer Model</vt:lpstr>
      <vt:lpstr>Two layer Model</vt:lpstr>
      <vt:lpstr>Three layer Model</vt:lpstr>
      <vt:lpstr>Comparison on Two-Layer and Three-Layer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Ravi</dc:creator>
  <cp:lastModifiedBy>oreol</cp:lastModifiedBy>
  <cp:revision>34</cp:revision>
  <dcterms:created xsi:type="dcterms:W3CDTF">2020-02-04T14:34:00Z</dcterms:created>
  <dcterms:modified xsi:type="dcterms:W3CDTF">2020-03-03T13:04:24Z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