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68" r:id="rId4"/>
    <p:sldId id="269" r:id="rId5"/>
    <p:sldId id="270" r:id="rId6"/>
    <p:sldId id="271" r:id="rId7"/>
    <p:sldId id="262" r:id="rId8"/>
    <p:sldId id="278" r:id="rId10"/>
    <p:sldId id="263" r:id="rId11"/>
    <p:sldId id="257" r:id="rId12"/>
    <p:sldId id="284" r:id="rId13"/>
    <p:sldId id="285" r:id="rId14"/>
    <p:sldId id="28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CL improves performance of RBF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ANN  Lab 2</a:t>
            </a:r>
            <a:br>
              <a:rPr lang="en-US" dirty="0"/>
            </a:br>
            <a:r>
              <a:rPr lang="en-US" dirty="0"/>
              <a:t>Radial Basis Function,</a:t>
            </a:r>
            <a:br>
              <a:rPr lang="en-US" dirty="0"/>
            </a:br>
            <a:r>
              <a:rPr lang="en-US" dirty="0"/>
              <a:t>Self Organizing Map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21798"/>
            <a:ext cx="9144000" cy="1655762"/>
          </a:xfrm>
        </p:spPr>
        <p:txBody>
          <a:bodyPr>
            <a:normAutofit lnSpcReduction="20000"/>
          </a:bodyPr>
          <a:lstStyle/>
          <a:p>
            <a:r>
              <a:rPr lang="en-US"/>
              <a:t>Ravi Bir|ravib@kth.se</a:t>
            </a:r>
            <a:endParaRPr lang="en-US"/>
          </a:p>
          <a:p>
            <a:r>
              <a:rPr lang="en-US"/>
              <a:t>Bharat Sharma|bsharma@kth.se</a:t>
            </a:r>
            <a:endParaRPr lang="en-US"/>
          </a:p>
          <a:p>
            <a:r>
              <a:rPr lang="en-US"/>
              <a:t>Qiao Ren|qiaor@kth.se</a:t>
            </a:r>
            <a:endParaRPr lang="en-US"/>
          </a:p>
          <a:p>
            <a:r>
              <a:rPr lang="en-US"/>
              <a:t>February 19, 2020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SOMS</a:t>
            </a:r>
            <a:endParaRPr lang="en-US" dirty="0"/>
          </a:p>
        </p:txBody>
      </p:sp>
      <p:pic>
        <p:nvPicPr>
          <p:cNvPr id="4" name="Picture 3" descr="animals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225" y="2676406"/>
            <a:ext cx="2577790" cy="3683958"/>
          </a:xfrm>
          <a:prstGeom prst="rect">
            <a:avLst/>
          </a:prstGeom>
        </p:spPr>
      </p:pic>
      <p:pic>
        <p:nvPicPr>
          <p:cNvPr id="5" name="Picture 4" descr="animals2"/>
          <p:cNvPicPr>
            <a:picLocks noChangeAspect="1"/>
          </p:cNvPicPr>
          <p:nvPr/>
        </p:nvPicPr>
        <p:blipFill>
          <a:blip r:embed="rId2"/>
          <a:srcRect t="1309"/>
          <a:stretch>
            <a:fillRect/>
          </a:stretch>
        </p:blipFill>
        <p:spPr>
          <a:xfrm>
            <a:off x="2308303" y="2828113"/>
            <a:ext cx="3468029" cy="33201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84280" y="2040673"/>
            <a:ext cx="47727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can see that insects are grouped together. Sea turtle and crocodile are often together as well as frog and duck as they are water type. 4-legged species are often together.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3353" y="2094940"/>
            <a:ext cx="1899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Animal Ordering -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2020-02-25 at 3.26.36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25" y="1326795"/>
            <a:ext cx="5795963" cy="38887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38287" y="865130"/>
            <a:ext cx="3043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Cyclic Tour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629401" y="2117022"/>
            <a:ext cx="37290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keep on decreasing the neighbourhood after each epoch. We are able to find a good tour as shown in the figure above but sometimes, the algorithm takes a detour between the two points in the bottom left edge. This might be due to very small neighbourhood or less training.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09925" y="650875"/>
            <a:ext cx="8491538" cy="1094105"/>
          </a:xfrm>
        </p:spPr>
        <p:txBody>
          <a:bodyPr/>
          <a:lstStyle/>
          <a:p>
            <a:r>
              <a:rPr lang="en-US" dirty="0"/>
              <a:t>Clustering with SOMS</a:t>
            </a:r>
            <a:endParaRPr lang="en-US" dirty="0"/>
          </a:p>
        </p:txBody>
      </p:sp>
      <p:pic>
        <p:nvPicPr>
          <p:cNvPr id="8" name="Content Placeholder 7" descr="mps_parties"/>
          <p:cNvPicPr>
            <a:picLocks noGrp="1" noChangeAspect="1"/>
          </p:cNvPicPr>
          <p:nvPr>
            <p:ph sz="half" idx="1"/>
          </p:nvPr>
        </p:nvPicPr>
        <p:blipFill>
          <a:blip r:embed="rId1"/>
          <a:srcRect l="7365" r="8444"/>
          <a:stretch>
            <a:fillRect/>
          </a:stretch>
        </p:blipFill>
        <p:spPr>
          <a:xfrm>
            <a:off x="8124825" y="2242185"/>
            <a:ext cx="3951605" cy="3129280"/>
          </a:xfrm>
          <a:prstGeom prst="rect">
            <a:avLst/>
          </a:prstGeom>
        </p:spPr>
      </p:pic>
      <p:pic>
        <p:nvPicPr>
          <p:cNvPr id="7" name="Content Placeholder 6" descr="mps_gender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r="8550"/>
          <a:stretch>
            <a:fillRect/>
          </a:stretch>
        </p:blipFill>
        <p:spPr>
          <a:xfrm>
            <a:off x="3742055" y="2284730"/>
            <a:ext cx="4272280" cy="3114040"/>
          </a:xfrm>
          <a:prstGeom prst="rect">
            <a:avLst/>
          </a:prstGeom>
        </p:spPr>
      </p:pic>
      <p:pic>
        <p:nvPicPr>
          <p:cNvPr id="6" name="Picture 5" descr="mps_district"/>
          <p:cNvPicPr>
            <a:picLocks noChangeAspect="1"/>
          </p:cNvPicPr>
          <p:nvPr/>
        </p:nvPicPr>
        <p:blipFill>
          <a:blip r:embed="rId3"/>
          <a:srcRect l="7568" r="7961"/>
          <a:stretch>
            <a:fillRect/>
          </a:stretch>
        </p:blipFill>
        <p:spPr>
          <a:xfrm>
            <a:off x="124460" y="2284730"/>
            <a:ext cx="3909695" cy="308673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62356" y="5868670"/>
            <a:ext cx="10558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Sex and district doesn’t decide the voting patterns. Party on the other side affects voting majorly.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Batch RBF Thresholds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45428"/>
            <a:ext cx="10515600" cy="1141136"/>
          </a:xfrm>
        </p:spPr>
        <p:txBody>
          <a:bodyPr/>
          <a:lstStyle/>
          <a:p>
            <a:r>
              <a:rPr lang="en-GB" dirty="0"/>
              <a:t>To reduce the residual error to 0 for the square(2x) function, we could use a sign activation function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/>
          <a:srcRect l="32654" t="30349" r="17039" b="30247"/>
          <a:stretch>
            <a:fillRect/>
          </a:stretch>
        </p:blipFill>
        <p:spPr>
          <a:xfrm>
            <a:off x="1896717" y="1825625"/>
            <a:ext cx="8133522" cy="358173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On-line Number of RBFs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/>
          <a:srcRect l="33043" t="34388" r="18152" b="30619"/>
          <a:stretch>
            <a:fillRect/>
          </a:stretch>
        </p:blipFill>
        <p:spPr>
          <a:xfrm>
            <a:off x="1300369" y="1690688"/>
            <a:ext cx="9591261" cy="38664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Batch RBFs and Variance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1"/>
          <a:srcRect l="32199" t="41188" r="44000" b="23788"/>
          <a:stretch>
            <a:fillRect/>
          </a:stretch>
        </p:blipFill>
        <p:spPr>
          <a:xfrm>
            <a:off x="6096000" y="1825625"/>
            <a:ext cx="5641284" cy="46672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3370" t="34582" r="44565" b="38158"/>
          <a:stretch>
            <a:fillRect/>
          </a:stretch>
        </p:blipFill>
        <p:spPr>
          <a:xfrm>
            <a:off x="838199" y="1825625"/>
            <a:ext cx="5632985" cy="391256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RBF initialisations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/>
          <a:srcRect l="32717" t="41155" r="42391" b="23658"/>
          <a:stretch>
            <a:fillRect/>
          </a:stretch>
        </p:blipFill>
        <p:spPr>
          <a:xfrm>
            <a:off x="2808605" y="1612265"/>
            <a:ext cx="5622290" cy="44691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33680"/>
            <a:ext cx="10515600" cy="1325563"/>
          </a:xfrm>
        </p:spPr>
        <p:txBody>
          <a:bodyPr/>
          <a:p>
            <a:r>
              <a:rPr lang="en-US"/>
              <a:t>competitive learning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81355" y="4678045"/>
            <a:ext cx="10805795" cy="176403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856605" y="4713605"/>
            <a:ext cx="5428615" cy="78994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691515" y="37376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avoiding dead units</a:t>
            </a:r>
            <a:endParaRPr lang="en-US"/>
          </a:p>
        </p:txBody>
      </p:sp>
      <p:pic>
        <p:nvPicPr>
          <p:cNvPr id="14" name="Content Placeholder 13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91515" y="1409065"/>
            <a:ext cx="10144760" cy="25838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different ways to initialize RBFs' positions</a:t>
            </a:r>
            <a:endParaRPr lang="en-US"/>
          </a:p>
        </p:txBody>
      </p:sp>
      <p:graphicFrame>
        <p:nvGraphicFramePr>
          <p:cNvPr id="5" name="Content Placeholder 4"/>
          <p:cNvGraphicFramePr/>
          <p:nvPr>
            <p:ph sz="half" idx="1"/>
          </p:nvPr>
        </p:nvGraphicFramePr>
        <p:xfrm>
          <a:off x="838200" y="1519555"/>
          <a:ext cx="10831830" cy="3490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5305"/>
                <a:gridCol w="1579880"/>
                <a:gridCol w="1684020"/>
                <a:gridCol w="1579245"/>
                <a:gridCol w="2378075"/>
                <a:gridCol w="1805305"/>
              </a:tblGrid>
              <a:tr h="951865">
                <a:tc gridSpan="6">
                  <a:txBody>
                    <a:bodyPr/>
                    <a:p>
                      <a:pPr algn="ctr">
                        <a:buNone/>
                      </a:pPr>
                      <a:r>
                        <a:rPr lang="en-US" sz="4000">
                          <a:solidFill>
                            <a:schemeClr val="tx1"/>
                          </a:solidFill>
                        </a:rPr>
                        <a:t>Error on Pure sin(2x)</a:t>
                      </a:r>
                      <a:endParaRPr lang="en-US" sz="4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cPr>
                    <a:solidFill>
                      <a:schemeClr val="bg2"/>
                    </a:solidFill>
                  </a:tcPr>
                </a:tc>
                <a:tc hMerge="1">
                  <a:tcPr>
                    <a:solidFill>
                      <a:schemeClr val="bg2"/>
                    </a:solidFill>
                  </a:tcPr>
                </a:tc>
                <a:tc hMerge="1">
                  <a:tcPr>
                    <a:solidFill>
                      <a:schemeClr val="bg2"/>
                    </a:solidFill>
                  </a:tcPr>
                </a:tc>
                <a:tc hMerge="1">
                  <a:tcPr>
                    <a:solidFill>
                      <a:schemeClr val="bg2"/>
                    </a:solidFill>
                  </a:tcPr>
                </a:tc>
                <a:tc hMerge="1">
                  <a:tcPr>
                    <a:solidFill>
                      <a:schemeClr val="bg2"/>
                    </a:solidFill>
                  </a:tcPr>
                </a:tc>
              </a:tr>
              <a:tr h="11671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>
                          <a:sym typeface="+mn-ea"/>
                        </a:rPr>
                        <a:t>by hand</a:t>
                      </a:r>
                      <a:endParaRPr lang="en-US" sz="2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sz="2800"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/>
                        <a:t>0.0555</a:t>
                      </a:r>
                      <a:endParaRPr lang="en-US" sz="28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/>
                        <a:t>random</a:t>
                      </a:r>
                      <a:endParaRPr lang="en-US" sz="28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/>
                        <a:t>0.1135</a:t>
                      </a:r>
                      <a:endParaRPr lang="en-US" sz="28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/>
                        <a:t>on data point</a:t>
                      </a:r>
                      <a:endParaRPr lang="en-US" sz="2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/>
                        <a:t>0.157</a:t>
                      </a:r>
                      <a:endParaRPr lang="en-US" sz="2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0737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>
                          <a:sym typeface="+mn-ea"/>
                        </a:rPr>
                        <a:t>by hand +CL</a:t>
                      </a:r>
                      <a:endParaRPr lang="en-US" sz="2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sz="2800"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/>
                        <a:t>0.0547</a:t>
                      </a:r>
                      <a:endParaRPr lang="en-US" sz="28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/>
                        <a:t>random +CL</a:t>
                      </a:r>
                      <a:endParaRPr lang="en-US" sz="28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/>
                        <a:t>0.0561</a:t>
                      </a:r>
                      <a:endParaRPr lang="en-US" sz="28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/>
                        <a:t>on data point +CL</a:t>
                      </a:r>
                      <a:endParaRPr lang="en-US" sz="2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/>
                        <a:t>0.113</a:t>
                      </a:r>
                      <a:endParaRPr lang="en-US" sz="2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838200" y="5121910"/>
            <a:ext cx="101212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--by hand: evenly distribute RBF's positions in range (0,2pie)</a:t>
            </a:r>
            <a:endParaRPr lang="en-US" sz="2400"/>
          </a:p>
          <a:p>
            <a:r>
              <a:rPr lang="en-US" sz="2400"/>
              <a:t>--random: randomly place RBF</a:t>
            </a:r>
            <a:r>
              <a:rPr lang="en-US" sz="2400">
                <a:sym typeface="+mn-ea"/>
              </a:rPr>
              <a:t>'s positions</a:t>
            </a:r>
            <a:r>
              <a:rPr lang="en-US" sz="2400"/>
              <a:t> in range (0,2pie)</a:t>
            </a:r>
            <a:endParaRPr lang="en-US" sz="2400"/>
          </a:p>
          <a:p>
            <a:r>
              <a:rPr lang="en-US" sz="2400"/>
              <a:t>--on data point: </a:t>
            </a:r>
            <a:r>
              <a:rPr lang="en-US" sz="2400">
                <a:sym typeface="+mn-ea"/>
              </a:rPr>
              <a:t>put RBF exactly on </a:t>
            </a:r>
            <a:r>
              <a:rPr lang="en-US" sz="2400"/>
              <a:t>the randomly select several data points</a:t>
            </a:r>
            <a:endParaRPr lang="en-US" sz="2400"/>
          </a:p>
          <a:p>
            <a:r>
              <a:rPr lang="en-US" sz="2400"/>
              <a:t>--CL: competitive learning</a:t>
            </a:r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convergence of learning rate</a:t>
            </a:r>
            <a:endParaRPr lang="en-US"/>
          </a:p>
        </p:txBody>
      </p:sp>
      <p:pic>
        <p:nvPicPr>
          <p:cNvPr id="7" name="Content Placeholder 6" descr="learning_curve_pure_noisy_comparison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737995" y="1460500"/>
            <a:ext cx="6497955" cy="433260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2198370" y="5857875"/>
            <a:ext cx="55772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learning curve of pure and noisy sin(2x), when using competitive learning with only one winner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TwoDim_pred_Distan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8810" y="1825625"/>
            <a:ext cx="6034405" cy="4023360"/>
          </a:xfrm>
          <a:prstGeom prst="rect">
            <a:avLst/>
          </a:prstGeom>
        </p:spPr>
      </p:pic>
      <p:pic>
        <p:nvPicPr>
          <p:cNvPr id="5" name="Picture 4" descr="TwoDim_pred_Heigh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20" y="1825625"/>
            <a:ext cx="6034405" cy="402336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RBF learning on two-dimentional dataset</a:t>
            </a:r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1972310" y="5796915"/>
            <a:ext cx="2279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output: height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8000365" y="5796915"/>
            <a:ext cx="2279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output: distance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882015" y="1449070"/>
            <a:ext cx="3198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error of prediction: 0.0304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1675</Words>
  <Application>WPS Presentation</Application>
  <PresentationFormat>Widescreen</PresentationFormat>
  <Paragraphs>92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ANN  Lab 2</vt:lpstr>
      <vt:lpstr>Batch RBF Thresholds</vt:lpstr>
      <vt:lpstr>On-line Number of RBFs</vt:lpstr>
      <vt:lpstr>Batch RBFs and Variance</vt:lpstr>
      <vt:lpstr>RBF initialisations</vt:lpstr>
      <vt:lpstr>competitive learning</vt:lpstr>
      <vt:lpstr>different ways to initialize RBFs' positions</vt:lpstr>
      <vt:lpstr>convergence of learning rate</vt:lpstr>
      <vt:lpstr>RBF learning on two-dimentional dataset</vt:lpstr>
      <vt:lpstr>SOMS</vt:lpstr>
      <vt:lpstr>PowerPoint 演示文稿</vt:lpstr>
      <vt:lpstr>Clustering with SOMS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oreol</cp:lastModifiedBy>
  <cp:revision>36</cp:revision>
  <dcterms:created xsi:type="dcterms:W3CDTF">2020-02-25T14:26:00Z</dcterms:created>
  <dcterms:modified xsi:type="dcterms:W3CDTF">2020-03-03T13:04:39Z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