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62" r:id="rId5"/>
    <p:sldId id="265" r:id="rId6"/>
    <p:sldId id="266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+mn-ea"/>
              </a:rPr>
              <a:t>ANN  Lab 4</a:t>
            </a:r>
            <a:br>
              <a:rPr lang="en-US" dirty="0"/>
            </a:br>
            <a:r>
              <a:rPr lang="en-GB" dirty="0"/>
              <a:t>Restricted Boltzmann Machines and Deep Belief Nets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021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ym typeface="+mn-ea"/>
              </a:rPr>
              <a:t>Ravi Bir|ravib@kth.se</a:t>
            </a:r>
            <a:endParaRPr lang="en-US" dirty="0"/>
          </a:p>
          <a:p>
            <a:r>
              <a:rPr lang="en-US" dirty="0">
                <a:sym typeface="+mn-ea"/>
              </a:rPr>
              <a:t>Bharat Sharma|bsharma@kth.se</a:t>
            </a:r>
            <a:endParaRPr lang="en-US" dirty="0"/>
          </a:p>
          <a:p>
            <a:r>
              <a:rPr lang="en-US" dirty="0" err="1">
                <a:sym typeface="+mn-ea"/>
              </a:rPr>
              <a:t>Qiao</a:t>
            </a:r>
            <a:r>
              <a:rPr lang="en-US" dirty="0">
                <a:sym typeface="+mn-ea"/>
              </a:rPr>
              <a:t> Ren|qiaor@kth.se</a:t>
            </a:r>
            <a:endParaRPr lang="en-US" dirty="0"/>
          </a:p>
          <a:p>
            <a:r>
              <a:rPr lang="en-US" dirty="0">
                <a:sym typeface="+mn-ea"/>
              </a:rPr>
              <a:t>April 29th, 2020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7017-4BC1-D445-8365-D5C601B2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RBM for recognising MNIST image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8B187A-EF0A-42D3-85EB-6EB835E4B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AD1BD6-0EFA-44B8-B77A-B949158DE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77" t="31449" r="20781" b="24780"/>
          <a:stretch/>
        </p:blipFill>
        <p:spPr>
          <a:xfrm>
            <a:off x="1500187" y="1419003"/>
            <a:ext cx="7500938" cy="516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5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7734-1D09-1F4E-95E0-B9B2F17C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0704" cy="1325563"/>
          </a:xfrm>
        </p:spPr>
        <p:txBody>
          <a:bodyPr/>
          <a:lstStyle/>
          <a:p>
            <a:r>
              <a:rPr lang="en-GB" dirty="0"/>
              <a:t>Deep Networks - Greedy </a:t>
            </a:r>
            <a:r>
              <a:rPr lang="en-GB" dirty="0" err="1"/>
              <a:t>Layerwise</a:t>
            </a:r>
            <a:r>
              <a:rPr lang="en-GB" dirty="0"/>
              <a:t> Pre-training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0C1DE-7A43-4999-8E07-53340FCB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Extended the single-hidden </a:t>
            </a:r>
          </a:p>
          <a:p>
            <a:pPr marL="0" indent="0">
              <a:buNone/>
            </a:pPr>
            <a:r>
              <a:rPr lang="en-GB" dirty="0"/>
              <a:t>layer network to a deeper </a:t>
            </a:r>
          </a:p>
          <a:p>
            <a:pPr marL="0" indent="0">
              <a:buNone/>
            </a:pPr>
            <a:r>
              <a:rPr lang="en-GB" dirty="0"/>
              <a:t>architecture by following the </a:t>
            </a:r>
          </a:p>
          <a:p>
            <a:pPr marL="0" indent="0">
              <a:buNone/>
            </a:pPr>
            <a:r>
              <a:rPr lang="en-GB" dirty="0"/>
              <a:t>idea of greedy layer-wise </a:t>
            </a:r>
          </a:p>
          <a:p>
            <a:pPr marL="0" indent="0">
              <a:buNone/>
            </a:pPr>
            <a:r>
              <a:rPr lang="en-GB" dirty="0"/>
              <a:t>pretraining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D947DB-A449-4746-A133-39EA84F6F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50" t="43747" r="27343" b="17901"/>
          <a:stretch/>
        </p:blipFill>
        <p:spPr>
          <a:xfrm>
            <a:off x="5829299" y="1971676"/>
            <a:ext cx="5012634" cy="452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6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38FF-89C0-4E19-A0BB-737686AA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Recognition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783621-C3FB-445B-B806-DE8D6EADF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98" t="55650" r="29686" b="34137"/>
          <a:stretch/>
        </p:blipFill>
        <p:spPr>
          <a:xfrm>
            <a:off x="657224" y="1843088"/>
            <a:ext cx="5113761" cy="15859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1932C8-F180-4ACD-BCE4-782EE45604C3}"/>
              </a:ext>
            </a:extLst>
          </p:cNvPr>
          <p:cNvSpPr txBox="1"/>
          <p:nvPr/>
        </p:nvSpPr>
        <p:spPr>
          <a:xfrm>
            <a:off x="657224" y="3727174"/>
            <a:ext cx="48026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Figure shows some samples and their estimated labels. As you can see some of them are incorrect.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625C41A3-0E9D-DC4F-9AB3-B7DFF39C6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25" y="3581400"/>
            <a:ext cx="6337300" cy="2184123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799023-0742-EC49-9368-9188B59CF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25" y="1225964"/>
            <a:ext cx="6311900" cy="1876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46FD8B-6AFE-EE4C-B338-14891B2DFCA1}"/>
              </a:ext>
            </a:extLst>
          </p:cNvPr>
          <p:cNvSpPr txBox="1"/>
          <p:nvPr/>
        </p:nvSpPr>
        <p:spPr>
          <a:xfrm>
            <a:off x="8108974" y="3320534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7B8493-E846-E541-A50E-3E3A1989A7CF}"/>
              </a:ext>
            </a:extLst>
          </p:cNvPr>
          <p:cNvSpPr txBox="1"/>
          <p:nvPr/>
        </p:nvSpPr>
        <p:spPr>
          <a:xfrm>
            <a:off x="8294539" y="976486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26619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38FF-89C0-4E19-A0BB-737686AA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Generation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1262C9-F208-4D05-8EF2-D6576A05E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23" t="58754" r="18906" b="13733"/>
          <a:stretch/>
        </p:blipFill>
        <p:spPr>
          <a:xfrm>
            <a:off x="838200" y="1932783"/>
            <a:ext cx="8354397" cy="30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7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38FF-89C0-4E19-A0BB-737686AA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fine-tuning of the DBN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10BC96-EDD8-4941-9F04-53808795D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80" t="53126" r="29219" b="35827"/>
          <a:stretch/>
        </p:blipFill>
        <p:spPr>
          <a:xfrm>
            <a:off x="471488" y="1690688"/>
            <a:ext cx="5346132" cy="1738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CF8A41-5204-44D8-9392-32A67315B6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228" t="43979" r="18672" b="28739"/>
          <a:stretch/>
        </p:blipFill>
        <p:spPr>
          <a:xfrm>
            <a:off x="8860857" y="1664494"/>
            <a:ext cx="2871787" cy="3124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8B1588-6EC4-4331-AA89-520B2A03CB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797" t="57295" r="19492" b="16233"/>
          <a:stretch/>
        </p:blipFill>
        <p:spPr>
          <a:xfrm>
            <a:off x="5817620" y="1826258"/>
            <a:ext cx="2697731" cy="29283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22BDB-70DD-4DAA-81C0-0A02BCE8F82C}"/>
              </a:ext>
            </a:extLst>
          </p:cNvPr>
          <p:cNvSpPr txBox="1"/>
          <p:nvPr/>
        </p:nvSpPr>
        <p:spPr>
          <a:xfrm>
            <a:off x="636104" y="3429000"/>
            <a:ext cx="48360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 Fine tuning significantly increases the performance of image generation and very slightly lowers the performance of image recognition</a:t>
            </a:r>
          </a:p>
        </p:txBody>
      </p:sp>
    </p:spTree>
    <p:extLst>
      <p:ext uri="{BB962C8B-B14F-4D97-AF65-F5344CB8AC3E}">
        <p14:creationId xmlns:p14="http://schemas.microsoft.com/office/powerpoint/2010/main" val="324190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8D4E-FADA-044A-A5ED-DBD36C27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1CE1-B1AC-4949-80C0-704835724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DBN that we had been using until now had the structure (784, 500, 500+10, 2000). </a:t>
            </a:r>
          </a:p>
          <a:p>
            <a:r>
              <a:rPr lang="en-IN" dirty="0"/>
              <a:t>We explored using a simpler architecture (784, 500+10, 2000).</a:t>
            </a:r>
          </a:p>
          <a:p>
            <a:endParaRPr lang="en-IN" dirty="0"/>
          </a:p>
          <a:p>
            <a:r>
              <a:rPr lang="en-IN" dirty="0"/>
              <a:t>Results after </a:t>
            </a:r>
            <a:r>
              <a:rPr lang="en-IN"/>
              <a:t>fine tuning - </a:t>
            </a:r>
            <a:endParaRPr lang="en-IN" dirty="0"/>
          </a:p>
          <a:p>
            <a:pPr lvl="1"/>
            <a:r>
              <a:rPr lang="en-IN" dirty="0"/>
              <a:t>Training – 79.05  </a:t>
            </a:r>
          </a:p>
          <a:p>
            <a:pPr lvl="1"/>
            <a:r>
              <a:rPr lang="en-IN" dirty="0"/>
              <a:t>Test – 79.14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78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75EE-3D7F-4F23-A89F-B23620A1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A2D82-ACD8-47A7-AD9A-42F9DD2C6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was a useful assignment to get deeper knowledge about RBMs and DBNs.</a:t>
            </a:r>
          </a:p>
          <a:p>
            <a:r>
              <a:rPr lang="en-IN" dirty="0"/>
              <a:t>However, we found this lab to be the hardest of all others and one of the main challenges of this assignment was the run-time. </a:t>
            </a:r>
          </a:p>
          <a:p>
            <a:r>
              <a:rPr lang="en-IN" dirty="0"/>
              <a:t>Also, the theory as well as the implementation of DBNs was quite difficult to grasp. </a:t>
            </a:r>
          </a:p>
          <a:p>
            <a:r>
              <a:rPr lang="en-IN" dirty="0"/>
              <a:t>The provided code skeleton helped us in that regard!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40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232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ANN  Lab 4 Restricted Boltzmann Machines and Deep Belief Nets</vt:lpstr>
      <vt:lpstr>RBM for recognising MNIST image</vt:lpstr>
      <vt:lpstr>Deep Networks - Greedy Layerwise Pre-training</vt:lpstr>
      <vt:lpstr>Image Recognition</vt:lpstr>
      <vt:lpstr>Image Generation</vt:lpstr>
      <vt:lpstr>Supervised fine-tuning of the DBN</vt:lpstr>
      <vt:lpstr>Simpler architecture</vt:lpstr>
      <vt:lpstr>Final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  Lab 3</dc:title>
  <dc:creator>Ravi</dc:creator>
  <cp:lastModifiedBy>Bharat Sharma</cp:lastModifiedBy>
  <cp:revision>22</cp:revision>
  <dcterms:created xsi:type="dcterms:W3CDTF">2020-03-03T12:58:42Z</dcterms:created>
  <dcterms:modified xsi:type="dcterms:W3CDTF">2020-04-29T12:29:13Z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