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98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5CF58-C67C-4955-B47E-9B91E28044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72BE2-7822-4C56-8CEB-BAE21095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19B9FA5-0FD5-4CB7-B2DE-9D7A3E08C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altLang="zh-CN" sz="3700" dirty="0">
                <a:solidFill>
                  <a:schemeClr val="tx1"/>
                </a:solidFill>
              </a:rPr>
              <a:t>COVID-19 Stimulus Checks and their Impact on CPI</a:t>
            </a:r>
            <a:endParaRPr lang="en-US" sz="37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000" dirty="0"/>
              <a:t>Qiaojuan Tu, Siting Liu, Mark Kelly</a:t>
            </a:r>
            <a:endParaRPr lang="en-US" sz="1000"/>
          </a:p>
          <a:p>
            <a:pPr>
              <a:lnSpc>
                <a:spcPct val="100000"/>
              </a:lnSpc>
            </a:pPr>
            <a:r>
              <a:rPr lang="en-US" sz="1000" dirty="0"/>
              <a:t>Dec 9</a:t>
            </a:r>
            <a:r>
              <a:rPr lang="en-US" sz="1000" baseline="30000" dirty="0"/>
              <a:t>th</a:t>
            </a:r>
            <a:r>
              <a:rPr lang="en-US" sz="1000" dirty="0"/>
              <a:t>, 2021</a:t>
            </a:r>
            <a:endParaRPr lang="en-US" sz="1000"/>
          </a:p>
          <a:p>
            <a:pPr>
              <a:lnSpc>
                <a:spcPct val="100000"/>
              </a:lnSpc>
            </a:pPr>
            <a:endParaRPr lang="en-US" sz="1000"/>
          </a:p>
          <a:p>
            <a:pPr>
              <a:lnSpc>
                <a:spcPct val="100000"/>
              </a:lnSpc>
            </a:pPr>
            <a:endParaRPr lang="en-US" sz="1000"/>
          </a:p>
        </p:txBody>
      </p:sp>
      <p:cxnSp>
        <p:nvCxnSpPr>
          <p:cNvPr id="59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C85BFA-F711-4EC0-A574-CC41FAA37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47906"/>
              </p:ext>
            </p:extLst>
          </p:nvPr>
        </p:nvGraphicFramePr>
        <p:xfrm>
          <a:off x="1219200" y="2448560"/>
          <a:ext cx="8361680" cy="236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159">
                  <a:extLst>
                    <a:ext uri="{9D8B030D-6E8A-4147-A177-3AD203B41FA5}">
                      <a16:colId xmlns:a16="http://schemas.microsoft.com/office/drawing/2014/main" val="2652414305"/>
                    </a:ext>
                  </a:extLst>
                </a:gridCol>
                <a:gridCol w="1776160">
                  <a:extLst>
                    <a:ext uri="{9D8B030D-6E8A-4147-A177-3AD203B41FA5}">
                      <a16:colId xmlns:a16="http://schemas.microsoft.com/office/drawing/2014/main" val="3240155007"/>
                    </a:ext>
                  </a:extLst>
                </a:gridCol>
                <a:gridCol w="2377361">
                  <a:extLst>
                    <a:ext uri="{9D8B030D-6E8A-4147-A177-3AD203B41FA5}">
                      <a16:colId xmlns:a16="http://schemas.microsoft.com/office/drawing/2014/main" val="2589559833"/>
                    </a:ext>
                  </a:extLst>
                </a:gridCol>
              </a:tblGrid>
              <a:tr h="4341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32843"/>
                  </a:ext>
                </a:extLst>
              </a:tr>
              <a:tr h="6514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Coronavirus Aid, Relief, and Economic Security (CARES 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27,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$1200 per adult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$500 per 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8953"/>
                  </a:ext>
                </a:extLst>
              </a:tr>
              <a:tr h="60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Tax Relief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December 27,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$600 per adult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$600 per 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200217"/>
                  </a:ext>
                </a:extLst>
              </a:tr>
              <a:tr h="60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American Rescue Plan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 14, 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$1400 per adult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$1400 per 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68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D51228-21EA-4C7A-AEF8-AACD2616B7A9}"/>
              </a:ext>
            </a:extLst>
          </p:cNvPr>
          <p:cNvSpPr txBox="1"/>
          <p:nvPr/>
        </p:nvSpPr>
        <p:spPr>
          <a:xfrm>
            <a:off x="9879214" y="3059668"/>
            <a:ext cx="12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6B4BC-2991-4551-A7F2-5EEB12CC6B90}"/>
              </a:ext>
            </a:extLst>
          </p:cNvPr>
          <p:cNvSpPr txBox="1"/>
          <p:nvPr/>
        </p:nvSpPr>
        <p:spPr>
          <a:xfrm>
            <a:off x="9879214" y="3642137"/>
            <a:ext cx="12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0CAB1-7939-454D-955E-F89DCB1616F6}"/>
              </a:ext>
            </a:extLst>
          </p:cNvPr>
          <p:cNvSpPr txBox="1"/>
          <p:nvPr/>
        </p:nvSpPr>
        <p:spPr>
          <a:xfrm>
            <a:off x="9879214" y="4224606"/>
            <a:ext cx="12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1E63BA-2737-464C-9F06-6E4494BE2F57}"/>
              </a:ext>
            </a:extLst>
          </p:cNvPr>
          <p:cNvCxnSpPr>
            <a:cxnSpLocks/>
          </p:cNvCxnSpPr>
          <p:nvPr/>
        </p:nvCxnSpPr>
        <p:spPr>
          <a:xfrm flipH="1">
            <a:off x="9592887" y="3251201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EF665-E752-44B2-B986-78A96331EDFB}"/>
              </a:ext>
            </a:extLst>
          </p:cNvPr>
          <p:cNvCxnSpPr>
            <a:cxnSpLocks/>
          </p:cNvCxnSpPr>
          <p:nvPr/>
        </p:nvCxnSpPr>
        <p:spPr>
          <a:xfrm flipH="1">
            <a:off x="9592887" y="3810000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6EEE1C-9A94-4B24-97F0-B16D174A5843}"/>
              </a:ext>
            </a:extLst>
          </p:cNvPr>
          <p:cNvCxnSpPr>
            <a:cxnSpLocks/>
          </p:cNvCxnSpPr>
          <p:nvPr/>
        </p:nvCxnSpPr>
        <p:spPr>
          <a:xfrm flipH="1">
            <a:off x="9592887" y="4401127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F1DD-399F-4AC0-B693-D4FD37A6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96F3-78AC-4B9D-9C5E-1E6DB1EBF251}"/>
              </a:ext>
            </a:extLst>
          </p:cNvPr>
          <p:cNvSpPr txBox="1"/>
          <p:nvPr/>
        </p:nvSpPr>
        <p:spPr>
          <a:xfrm>
            <a:off x="1097280" y="2377441"/>
            <a:ext cx="989584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 1: Does price of goods shows abnormal increase during the COVID-19 pandemic periods?</a:t>
            </a:r>
          </a:p>
          <a:p>
            <a:endParaRPr lang="en-US" sz="2000" dirty="0"/>
          </a:p>
          <a:p>
            <a:r>
              <a:rPr lang="en-US" sz="2000" dirty="0"/>
              <a:t>Question 2: How does Economic Relief Payments during the COVID-19 pandemic impact the price of normal* goods?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*Normal goods: have a positive correlation between income and demand.</a:t>
            </a:r>
          </a:p>
        </p:txBody>
      </p:sp>
    </p:spTree>
    <p:extLst>
      <p:ext uri="{BB962C8B-B14F-4D97-AF65-F5344CB8AC3E}">
        <p14:creationId xmlns:p14="http://schemas.microsoft.com/office/powerpoint/2010/main" val="325695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F1DD-399F-4AC0-B693-D4FD37A6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96F3-78AC-4B9D-9C5E-1E6DB1EBF251}"/>
              </a:ext>
            </a:extLst>
          </p:cNvPr>
          <p:cNvSpPr txBox="1"/>
          <p:nvPr/>
        </p:nvSpPr>
        <p:spPr>
          <a:xfrm>
            <a:off x="1097280" y="2377441"/>
            <a:ext cx="989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 1: Does CPI change more over the COVID-19 pandemic periods? If so, how much?</a:t>
            </a:r>
          </a:p>
          <a:p>
            <a:endParaRPr lang="en-US" sz="2000" dirty="0"/>
          </a:p>
          <a:p>
            <a:r>
              <a:rPr lang="en-US" sz="2000" dirty="0"/>
              <a:t>Question 2: Does issuance of Economic Relief Payments over the COVID-19 pandemic period have a significant impact on the price of goods?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86EB4-414C-4533-A386-67307696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Variables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EA6A3D7-12D6-41E6-A545-7D4927D1C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805" y="189570"/>
            <a:ext cx="7313483" cy="2751432"/>
          </a:xfrm>
          <a:prstGeom prst="rect">
            <a:avLst/>
          </a:prstGeom>
        </p:spPr>
      </p:pic>
      <p:pic>
        <p:nvPicPr>
          <p:cNvPr id="2050" name="Picture 2" descr="BLS Census Map">
            <a:extLst>
              <a:ext uri="{FF2B5EF4-FFF2-40B4-BE49-F238E27FC236}">
                <a16:creationId xmlns:a16="http://schemas.microsoft.com/office/drawing/2014/main" id="{D29076AD-BDC2-4204-ABA4-FA03635CC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69" y="3078696"/>
            <a:ext cx="5514955" cy="358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2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C51EA-CD05-4006-8CEB-5600CF46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66146-5C04-4491-8D8A-7B688E40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37" y="645106"/>
            <a:ext cx="2951857" cy="524774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140A06-3EB4-4B35-BDD4-F5CDE3F3A8E1}"/>
              </a:ext>
            </a:extLst>
          </p:cNvPr>
          <p:cNvSpPr txBox="1"/>
          <p:nvPr/>
        </p:nvSpPr>
        <p:spPr>
          <a:xfrm>
            <a:off x="6411684" y="2407436"/>
            <a:ext cx="5127172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Unbale to fund amount of monthly Stimulus for each state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CPI is not available for each states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16314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{88452DD1-DDFC-4532-BB26-EE04C168BF76}tf22712842_win32</Template>
  <TotalTime>1009</TotalTime>
  <Words>204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Times New Roman</vt:lpstr>
      <vt:lpstr>1_RetrospectVTI</vt:lpstr>
      <vt:lpstr>COVID-19 Stimulus Checks and their Impact on CPI</vt:lpstr>
      <vt:lpstr>Background</vt:lpstr>
      <vt:lpstr>Research Questions</vt:lpstr>
      <vt:lpstr>Statistical Questions</vt:lpstr>
      <vt:lpstr>Variables </vt:lpstr>
      <vt:lpstr>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Stimulus Checks and their Impact on CPI</dc:title>
  <dc:creator>Tina</dc:creator>
  <cp:lastModifiedBy>Tina</cp:lastModifiedBy>
  <cp:revision>4</cp:revision>
  <dcterms:created xsi:type="dcterms:W3CDTF">2021-12-08T02:00:18Z</dcterms:created>
  <dcterms:modified xsi:type="dcterms:W3CDTF">2021-12-09T17:56:06Z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