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1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5" r:id="rId22"/>
    <p:sldId id="276" r:id="rId23"/>
    <p:sldId id="277" r:id="rId24"/>
    <p:sldId id="278" r:id="rId25"/>
    <p:sldId id="279" r:id="rId26"/>
    <p:sldId id="281" r:id="rId27"/>
    <p:sldId id="280" r:id="rId28"/>
    <p:sldId id="282" r:id="rId29"/>
    <p:sldId id="283" r:id="rId30"/>
    <p:sldId id="284" r:id="rId31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57"/>
    <p:restoredTop sz="96461" autoAdjust="0"/>
  </p:normalViewPr>
  <p:slideViewPr>
    <p:cSldViewPr>
      <p:cViewPr varScale="1">
        <p:scale>
          <a:sx n="146" d="100"/>
          <a:sy n="146" d="100"/>
        </p:scale>
        <p:origin x="172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 Zhang" userId="200dff76-ba74-40f4-83b9-5a449d33bb64" providerId="ADAL" clId="{F1883BDD-48F8-3A42-869D-571A773D998F}"/>
    <pc:docChg chg="modSld">
      <pc:chgData name="Leo Zhang" userId="200dff76-ba74-40f4-83b9-5a449d33bb64" providerId="ADAL" clId="{F1883BDD-48F8-3A42-869D-571A773D998F}" dt="2021-11-02T01:07:17.513" v="5" actId="20577"/>
      <pc:docMkLst>
        <pc:docMk/>
      </pc:docMkLst>
      <pc:sldChg chg="modSp mod">
        <pc:chgData name="Leo Zhang" userId="200dff76-ba74-40f4-83b9-5a449d33bb64" providerId="ADAL" clId="{F1883BDD-48F8-3A42-869D-571A773D998F}" dt="2021-11-02T00:46:32.363" v="4" actId="13926"/>
        <pc:sldMkLst>
          <pc:docMk/>
          <pc:sldMk cId="0" sldId="269"/>
        </pc:sldMkLst>
        <pc:spChg chg="mod">
          <ac:chgData name="Leo Zhang" userId="200dff76-ba74-40f4-83b9-5a449d33bb64" providerId="ADAL" clId="{F1883BDD-48F8-3A42-869D-571A773D998F}" dt="2021-11-02T00:46:32.363" v="4" actId="13926"/>
          <ac:spMkLst>
            <pc:docMk/>
            <pc:sldMk cId="0" sldId="269"/>
            <ac:spMk id="4" creationId="{00000000-0000-0000-0000-000000000000}"/>
          </ac:spMkLst>
        </pc:spChg>
        <pc:spChg chg="mod">
          <ac:chgData name="Leo Zhang" userId="200dff76-ba74-40f4-83b9-5a449d33bb64" providerId="ADAL" clId="{F1883BDD-48F8-3A42-869D-571A773D998F}" dt="2021-11-02T00:46:29.260" v="3" actId="13926"/>
          <ac:spMkLst>
            <pc:docMk/>
            <pc:sldMk cId="0" sldId="269"/>
            <ac:spMk id="5" creationId="{00000000-0000-0000-0000-000000000000}"/>
          </ac:spMkLst>
        </pc:spChg>
      </pc:sldChg>
      <pc:sldChg chg="modSp mod">
        <pc:chgData name="Leo Zhang" userId="200dff76-ba74-40f4-83b9-5a449d33bb64" providerId="ADAL" clId="{F1883BDD-48F8-3A42-869D-571A773D998F}" dt="2021-11-02T01:07:17.513" v="5" actId="20577"/>
        <pc:sldMkLst>
          <pc:docMk/>
          <pc:sldMk cId="0" sldId="279"/>
        </pc:sldMkLst>
        <pc:spChg chg="mod">
          <ac:chgData name="Leo Zhang" userId="200dff76-ba74-40f4-83b9-5a449d33bb64" providerId="ADAL" clId="{F1883BDD-48F8-3A42-869D-571A773D998F}" dt="2021-11-02T01:07:17.513" v="5" actId="20577"/>
          <ac:spMkLst>
            <pc:docMk/>
            <pc:sldMk cId="0" sldId="27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D56CCD-ADC1-7C48-B08E-CC516B5F5B19}" type="datetimeFigureOut">
              <a:rPr lang="en-US" smtClean="0"/>
              <a:t>11/2/21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F93F1A-7BEB-C440-9F77-5136E9D37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35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93F1A-7BEB-C440-9F77-5136E9D37A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297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8F10F35D-AB60-4B1D-BB10-87ADB576975E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5DE4B-A0DE-48EC-8007-3731F2B82112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5866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389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89541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7290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73498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0551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A732-5D9F-4090-B7B6-7745480F3E77}" type="datetimeFigureOut">
              <a:rPr lang="en-US" smtClean="0"/>
              <a:pPr/>
              <a:t>11/1/21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5DE4B-A0DE-48EC-8007-3731F2B82112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3588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A732-5D9F-4090-B7B6-7745480F3E77}" type="datetimeFigureOut">
              <a:rPr lang="en-US" smtClean="0"/>
              <a:pPr/>
              <a:t>11/1/21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5DE4B-A0DE-48EC-8007-3731F2B82112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7149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Slide Number </a:t>
            </a:r>
            <a:fld id="{7765DE4B-A0DE-48EC-8007-3731F2B82112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13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A732-5D9F-4090-B7B6-7745480F3E77}" type="datetimeFigureOut">
              <a:rPr lang="en-US" smtClean="0"/>
              <a:pPr/>
              <a:t>11/1/21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5DE4B-A0DE-48EC-8007-3731F2B82112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0984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A732-5D9F-4090-B7B6-7745480F3E77}" type="datetimeFigureOut">
              <a:rPr lang="en-US" smtClean="0"/>
              <a:pPr/>
              <a:t>11/1/21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5DE4B-A0DE-48EC-8007-3731F2B82112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3570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A732-5D9F-4090-B7B6-7745480F3E77}" type="datetimeFigureOut">
              <a:rPr lang="en-US" smtClean="0"/>
              <a:pPr/>
              <a:t>11/1/21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5DE4B-A0DE-48EC-8007-3731F2B82112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4930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A732-5D9F-4090-B7B6-7745480F3E77}" type="datetimeFigureOut">
              <a:rPr lang="en-US" smtClean="0"/>
              <a:pPr/>
              <a:t>11/1/21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5DE4B-A0DE-48EC-8007-3731F2B82112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0658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A732-5D9F-4090-B7B6-7745480F3E77}" type="datetimeFigureOut">
              <a:rPr lang="en-US" smtClean="0"/>
              <a:pPr/>
              <a:t>11/1/21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5DE4B-A0DE-48EC-8007-3731F2B82112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412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A732-5D9F-4090-B7B6-7745480F3E77}" type="datetimeFigureOut">
              <a:rPr lang="en-US" smtClean="0"/>
              <a:pPr/>
              <a:t>11/1/21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5DE4B-A0DE-48EC-8007-3731F2B82112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9436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A732-5D9F-4090-B7B6-7745480F3E77}" type="datetimeFigureOut">
              <a:rPr lang="en-US" smtClean="0"/>
              <a:pPr/>
              <a:t>11/1/21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5DE4B-A0DE-48EC-8007-3731F2B82112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9714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689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  <p:sldLayoutId id="2147483883" r:id="rId12"/>
    <p:sldLayoutId id="2147483884" r:id="rId13"/>
    <p:sldLayoutId id="2147483885" r:id="rId14"/>
    <p:sldLayoutId id="2147483886" r:id="rId15"/>
    <p:sldLayoutId id="214748388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15291"/>
            <a:ext cx="7772400" cy="3113099"/>
          </a:xfrm>
        </p:spPr>
        <p:txBody>
          <a:bodyPr>
            <a:normAutofit fontScale="90000"/>
          </a:bodyPr>
          <a:lstStyle/>
          <a:p>
            <a:r>
              <a:rPr lang="en-AU" b="1" dirty="0"/>
              <a:t>SIT102 - Introduction to Computer Programming</a:t>
            </a:r>
            <a:br>
              <a:rPr lang="en-AU" dirty="0"/>
            </a:b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4414" y="4357694"/>
            <a:ext cx="6400800" cy="1600200"/>
          </a:xfrm>
        </p:spPr>
        <p:txBody>
          <a:bodyPr/>
          <a:lstStyle/>
          <a:p>
            <a:r>
              <a:rPr lang="en-AU" dirty="0"/>
              <a:t>Introduction to Computer Programming </a:t>
            </a:r>
            <a:endParaRPr lang="en-AU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7274769" cy="947192"/>
          </a:xfrm>
        </p:spPr>
        <p:txBody>
          <a:bodyPr>
            <a:normAutofit/>
          </a:bodyPr>
          <a:lstStyle/>
          <a:p>
            <a:r>
              <a:rPr lang="en-US" sz="3200" dirty="0"/>
              <a:t>Programs and  Programming Languages</a:t>
            </a:r>
            <a:endParaRPr lang="en-A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700808"/>
            <a:ext cx="7634809" cy="4148730"/>
          </a:xfrm>
        </p:spPr>
        <p:txBody>
          <a:bodyPr/>
          <a:lstStyle/>
          <a:p>
            <a:pPr>
              <a:spcBef>
                <a:spcPct val="20000"/>
              </a:spcBef>
              <a:buClr>
                <a:srgbClr val="006600"/>
              </a:buClr>
              <a:buSzPct val="60000"/>
              <a:buNone/>
            </a:pPr>
            <a:r>
              <a:rPr lang="en-US" sz="2400" dirty="0"/>
              <a:t>What is a program?</a:t>
            </a:r>
            <a:endParaRPr lang="en-US" sz="2400" dirty="0">
              <a:cs typeface="Times New Roman" pitchFamily="18" charset="0"/>
            </a:endParaRPr>
          </a:p>
          <a:p>
            <a:pPr marL="533400" indent="-533400">
              <a:lnSpc>
                <a:spcPct val="90000"/>
              </a:lnSpc>
            </a:pPr>
            <a:r>
              <a:rPr lang="en-US" sz="2400" dirty="0"/>
              <a:t>Computers can only follow instructions </a:t>
            </a:r>
          </a:p>
          <a:p>
            <a:pPr marL="533400" indent="-533400">
              <a:lnSpc>
                <a:spcPct val="90000"/>
              </a:lnSpc>
            </a:pPr>
            <a:r>
              <a:rPr lang="en-US" sz="2400" dirty="0"/>
              <a:t>A </a:t>
            </a:r>
            <a:r>
              <a:rPr lang="en-US" sz="2400" i="1" dirty="0">
                <a:solidFill>
                  <a:srgbClr val="CC6600"/>
                </a:solidFill>
              </a:rPr>
              <a:t>computer program</a:t>
            </a:r>
            <a:r>
              <a:rPr lang="en-US" sz="2400" dirty="0"/>
              <a:t> is a set of instructions on how to solve a problem or perform a task in a selected programming language</a:t>
            </a:r>
          </a:p>
          <a:p>
            <a:pPr marL="533400" indent="-533400">
              <a:lnSpc>
                <a:spcPct val="90000"/>
              </a:lnSpc>
            </a:pPr>
            <a:r>
              <a:rPr lang="en-US" sz="2400" dirty="0"/>
              <a:t>In order for a computer to compute someone’s gross pay, we must tell it to perform the steps on the following slide</a:t>
            </a:r>
          </a:p>
          <a:p>
            <a:pPr>
              <a:spcBef>
                <a:spcPct val="20000"/>
              </a:spcBef>
              <a:buClr>
                <a:srgbClr val="006600"/>
              </a:buClr>
              <a:buSzPct val="60000"/>
              <a:buNone/>
            </a:pPr>
            <a:endParaRPr lang="en-US" dirty="0">
              <a:cs typeface="Times New Roman" pitchFamily="18" charset="0"/>
            </a:endParaRPr>
          </a:p>
          <a:p>
            <a:pPr>
              <a:spcBef>
                <a:spcPct val="20000"/>
              </a:spcBef>
              <a:buClr>
                <a:srgbClr val="006600"/>
              </a:buClr>
              <a:buSzPct val="60000"/>
            </a:pPr>
            <a:endParaRPr lang="en-US" dirty="0"/>
          </a:p>
          <a:p>
            <a:endParaRPr lang="en-A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Computing Gross Pay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556792"/>
            <a:ext cx="7994849" cy="4824536"/>
          </a:xfrm>
        </p:spPr>
        <p:txBody>
          <a:bodyPr>
            <a:normAutofit fontScale="62500" lnSpcReduction="20000"/>
          </a:bodyPr>
          <a:lstStyle/>
          <a:p>
            <a:pPr marL="533400" indent="-533400">
              <a:lnSpc>
                <a:spcPct val="90000"/>
              </a:lnSpc>
              <a:buSzPct val="75000"/>
              <a:buFont typeface="Arial" charset="0"/>
              <a:buAutoNum type="arabicPeriod"/>
            </a:pPr>
            <a:r>
              <a:rPr lang="en-US" sz="3800" dirty="0"/>
              <a:t>Display message: "How many hours did you work?"</a:t>
            </a:r>
          </a:p>
          <a:p>
            <a:pPr marL="533400" indent="-533400">
              <a:lnSpc>
                <a:spcPct val="90000"/>
              </a:lnSpc>
              <a:buSzPct val="75000"/>
              <a:buFont typeface="Arial" charset="0"/>
              <a:buAutoNum type="arabicPeriod"/>
            </a:pPr>
            <a:r>
              <a:rPr lang="en-US" sz="3800" dirty="0"/>
              <a:t>Allow user to enter number of hours worked</a:t>
            </a:r>
          </a:p>
          <a:p>
            <a:pPr marL="533400" indent="-533400">
              <a:lnSpc>
                <a:spcPct val="90000"/>
              </a:lnSpc>
              <a:buSzPct val="75000"/>
              <a:buFont typeface="Arial" charset="0"/>
              <a:buAutoNum type="arabicPeriod"/>
            </a:pPr>
            <a:r>
              <a:rPr lang="en-US" sz="3800" dirty="0"/>
              <a:t>Store the number the user enters in memory</a:t>
            </a:r>
          </a:p>
          <a:p>
            <a:pPr marL="533400" indent="-533400">
              <a:lnSpc>
                <a:spcPct val="90000"/>
              </a:lnSpc>
              <a:buSzPct val="75000"/>
              <a:buFont typeface="Arial" charset="0"/>
              <a:buAutoNum type="arabicPeriod"/>
            </a:pPr>
            <a:r>
              <a:rPr lang="en-US" sz="3800" dirty="0"/>
              <a:t>Display message: "How much are you paid per hour?"</a:t>
            </a:r>
          </a:p>
          <a:p>
            <a:pPr marL="533400" indent="-533400">
              <a:lnSpc>
                <a:spcPct val="90000"/>
              </a:lnSpc>
              <a:buSzPct val="75000"/>
              <a:buFont typeface="Arial" charset="0"/>
              <a:buAutoNum type="arabicPeriod"/>
            </a:pPr>
            <a:r>
              <a:rPr lang="en-US" sz="3800" dirty="0"/>
              <a:t>Allow the user to enter an hourly pay rate</a:t>
            </a:r>
          </a:p>
          <a:p>
            <a:pPr marL="533400" indent="-533400">
              <a:lnSpc>
                <a:spcPct val="90000"/>
              </a:lnSpc>
              <a:buSzPct val="75000"/>
              <a:buFont typeface="Arial" charset="0"/>
              <a:buAutoNum type="arabicPeriod"/>
            </a:pPr>
            <a:r>
              <a:rPr lang="en-US" sz="3800" dirty="0"/>
              <a:t>Store the number the user enters in memory</a:t>
            </a:r>
          </a:p>
          <a:p>
            <a:pPr marL="533400" indent="-533400">
              <a:lnSpc>
                <a:spcPct val="90000"/>
              </a:lnSpc>
              <a:buSzPct val="75000"/>
              <a:buFont typeface="Arial" charset="0"/>
              <a:buAutoNum type="arabicPeriod"/>
            </a:pPr>
            <a:r>
              <a:rPr lang="en-US" sz="3800" dirty="0"/>
              <a:t>Multiply hours worked by pay rate and store the result in memory</a:t>
            </a:r>
          </a:p>
          <a:p>
            <a:pPr marL="533400" indent="-533400">
              <a:lnSpc>
                <a:spcPct val="90000"/>
              </a:lnSpc>
              <a:buSzPct val="75000"/>
              <a:buFont typeface="Arial" charset="0"/>
              <a:buAutoNum type="arabicPeriod"/>
            </a:pPr>
            <a:r>
              <a:rPr lang="en-US" sz="3800" dirty="0"/>
              <a:t>Display a message with the result of the previous step</a:t>
            </a:r>
          </a:p>
          <a:p>
            <a:pPr marL="533400" indent="-533400">
              <a:lnSpc>
                <a:spcPct val="90000"/>
              </a:lnSpc>
              <a:buNone/>
            </a:pPr>
            <a:endParaRPr lang="en-US" sz="3800" dirty="0"/>
          </a:p>
          <a:p>
            <a:pPr marL="533400" indent="-533400">
              <a:lnSpc>
                <a:spcPct val="90000"/>
              </a:lnSpc>
              <a:buNone/>
            </a:pPr>
            <a:r>
              <a:rPr lang="en-US" sz="3800" dirty="0"/>
              <a:t>	This well-defined, ordered set of steps for solving a problem is called an </a:t>
            </a:r>
            <a:r>
              <a:rPr lang="en-US" sz="3800" i="1" dirty="0">
                <a:solidFill>
                  <a:srgbClr val="CC6600"/>
                </a:solidFill>
              </a:rPr>
              <a:t>algorithm</a:t>
            </a:r>
          </a:p>
          <a:p>
            <a:pPr>
              <a:buNone/>
            </a:pPr>
            <a:endParaRPr lang="en-A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6347713" cy="792088"/>
          </a:xfrm>
        </p:spPr>
        <p:txBody>
          <a:bodyPr>
            <a:normAutofit/>
          </a:bodyPr>
          <a:lstStyle/>
          <a:p>
            <a:r>
              <a:rPr lang="en-US" dirty="0"/>
              <a:t>States and Transitions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2"/>
            <a:ext cx="5472608" cy="5039072"/>
          </a:xfrm>
        </p:spPr>
        <p:txBody>
          <a:bodyPr>
            <a:normAutofit lnSpcReduction="10000"/>
          </a:bodyPr>
          <a:lstStyle/>
          <a:p>
            <a:pPr marL="533400" indent="-533400">
              <a:lnSpc>
                <a:spcPct val="90000"/>
              </a:lnSpc>
              <a:buSzPct val="75000"/>
              <a:buNone/>
            </a:pPr>
            <a:r>
              <a:rPr lang="en-US" sz="2400" dirty="0"/>
              <a:t>Memory shows </a:t>
            </a:r>
            <a:r>
              <a:rPr lang="en-US" sz="2400" i="1" dirty="0">
                <a:solidFill>
                  <a:srgbClr val="CC6600"/>
                </a:solidFill>
              </a:rPr>
              <a:t>states</a:t>
            </a:r>
            <a:r>
              <a:rPr lang="en-US" sz="2400" dirty="0"/>
              <a:t> of the program</a:t>
            </a:r>
          </a:p>
          <a:p>
            <a:pPr marL="0" indent="0">
              <a:lnSpc>
                <a:spcPct val="90000"/>
              </a:lnSpc>
              <a:buSzPct val="75000"/>
              <a:buNone/>
            </a:pPr>
            <a:endParaRPr lang="en-US" sz="2400" dirty="0"/>
          </a:p>
          <a:p>
            <a:pPr marL="533400" indent="-533400">
              <a:lnSpc>
                <a:spcPct val="90000"/>
              </a:lnSpc>
              <a:buSzPct val="75000"/>
              <a:buFont typeface="Arial" charset="0"/>
              <a:buAutoNum type="arabicPeriod" startAt="3"/>
            </a:pPr>
            <a:endParaRPr lang="en-US" sz="2400" dirty="0"/>
          </a:p>
          <a:p>
            <a:pPr marL="533400" indent="-533400">
              <a:lnSpc>
                <a:spcPct val="90000"/>
              </a:lnSpc>
              <a:buSzPct val="75000"/>
              <a:buFont typeface="+mj-lt"/>
              <a:buAutoNum type="arabicPeriod"/>
            </a:pPr>
            <a:r>
              <a:rPr lang="en-US" sz="2400" dirty="0"/>
              <a:t>Store </a:t>
            </a:r>
            <a:r>
              <a:rPr lang="en-US" sz="2400" b="1" i="1" dirty="0"/>
              <a:t>hours worked </a:t>
            </a:r>
            <a:r>
              <a:rPr lang="en-US" sz="2400" dirty="0"/>
              <a:t>in memory</a:t>
            </a:r>
          </a:p>
          <a:p>
            <a:pPr marL="457200" indent="-457200">
              <a:lnSpc>
                <a:spcPct val="90000"/>
              </a:lnSpc>
              <a:buSzPct val="75000"/>
              <a:buFont typeface="+mj-lt"/>
              <a:buAutoNum type="arabicPeriod"/>
            </a:pPr>
            <a:endParaRPr lang="en-US" sz="2400" dirty="0"/>
          </a:p>
          <a:p>
            <a:pPr marL="533400" indent="-533400">
              <a:lnSpc>
                <a:spcPct val="90000"/>
              </a:lnSpc>
              <a:buSzPct val="75000"/>
              <a:buFont typeface="+mj-lt"/>
              <a:buAutoNum type="arabicPeriod"/>
            </a:pPr>
            <a:endParaRPr lang="en-US" sz="2400" dirty="0"/>
          </a:p>
          <a:p>
            <a:pPr marL="533400" indent="-533400">
              <a:lnSpc>
                <a:spcPct val="90000"/>
              </a:lnSpc>
              <a:buSzPct val="75000"/>
              <a:buFont typeface="+mj-lt"/>
              <a:buAutoNum type="arabicPeriod"/>
            </a:pPr>
            <a:r>
              <a:rPr lang="en-US" sz="2400" dirty="0"/>
              <a:t>Store </a:t>
            </a:r>
            <a:r>
              <a:rPr lang="en-US" sz="2400" b="1" i="1" dirty="0"/>
              <a:t>hourly pay rate </a:t>
            </a:r>
            <a:r>
              <a:rPr lang="en-US" sz="2400" dirty="0"/>
              <a:t>in memory</a:t>
            </a:r>
          </a:p>
          <a:p>
            <a:pPr marL="533400" indent="-533400">
              <a:lnSpc>
                <a:spcPct val="90000"/>
              </a:lnSpc>
              <a:buSzPct val="75000"/>
              <a:buFont typeface="+mj-lt"/>
              <a:buAutoNum type="arabicPeriod"/>
            </a:pPr>
            <a:endParaRPr lang="en-US" sz="2400" dirty="0"/>
          </a:p>
          <a:p>
            <a:pPr marL="533400" indent="-533400">
              <a:lnSpc>
                <a:spcPct val="90000"/>
              </a:lnSpc>
              <a:buSzPct val="75000"/>
              <a:buFont typeface="+mj-lt"/>
              <a:buAutoNum type="arabicPeriod"/>
            </a:pPr>
            <a:endParaRPr lang="en-US" sz="2400" dirty="0"/>
          </a:p>
          <a:p>
            <a:pPr marL="533400" indent="-533400">
              <a:lnSpc>
                <a:spcPct val="90000"/>
              </a:lnSpc>
              <a:buSzPct val="75000"/>
              <a:buFont typeface="+mj-lt"/>
              <a:buAutoNum type="arabicPeriod"/>
            </a:pPr>
            <a:r>
              <a:rPr lang="en-US" sz="2400" dirty="0"/>
              <a:t>Multiply </a:t>
            </a:r>
            <a:r>
              <a:rPr lang="en-US" sz="2400" b="1" i="1" dirty="0"/>
              <a:t>hours worked </a:t>
            </a:r>
            <a:r>
              <a:rPr lang="en-US" sz="2400" dirty="0"/>
              <a:t>by </a:t>
            </a:r>
            <a:r>
              <a:rPr lang="en-US" sz="2400" b="1" i="1" dirty="0"/>
              <a:t>pay rate </a:t>
            </a:r>
            <a:r>
              <a:rPr lang="en-US" sz="2400" dirty="0"/>
              <a:t>and store </a:t>
            </a:r>
            <a:r>
              <a:rPr lang="en-US" sz="2400" b="1" i="1" dirty="0"/>
              <a:t>amount earned </a:t>
            </a:r>
            <a:r>
              <a:rPr lang="en-US" sz="2400" dirty="0"/>
              <a:t>in memory</a:t>
            </a:r>
          </a:p>
          <a:p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10275" y="1166813"/>
          <a:ext cx="2114550" cy="1165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56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FF00"/>
                          </a:solidFill>
                        </a:rPr>
                        <a:t>Program Starting State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641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hours worked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??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197">
                <a:tc>
                  <a:txBody>
                    <a:bodyPr/>
                    <a:lstStyle/>
                    <a:p>
                      <a:pPr algn="r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hourly pay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444">
                <a:tc>
                  <a:txBody>
                    <a:bodyPr/>
                    <a:lstStyle/>
                    <a:p>
                      <a:pPr algn="r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amount earned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??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10275" y="2436813"/>
          <a:ext cx="2114550" cy="1165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565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Snapshot after Step 3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641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hours worked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197">
                <a:tc>
                  <a:txBody>
                    <a:bodyPr/>
                    <a:lstStyle/>
                    <a:p>
                      <a:pPr algn="r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hourly pay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444">
                <a:tc>
                  <a:txBody>
                    <a:bodyPr/>
                    <a:lstStyle/>
                    <a:p>
                      <a:pPr algn="r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amount earned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??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992813" y="3779838"/>
          <a:ext cx="2114550" cy="1165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565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Snapshot after Step 6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641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hours worked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197">
                <a:tc>
                  <a:txBody>
                    <a:bodyPr/>
                    <a:lstStyle/>
                    <a:p>
                      <a:pPr algn="r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hourly pay rate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444">
                <a:tc>
                  <a:txBody>
                    <a:bodyPr/>
                    <a:lstStyle/>
                    <a:p>
                      <a:pPr algn="r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amount earned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??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010275" y="5162550"/>
          <a:ext cx="2114550" cy="1165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565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Snapshot after Step 7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641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hours worked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197">
                <a:tc>
                  <a:txBody>
                    <a:bodyPr/>
                    <a:lstStyle/>
                    <a:p>
                      <a:pPr algn="r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hourly pay rate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444">
                <a:tc>
                  <a:txBody>
                    <a:bodyPr/>
                    <a:lstStyle/>
                    <a:p>
                      <a:pPr algn="r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amount earned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720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 Languages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628800"/>
            <a:ext cx="7850834" cy="4968552"/>
          </a:xfrm>
        </p:spPr>
        <p:txBody>
          <a:bodyPr>
            <a:normAutofit/>
          </a:bodyPr>
          <a:lstStyle/>
          <a:p>
            <a:r>
              <a:rPr lang="en-US" sz="2400" dirty="0"/>
              <a:t>The steps in our algorithm must be stated in a form the computer understands</a:t>
            </a:r>
          </a:p>
          <a:p>
            <a:r>
              <a:rPr lang="en-US" sz="2400" dirty="0"/>
              <a:t>The CPU processes instructions as a series of 1’s and 0’s called </a:t>
            </a:r>
            <a:r>
              <a:rPr lang="en-US" sz="2400" i="1" dirty="0">
                <a:solidFill>
                  <a:srgbClr val="CC6600"/>
                </a:solidFill>
              </a:rPr>
              <a:t>machine language</a:t>
            </a:r>
            <a:endParaRPr lang="en-US" sz="2400" dirty="0"/>
          </a:p>
          <a:p>
            <a:r>
              <a:rPr lang="en-US" sz="2400" dirty="0"/>
              <a:t>This is a tedious and difficult format for people</a:t>
            </a:r>
          </a:p>
          <a:p>
            <a:r>
              <a:rPr lang="en-US" sz="2400" dirty="0">
                <a:cs typeface="Times New Roman" pitchFamily="18" charset="0"/>
              </a:rPr>
              <a:t>A programming language is a special language used to write computer programs</a:t>
            </a:r>
            <a:endParaRPr lang="en-US" sz="2400" dirty="0"/>
          </a:p>
          <a:p>
            <a:r>
              <a:rPr lang="en-US" sz="2400" dirty="0"/>
              <a:t>Instead, </a:t>
            </a:r>
            <a:r>
              <a:rPr lang="en-US" sz="2400" i="1" dirty="0">
                <a:solidFill>
                  <a:srgbClr val="CC6600"/>
                </a:solidFill>
              </a:rPr>
              <a:t>programming languages</a:t>
            </a:r>
            <a:r>
              <a:rPr lang="en-US" sz="2400" dirty="0"/>
              <a:t> allow us to use words instead of numbers</a:t>
            </a:r>
          </a:p>
          <a:p>
            <a:r>
              <a:rPr lang="en-US" sz="2400" dirty="0"/>
              <a:t>Software converts the programming language statements to machine language</a:t>
            </a:r>
          </a:p>
          <a:p>
            <a:endParaRPr lang="en-A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22262"/>
            <a:ext cx="7058745" cy="890574"/>
          </a:xfrm>
        </p:spPr>
        <p:txBody>
          <a:bodyPr>
            <a:normAutofit/>
          </a:bodyPr>
          <a:lstStyle/>
          <a:p>
            <a:r>
              <a:rPr lang="en-US" dirty="0"/>
              <a:t>Common Programming Languages</a:t>
            </a:r>
            <a:endParaRPr lang="en-AU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357686" y="1500174"/>
            <a:ext cx="4067175" cy="203993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+mn-lt"/>
                <a:ea typeface="+mn-ea"/>
                <a:cs typeface="+mn-cs"/>
              </a:rPr>
              <a:t>Visual Basic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Python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+mn-lt"/>
                <a:ea typeface="+mn-ea"/>
                <a:cs typeface="+mn-cs"/>
              </a:rPr>
              <a:t>Javascript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642910" y="1500174"/>
            <a:ext cx="4067175" cy="1970088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+mn-lt"/>
                <a:ea typeface="+mn-ea"/>
                <a:cs typeface="+mn-cs"/>
              </a:rPr>
              <a:t>C#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C++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+mn-lt"/>
                <a:ea typeface="+mn-ea"/>
                <a:cs typeface="+mn-cs"/>
              </a:rPr>
              <a:t>PHP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3400" y="3657600"/>
            <a:ext cx="8229600" cy="236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6600"/>
              </a:buClr>
              <a:buSzPct val="60000"/>
              <a:buFont typeface="Wingdings" pitchFamily="2" charset="2"/>
              <a:buChar char="n"/>
            </a:pPr>
            <a:r>
              <a:rPr lang="en-US" sz="2600" dirty="0"/>
              <a:t>Visual C# is not just a programming language</a:t>
            </a:r>
          </a:p>
          <a:p>
            <a:pPr marL="342900" indent="-342900">
              <a:spcBef>
                <a:spcPct val="20000"/>
              </a:spcBef>
              <a:buClr>
                <a:srgbClr val="006600"/>
              </a:buClr>
              <a:buSzPct val="60000"/>
              <a:buFont typeface="Wingdings" pitchFamily="2" charset="2"/>
              <a:buChar char="n"/>
            </a:pPr>
            <a:r>
              <a:rPr lang="en-US" sz="2600" dirty="0"/>
              <a:t>It’s a programming environment with tools to:</a:t>
            </a:r>
          </a:p>
          <a:p>
            <a:pPr marL="742950" lvl="1" indent="-285750">
              <a:spcBef>
                <a:spcPct val="20000"/>
              </a:spcBef>
              <a:buClr>
                <a:srgbClr val="3399FF"/>
              </a:buClr>
              <a:buSzPct val="55000"/>
              <a:buFont typeface="Wingdings" pitchFamily="2" charset="2"/>
              <a:buChar char="n"/>
            </a:pPr>
            <a:r>
              <a:rPr lang="en-US" dirty="0"/>
              <a:t>Create screen elements (in GUI Later)</a:t>
            </a:r>
          </a:p>
          <a:p>
            <a:pPr marL="742950" lvl="1" indent="-285750">
              <a:spcBef>
                <a:spcPct val="20000"/>
              </a:spcBef>
              <a:buClr>
                <a:srgbClr val="3399FF"/>
              </a:buClr>
              <a:buSzPct val="55000"/>
              <a:buFont typeface="Wingdings" pitchFamily="2" charset="2"/>
              <a:buChar char="n"/>
            </a:pPr>
            <a:r>
              <a:rPr lang="en-US" dirty="0"/>
              <a:t>Write programming language statements</a:t>
            </a:r>
          </a:p>
          <a:p>
            <a:pPr marL="742950" lvl="1" indent="-285750">
              <a:spcBef>
                <a:spcPct val="20000"/>
              </a:spcBef>
              <a:buClr>
                <a:srgbClr val="3399FF"/>
              </a:buClr>
              <a:buSzPct val="55000"/>
              <a:buFont typeface="Wingdings" pitchFamily="2" charset="2"/>
              <a:buChar char="n"/>
            </a:pPr>
            <a:r>
              <a:rPr lang="en-US" dirty="0"/>
              <a:t>Down load</a:t>
            </a:r>
          </a:p>
          <a:p>
            <a:pPr lvl="1">
              <a:spcBef>
                <a:spcPct val="20000"/>
              </a:spcBef>
              <a:buClr>
                <a:srgbClr val="3399FF"/>
              </a:buClr>
              <a:buSzPct val="55000"/>
            </a:pPr>
            <a:r>
              <a:rPr lang="en-US" i="1" dirty="0"/>
              <a:t>http://www.deakin.edu.au/software/course.php?anchor=vsexpress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 of Programming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484784"/>
            <a:ext cx="7850833" cy="496855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Function / Procedural / Operation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Constructed as a set of procedures (operational, functional units)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Each procedure is a set of instructions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The Gross Pay computation is a procedure</a:t>
            </a:r>
          </a:p>
          <a:p>
            <a:pPr lvl="1">
              <a:lnSpc>
                <a:spcPct val="90000"/>
              </a:lnSpc>
              <a:buNone/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Object-Oriented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Uses real-world </a:t>
            </a:r>
            <a:r>
              <a:rPr lang="en-US" sz="2400" i="1" dirty="0">
                <a:solidFill>
                  <a:srgbClr val="CC6600"/>
                </a:solidFill>
              </a:rPr>
              <a:t>objects</a:t>
            </a:r>
            <a:r>
              <a:rPr lang="en-US" sz="2400" dirty="0"/>
              <a:t> such as students, transcripts, and courses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Objects have data elements called attributes data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Objects also perform actions </a:t>
            </a:r>
          </a:p>
          <a:p>
            <a:pPr lvl="1">
              <a:lnSpc>
                <a:spcPct val="90000"/>
              </a:lnSpc>
              <a:buNone/>
            </a:pPr>
            <a:endParaRPr lang="en-US" dirty="0"/>
          </a:p>
          <a:p>
            <a:endParaRPr lang="en-A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32656"/>
            <a:ext cx="7464137" cy="792088"/>
          </a:xfrm>
        </p:spPr>
        <p:txBody>
          <a:bodyPr>
            <a:normAutofit/>
          </a:bodyPr>
          <a:lstStyle/>
          <a:p>
            <a:r>
              <a:rPr lang="en-US" dirty="0"/>
              <a:t>Example of an Calculate Gross Pay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500174"/>
            <a:ext cx="8358246" cy="4572000"/>
          </a:xfrm>
        </p:spPr>
        <p:txBody>
          <a:bodyPr>
            <a:normAutofit/>
          </a:bodyPr>
          <a:lstStyle/>
          <a:p>
            <a:r>
              <a:rPr lang="en-US" sz="2800" dirty="0"/>
              <a:t>This is a C# console application contains the Main() Function</a:t>
            </a:r>
          </a:p>
          <a:p>
            <a:r>
              <a:rPr lang="en-US" sz="2800" dirty="0"/>
              <a:t>Contains data and operation</a:t>
            </a:r>
          </a:p>
          <a:p>
            <a:r>
              <a:rPr lang="en-US" sz="2800" dirty="0"/>
              <a:t>Data </a:t>
            </a:r>
            <a:r>
              <a:rPr lang="en-US" sz="2800" i="1" dirty="0">
                <a:solidFill>
                  <a:schemeClr val="accent1"/>
                </a:solidFill>
              </a:rPr>
              <a:t>variable(s)</a:t>
            </a:r>
            <a:r>
              <a:rPr lang="en-US" sz="2800" i="1" dirty="0"/>
              <a:t>, </a:t>
            </a:r>
            <a:r>
              <a:rPr lang="en-US" sz="2800" dirty="0"/>
              <a:t>such as Hourly Pay Rate, is a numeric  type  </a:t>
            </a:r>
          </a:p>
          <a:p>
            <a:r>
              <a:rPr lang="en-US" sz="2800" dirty="0"/>
              <a:t>Operation, such as Calculate Gross Pay, is a </a:t>
            </a:r>
            <a:r>
              <a:rPr lang="en-US" sz="2800" i="1" dirty="0">
                <a:solidFill>
                  <a:srgbClr val="CC6600"/>
                </a:solidFill>
              </a:rPr>
              <a:t>method </a:t>
            </a:r>
            <a:endParaRPr lang="en-US" sz="2800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 l="18164" t="53650" r="59073" b="41250"/>
          <a:stretch>
            <a:fillRect/>
          </a:stretch>
        </p:blipFill>
        <p:spPr bwMode="auto">
          <a:xfrm>
            <a:off x="1835696" y="5085184"/>
            <a:ext cx="4370829" cy="1098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6347713" cy="720080"/>
          </a:xfrm>
        </p:spPr>
        <p:txBody>
          <a:bodyPr>
            <a:normAutofit/>
          </a:bodyPr>
          <a:lstStyle/>
          <a:p>
            <a:r>
              <a:rPr lang="en-US" dirty="0"/>
              <a:t>Program– Compute Gross Pay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5720" y="1214422"/>
            <a:ext cx="8858280" cy="5429288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AU" dirty="0"/>
              <a:t>using System;</a:t>
            </a:r>
          </a:p>
          <a:p>
            <a:pPr>
              <a:buNone/>
            </a:pPr>
            <a:r>
              <a:rPr lang="en-AU" dirty="0"/>
              <a:t>public class </a:t>
            </a:r>
            <a:r>
              <a:rPr lang="en-AU" dirty="0" err="1"/>
              <a:t>CalculateGrossPay</a:t>
            </a:r>
            <a:endParaRPr lang="en-AU" dirty="0"/>
          </a:p>
          <a:p>
            <a:pPr>
              <a:buNone/>
            </a:pPr>
            <a:r>
              <a:rPr lang="en-AU" dirty="0"/>
              <a:t>{</a:t>
            </a:r>
          </a:p>
          <a:p>
            <a:pPr>
              <a:buNone/>
            </a:pPr>
            <a:r>
              <a:rPr lang="en-AU" dirty="0"/>
              <a:t>	public static void Main()</a:t>
            </a:r>
          </a:p>
          <a:p>
            <a:pPr>
              <a:buNone/>
            </a:pPr>
            <a:r>
              <a:rPr lang="en-AU" dirty="0"/>
              <a:t>	{	// Declare data variables</a:t>
            </a:r>
          </a:p>
          <a:p>
            <a:pPr>
              <a:buNone/>
            </a:pPr>
            <a:r>
              <a:rPr lang="en-AU" dirty="0"/>
              <a:t>		</a:t>
            </a:r>
            <a:r>
              <a:rPr lang="en-AU" dirty="0" err="1"/>
              <a:t>int</a:t>
            </a:r>
            <a:r>
              <a:rPr lang="en-AU" dirty="0"/>
              <a:t> Hour = 0;</a:t>
            </a:r>
          </a:p>
          <a:p>
            <a:pPr>
              <a:buNone/>
            </a:pPr>
            <a:r>
              <a:rPr lang="en-AU" dirty="0"/>
              <a:t>		decimal </a:t>
            </a:r>
            <a:r>
              <a:rPr lang="en-AU" dirty="0" err="1"/>
              <a:t>PayRate</a:t>
            </a:r>
            <a:r>
              <a:rPr lang="en-AU" dirty="0"/>
              <a:t> = 0M, </a:t>
            </a:r>
            <a:r>
              <a:rPr lang="en-AU" dirty="0" err="1"/>
              <a:t>GrossPay</a:t>
            </a:r>
            <a:r>
              <a:rPr lang="en-AU" dirty="0"/>
              <a:t> = 0M;</a:t>
            </a:r>
          </a:p>
          <a:p>
            <a:pPr>
              <a:buNone/>
            </a:pPr>
            <a:r>
              <a:rPr lang="en-AU" dirty="0"/>
              <a:t>		// get hour work</a:t>
            </a:r>
          </a:p>
          <a:p>
            <a:pPr>
              <a:buNone/>
            </a:pPr>
            <a:r>
              <a:rPr lang="en-AU" dirty="0"/>
              <a:t>		</a:t>
            </a:r>
            <a:r>
              <a:rPr lang="en-AU" dirty="0" err="1"/>
              <a:t>Console.Write</a:t>
            </a:r>
            <a:r>
              <a:rPr lang="en-AU" dirty="0"/>
              <a:t>("Number of Hour Work: ");</a:t>
            </a:r>
          </a:p>
          <a:p>
            <a:pPr>
              <a:buNone/>
            </a:pPr>
            <a:r>
              <a:rPr lang="en-AU" dirty="0"/>
              <a:t>		Hour = Convert.ToInt32(</a:t>
            </a:r>
            <a:r>
              <a:rPr lang="en-AU" dirty="0" err="1"/>
              <a:t>Console.ReadLine</a:t>
            </a:r>
            <a:r>
              <a:rPr lang="en-AU" dirty="0"/>
              <a:t>());</a:t>
            </a:r>
          </a:p>
          <a:p>
            <a:pPr>
              <a:buNone/>
            </a:pPr>
            <a:r>
              <a:rPr lang="en-AU" dirty="0"/>
              <a:t>		// get pay rate</a:t>
            </a:r>
          </a:p>
          <a:p>
            <a:pPr>
              <a:buNone/>
            </a:pPr>
            <a:r>
              <a:rPr lang="en-AU" dirty="0"/>
              <a:t>		</a:t>
            </a:r>
            <a:r>
              <a:rPr lang="en-AU" dirty="0" err="1"/>
              <a:t>Console.Write</a:t>
            </a:r>
            <a:r>
              <a:rPr lang="en-AU" dirty="0"/>
              <a:t>("Hourly Pay Rate: ");</a:t>
            </a:r>
          </a:p>
          <a:p>
            <a:pPr>
              <a:buNone/>
            </a:pPr>
            <a:r>
              <a:rPr lang="en-AU" dirty="0"/>
              <a:t>		</a:t>
            </a:r>
            <a:r>
              <a:rPr lang="en-AU" dirty="0" err="1"/>
              <a:t>PayRate</a:t>
            </a:r>
            <a:r>
              <a:rPr lang="en-AU" dirty="0"/>
              <a:t> = </a:t>
            </a:r>
            <a:r>
              <a:rPr lang="en-AU" dirty="0" err="1"/>
              <a:t>Convert.ToDecimal</a:t>
            </a:r>
            <a:r>
              <a:rPr lang="en-AU" dirty="0"/>
              <a:t>(</a:t>
            </a:r>
            <a:r>
              <a:rPr lang="en-AU" dirty="0" err="1"/>
              <a:t>Console.ReadLine</a:t>
            </a:r>
            <a:r>
              <a:rPr lang="en-AU" dirty="0"/>
              <a:t>());</a:t>
            </a:r>
          </a:p>
          <a:p>
            <a:pPr>
              <a:buNone/>
            </a:pPr>
            <a:r>
              <a:rPr lang="en-AU" dirty="0"/>
              <a:t>		</a:t>
            </a:r>
            <a:r>
              <a:rPr lang="en-AU" dirty="0" err="1"/>
              <a:t>GrossPay</a:t>
            </a:r>
            <a:r>
              <a:rPr lang="en-AU" dirty="0"/>
              <a:t> = Hour * </a:t>
            </a:r>
            <a:r>
              <a:rPr lang="en-AU" dirty="0" err="1"/>
              <a:t>PayRate</a:t>
            </a:r>
            <a:r>
              <a:rPr lang="en-AU" dirty="0"/>
              <a:t>;   // calculate the payment</a:t>
            </a:r>
          </a:p>
          <a:p>
            <a:pPr>
              <a:buNone/>
            </a:pPr>
            <a:r>
              <a:rPr lang="en-AU" dirty="0"/>
              <a:t>		</a:t>
            </a:r>
            <a:r>
              <a:rPr lang="en-AU" dirty="0" err="1"/>
              <a:t>Console.WriteLine</a:t>
            </a:r>
            <a:r>
              <a:rPr lang="en-AU" dirty="0"/>
              <a:t>("Gross Pay Earned: " +</a:t>
            </a:r>
            <a:r>
              <a:rPr lang="en-AU" dirty="0" err="1"/>
              <a:t>GrossPay.ToString</a:t>
            </a:r>
            <a:r>
              <a:rPr lang="en-AU" dirty="0"/>
              <a:t>("c"));  </a:t>
            </a:r>
          </a:p>
          <a:p>
            <a:pPr>
              <a:buNone/>
            </a:pPr>
            <a:r>
              <a:rPr lang="en-AU" dirty="0"/>
              <a:t>                                                                                         // display the payment</a:t>
            </a:r>
          </a:p>
          <a:p>
            <a:pPr>
              <a:buNone/>
            </a:pPr>
            <a:r>
              <a:rPr lang="en-AU" dirty="0"/>
              <a:t>	}</a:t>
            </a:r>
          </a:p>
          <a:p>
            <a:pPr>
              <a:buNone/>
            </a:pPr>
            <a:r>
              <a:rPr lang="en-AU" dirty="0"/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Language Elements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700808"/>
            <a:ext cx="7562801" cy="4340555"/>
          </a:xfrm>
        </p:spPr>
        <p:txBody>
          <a:bodyPr>
            <a:normAutofit fontScale="92500" lnSpcReduction="10000"/>
          </a:bodyPr>
          <a:lstStyle/>
          <a:p>
            <a:r>
              <a:rPr lang="en-US" sz="2800" i="1" dirty="0">
                <a:solidFill>
                  <a:srgbClr val="CC6600"/>
                </a:solidFill>
              </a:rPr>
              <a:t>Keywords</a:t>
            </a:r>
            <a:r>
              <a:rPr lang="en-US" sz="2800" dirty="0"/>
              <a:t>: Words with special meaning to C# (e.g., </a:t>
            </a:r>
            <a:r>
              <a:rPr lang="en-US" sz="2800" b="1" dirty="0">
                <a:latin typeface="Courier New" pitchFamily="49" charset="0"/>
              </a:rPr>
              <a:t>public</a:t>
            </a:r>
            <a:r>
              <a:rPr lang="en-US" sz="2800" dirty="0"/>
              <a:t>,</a:t>
            </a:r>
            <a:r>
              <a:rPr lang="en-US" sz="2800" b="1" dirty="0">
                <a:latin typeface="Courier New" pitchFamily="49" charset="0"/>
              </a:rPr>
              <a:t> class, static, void</a:t>
            </a:r>
            <a:r>
              <a:rPr lang="en-US" sz="2800" dirty="0"/>
              <a:t>)</a:t>
            </a:r>
          </a:p>
          <a:p>
            <a:r>
              <a:rPr lang="en-US" sz="2800" i="1" dirty="0">
                <a:solidFill>
                  <a:srgbClr val="CC6600"/>
                </a:solidFill>
              </a:rPr>
              <a:t>Programmer-defined-names</a:t>
            </a:r>
            <a:r>
              <a:rPr lang="en-US" sz="2800" dirty="0"/>
              <a:t>: Names created by the programmer (e.g., </a:t>
            </a:r>
            <a:r>
              <a:rPr lang="en-AU" sz="2800" b="1" dirty="0" err="1"/>
              <a:t>CalculateGrossPa</a:t>
            </a:r>
            <a:r>
              <a:rPr lang="en-AU" sz="2800" dirty="0" err="1"/>
              <a:t>y</a:t>
            </a:r>
            <a:r>
              <a:rPr lang="en-US" sz="2800" dirty="0">
                <a:latin typeface="Courier New" pitchFamily="49" charset="0"/>
              </a:rPr>
              <a:t>, </a:t>
            </a:r>
            <a:r>
              <a:rPr lang="en-AU" sz="2800" b="1" dirty="0" err="1"/>
              <a:t>PayRate</a:t>
            </a:r>
            <a:r>
              <a:rPr lang="en-US" sz="2800" dirty="0"/>
              <a:t>)</a:t>
            </a:r>
          </a:p>
          <a:p>
            <a:r>
              <a:rPr lang="en-US" sz="2800" i="1" dirty="0">
                <a:solidFill>
                  <a:srgbClr val="CC6600"/>
                </a:solidFill>
              </a:rPr>
              <a:t>Operators</a:t>
            </a:r>
            <a:r>
              <a:rPr lang="en-US" sz="2800" dirty="0"/>
              <a:t>: Special symbols to perform common operations (e.g., +, -, *, and /)</a:t>
            </a:r>
          </a:p>
          <a:p>
            <a:r>
              <a:rPr lang="en-US" sz="2800" i="1" dirty="0">
                <a:solidFill>
                  <a:srgbClr val="CC6600"/>
                </a:solidFill>
              </a:rPr>
              <a:t>Remarks</a:t>
            </a:r>
            <a:r>
              <a:rPr lang="en-US" sz="2800" dirty="0"/>
              <a:t>: Comments inserted by the programmer – these are ignored when the program runs (e.g., // or /*   */)</a:t>
            </a:r>
          </a:p>
          <a:p>
            <a:endParaRPr lang="en-A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Language Elements: Syntax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110" y="1700808"/>
            <a:ext cx="7276258" cy="4392488"/>
          </a:xfrm>
        </p:spPr>
        <p:txBody>
          <a:bodyPr>
            <a:normAutofit/>
          </a:bodyPr>
          <a:lstStyle/>
          <a:p>
            <a:r>
              <a:rPr lang="en-US" sz="2400" i="1" dirty="0">
                <a:solidFill>
                  <a:srgbClr val="CC6600"/>
                </a:solidFill>
              </a:rPr>
              <a:t>Syntax</a:t>
            </a:r>
            <a:r>
              <a:rPr lang="en-US" sz="2400" dirty="0"/>
              <a:t> defines the correct use of key words, operators, &amp; programmer-defined names</a:t>
            </a:r>
          </a:p>
          <a:p>
            <a:r>
              <a:rPr lang="en-US" sz="2400" dirty="0"/>
              <a:t>Similar to the syntax (rules) of English that defines correct use of nouns, verbs, etc.</a:t>
            </a:r>
          </a:p>
          <a:p>
            <a:r>
              <a:rPr lang="en-US" sz="2400" dirty="0"/>
              <a:t>A program that violates the rules of syntax will not run until corrected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Computer Systems: Hardware and Software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cs typeface="Times New Roman" pitchFamily="18" charset="0"/>
              </a:rPr>
              <a:t>Computer Systems Consist of Similar Hardware Devices and Components</a:t>
            </a:r>
            <a:endParaRPr lang="en-US" sz="2400" dirty="0"/>
          </a:p>
          <a:p>
            <a:r>
              <a:rPr lang="en-US" sz="2400" dirty="0"/>
              <a:t>Computer Hardware</a:t>
            </a:r>
          </a:p>
          <a:p>
            <a:pPr lvl="1"/>
            <a:r>
              <a:rPr lang="en-US" dirty="0"/>
              <a:t>Refers to the physical components</a:t>
            </a:r>
          </a:p>
          <a:p>
            <a:pPr lvl="1"/>
            <a:r>
              <a:rPr lang="en-US" dirty="0"/>
              <a:t>Not one device but a system of many devices</a:t>
            </a:r>
          </a:p>
          <a:p>
            <a:pPr lvl="1"/>
            <a:r>
              <a:rPr lang="en-US" dirty="0"/>
              <a:t>Major types of components include:</a:t>
            </a:r>
          </a:p>
          <a:p>
            <a:pPr lvl="2"/>
            <a:r>
              <a:rPr lang="en-US" dirty="0"/>
              <a:t>Central Processing Unit</a:t>
            </a:r>
          </a:p>
          <a:p>
            <a:pPr lvl="2"/>
            <a:r>
              <a:rPr lang="en-US" dirty="0"/>
              <a:t>Main memory</a:t>
            </a:r>
          </a:p>
          <a:p>
            <a:pPr lvl="2"/>
            <a:r>
              <a:rPr lang="en-US" dirty="0"/>
              <a:t>Secondary storage devices</a:t>
            </a:r>
          </a:p>
          <a:p>
            <a:pPr lvl="2"/>
            <a:r>
              <a:rPr lang="en-US" dirty="0"/>
              <a:t>Input devices</a:t>
            </a:r>
          </a:p>
          <a:p>
            <a:pPr lvl="2"/>
            <a:r>
              <a:rPr lang="en-US" dirty="0"/>
              <a:t>Output devices</a:t>
            </a:r>
          </a:p>
          <a:p>
            <a:pPr lvl="1"/>
            <a:endParaRPr lang="en-A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Programming Process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930400"/>
            <a:ext cx="6347714" cy="4110963"/>
          </a:xfrm>
        </p:spPr>
        <p:txBody>
          <a:bodyPr/>
          <a:lstStyle/>
          <a:p>
            <a:r>
              <a:rPr lang="en-US" sz="2400" dirty="0">
                <a:cs typeface="Times New Roman" pitchFamily="18" charset="0"/>
              </a:rPr>
              <a:t>The Programming Process Consists of Several Steps, Which Include:</a:t>
            </a:r>
          </a:p>
          <a:p>
            <a:pPr lvl="1"/>
            <a:r>
              <a:rPr lang="en-US" sz="2400" dirty="0">
                <a:cs typeface="Times New Roman" pitchFamily="18" charset="0"/>
              </a:rPr>
              <a:t>Design, </a:t>
            </a:r>
          </a:p>
          <a:p>
            <a:pPr lvl="1"/>
            <a:r>
              <a:rPr lang="en-US" sz="2400" dirty="0">
                <a:cs typeface="Times New Roman" pitchFamily="18" charset="0"/>
              </a:rPr>
              <a:t>Testing, </a:t>
            </a:r>
          </a:p>
          <a:p>
            <a:pPr lvl="1"/>
            <a:r>
              <a:rPr lang="en-US" sz="2400" dirty="0">
                <a:cs typeface="Times New Roman" pitchFamily="18" charset="0"/>
              </a:rPr>
              <a:t>Creation, </a:t>
            </a:r>
          </a:p>
          <a:p>
            <a:pPr lvl="1"/>
            <a:r>
              <a:rPr lang="en-US" sz="2400" dirty="0">
                <a:cs typeface="Times New Roman" pitchFamily="18" charset="0"/>
              </a:rPr>
              <a:t>Debugging Activities</a:t>
            </a:r>
          </a:p>
          <a:p>
            <a:pPr lvl="1"/>
            <a:r>
              <a:rPr lang="en-US" sz="2400" dirty="0">
                <a:cs typeface="Times New Roman" pitchFamily="18" charset="0"/>
              </a:rPr>
              <a:t>and Documentation</a:t>
            </a:r>
          </a:p>
          <a:p>
            <a:endParaRPr lang="en-A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09600"/>
            <a:ext cx="7704856" cy="1320800"/>
          </a:xfrm>
        </p:spPr>
        <p:txBody>
          <a:bodyPr>
            <a:normAutofit/>
          </a:bodyPr>
          <a:lstStyle/>
          <a:p>
            <a:r>
              <a:rPr lang="en-AU" dirty="0"/>
              <a:t>Software Development Life Cycle</a:t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59" y="1628800"/>
            <a:ext cx="6345753" cy="4412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dirty="0"/>
              <a:t>SDLC has the following steps</a:t>
            </a:r>
          </a:p>
          <a:p>
            <a:r>
              <a:rPr lang="en-AU" sz="2400" dirty="0"/>
              <a:t>Problem definition</a:t>
            </a:r>
          </a:p>
          <a:p>
            <a:r>
              <a:rPr lang="en-AU" sz="2400" dirty="0"/>
              <a:t>Analysis</a:t>
            </a:r>
          </a:p>
          <a:p>
            <a:r>
              <a:rPr lang="en-AU" sz="2400" dirty="0"/>
              <a:t>Develop</a:t>
            </a:r>
          </a:p>
          <a:p>
            <a:r>
              <a:rPr lang="en-AU" sz="2400" dirty="0"/>
              <a:t>Test / Debug</a:t>
            </a:r>
          </a:p>
          <a:p>
            <a:r>
              <a:rPr lang="en-AU" sz="2400" dirty="0"/>
              <a:t>Maintenance</a:t>
            </a:r>
          </a:p>
        </p:txBody>
      </p:sp>
    </p:spTree>
    <p:extLst>
      <p:ext uri="{BB962C8B-B14F-4D97-AF65-F5344CB8AC3E}">
        <p14:creationId xmlns:p14="http://schemas.microsoft.com/office/powerpoint/2010/main" val="20072515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 of Developing an Application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7634809" cy="4364754"/>
          </a:xfrm>
        </p:spPr>
        <p:txBody>
          <a:bodyPr>
            <a:normAutofit/>
          </a:bodyPr>
          <a:lstStyle/>
          <a:p>
            <a:r>
              <a:rPr lang="en-US" sz="2400" dirty="0"/>
              <a:t>Clearly define what the program is to do</a:t>
            </a:r>
          </a:p>
          <a:p>
            <a:r>
              <a:rPr lang="en-US" sz="2400" dirty="0"/>
              <a:t>For example, the </a:t>
            </a:r>
            <a:r>
              <a:rPr lang="en-US" sz="2400" i="1" dirty="0"/>
              <a:t>Wage Calculator</a:t>
            </a:r>
            <a:r>
              <a:rPr lang="en-US" sz="2400" dirty="0"/>
              <a:t> program:</a:t>
            </a:r>
          </a:p>
          <a:p>
            <a:pPr lvl="1"/>
            <a:r>
              <a:rPr lang="en-US" sz="2400" dirty="0"/>
              <a:t>Purpose: To calculate the user’s gross pay</a:t>
            </a:r>
          </a:p>
          <a:p>
            <a:pPr lvl="1"/>
            <a:r>
              <a:rPr lang="en-US" sz="2400" dirty="0"/>
              <a:t>Input: Number of hours worked, hourly pay rate</a:t>
            </a:r>
          </a:p>
          <a:p>
            <a:pPr lvl="1"/>
            <a:r>
              <a:rPr lang="en-US" sz="2400" dirty="0"/>
              <a:t>Process: Multiply number of hours worked by hourly pay rate (result is the user’s gross pay)</a:t>
            </a:r>
          </a:p>
          <a:p>
            <a:pPr lvl="1"/>
            <a:r>
              <a:rPr lang="en-US" sz="2400" dirty="0"/>
              <a:t>Output: Display a message indicating the user’s gross pay</a:t>
            </a:r>
          </a:p>
          <a:p>
            <a:endParaRPr lang="en-AU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7634809" cy="947192"/>
          </a:xfrm>
        </p:spPr>
        <p:txBody>
          <a:bodyPr>
            <a:normAutofit/>
          </a:bodyPr>
          <a:lstStyle/>
          <a:p>
            <a:r>
              <a:rPr lang="en-US" dirty="0"/>
              <a:t>Step 2 of Developing an Application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582336"/>
            <a:ext cx="6554689" cy="4366944"/>
          </a:xfrm>
        </p:spPr>
        <p:txBody>
          <a:bodyPr>
            <a:normAutofit/>
          </a:bodyPr>
          <a:lstStyle/>
          <a:p>
            <a:r>
              <a:rPr lang="en-US" sz="2800" dirty="0"/>
              <a:t>Visualize the application running on the computer and design its user interface</a:t>
            </a:r>
          </a:p>
          <a:p>
            <a:pPr marL="320040" lvl="1" indent="0">
              <a:buNone/>
            </a:pPr>
            <a:r>
              <a:rPr lang="en-US" dirty="0"/>
              <a:t>		</a:t>
            </a:r>
          </a:p>
          <a:p>
            <a:pPr marL="320040" lvl="1" indent="0">
              <a:buNone/>
            </a:pPr>
            <a:r>
              <a:rPr lang="en-US" sz="2400" dirty="0"/>
              <a:t>	</a:t>
            </a:r>
            <a:r>
              <a:rPr lang="en-US" sz="2400" dirty="0">
                <a:latin typeface="Bradley Hand ITC" pitchFamily="66" charset="0"/>
              </a:rPr>
              <a:t>   Number of Hours Worked:</a:t>
            </a:r>
          </a:p>
          <a:p>
            <a:pPr marL="320040" lvl="1" indent="0">
              <a:buNone/>
            </a:pPr>
            <a:r>
              <a:rPr lang="en-AU" sz="2400" dirty="0">
                <a:latin typeface="Bradley Hand ITC" pitchFamily="66" charset="0"/>
              </a:rPr>
              <a:t>	   </a:t>
            </a:r>
          </a:p>
          <a:p>
            <a:pPr marL="320040" lvl="1" indent="0">
              <a:buNone/>
            </a:pPr>
            <a:r>
              <a:rPr lang="en-AU" sz="2400" dirty="0">
                <a:latin typeface="Bradley Hand ITC" pitchFamily="66" charset="0"/>
              </a:rPr>
              <a:t>	   Hourly Pay Rate:</a:t>
            </a:r>
          </a:p>
          <a:p>
            <a:pPr marL="320040" lvl="1" indent="0">
              <a:buNone/>
            </a:pPr>
            <a:endParaRPr lang="en-AU" sz="2400" dirty="0">
              <a:latin typeface="Bradley Hand ITC" pitchFamily="66" charset="0"/>
            </a:endParaRPr>
          </a:p>
          <a:p>
            <a:pPr marL="320040" lvl="1" indent="0">
              <a:buNone/>
            </a:pPr>
            <a:r>
              <a:rPr lang="en-AU" sz="2400" dirty="0">
                <a:latin typeface="Bradley Hand ITC" pitchFamily="66" charset="0"/>
              </a:rPr>
              <a:t>	   Gross Pay Earned: 			$ 0.00</a:t>
            </a:r>
            <a:endParaRPr lang="en-US" sz="2400" dirty="0">
              <a:latin typeface="Bradley Hand ITC" pitchFamily="66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7706817" cy="875184"/>
          </a:xfrm>
        </p:spPr>
        <p:txBody>
          <a:bodyPr>
            <a:normAutofit/>
          </a:bodyPr>
          <a:lstStyle/>
          <a:p>
            <a:r>
              <a:rPr lang="en-US" dirty="0"/>
              <a:t>Step 3 of Developing an Application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119" y="1484784"/>
            <a:ext cx="8066857" cy="414873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Make a list of the data variables needed</a:t>
            </a:r>
          </a:p>
          <a:p>
            <a:pPr>
              <a:buNone/>
              <a:tabLst>
                <a:tab pos="1143000" algn="l"/>
                <a:tab pos="2971800" algn="l"/>
              </a:tabLst>
            </a:pPr>
            <a:r>
              <a:rPr lang="en-US" sz="2800" b="1" u="sng" dirty="0">
                <a:latin typeface="Times New Roman" pitchFamily="18" charset="0"/>
              </a:rPr>
              <a:t>Type</a:t>
            </a:r>
            <a:r>
              <a:rPr lang="en-US" sz="2800" b="1" dirty="0">
                <a:latin typeface="Times New Roman" pitchFamily="18" charset="0"/>
              </a:rPr>
              <a:t>	    </a:t>
            </a:r>
            <a:r>
              <a:rPr lang="en-US" sz="2800" b="1" u="sng" dirty="0">
                <a:latin typeface="Times New Roman" pitchFamily="18" charset="0"/>
              </a:rPr>
              <a:t>Name</a:t>
            </a:r>
            <a:r>
              <a:rPr lang="en-US" sz="2800" b="1" dirty="0">
                <a:latin typeface="Times New Roman" pitchFamily="18" charset="0"/>
              </a:rPr>
              <a:t>	</a:t>
            </a:r>
            <a:r>
              <a:rPr lang="en-US" sz="2800" b="1" u="sng" dirty="0">
                <a:latin typeface="Times New Roman" pitchFamily="18" charset="0"/>
              </a:rPr>
              <a:t>Description</a:t>
            </a:r>
          </a:p>
          <a:p>
            <a:pPr>
              <a:buNone/>
              <a:tabLst>
                <a:tab pos="1143000" algn="l"/>
                <a:tab pos="2971800" algn="l"/>
              </a:tabLst>
            </a:pPr>
            <a:r>
              <a:rPr lang="en-US" sz="2800" dirty="0">
                <a:latin typeface="Times New Roman" pitchFamily="18" charset="0"/>
              </a:rPr>
              <a:t>Integer	    Hour	Allows the user to enter the number 		of hours worked.</a:t>
            </a:r>
          </a:p>
          <a:p>
            <a:pPr>
              <a:buNone/>
              <a:tabLst>
                <a:tab pos="1143000" algn="l"/>
                <a:tab pos="2971800" algn="l"/>
              </a:tabLst>
            </a:pPr>
            <a:endParaRPr lang="en-US" sz="2800" dirty="0">
              <a:latin typeface="Times New Roman" pitchFamily="18" charset="0"/>
            </a:endParaRPr>
          </a:p>
          <a:p>
            <a:pPr>
              <a:buNone/>
              <a:tabLst>
                <a:tab pos="1143000" algn="l"/>
                <a:tab pos="2971800" algn="l"/>
              </a:tabLst>
            </a:pPr>
            <a:r>
              <a:rPr lang="en-US" sz="2800" dirty="0">
                <a:latin typeface="Times New Roman" pitchFamily="18" charset="0"/>
              </a:rPr>
              <a:t>Decimal   </a:t>
            </a:r>
            <a:r>
              <a:rPr lang="en-US" sz="2800" dirty="0" err="1">
                <a:latin typeface="Times New Roman" pitchFamily="18" charset="0"/>
              </a:rPr>
              <a:t>PayRate</a:t>
            </a:r>
            <a:r>
              <a:rPr lang="en-US" sz="2800" dirty="0">
                <a:latin typeface="Times New Roman" pitchFamily="18" charset="0"/>
              </a:rPr>
              <a:t>	Allows the user to enter the hourly 			pay rate</a:t>
            </a:r>
          </a:p>
          <a:p>
            <a:pPr>
              <a:buNone/>
              <a:tabLst>
                <a:tab pos="1143000" algn="l"/>
                <a:tab pos="2971800" algn="l"/>
              </a:tabLst>
            </a:pPr>
            <a:endParaRPr lang="en-US" sz="2800" dirty="0">
              <a:latin typeface="Times New Roman" pitchFamily="18" charset="0"/>
            </a:endParaRPr>
          </a:p>
          <a:p>
            <a:pPr>
              <a:buNone/>
              <a:tabLst>
                <a:tab pos="1143000" algn="l"/>
                <a:tab pos="2971800" algn="l"/>
              </a:tabLst>
            </a:pPr>
            <a:r>
              <a:rPr lang="en-US" sz="2800" dirty="0">
                <a:latin typeface="Times New Roman" pitchFamily="18" charset="0"/>
              </a:rPr>
              <a:t>Decimal   </a:t>
            </a:r>
            <a:r>
              <a:rPr lang="en-US" sz="2800" dirty="0" err="1">
                <a:latin typeface="Times New Roman" pitchFamily="18" charset="0"/>
              </a:rPr>
              <a:t>GrossPay</a:t>
            </a:r>
            <a:r>
              <a:rPr lang="en-US" sz="2800" dirty="0">
                <a:latin typeface="Times New Roman" pitchFamily="18" charset="0"/>
              </a:rPr>
              <a:t>	Store the product of Hour and 				</a:t>
            </a:r>
            <a:r>
              <a:rPr lang="en-US" sz="2800" dirty="0" err="1">
                <a:latin typeface="Times New Roman" pitchFamily="18" charset="0"/>
              </a:rPr>
              <a:t>PayRate</a:t>
            </a:r>
            <a:r>
              <a:rPr lang="en-US" sz="2800" dirty="0">
                <a:latin typeface="Times New Roman" pitchFamily="18" charset="0"/>
              </a:rPr>
              <a:t> to Display on the screen</a:t>
            </a:r>
          </a:p>
          <a:p>
            <a:endParaRPr lang="en-AU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7634809" cy="875184"/>
          </a:xfrm>
        </p:spPr>
        <p:txBody>
          <a:bodyPr>
            <a:normAutofit/>
          </a:bodyPr>
          <a:lstStyle/>
          <a:p>
            <a:r>
              <a:rPr lang="en-US" dirty="0"/>
              <a:t>Step 4 of Developing an Application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628800"/>
            <a:ext cx="7346777" cy="4536504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800" dirty="0"/>
              <a:t>CALCULATE_GROSSPAY</a:t>
            </a:r>
          </a:p>
          <a:p>
            <a:pPr>
              <a:buNone/>
            </a:pPr>
            <a:r>
              <a:rPr lang="en-US" sz="2800" dirty="0"/>
              <a:t>	 DECLARE Hour as Integer store 0</a:t>
            </a:r>
          </a:p>
          <a:p>
            <a:pPr>
              <a:buNone/>
            </a:pPr>
            <a:r>
              <a:rPr lang="en-US" sz="2800" dirty="0"/>
              <a:t>	 DECLARE </a:t>
            </a:r>
            <a:r>
              <a:rPr lang="en-US" sz="2800" dirty="0" err="1"/>
              <a:t>PayRate</a:t>
            </a:r>
            <a:r>
              <a:rPr lang="en-US" sz="2800" dirty="0"/>
              <a:t> as Decimal store 0</a:t>
            </a:r>
          </a:p>
          <a:p>
            <a:pPr>
              <a:buNone/>
            </a:pPr>
            <a:r>
              <a:rPr lang="en-US" sz="2800" dirty="0"/>
              <a:t>     DECLARE </a:t>
            </a:r>
            <a:r>
              <a:rPr lang="en-US" sz="2800" dirty="0" err="1"/>
              <a:t>GrossPay</a:t>
            </a:r>
            <a:r>
              <a:rPr lang="en-US" sz="2800" dirty="0"/>
              <a:t> as Decimal store 0</a:t>
            </a:r>
          </a:p>
          <a:p>
            <a:pPr>
              <a:buNone/>
            </a:pPr>
            <a:r>
              <a:rPr lang="en-US" sz="2800" dirty="0"/>
              <a:t>	 PROMPT "Number of Hour Work: "</a:t>
            </a:r>
          </a:p>
          <a:p>
            <a:pPr>
              <a:buNone/>
            </a:pPr>
            <a:r>
              <a:rPr lang="en-US" sz="2800" dirty="0"/>
              <a:t>    GET Hour</a:t>
            </a:r>
          </a:p>
          <a:p>
            <a:pPr>
              <a:buNone/>
            </a:pPr>
            <a:r>
              <a:rPr lang="en-US" sz="2800" dirty="0"/>
              <a:t>    PROMPT "Hourly Pay Rate: “</a:t>
            </a:r>
          </a:p>
          <a:p>
            <a:pPr>
              <a:buNone/>
            </a:pPr>
            <a:r>
              <a:rPr lang="en-US" sz="2800" dirty="0"/>
              <a:t>    GET </a:t>
            </a:r>
            <a:r>
              <a:rPr lang="en-US" sz="2800" dirty="0" err="1"/>
              <a:t>PayRate</a:t>
            </a:r>
            <a:endParaRPr lang="en-US" sz="2800" dirty="0"/>
          </a:p>
          <a:p>
            <a:pPr>
              <a:buNone/>
            </a:pPr>
            <a:r>
              <a:rPr lang="en-US" sz="2800" dirty="0"/>
              <a:t>	 SET </a:t>
            </a:r>
            <a:r>
              <a:rPr lang="en-US" sz="2800" dirty="0" err="1"/>
              <a:t>GrossPay</a:t>
            </a:r>
            <a:r>
              <a:rPr lang="en-US" sz="2800" dirty="0"/>
              <a:t> = Hour * </a:t>
            </a:r>
            <a:r>
              <a:rPr lang="en-US" sz="2800" dirty="0" err="1"/>
              <a:t>PayRate</a:t>
            </a:r>
            <a:endParaRPr lang="en-US" sz="2800" dirty="0"/>
          </a:p>
          <a:p>
            <a:pPr>
              <a:buNone/>
            </a:pPr>
            <a:r>
              <a:rPr lang="en-US" sz="2800" dirty="0"/>
              <a:t>	 DISPLAY "Gross Pay Earned: " + </a:t>
            </a:r>
            <a:r>
              <a:rPr lang="en-US" sz="2800" dirty="0" err="1"/>
              <a:t>GrossPay</a:t>
            </a:r>
            <a:endParaRPr lang="en-US" sz="2800" dirty="0"/>
          </a:p>
          <a:p>
            <a:pPr>
              <a:buNone/>
            </a:pPr>
            <a:r>
              <a:rPr lang="en-US" sz="2800" dirty="0"/>
              <a:t>END</a:t>
            </a:r>
          </a:p>
          <a:p>
            <a:pPr>
              <a:buNone/>
            </a:pPr>
            <a:endParaRPr lang="en-AU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7634809" cy="731168"/>
          </a:xfrm>
        </p:spPr>
        <p:txBody>
          <a:bodyPr>
            <a:normAutofit/>
          </a:bodyPr>
          <a:lstStyle/>
          <a:p>
            <a:r>
              <a:rPr lang="en-AU" dirty="0"/>
              <a:t>Step 5: Testing the Design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484784"/>
            <a:ext cx="7778825" cy="4680520"/>
          </a:xfrm>
        </p:spPr>
        <p:txBody>
          <a:bodyPr/>
          <a:lstStyle/>
          <a:p>
            <a:r>
              <a:rPr lang="en-US" sz="2400" dirty="0"/>
              <a:t>Check the code for errors:</a:t>
            </a:r>
          </a:p>
          <a:p>
            <a:pPr lvl="1"/>
            <a:r>
              <a:rPr lang="en-US" sz="2400" dirty="0"/>
              <a:t>Read the pseudo-code</a:t>
            </a:r>
          </a:p>
          <a:p>
            <a:pPr lvl="1"/>
            <a:r>
              <a:rPr lang="en-US" sz="2400" dirty="0"/>
              <a:t>Step through each operation as though </a:t>
            </a:r>
            <a:r>
              <a:rPr lang="en-US" sz="2400" b="1" i="1" dirty="0"/>
              <a:t>you</a:t>
            </a:r>
            <a:r>
              <a:rPr lang="en-US" sz="2400" dirty="0"/>
              <a:t> are the computer</a:t>
            </a:r>
          </a:p>
          <a:p>
            <a:pPr lvl="1"/>
            <a:r>
              <a:rPr lang="en-US" sz="2400" dirty="0"/>
              <a:t>Use a piece of paper to jot down the values of variables and properties as they change</a:t>
            </a:r>
          </a:p>
          <a:p>
            <a:pPr lvl="1"/>
            <a:r>
              <a:rPr lang="en-US" sz="2400" dirty="0"/>
              <a:t>Verify that the expected results are achieved</a:t>
            </a:r>
          </a:p>
          <a:p>
            <a:endParaRPr lang="en-AU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60648"/>
            <a:ext cx="7850833" cy="659160"/>
          </a:xfrm>
        </p:spPr>
        <p:txBody>
          <a:bodyPr>
            <a:normAutofit/>
          </a:bodyPr>
          <a:lstStyle/>
          <a:p>
            <a:r>
              <a:rPr lang="en-US" dirty="0"/>
              <a:t>Step 6 of Developing an Application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142984"/>
            <a:ext cx="8786842" cy="5429288"/>
          </a:xfrm>
        </p:spPr>
        <p:txBody>
          <a:bodyPr>
            <a:normAutofit fontScale="92500" lnSpcReduction="10000"/>
          </a:bodyPr>
          <a:lstStyle/>
          <a:p>
            <a:r>
              <a:rPr lang="en-AU" dirty="0"/>
              <a:t>Convert to coding</a:t>
            </a:r>
          </a:p>
          <a:p>
            <a:pPr>
              <a:buNone/>
            </a:pPr>
            <a:r>
              <a:rPr lang="en-AU" dirty="0"/>
              <a:t>using System;</a:t>
            </a:r>
          </a:p>
          <a:p>
            <a:pPr>
              <a:buNone/>
            </a:pPr>
            <a:r>
              <a:rPr lang="en-AU" dirty="0"/>
              <a:t>public class </a:t>
            </a:r>
            <a:r>
              <a:rPr lang="en-AU" dirty="0" err="1"/>
              <a:t>CalculateGrossPay</a:t>
            </a:r>
            <a:r>
              <a:rPr lang="en-AU" dirty="0"/>
              <a:t>  </a:t>
            </a:r>
          </a:p>
          <a:p>
            <a:pPr>
              <a:buNone/>
            </a:pPr>
            <a:r>
              <a:rPr lang="en-AU" dirty="0"/>
              <a:t>{	public static void Main()</a:t>
            </a:r>
          </a:p>
          <a:p>
            <a:pPr>
              <a:buNone/>
            </a:pPr>
            <a:r>
              <a:rPr lang="en-AU" dirty="0"/>
              <a:t>	{	</a:t>
            </a:r>
          </a:p>
          <a:p>
            <a:pPr>
              <a:buNone/>
            </a:pPr>
            <a:r>
              <a:rPr lang="en-AU" dirty="0"/>
              <a:t>		</a:t>
            </a:r>
            <a:r>
              <a:rPr lang="en-AU" dirty="0" err="1"/>
              <a:t>int</a:t>
            </a:r>
            <a:r>
              <a:rPr lang="en-AU" dirty="0"/>
              <a:t> Hour = 0;</a:t>
            </a:r>
          </a:p>
          <a:p>
            <a:pPr>
              <a:buNone/>
            </a:pPr>
            <a:r>
              <a:rPr lang="en-AU" dirty="0"/>
              <a:t>		decimal </a:t>
            </a:r>
            <a:r>
              <a:rPr lang="en-AU" dirty="0" err="1"/>
              <a:t>PayRate</a:t>
            </a:r>
            <a:r>
              <a:rPr lang="en-AU" dirty="0"/>
              <a:t> = 0M, </a:t>
            </a:r>
            <a:r>
              <a:rPr lang="en-AU" dirty="0" err="1"/>
              <a:t>GrossPay</a:t>
            </a:r>
            <a:r>
              <a:rPr lang="en-AU" dirty="0"/>
              <a:t> = 0M;</a:t>
            </a:r>
          </a:p>
          <a:p>
            <a:pPr>
              <a:buNone/>
            </a:pPr>
            <a:r>
              <a:rPr lang="en-AU" dirty="0"/>
              <a:t>		</a:t>
            </a:r>
            <a:r>
              <a:rPr lang="en-AU" dirty="0" err="1"/>
              <a:t>Console.Write</a:t>
            </a:r>
            <a:r>
              <a:rPr lang="en-AU" dirty="0"/>
              <a:t>("Number of Hour Work: ");</a:t>
            </a:r>
          </a:p>
          <a:p>
            <a:pPr>
              <a:buNone/>
            </a:pPr>
            <a:r>
              <a:rPr lang="en-AU" dirty="0"/>
              <a:t>		Hour = Convert.ToInt32(</a:t>
            </a:r>
            <a:r>
              <a:rPr lang="en-AU" dirty="0" err="1"/>
              <a:t>Console.ReadLine</a:t>
            </a:r>
            <a:r>
              <a:rPr lang="en-AU" dirty="0"/>
              <a:t>());</a:t>
            </a:r>
          </a:p>
          <a:p>
            <a:pPr>
              <a:buNone/>
            </a:pPr>
            <a:r>
              <a:rPr lang="en-AU" dirty="0"/>
              <a:t>		</a:t>
            </a:r>
            <a:r>
              <a:rPr lang="en-AU" dirty="0" err="1"/>
              <a:t>Console.Write</a:t>
            </a:r>
            <a:r>
              <a:rPr lang="en-AU" dirty="0"/>
              <a:t>("Hourly Pay Rate: ");</a:t>
            </a:r>
          </a:p>
          <a:p>
            <a:pPr>
              <a:buNone/>
            </a:pPr>
            <a:r>
              <a:rPr lang="en-AU" dirty="0"/>
              <a:t>		</a:t>
            </a:r>
            <a:r>
              <a:rPr lang="en-AU" dirty="0" err="1"/>
              <a:t>PayRate</a:t>
            </a:r>
            <a:r>
              <a:rPr lang="en-AU" dirty="0"/>
              <a:t> = </a:t>
            </a:r>
            <a:r>
              <a:rPr lang="en-AU" dirty="0" err="1"/>
              <a:t>Convert.ToDecimal</a:t>
            </a:r>
            <a:r>
              <a:rPr lang="en-AU" dirty="0"/>
              <a:t>(</a:t>
            </a:r>
            <a:r>
              <a:rPr lang="en-AU" dirty="0" err="1"/>
              <a:t>Console.ReadLine</a:t>
            </a:r>
            <a:r>
              <a:rPr lang="en-AU" dirty="0"/>
              <a:t>());</a:t>
            </a:r>
          </a:p>
          <a:p>
            <a:pPr>
              <a:buNone/>
            </a:pPr>
            <a:r>
              <a:rPr lang="en-AU" dirty="0"/>
              <a:t>		</a:t>
            </a:r>
            <a:r>
              <a:rPr lang="en-AU" dirty="0" err="1"/>
              <a:t>GrossPay</a:t>
            </a:r>
            <a:r>
              <a:rPr lang="en-AU" dirty="0"/>
              <a:t> = Hour * </a:t>
            </a:r>
            <a:r>
              <a:rPr lang="en-AU" dirty="0" err="1"/>
              <a:t>PayRate</a:t>
            </a:r>
            <a:r>
              <a:rPr lang="en-AU" dirty="0"/>
              <a:t>;   // calculate the payment</a:t>
            </a:r>
          </a:p>
          <a:p>
            <a:pPr>
              <a:buNone/>
            </a:pPr>
            <a:r>
              <a:rPr lang="en-AU" dirty="0"/>
              <a:t>		</a:t>
            </a:r>
            <a:r>
              <a:rPr lang="en-AU" dirty="0" err="1"/>
              <a:t>Console.WriteLine</a:t>
            </a:r>
            <a:r>
              <a:rPr lang="en-AU" dirty="0"/>
              <a:t>("Gross Pay Earned: " +</a:t>
            </a:r>
            <a:r>
              <a:rPr lang="en-AU" dirty="0" err="1"/>
              <a:t>GrossPay.ToString</a:t>
            </a:r>
            <a:r>
              <a:rPr lang="en-AU" dirty="0"/>
              <a:t>("c"));  </a:t>
            </a:r>
          </a:p>
          <a:p>
            <a:pPr>
              <a:buNone/>
            </a:pPr>
            <a:r>
              <a:rPr lang="en-AU" dirty="0"/>
              <a:t>	}</a:t>
            </a:r>
          </a:p>
          <a:p>
            <a:pPr>
              <a:buNone/>
            </a:pPr>
            <a:r>
              <a:rPr lang="en-AU" dirty="0"/>
              <a:t>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Step 7: </a:t>
            </a:r>
            <a:r>
              <a:rPr lang="en-US" dirty="0">
                <a:cs typeface="Times New Roman" pitchFamily="18" charset="0"/>
              </a:rPr>
              <a:t>Debugger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628800"/>
            <a:ext cx="8066857" cy="4752528"/>
          </a:xfrm>
        </p:spPr>
        <p:txBody>
          <a:bodyPr/>
          <a:lstStyle/>
          <a:p>
            <a:r>
              <a:rPr lang="en-US" sz="2800" dirty="0"/>
              <a:t>Attempt to run the application - find syntax errors</a:t>
            </a:r>
          </a:p>
          <a:p>
            <a:pPr lvl="1"/>
            <a:r>
              <a:rPr lang="en-US" sz="2800" dirty="0"/>
              <a:t>Correct any syntax errors found</a:t>
            </a:r>
          </a:p>
          <a:p>
            <a:pPr lvl="1"/>
            <a:r>
              <a:rPr lang="en-US" sz="2800" i="1" dirty="0">
                <a:solidFill>
                  <a:srgbClr val="CC6600"/>
                </a:solidFill>
              </a:rPr>
              <a:t>Syntax errors</a:t>
            </a:r>
            <a:r>
              <a:rPr lang="en-US" sz="2800" dirty="0"/>
              <a:t> are the incorrect use of an element of the programming language</a:t>
            </a:r>
          </a:p>
          <a:p>
            <a:pPr lvl="1"/>
            <a:r>
              <a:rPr lang="en-US" sz="2800" dirty="0"/>
              <a:t>Repeat this step as many times as needed</a:t>
            </a:r>
          </a:p>
          <a:p>
            <a:pPr lvl="1"/>
            <a:r>
              <a:rPr lang="en-US" sz="2800" dirty="0"/>
              <a:t>All syntax errors must be removed before C# will create a program that actually runs</a:t>
            </a:r>
          </a:p>
          <a:p>
            <a:endParaRPr lang="en-AU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7778825" cy="803176"/>
          </a:xfrm>
        </p:spPr>
        <p:txBody>
          <a:bodyPr>
            <a:normAutofit/>
          </a:bodyPr>
          <a:lstStyle/>
          <a:p>
            <a:r>
              <a:rPr lang="en-AU" dirty="0"/>
              <a:t>Step 9: </a:t>
            </a:r>
            <a:r>
              <a:rPr lang="en-US" dirty="0">
                <a:cs typeface="Times New Roman" pitchFamily="18" charset="0"/>
              </a:rPr>
              <a:t>Debugger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628800"/>
            <a:ext cx="7778825" cy="3880773"/>
          </a:xfrm>
        </p:spPr>
        <p:txBody>
          <a:bodyPr>
            <a:normAutofit/>
          </a:bodyPr>
          <a:lstStyle/>
          <a:p>
            <a:r>
              <a:rPr lang="en-US" sz="2400" dirty="0"/>
              <a:t>Run the application using test data as input</a:t>
            </a:r>
          </a:p>
          <a:p>
            <a:pPr lvl="1"/>
            <a:r>
              <a:rPr lang="en-US" sz="2400" dirty="0"/>
              <a:t>Run the program with a variety of test data</a:t>
            </a:r>
          </a:p>
          <a:p>
            <a:pPr lvl="1"/>
            <a:r>
              <a:rPr lang="en-US" sz="2400" dirty="0"/>
              <a:t>Check the results to be sure that they are correct</a:t>
            </a:r>
          </a:p>
          <a:p>
            <a:pPr lvl="1"/>
            <a:r>
              <a:rPr lang="en-US" sz="2400" dirty="0"/>
              <a:t>Incorrect results are referred to as a </a:t>
            </a:r>
            <a:r>
              <a:rPr lang="en-US" sz="2400" i="1" dirty="0">
                <a:solidFill>
                  <a:srgbClr val="CC6600"/>
                </a:solidFill>
              </a:rPr>
              <a:t>runtime error</a:t>
            </a:r>
          </a:p>
          <a:p>
            <a:pPr lvl="1"/>
            <a:r>
              <a:rPr lang="en-US" sz="2400" dirty="0"/>
              <a:t>Correct any runtime errors found</a:t>
            </a:r>
          </a:p>
          <a:p>
            <a:pPr lvl="1"/>
            <a:r>
              <a:rPr lang="en-US" sz="2400" dirty="0"/>
              <a:t>Repeat this step as many times as necessary</a:t>
            </a:r>
          </a:p>
          <a:p>
            <a:endParaRPr lang="en-A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Organization of a Computer System</a:t>
            </a:r>
            <a:endParaRPr lang="en-AU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6600" y="2057400"/>
            <a:ext cx="2438400" cy="2209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429000" y="2133600"/>
            <a:ext cx="20574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Central</a:t>
            </a:r>
          </a:p>
          <a:p>
            <a:pPr algn="ctr"/>
            <a:r>
              <a:rPr lang="en-US" sz="1800"/>
              <a:t>Processing</a:t>
            </a:r>
          </a:p>
          <a:p>
            <a:pPr algn="ctr"/>
            <a:r>
              <a:rPr lang="en-US" sz="1800"/>
              <a:t>Unit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429000" y="3276600"/>
            <a:ext cx="2057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/>
              <a:t>Main</a:t>
            </a:r>
          </a:p>
          <a:p>
            <a:pPr algn="ctr"/>
            <a:r>
              <a:rPr lang="en-US" sz="1800" dirty="0"/>
              <a:t>Memory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95400" y="2895600"/>
            <a:ext cx="1676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Input</a:t>
            </a:r>
          </a:p>
          <a:p>
            <a:pPr algn="ctr"/>
            <a:r>
              <a:rPr lang="en-US" sz="1800"/>
              <a:t>Device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19800" y="2895600"/>
            <a:ext cx="1676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Output</a:t>
            </a:r>
          </a:p>
          <a:p>
            <a:pPr algn="ctr"/>
            <a:r>
              <a:rPr lang="en-US" sz="1800"/>
              <a:t>Device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19800" y="4724400"/>
            <a:ext cx="1676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Secondary</a:t>
            </a:r>
          </a:p>
          <a:p>
            <a:pPr algn="ctr"/>
            <a:r>
              <a:rPr lang="en-US" sz="1800"/>
              <a:t>Storage</a:t>
            </a: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2971800" y="32766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AU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5715000" y="32004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AU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479925" y="4267200"/>
            <a:ext cx="15875" cy="838200"/>
          </a:xfrm>
          <a:custGeom>
            <a:avLst/>
            <a:gdLst>
              <a:gd name="T0" fmla="*/ 2147483647 w 10"/>
              <a:gd name="T1" fmla="*/ 2147483647 h 528"/>
              <a:gd name="T2" fmla="*/ 0 w 10"/>
              <a:gd name="T3" fmla="*/ 0 h 528"/>
              <a:gd name="T4" fmla="*/ 0 60000 65536"/>
              <a:gd name="T5" fmla="*/ 0 60000 65536"/>
              <a:gd name="T6" fmla="*/ 0 w 10"/>
              <a:gd name="T7" fmla="*/ 0 h 528"/>
              <a:gd name="T8" fmla="*/ 10 w 10"/>
              <a:gd name="T9" fmla="*/ 528 h 52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" h="528">
                <a:moveTo>
                  <a:pt x="10" y="528"/>
                </a:moveTo>
                <a:cubicBezTo>
                  <a:pt x="10" y="448"/>
                  <a:pt x="0" y="100"/>
                  <a:pt x="0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rot="16200000">
            <a:off x="3276600" y="32004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AU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4495800" y="5105400"/>
            <a:ext cx="152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AU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332656"/>
            <a:ext cx="6347713" cy="533384"/>
          </a:xfrm>
        </p:spPr>
        <p:txBody>
          <a:bodyPr>
            <a:normAutofit fontScale="90000"/>
          </a:bodyPr>
          <a:lstStyle/>
          <a:p>
            <a:r>
              <a:rPr lang="en-AU" dirty="0"/>
              <a:t>Step 10: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142984"/>
            <a:ext cx="8572560" cy="5429288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AU" sz="3300" dirty="0">
                <a:latin typeface="Arial Narrow" pitchFamily="34" charset="0"/>
              </a:rPr>
              <a:t>using System;   // adding comments to explain your </a:t>
            </a:r>
          </a:p>
          <a:p>
            <a:pPr>
              <a:buNone/>
            </a:pPr>
            <a:r>
              <a:rPr lang="en-AU" sz="3300" dirty="0">
                <a:latin typeface="Arial Narrow" pitchFamily="34" charset="0"/>
              </a:rPr>
              <a:t>public class </a:t>
            </a:r>
            <a:r>
              <a:rPr lang="en-AU" sz="3300" dirty="0" err="1">
                <a:latin typeface="Arial Narrow" pitchFamily="34" charset="0"/>
              </a:rPr>
              <a:t>CalculateGrossPay</a:t>
            </a:r>
            <a:r>
              <a:rPr lang="en-AU" sz="3300" dirty="0">
                <a:latin typeface="Arial Narrow" pitchFamily="34" charset="0"/>
              </a:rPr>
              <a:t>  </a:t>
            </a:r>
          </a:p>
          <a:p>
            <a:pPr>
              <a:buNone/>
            </a:pPr>
            <a:r>
              <a:rPr lang="en-AU" sz="3300" dirty="0">
                <a:latin typeface="Arial Narrow" pitchFamily="34" charset="0"/>
              </a:rPr>
              <a:t>{	public static void Main()</a:t>
            </a:r>
          </a:p>
          <a:p>
            <a:pPr>
              <a:buNone/>
            </a:pPr>
            <a:r>
              <a:rPr lang="en-AU" sz="3300" dirty="0">
                <a:latin typeface="Arial Narrow" pitchFamily="34" charset="0"/>
              </a:rPr>
              <a:t>	{	// Declare data variables</a:t>
            </a:r>
          </a:p>
          <a:p>
            <a:pPr>
              <a:buNone/>
            </a:pPr>
            <a:r>
              <a:rPr lang="en-AU" sz="3300" dirty="0">
                <a:latin typeface="Arial Narrow" pitchFamily="34" charset="0"/>
              </a:rPr>
              <a:t>		</a:t>
            </a:r>
            <a:r>
              <a:rPr lang="en-AU" sz="3300" dirty="0" err="1">
                <a:latin typeface="Arial Narrow" pitchFamily="34" charset="0"/>
              </a:rPr>
              <a:t>int</a:t>
            </a:r>
            <a:r>
              <a:rPr lang="en-AU" sz="3300" dirty="0">
                <a:latin typeface="Arial Narrow" pitchFamily="34" charset="0"/>
              </a:rPr>
              <a:t> Hour = 0;    // store </a:t>
            </a:r>
            <a:r>
              <a:rPr lang="en-AU" sz="3300" dirty="0" err="1">
                <a:latin typeface="Arial Narrow" pitchFamily="34" charset="0"/>
              </a:rPr>
              <a:t>HourWork</a:t>
            </a:r>
            <a:r>
              <a:rPr lang="en-AU" sz="3300" dirty="0">
                <a:latin typeface="Arial Narrow" pitchFamily="34" charset="0"/>
              </a:rPr>
              <a:t>  as whole hour number </a:t>
            </a:r>
          </a:p>
          <a:p>
            <a:pPr>
              <a:buNone/>
            </a:pPr>
            <a:r>
              <a:rPr lang="en-AU" sz="3300" dirty="0">
                <a:latin typeface="Arial Narrow" pitchFamily="34" charset="0"/>
              </a:rPr>
              <a:t>		decimal </a:t>
            </a:r>
            <a:r>
              <a:rPr lang="en-AU" sz="3300" dirty="0" err="1">
                <a:latin typeface="Arial Narrow" pitchFamily="34" charset="0"/>
              </a:rPr>
              <a:t>PayRate</a:t>
            </a:r>
            <a:r>
              <a:rPr lang="en-AU" sz="3300" dirty="0">
                <a:latin typeface="Arial Narrow" pitchFamily="34" charset="0"/>
              </a:rPr>
              <a:t> = 0M, </a:t>
            </a:r>
            <a:r>
              <a:rPr lang="en-AU" sz="3300" dirty="0" err="1">
                <a:latin typeface="Arial Narrow" pitchFamily="34" charset="0"/>
              </a:rPr>
              <a:t>GrossPay</a:t>
            </a:r>
            <a:r>
              <a:rPr lang="en-AU" sz="3300" dirty="0">
                <a:latin typeface="Arial Narrow" pitchFamily="34" charset="0"/>
              </a:rPr>
              <a:t> = 0M;  // store as currency value</a:t>
            </a:r>
          </a:p>
          <a:p>
            <a:pPr>
              <a:buNone/>
            </a:pPr>
            <a:endParaRPr lang="en-AU" sz="3300" dirty="0">
              <a:latin typeface="Arial Narrow" pitchFamily="34" charset="0"/>
            </a:endParaRPr>
          </a:p>
          <a:p>
            <a:pPr>
              <a:buNone/>
            </a:pPr>
            <a:r>
              <a:rPr lang="en-AU" sz="3300" dirty="0">
                <a:latin typeface="Arial Narrow" pitchFamily="34" charset="0"/>
              </a:rPr>
              <a:t>		// get hour work</a:t>
            </a:r>
          </a:p>
          <a:p>
            <a:pPr>
              <a:buNone/>
            </a:pPr>
            <a:r>
              <a:rPr lang="en-AU" sz="3300" dirty="0">
                <a:latin typeface="Arial Narrow" pitchFamily="34" charset="0"/>
              </a:rPr>
              <a:t>		</a:t>
            </a:r>
            <a:r>
              <a:rPr lang="en-AU" sz="3300" dirty="0" err="1">
                <a:latin typeface="Arial Narrow" pitchFamily="34" charset="0"/>
              </a:rPr>
              <a:t>Console.Write</a:t>
            </a:r>
            <a:r>
              <a:rPr lang="en-AU" sz="3300" dirty="0">
                <a:latin typeface="Arial Narrow" pitchFamily="34" charset="0"/>
              </a:rPr>
              <a:t>("Number of Hour Work: ");</a:t>
            </a:r>
          </a:p>
          <a:p>
            <a:pPr>
              <a:buNone/>
            </a:pPr>
            <a:r>
              <a:rPr lang="en-AU" sz="3300" dirty="0">
                <a:latin typeface="Arial Narrow" pitchFamily="34" charset="0"/>
              </a:rPr>
              <a:t>		Hour = Convert.ToInt32(</a:t>
            </a:r>
            <a:r>
              <a:rPr lang="en-AU" sz="3300" dirty="0" err="1">
                <a:latin typeface="Arial Narrow" pitchFamily="34" charset="0"/>
              </a:rPr>
              <a:t>Console.ReadLine</a:t>
            </a:r>
            <a:r>
              <a:rPr lang="en-AU" sz="3300" dirty="0">
                <a:latin typeface="Arial Narrow" pitchFamily="34" charset="0"/>
              </a:rPr>
              <a:t>());   // convert the string text input to integer value</a:t>
            </a:r>
          </a:p>
          <a:p>
            <a:pPr>
              <a:buNone/>
            </a:pPr>
            <a:endParaRPr lang="en-AU" sz="3300" dirty="0">
              <a:latin typeface="Arial Narrow" pitchFamily="34" charset="0"/>
            </a:endParaRPr>
          </a:p>
          <a:p>
            <a:pPr>
              <a:buNone/>
            </a:pPr>
            <a:r>
              <a:rPr lang="en-AU" sz="3300" dirty="0">
                <a:latin typeface="Arial Narrow" pitchFamily="34" charset="0"/>
              </a:rPr>
              <a:t>		// get pay rate</a:t>
            </a:r>
          </a:p>
          <a:p>
            <a:pPr>
              <a:buNone/>
            </a:pPr>
            <a:r>
              <a:rPr lang="en-AU" sz="3300" dirty="0">
                <a:latin typeface="Arial Narrow" pitchFamily="34" charset="0"/>
              </a:rPr>
              <a:t>		</a:t>
            </a:r>
            <a:r>
              <a:rPr lang="en-AU" sz="3300" dirty="0" err="1">
                <a:latin typeface="Arial Narrow" pitchFamily="34" charset="0"/>
              </a:rPr>
              <a:t>Console.Write</a:t>
            </a:r>
            <a:r>
              <a:rPr lang="en-AU" sz="3300" dirty="0">
                <a:latin typeface="Arial Narrow" pitchFamily="34" charset="0"/>
              </a:rPr>
              <a:t>("Hourly Pay Rate: ");</a:t>
            </a:r>
          </a:p>
          <a:p>
            <a:pPr>
              <a:buNone/>
            </a:pPr>
            <a:r>
              <a:rPr lang="en-AU" sz="3300" dirty="0">
                <a:latin typeface="Arial Narrow" pitchFamily="34" charset="0"/>
              </a:rPr>
              <a:t>		</a:t>
            </a:r>
            <a:r>
              <a:rPr lang="en-AU" sz="3300" dirty="0" err="1">
                <a:latin typeface="Arial Narrow" pitchFamily="34" charset="0"/>
              </a:rPr>
              <a:t>PayRate</a:t>
            </a:r>
            <a:r>
              <a:rPr lang="en-AU" sz="3300" dirty="0">
                <a:latin typeface="Arial Narrow" pitchFamily="34" charset="0"/>
              </a:rPr>
              <a:t> = </a:t>
            </a:r>
            <a:r>
              <a:rPr lang="en-AU" sz="3300" dirty="0" err="1">
                <a:latin typeface="Arial Narrow" pitchFamily="34" charset="0"/>
              </a:rPr>
              <a:t>Convert.ToDecimal</a:t>
            </a:r>
            <a:r>
              <a:rPr lang="en-AU" sz="3300" dirty="0">
                <a:latin typeface="Arial Narrow" pitchFamily="34" charset="0"/>
              </a:rPr>
              <a:t>(</a:t>
            </a:r>
            <a:r>
              <a:rPr lang="en-AU" sz="3300" dirty="0" err="1">
                <a:latin typeface="Arial Narrow" pitchFamily="34" charset="0"/>
              </a:rPr>
              <a:t>Console.ReadLine</a:t>
            </a:r>
            <a:r>
              <a:rPr lang="en-AU" sz="3300" dirty="0">
                <a:latin typeface="Arial Narrow" pitchFamily="34" charset="0"/>
              </a:rPr>
              <a:t>());  // convert string text input to decimal value</a:t>
            </a:r>
          </a:p>
          <a:p>
            <a:pPr>
              <a:buNone/>
            </a:pPr>
            <a:endParaRPr lang="en-AU" sz="3300" dirty="0">
              <a:latin typeface="Arial Narrow" pitchFamily="34" charset="0"/>
            </a:endParaRPr>
          </a:p>
          <a:p>
            <a:pPr>
              <a:buNone/>
            </a:pPr>
            <a:r>
              <a:rPr lang="en-AU" sz="3300" dirty="0">
                <a:latin typeface="Arial Narrow" pitchFamily="34" charset="0"/>
              </a:rPr>
              <a:t>		</a:t>
            </a:r>
            <a:r>
              <a:rPr lang="en-AU" sz="3300" dirty="0" err="1">
                <a:latin typeface="Arial Narrow" pitchFamily="34" charset="0"/>
              </a:rPr>
              <a:t>GrossPay</a:t>
            </a:r>
            <a:r>
              <a:rPr lang="en-AU" sz="3300" dirty="0">
                <a:latin typeface="Arial Narrow" pitchFamily="34" charset="0"/>
              </a:rPr>
              <a:t> = Hour * </a:t>
            </a:r>
            <a:r>
              <a:rPr lang="en-AU" sz="3300" dirty="0" err="1">
                <a:latin typeface="Arial Narrow" pitchFamily="34" charset="0"/>
              </a:rPr>
              <a:t>PayRate</a:t>
            </a:r>
            <a:r>
              <a:rPr lang="en-AU" sz="3300" dirty="0">
                <a:latin typeface="Arial Narrow" pitchFamily="34" charset="0"/>
              </a:rPr>
              <a:t>;   // calculate the payment</a:t>
            </a:r>
          </a:p>
          <a:p>
            <a:pPr>
              <a:buNone/>
            </a:pPr>
            <a:r>
              <a:rPr lang="en-AU" sz="3300" dirty="0">
                <a:latin typeface="Arial Narrow" pitchFamily="34" charset="0"/>
              </a:rPr>
              <a:t>		</a:t>
            </a:r>
            <a:r>
              <a:rPr lang="en-AU" sz="3300" dirty="0" err="1">
                <a:latin typeface="Arial Narrow" pitchFamily="34" charset="0"/>
              </a:rPr>
              <a:t>Console.WriteLine</a:t>
            </a:r>
            <a:r>
              <a:rPr lang="en-AU" sz="3300" dirty="0">
                <a:latin typeface="Arial Narrow" pitchFamily="34" charset="0"/>
              </a:rPr>
              <a:t>("Gross Pay Earned: " +</a:t>
            </a:r>
            <a:r>
              <a:rPr lang="en-AU" sz="3300" dirty="0" err="1">
                <a:latin typeface="Arial Narrow" pitchFamily="34" charset="0"/>
              </a:rPr>
              <a:t>GrossPay.ToString</a:t>
            </a:r>
            <a:r>
              <a:rPr lang="en-AU" sz="3300" dirty="0">
                <a:latin typeface="Arial Narrow" pitchFamily="34" charset="0"/>
              </a:rPr>
              <a:t>("c"));  // display payment in currency</a:t>
            </a:r>
          </a:p>
          <a:p>
            <a:pPr>
              <a:buNone/>
            </a:pPr>
            <a:r>
              <a:rPr lang="en-AU" sz="3300" dirty="0">
                <a:latin typeface="Arial Narrow" pitchFamily="34" charset="0"/>
              </a:rPr>
              <a:t>	}</a:t>
            </a:r>
          </a:p>
          <a:p>
            <a:pPr>
              <a:buNone/>
            </a:pPr>
            <a:r>
              <a:rPr lang="en-AU" sz="3300" dirty="0">
                <a:latin typeface="Arial Narrow" pitchFamily="34" charset="0"/>
              </a:rPr>
              <a:t>}     // How to do for 3 or 5 employees and apply repeating processing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CPU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772816"/>
            <a:ext cx="6347714" cy="4268547"/>
          </a:xfrm>
        </p:spPr>
        <p:txBody>
          <a:bodyPr>
            <a:noAutofit/>
          </a:bodyPr>
          <a:lstStyle/>
          <a:p>
            <a:r>
              <a:rPr lang="en-US" sz="2400" dirty="0"/>
              <a:t>Fetches instructions from main memory</a:t>
            </a:r>
          </a:p>
          <a:p>
            <a:r>
              <a:rPr lang="en-US" sz="2400" dirty="0"/>
              <a:t>Carries out the operations commanded by the instructions</a:t>
            </a:r>
          </a:p>
          <a:p>
            <a:r>
              <a:rPr lang="en-US" sz="2400" dirty="0"/>
              <a:t>Each instruction produces some outcome</a:t>
            </a:r>
          </a:p>
          <a:p>
            <a:r>
              <a:rPr lang="en-US" sz="2400" dirty="0"/>
              <a:t>CPU gets instructions from a program</a:t>
            </a:r>
          </a:p>
          <a:p>
            <a:r>
              <a:rPr lang="en-US" sz="2400" dirty="0"/>
              <a:t>A </a:t>
            </a:r>
            <a:r>
              <a:rPr lang="en-US" sz="2400" i="1" dirty="0">
                <a:solidFill>
                  <a:srgbClr val="CC6600"/>
                </a:solidFill>
              </a:rPr>
              <a:t>program</a:t>
            </a:r>
            <a:r>
              <a:rPr lang="en-US" sz="2400" dirty="0"/>
              <a:t> is an entire sequence of instructions</a:t>
            </a:r>
          </a:p>
          <a:p>
            <a:r>
              <a:rPr lang="en-US" sz="2400" dirty="0"/>
              <a:t>Instructions are stored as </a:t>
            </a:r>
            <a:r>
              <a:rPr lang="en-US" sz="2400" i="1" dirty="0">
                <a:solidFill>
                  <a:srgbClr val="CC6600"/>
                </a:solidFill>
              </a:rPr>
              <a:t>binary numbers</a:t>
            </a:r>
          </a:p>
          <a:p>
            <a:r>
              <a:rPr lang="en-US" sz="2400" i="1" dirty="0">
                <a:solidFill>
                  <a:srgbClr val="CC6600"/>
                </a:solidFill>
              </a:rPr>
              <a:t>Binary number</a:t>
            </a:r>
            <a:r>
              <a:rPr lang="en-US" sz="2400" dirty="0"/>
              <a:t> - a sequence of 1’s and 0’s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 Memory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7346777" cy="3880773"/>
          </a:xfrm>
        </p:spPr>
        <p:txBody>
          <a:bodyPr/>
          <a:lstStyle/>
          <a:p>
            <a:r>
              <a:rPr lang="en-US" sz="2400" dirty="0"/>
              <a:t>Commonly known as random access memory, or just RAM</a:t>
            </a:r>
          </a:p>
          <a:p>
            <a:r>
              <a:rPr lang="en-US" sz="2400" dirty="0"/>
              <a:t>Holds instructions and data needed for programs that are currently running</a:t>
            </a:r>
          </a:p>
          <a:p>
            <a:r>
              <a:rPr lang="en-US" sz="2400" dirty="0"/>
              <a:t>RAM is usually a </a:t>
            </a:r>
            <a:r>
              <a:rPr lang="en-US" sz="2400" i="1" dirty="0">
                <a:solidFill>
                  <a:srgbClr val="CC6600"/>
                </a:solidFill>
              </a:rPr>
              <a:t>volatile</a:t>
            </a:r>
            <a:r>
              <a:rPr lang="en-US" sz="2400" dirty="0"/>
              <a:t> type of memory</a:t>
            </a:r>
          </a:p>
          <a:p>
            <a:pPr lvl="1"/>
            <a:r>
              <a:rPr lang="en-US" sz="2400" dirty="0"/>
              <a:t>Contents are lost when power is turned off</a:t>
            </a:r>
          </a:p>
          <a:p>
            <a:r>
              <a:rPr lang="en-US" sz="2400" dirty="0"/>
              <a:t>Used as temporary storage</a:t>
            </a:r>
          </a:p>
          <a:p>
            <a:endParaRPr lang="en-A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Secondary Storage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542" y="1628800"/>
            <a:ext cx="7872890" cy="4680520"/>
          </a:xfrm>
        </p:spPr>
        <p:txBody>
          <a:bodyPr/>
          <a:lstStyle/>
          <a:p>
            <a:r>
              <a:rPr lang="en-US" sz="2400" dirty="0"/>
              <a:t>A </a:t>
            </a:r>
            <a:r>
              <a:rPr lang="en-US" sz="2400" i="1" dirty="0">
                <a:solidFill>
                  <a:srgbClr val="CC6600"/>
                </a:solidFill>
              </a:rPr>
              <a:t>nonvolatile</a:t>
            </a:r>
            <a:r>
              <a:rPr lang="en-US" sz="2400" dirty="0"/>
              <a:t> storage medium</a:t>
            </a:r>
          </a:p>
          <a:p>
            <a:pPr lvl="1"/>
            <a:r>
              <a:rPr lang="en-US" sz="2400" dirty="0"/>
              <a:t>Contents retained while power is off</a:t>
            </a:r>
          </a:p>
          <a:p>
            <a:r>
              <a:rPr lang="en-US" sz="2400" dirty="0"/>
              <a:t>Hard disk drives are most common</a:t>
            </a:r>
          </a:p>
          <a:p>
            <a:pPr lvl="1"/>
            <a:r>
              <a:rPr lang="en-US" sz="2400" dirty="0"/>
              <a:t>Records data magnetically on a circular disk</a:t>
            </a:r>
          </a:p>
          <a:p>
            <a:pPr lvl="1"/>
            <a:r>
              <a:rPr lang="en-US" sz="2400" dirty="0"/>
              <a:t>Provides fast access to large amounts of data</a:t>
            </a:r>
          </a:p>
          <a:p>
            <a:r>
              <a:rPr lang="en-US" sz="2400" dirty="0"/>
              <a:t>Optical devices store data on CD’s as pits</a:t>
            </a:r>
          </a:p>
          <a:p>
            <a:r>
              <a:rPr lang="en-US" sz="2400" dirty="0"/>
              <a:t>USB flash memory devices</a:t>
            </a:r>
          </a:p>
          <a:p>
            <a:pPr lvl="1"/>
            <a:r>
              <a:rPr lang="en-US" sz="2400" dirty="0"/>
              <a:t>High capacity device plugs into USB port</a:t>
            </a:r>
          </a:p>
          <a:p>
            <a:pPr lvl="1"/>
            <a:r>
              <a:rPr lang="en-US" sz="2400" dirty="0"/>
              <a:t>Portable, reliable, and fits easily in a pocket</a:t>
            </a:r>
          </a:p>
          <a:p>
            <a:endParaRPr lang="en-A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 Devices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Any type of device that provides data to a computer from the outside world</a:t>
            </a:r>
          </a:p>
          <a:p>
            <a:r>
              <a:rPr lang="en-US" sz="2400" dirty="0"/>
              <a:t>For example:</a:t>
            </a:r>
          </a:p>
          <a:p>
            <a:pPr lvl="1"/>
            <a:r>
              <a:rPr lang="en-US" sz="2400" dirty="0"/>
              <a:t>Keyboard</a:t>
            </a:r>
          </a:p>
          <a:p>
            <a:pPr lvl="1"/>
            <a:r>
              <a:rPr lang="en-US" sz="2400" dirty="0"/>
              <a:t>Mouse</a:t>
            </a:r>
          </a:p>
          <a:p>
            <a:pPr lvl="1"/>
            <a:r>
              <a:rPr lang="en-US" sz="2400" dirty="0"/>
              <a:t>Scanner</a:t>
            </a:r>
          </a:p>
          <a:p>
            <a:pPr>
              <a:buNone/>
            </a:pPr>
            <a:endParaRPr lang="en-A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Output Devices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772816"/>
            <a:ext cx="6347714" cy="4268547"/>
          </a:xfrm>
        </p:spPr>
        <p:txBody>
          <a:bodyPr>
            <a:noAutofit/>
          </a:bodyPr>
          <a:lstStyle/>
          <a:p>
            <a:r>
              <a:rPr lang="en-US" sz="2400" dirty="0"/>
              <a:t>Any type of device that provides data from a computer to the outside world</a:t>
            </a:r>
          </a:p>
          <a:p>
            <a:r>
              <a:rPr lang="en-US" sz="2400" dirty="0"/>
              <a:t>Examples of output data:</a:t>
            </a:r>
          </a:p>
          <a:p>
            <a:pPr lvl="1"/>
            <a:r>
              <a:rPr lang="en-US" sz="2400" dirty="0"/>
              <a:t>A printed report</a:t>
            </a:r>
          </a:p>
          <a:p>
            <a:pPr lvl="1"/>
            <a:r>
              <a:rPr lang="en-US" sz="2400" dirty="0"/>
              <a:t>An image such as a picture</a:t>
            </a:r>
          </a:p>
          <a:p>
            <a:pPr lvl="1"/>
            <a:r>
              <a:rPr lang="en-US" sz="2400" dirty="0"/>
              <a:t>A sound</a:t>
            </a:r>
          </a:p>
          <a:p>
            <a:r>
              <a:rPr lang="en-US" sz="2400" dirty="0"/>
              <a:t>Common output devices include:</a:t>
            </a:r>
          </a:p>
          <a:p>
            <a:pPr lvl="1"/>
            <a:r>
              <a:rPr lang="en-US" sz="2400" dirty="0"/>
              <a:t>Monitor (display screen)</a:t>
            </a:r>
          </a:p>
          <a:p>
            <a:pPr lvl="1"/>
            <a:r>
              <a:rPr lang="en-US" sz="2400" dirty="0"/>
              <a:t>Printer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Software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412776"/>
            <a:ext cx="7706817" cy="4752528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The programs that run on a computer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Two major categories</a:t>
            </a:r>
          </a:p>
          <a:p>
            <a:pPr lvl="1">
              <a:lnSpc>
                <a:spcPct val="90000"/>
              </a:lnSpc>
            </a:pPr>
            <a:r>
              <a:rPr lang="en-US" sz="2400" i="1" dirty="0">
                <a:solidFill>
                  <a:srgbClr val="CC6600"/>
                </a:solidFill>
              </a:rPr>
              <a:t>Operating systems</a:t>
            </a:r>
          </a:p>
          <a:p>
            <a:pPr lvl="2">
              <a:lnSpc>
                <a:spcPct val="90000"/>
              </a:lnSpc>
            </a:pPr>
            <a:r>
              <a:rPr lang="en-US" sz="2400" dirty="0"/>
              <a:t>Controls the processes within the computer</a:t>
            </a:r>
          </a:p>
          <a:p>
            <a:pPr lvl="2">
              <a:lnSpc>
                <a:spcPct val="90000"/>
              </a:lnSpc>
            </a:pPr>
            <a:r>
              <a:rPr lang="en-US" sz="2400" dirty="0"/>
              <a:t>Manages the computer's hardware devices</a:t>
            </a:r>
          </a:p>
          <a:p>
            <a:pPr lvl="1">
              <a:lnSpc>
                <a:spcPct val="90000"/>
              </a:lnSpc>
            </a:pPr>
            <a:r>
              <a:rPr lang="en-US" sz="2400" i="1" dirty="0">
                <a:solidFill>
                  <a:srgbClr val="CC6600"/>
                </a:solidFill>
              </a:rPr>
              <a:t>Application Software</a:t>
            </a:r>
          </a:p>
          <a:p>
            <a:pPr lvl="2">
              <a:lnSpc>
                <a:spcPct val="90000"/>
              </a:lnSpc>
            </a:pPr>
            <a:r>
              <a:rPr lang="en-US" sz="2400" dirty="0"/>
              <a:t>Solve problems or perform tasks needed by users</a:t>
            </a:r>
          </a:p>
          <a:p>
            <a:pPr lvl="2">
              <a:lnSpc>
                <a:spcPct val="90000"/>
              </a:lnSpc>
            </a:pPr>
            <a:r>
              <a:rPr lang="en-US" sz="2400" dirty="0"/>
              <a:t>Examples include word processing, spreadsheets, games, Internet browsers, playing music, etc)</a:t>
            </a:r>
          </a:p>
          <a:p>
            <a:pPr lvl="2">
              <a:lnSpc>
                <a:spcPct val="90000"/>
              </a:lnSpc>
            </a:pPr>
            <a:r>
              <a:rPr lang="en-US" sz="2400" dirty="0"/>
              <a:t>Each program is referred to as an application</a:t>
            </a:r>
          </a:p>
          <a:p>
            <a:pPr lvl="2">
              <a:lnSpc>
                <a:spcPct val="90000"/>
              </a:lnSpc>
            </a:pPr>
            <a:r>
              <a:rPr lang="en-US" sz="2400" dirty="0"/>
              <a:t>This unit develops applications in C#</a:t>
            </a:r>
          </a:p>
          <a:p>
            <a:endParaRPr lang="en-A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1058</TotalTime>
  <Words>1893</Words>
  <Application>Microsoft Macintosh PowerPoint</Application>
  <PresentationFormat>On-screen Show (4:3)</PresentationFormat>
  <Paragraphs>301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Arial</vt:lpstr>
      <vt:lpstr>Arial Narrow</vt:lpstr>
      <vt:lpstr>Bradley Hand ITC</vt:lpstr>
      <vt:lpstr>Calibri</vt:lpstr>
      <vt:lpstr>Courier New</vt:lpstr>
      <vt:lpstr>Times New Roman</vt:lpstr>
      <vt:lpstr>Trebuchet MS</vt:lpstr>
      <vt:lpstr>Wingdings</vt:lpstr>
      <vt:lpstr>Wingdings 2</vt:lpstr>
      <vt:lpstr>Wingdings 3</vt:lpstr>
      <vt:lpstr>Facet</vt:lpstr>
      <vt:lpstr>SIT102 - Introduction to Computer Programming </vt:lpstr>
      <vt:lpstr>Computer Systems: Hardware and Software </vt:lpstr>
      <vt:lpstr>Organization of a Computer System</vt:lpstr>
      <vt:lpstr>The CPU</vt:lpstr>
      <vt:lpstr>Main Memory</vt:lpstr>
      <vt:lpstr>Secondary Storage</vt:lpstr>
      <vt:lpstr>Input Devices</vt:lpstr>
      <vt:lpstr>Output Devices</vt:lpstr>
      <vt:lpstr>Software</vt:lpstr>
      <vt:lpstr>Programs and  Programming Languages</vt:lpstr>
      <vt:lpstr>Computing Gross Pay</vt:lpstr>
      <vt:lpstr>States and Transitions</vt:lpstr>
      <vt:lpstr>Programming Languages</vt:lpstr>
      <vt:lpstr>Common Programming Languages</vt:lpstr>
      <vt:lpstr>Methods of Programming</vt:lpstr>
      <vt:lpstr>Example of an Calculate Gross Pay</vt:lpstr>
      <vt:lpstr>Program– Compute Gross Pay</vt:lpstr>
      <vt:lpstr>Language Elements</vt:lpstr>
      <vt:lpstr>Language Elements: Syntax</vt:lpstr>
      <vt:lpstr>The Programming Process</vt:lpstr>
      <vt:lpstr>Software Development Life Cycle </vt:lpstr>
      <vt:lpstr>Step 1 of Developing an Application</vt:lpstr>
      <vt:lpstr>Step 2 of Developing an Application</vt:lpstr>
      <vt:lpstr>Step 3 of Developing an Application</vt:lpstr>
      <vt:lpstr>Step 4 of Developing an Application</vt:lpstr>
      <vt:lpstr>Step 5: Testing the Design Algorithm</vt:lpstr>
      <vt:lpstr>Step 6 of Developing an Application</vt:lpstr>
      <vt:lpstr>Step 7: Debugger</vt:lpstr>
      <vt:lpstr>Step 9: Debugger</vt:lpstr>
      <vt:lpstr>Step 10: Documentation</vt:lpstr>
    </vt:vector>
  </TitlesOfParts>
  <Company>Deakin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SIT102 - Introduction to Computer Programming</dc:title>
  <dc:creator>Thao Pham</dc:creator>
  <cp:lastModifiedBy>Leo Zhang</cp:lastModifiedBy>
  <cp:revision>26</cp:revision>
  <dcterms:created xsi:type="dcterms:W3CDTF">2010-03-06T05:39:15Z</dcterms:created>
  <dcterms:modified xsi:type="dcterms:W3CDTF">2021-11-02T01:07:47Z</dcterms:modified>
</cp:coreProperties>
</file>