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2" r:id="rId5"/>
    <p:sldId id="263" r:id="rId6"/>
    <p:sldId id="259" r:id="rId7"/>
    <p:sldId id="264" r:id="rId8"/>
    <p:sldId id="267" r:id="rId9"/>
    <p:sldId id="260" r:id="rId10"/>
    <p:sldId id="266" r:id="rId11"/>
    <p:sldId id="265" r:id="rId12"/>
    <p:sldId id="268" r:id="rId13"/>
    <p:sldId id="269" r:id="rId14"/>
    <p:sldId id="261" r:id="rId15"/>
    <p:sldId id="270" r:id="rId16"/>
    <p:sldId id="271" r:id="rId1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08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5" autoAdjust="0"/>
    <p:restoredTop sz="86482" autoAdjust="0"/>
  </p:normalViewPr>
  <p:slideViewPr>
    <p:cSldViewPr>
      <p:cViewPr varScale="1">
        <p:scale>
          <a:sx n="89" d="100"/>
          <a:sy n="89" d="100"/>
        </p:scale>
        <p:origin x="-930" y="-90"/>
      </p:cViewPr>
      <p:guideLst>
        <p:guide orient="horz" pos="1008"/>
        <p:guide pos="2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3276"/>
    </p:cViewPr>
  </p:sorterViewPr>
  <p:notesViewPr>
    <p:cSldViewPr>
      <p:cViewPr varScale="1">
        <p:scale>
          <a:sx n="67" d="100"/>
          <a:sy n="67" d="100"/>
        </p:scale>
        <p:origin x="-1908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17F54438-4458-49CB-ACA6-994FC09AB4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36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A8CF2D7-E6B7-421F-8687-84A7096D4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FB1FAD-BEBA-4564-809C-03C522AF5640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42895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Unix,</a:t>
            </a:r>
            <a:r>
              <a:rPr lang="en-US" baseline="0" dirty="0" smtClean="0"/>
              <a:t> every process is a child of a parent. Only the ‘root’ process which is created when the OS boots, has no parent.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9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</a:t>
            </a:r>
            <a:r>
              <a:rPr lang="en-US" baseline="0" dirty="0" smtClean="0"/>
              <a:t> </a:t>
            </a:r>
            <a:r>
              <a:rPr lang="en-US" dirty="0" smtClean="0"/>
              <a:t>https://en.wikipedia.org/wiki/Inter-process_communication for other types of IPC supported by most</a:t>
            </a:r>
            <a:r>
              <a:rPr lang="en-US" baseline="0" dirty="0" smtClean="0"/>
              <a:t> operating systems.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46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 to Java</a:t>
            </a:r>
            <a:r>
              <a:rPr lang="en-US" baseline="0" dirty="0" smtClean="0"/>
              <a:t> documentation on </a:t>
            </a:r>
            <a:r>
              <a:rPr lang="en-US" baseline="0" dirty="0" err="1" smtClean="0"/>
              <a:t>InputStream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OutputStream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52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</a:t>
            </a:r>
            <a:r>
              <a:rPr lang="en-US" baseline="0" dirty="0" smtClean="0"/>
              <a:t> process 1) opens its input and output files, processes the data from the input, writes results to the output, and when all the input data has been consumed / processed, the process closes both files and exits. The JCL processor then starts the second process using the output (results) of P1 and the input of P2.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55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http://unix.stackexchange.com/questions/30759/whats-a-good-example-of-piping-commands-together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Use the Pipe</a:t>
            </a:r>
            <a:r>
              <a:rPr lang="en-US" baseline="0" dirty="0" smtClean="0"/>
              <a:t> Demo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97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</a:t>
            </a:r>
            <a:r>
              <a:rPr lang="en-US" baseline="0" dirty="0" smtClean="0"/>
              <a:t> your project is one of three version, each with a different batch XML language to be implemented.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28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22624-83D5-4A81-8196-A1C6CF3D57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359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DFE30-2598-4C76-A5CC-216B93DE78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618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F2297-E78E-4574-A907-BFA0F3AFFA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4274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51E2B-6842-41FE-A538-B8423A111C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847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7330F-AAA1-4F25-B8DC-A6ABCFAB6A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782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314C0-1196-4490-B155-33BC605DA5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745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D141C-C925-4234-B7B0-1407EE3850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923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54CD8-0264-4DC4-A4F5-2AE564753A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965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4392F-4439-4664-9A68-B6E507E7BF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663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3E94F-5311-4A95-9D6D-5122C046DD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077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A140A-FC2E-4676-9E15-E1ED0A28F3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89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B70BA-DD08-46BB-B6F7-D3F65562A5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438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fld id="{B4DACA1C-6806-465D-984B-66621F8716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16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3638"/>
            <a:ext cx="2438400" cy="4572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latin typeface="Garamond" pitchFamily="18" charset="0"/>
              </a:rPr>
              <a:t>CS 5348 OS Concepts</a:t>
            </a:r>
            <a:endParaRPr lang="en-US" altLang="en-US" dirty="0" smtClean="0">
              <a:latin typeface="Garamond" pitchFamily="18" charset="0"/>
            </a:endParaRPr>
          </a:p>
        </p:txBody>
      </p:sp>
      <p:sp>
        <p:nvSpPr>
          <p:cNvPr id="307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FE9386A-A167-4B06-8D35-0C28C629A557}" type="slidenum">
              <a:rPr lang="en-US" altLang="en-US" smtClean="0">
                <a:latin typeface="Garamond" pitchFamily="18" charset="0"/>
              </a:rPr>
              <a:pPr eaLnBrk="1" hangingPunct="1"/>
              <a:t>1</a:t>
            </a:fld>
            <a:endParaRPr lang="en-US" altLang="en-US" smtClean="0">
              <a:latin typeface="Garamond" pitchFamily="18" charset="0"/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Batch Processor Project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57200" y="6110796"/>
            <a:ext cx="2050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Last Updated </a:t>
            </a:r>
            <a:fld id="{A1AEE2F7-518D-405E-981D-5D5B037B9C32}" type="datetime8">
              <a:rPr lang="en-US" sz="1000" smtClean="0"/>
              <a:t>9/21/2016 9:07 PM</a:t>
            </a:fld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 With 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30725"/>
          </a:xfrm>
        </p:spPr>
        <p:txBody>
          <a:bodyPr/>
          <a:lstStyle/>
          <a:p>
            <a:r>
              <a:rPr lang="en-US" dirty="0" smtClean="0"/>
              <a:t>In place of a temporary file that transfers data from P1 to P2, a pipe is used to transfer data from output to input in real-time.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u="sng" dirty="0" smtClean="0"/>
              <a:t>Both processes execute simultaneously</a:t>
            </a:r>
            <a:r>
              <a:rPr lang="en-US" dirty="0" smtClean="0"/>
              <a:t>. </a:t>
            </a:r>
          </a:p>
          <a:p>
            <a:pPr lvl="1"/>
            <a:endParaRPr lang="en-US" dirty="0"/>
          </a:p>
          <a:p>
            <a:r>
              <a:rPr lang="en-US" dirty="0" smtClean="0"/>
              <a:t>This is a common Software Architectural Pattern named Dataflow (or Pipes &amp; Filters). </a:t>
            </a:r>
          </a:p>
          <a:p>
            <a:pPr lvl="1"/>
            <a:r>
              <a:rPr lang="en-US" dirty="0" smtClean="0"/>
              <a:t>The processes are ‘filters’ of the data that passes through them.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407163"/>
              </p:ext>
            </p:extLst>
          </p:nvPr>
        </p:nvGraphicFramePr>
        <p:xfrm>
          <a:off x="1066800" y="2590800"/>
          <a:ext cx="69564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Visio" r:id="rId3" imgW="4591179" imgH="419040" progId="Visio.Drawing.11">
                  <p:embed/>
                </p:oleObj>
              </mc:Choice>
              <mc:Fallback>
                <p:oleObj name="Visio" r:id="rId3" imgW="4591179" imgH="41904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90800"/>
                        <a:ext cx="69564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3671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with Pipes </a:t>
            </a:r>
            <a:r>
              <a:rPr lang="en-US" dirty="0"/>
              <a:t>in Unix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 of pipes is a fundamental concept in the Unix OS.</a:t>
            </a:r>
          </a:p>
          <a:p>
            <a:r>
              <a:rPr lang="en-US" dirty="0" smtClean="0"/>
              <a:t>The Unix OS provides many utility programs that can be combined to produce complex applications that are typically used to administer the system.</a:t>
            </a:r>
            <a:r>
              <a:rPr lang="en-US" baseline="30000" dirty="0" smtClean="0"/>
              <a:t>1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following is an example of a Unix shell script that implements the arrangement on the previous slide.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&lt; file1 | p2 &gt; file2</a:t>
            </a:r>
          </a:p>
          <a:p>
            <a:pPr lvl="1"/>
            <a:r>
              <a:rPr lang="en-US" dirty="0" smtClean="0"/>
              <a:t>&lt; denotes redirect P1’s stdin from file1</a:t>
            </a:r>
          </a:p>
          <a:p>
            <a:pPr lvl="1"/>
            <a:r>
              <a:rPr lang="en-US" dirty="0" smtClean="0"/>
              <a:t>&gt; denotes redirecting P2’s stdout to file2</a:t>
            </a:r>
          </a:p>
          <a:p>
            <a:pPr lvl="1"/>
            <a:r>
              <a:rPr lang="en-US" dirty="0" smtClean="0"/>
              <a:t>| denotes the redirection of P1 stdout to P2 stdin though a dynamically created pipe.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580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Scripting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dirty="0" smtClean="0"/>
              <a:t>The project will utilize a scripting language with the following features: </a:t>
            </a:r>
          </a:p>
          <a:p>
            <a:pPr lvl="1"/>
            <a:r>
              <a:rPr lang="en-US" dirty="0" smtClean="0"/>
              <a:t>The ability to describe files that will hold the input and output data produced by processes.</a:t>
            </a:r>
          </a:p>
          <a:p>
            <a:pPr lvl="1"/>
            <a:r>
              <a:rPr lang="en-US" dirty="0" smtClean="0"/>
              <a:t>The ability to create a process and redirect its stdin and stdout to specific files. </a:t>
            </a:r>
          </a:p>
          <a:p>
            <a:pPr lvl="1"/>
            <a:r>
              <a:rPr lang="en-US" dirty="0" smtClean="0"/>
              <a:t>The ability to create two processes interconnected by a pipe.</a:t>
            </a:r>
          </a:p>
          <a:p>
            <a:pPr lvl="1"/>
            <a:r>
              <a:rPr lang="en-US" dirty="0" smtClean="0"/>
              <a:t>The ability to specify the directory the batch processes will be executed from i.e. the process’s working directory. 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4438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Project Script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30725"/>
          </a:xfrm>
        </p:spPr>
        <p:txBody>
          <a:bodyPr/>
          <a:lstStyle/>
          <a:p>
            <a:r>
              <a:rPr lang="en-US" dirty="0" smtClean="0"/>
              <a:t>Two processes (both sort) interconnected through a file. </a:t>
            </a:r>
          </a:p>
          <a:p>
            <a:pPr lvl="1"/>
            <a:r>
              <a:rPr lang="en-US" dirty="0" smtClean="0"/>
              <a:t>Note: This is a Unix example. DOS script is slightly different. </a:t>
            </a:r>
          </a:p>
          <a:p>
            <a:pPr lvl="1"/>
            <a:endParaRPr lang="en-US" sz="2400" dirty="0" smtClean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batch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&lt;filename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"file1"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path=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"randomwords.txt"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&lt;filename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"file2"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path=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"sortedwords.txt"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&lt;exec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"cmd1"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path=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"sort"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in=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'file1'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out=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'file2'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&lt;filename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"file3"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path=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"reversesort.txt"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&lt;exec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"cmd2"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path=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"sort"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'/R'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in=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'file2'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out=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'file3</a:t>
            </a:r>
            <a:r>
              <a:rPr 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&lt;/batch&gt;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904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Language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30725"/>
          </a:xfrm>
        </p:spPr>
        <p:txBody>
          <a:bodyPr/>
          <a:lstStyle/>
          <a:p>
            <a:r>
              <a:rPr lang="en-US" dirty="0" smtClean="0"/>
              <a:t>One of the project’s goals is to implement a </a:t>
            </a:r>
            <a:r>
              <a:rPr lang="en-US" u="sng" dirty="0" smtClean="0"/>
              <a:t>scripting language processor</a:t>
            </a:r>
            <a:r>
              <a:rPr lang="en-US" dirty="0" smtClean="0"/>
              <a:t> that can be used to create and interconnect processes through redirection of stdin and stdout.</a:t>
            </a:r>
          </a:p>
          <a:p>
            <a:pPr lvl="1"/>
            <a:r>
              <a:rPr lang="en-US" dirty="0" smtClean="0"/>
              <a:t>The language is written in XML.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deliverable will be a program that implements the language processor. </a:t>
            </a:r>
          </a:p>
          <a:p>
            <a:pPr lvl="1"/>
            <a:r>
              <a:rPr lang="en-US" dirty="0" smtClean="0"/>
              <a:t>The implementation will be in Java. </a:t>
            </a:r>
          </a:p>
          <a:p>
            <a:pPr lvl="1"/>
            <a:r>
              <a:rPr lang="en-US" dirty="0" smtClean="0"/>
              <a:t>The implementation will deliver the requirements as provided in the project description document (</a:t>
            </a:r>
            <a:r>
              <a:rPr lang="en-US" dirty="0" smtClean="0">
                <a:solidFill>
                  <a:srgbClr val="FF0000"/>
                </a:solidFill>
              </a:rPr>
              <a:t>Batch Project Description.docx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Most notable: The processor will be delivered in an executable JAR file that the grader can execute from the command line.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9992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XML? </a:t>
            </a:r>
          </a:p>
          <a:p>
            <a:pPr lvl="1"/>
            <a:r>
              <a:rPr lang="en-US" dirty="0" err="1" smtClean="0"/>
              <a:t>EXtensible</a:t>
            </a:r>
            <a:r>
              <a:rPr lang="en-US" dirty="0" smtClean="0"/>
              <a:t> Markup Language defines the structure of a text document containing structured information. </a:t>
            </a:r>
          </a:p>
          <a:p>
            <a:pPr lvl="1"/>
            <a:r>
              <a:rPr lang="en-US" dirty="0" smtClean="0"/>
              <a:t>Java (and other languages) provide parsers and other tools that can be used to parse or build XML documents. </a:t>
            </a:r>
          </a:p>
          <a:p>
            <a:pPr lvl="1"/>
            <a:r>
              <a:rPr lang="en-US" dirty="0" smtClean="0"/>
              <a:t>XML is a very common technology and a good developer will have an understanding of how to utilize it in their designs. </a:t>
            </a:r>
          </a:p>
          <a:p>
            <a:pPr lvl="1"/>
            <a:r>
              <a:rPr lang="en-US" dirty="0" smtClean="0"/>
              <a:t>Refer to the many tutorials available on the web. </a:t>
            </a:r>
          </a:p>
          <a:p>
            <a:pPr lvl="1"/>
            <a:endParaRPr lang="en-US" dirty="0"/>
          </a:p>
          <a:p>
            <a:r>
              <a:rPr lang="en-US" dirty="0" smtClean="0"/>
              <a:t>The project includes the example code in XmlParsing.java that provides the start of a batch language parser.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6663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Management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standard Unix / C, the </a:t>
            </a:r>
            <a:r>
              <a:rPr lang="en-US" dirty="0" err="1" smtClean="0"/>
              <a:t>syscalls</a:t>
            </a:r>
            <a:r>
              <a:rPr lang="en-US" dirty="0" smtClean="0"/>
              <a:t> fork() and exec() are used to build and start a child process. </a:t>
            </a:r>
          </a:p>
          <a:p>
            <a:r>
              <a:rPr lang="en-US" dirty="0" smtClean="0"/>
              <a:t>Java provides the utility class </a:t>
            </a:r>
            <a:r>
              <a:rPr lang="en-US" dirty="0" err="1" smtClean="0"/>
              <a:t>ProcessBuilder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PB is used to execute an application (executable file) as a child process. </a:t>
            </a:r>
          </a:p>
          <a:p>
            <a:pPr lvl="1"/>
            <a:r>
              <a:rPr lang="en-US" dirty="0" smtClean="0"/>
              <a:t>PB allows the redirection of the new child process’s standard streams (stdin, stdout, stderr).</a:t>
            </a:r>
          </a:p>
          <a:p>
            <a:pPr lvl="1"/>
            <a:r>
              <a:rPr lang="en-US" dirty="0" smtClean="0"/>
              <a:t>PB allows the calling program (language processor) to configure, start, and wait for the child process to exit</a:t>
            </a:r>
            <a:r>
              <a:rPr lang="en-US" smtClean="0"/>
              <a:t>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There are several examples applications demonstrating the use of </a:t>
            </a:r>
            <a:r>
              <a:rPr lang="en-US" dirty="0" err="1" smtClean="0"/>
              <a:t>ProcessBuilder</a:t>
            </a:r>
            <a:r>
              <a:rPr lang="en-US" dirty="0" smtClean="0"/>
              <a:t> provided in the project.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81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of…</a:t>
            </a:r>
          </a:p>
          <a:p>
            <a:pPr lvl="1"/>
            <a:r>
              <a:rPr lang="en-US" dirty="0" smtClean="0"/>
              <a:t>Process Creation</a:t>
            </a:r>
          </a:p>
          <a:p>
            <a:pPr lvl="1"/>
            <a:r>
              <a:rPr lang="en-US" dirty="0" smtClean="0"/>
              <a:t>Interprocess Communication (IPC)</a:t>
            </a:r>
          </a:p>
          <a:p>
            <a:pPr lvl="1"/>
            <a:r>
              <a:rPr lang="en-US" dirty="0" smtClean="0"/>
              <a:t>Pipes</a:t>
            </a:r>
          </a:p>
          <a:p>
            <a:pPr lvl="1"/>
            <a:r>
              <a:rPr lang="en-US" dirty="0" smtClean="0"/>
              <a:t>Generic JCL / Scripting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Additional Benefits:</a:t>
            </a:r>
          </a:p>
          <a:p>
            <a:pPr lvl="1"/>
            <a:r>
              <a:rPr lang="en-US" dirty="0" smtClean="0"/>
              <a:t>Introduction to XML</a:t>
            </a:r>
          </a:p>
          <a:p>
            <a:pPr lvl="1"/>
            <a:r>
              <a:rPr lang="en-US" dirty="0" smtClean="0"/>
              <a:t>Process Management in Java</a:t>
            </a:r>
          </a:p>
          <a:p>
            <a:pPr lvl="1"/>
            <a:r>
              <a:rPr lang="en-US" dirty="0" smtClean="0"/>
              <a:t>OO Software Design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806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is the OS object that encapsulates and executing program. </a:t>
            </a:r>
          </a:p>
          <a:p>
            <a:pPr lvl="1"/>
            <a:r>
              <a:rPr lang="en-US" dirty="0" smtClean="0"/>
              <a:t>Processes are created, execute, and terminate.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Processes are created by other processes.</a:t>
            </a:r>
          </a:p>
          <a:p>
            <a:pPr lvl="1"/>
            <a:r>
              <a:rPr lang="en-US" dirty="0" smtClean="0"/>
              <a:t>The process that creates a process is the parent to the new child process. </a:t>
            </a:r>
          </a:p>
          <a:p>
            <a:pPr lvl="1"/>
            <a:r>
              <a:rPr lang="en-US" dirty="0" smtClean="0"/>
              <a:t>The created process is the child to the creating parent process.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129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Interprocess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30725"/>
          </a:xfrm>
        </p:spPr>
        <p:txBody>
          <a:bodyPr/>
          <a:lstStyle/>
          <a:p>
            <a:r>
              <a:rPr lang="en-US" dirty="0" smtClean="0"/>
              <a:t>By default, processes do not share resources between each other.</a:t>
            </a:r>
          </a:p>
          <a:p>
            <a:pPr lvl="1"/>
            <a:r>
              <a:rPr lang="en-US" dirty="0" smtClean="0"/>
              <a:t>Every process executes in its own protected region of memory, protected (isolated) from the other processes. </a:t>
            </a:r>
          </a:p>
          <a:p>
            <a:pPr lvl="1"/>
            <a:r>
              <a:rPr lang="en-US" dirty="0" smtClean="0"/>
              <a:t>Each process creates and maintains its own files, sockets, and other OS managed resources.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However, it is common for two or more processes to communicate with each other to implement some system / application. </a:t>
            </a:r>
          </a:p>
          <a:p>
            <a:pPr lvl="1"/>
            <a:r>
              <a:rPr lang="en-US" dirty="0" smtClean="0"/>
              <a:t>Exchange information between processes.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394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Interprocess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IPC mechanisms include:</a:t>
            </a:r>
          </a:p>
          <a:p>
            <a:pPr lvl="1"/>
            <a:r>
              <a:rPr lang="en-US" u="sng" dirty="0" smtClean="0"/>
              <a:t>Shared Memory</a:t>
            </a:r>
            <a:r>
              <a:rPr lang="en-US" dirty="0" smtClean="0"/>
              <a:t>: A region of memory that is mapped into two or more processes. What one process writes into SM, the other processes can see. </a:t>
            </a:r>
          </a:p>
          <a:p>
            <a:pPr lvl="1"/>
            <a:r>
              <a:rPr lang="en-US" u="sng" dirty="0" smtClean="0"/>
              <a:t>Semaphore</a:t>
            </a:r>
            <a:r>
              <a:rPr lang="en-US" dirty="0" smtClean="0"/>
              <a:t>: An OS object used to synchronize the activities of multiple processes. </a:t>
            </a:r>
          </a:p>
          <a:p>
            <a:pPr lvl="1"/>
            <a:r>
              <a:rPr lang="en-US" u="sng" dirty="0" smtClean="0"/>
              <a:t>Socket</a:t>
            </a:r>
            <a:r>
              <a:rPr lang="en-US" dirty="0" smtClean="0"/>
              <a:t>: Allows the exchange of information between processes across machine boundaries.</a:t>
            </a:r>
          </a:p>
          <a:p>
            <a:pPr lvl="1"/>
            <a:r>
              <a:rPr lang="en-US" b="1" u="sng" dirty="0" smtClean="0"/>
              <a:t>Pipe</a:t>
            </a:r>
            <a:r>
              <a:rPr lang="en-US" dirty="0" smtClean="0"/>
              <a:t>: A one way stream (channel) that allows the exchange of data between two processes on the same machine. </a:t>
            </a:r>
          </a:p>
          <a:p>
            <a:pPr lvl="1"/>
            <a:r>
              <a:rPr lang="en-US" b="1" u="sng" dirty="0" smtClean="0"/>
              <a:t>File</a:t>
            </a:r>
            <a:r>
              <a:rPr lang="en-US" dirty="0" smtClean="0"/>
              <a:t>: A file written by a producer process can be read and acted on by a second (consumer) process.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5463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Streams (Channels)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30725"/>
          </a:xfrm>
        </p:spPr>
        <p:txBody>
          <a:bodyPr/>
          <a:lstStyle/>
          <a:p>
            <a:r>
              <a:rPr lang="en-US" dirty="0" smtClean="0"/>
              <a:t>A mechanism used to facilitate IPC between processes.</a:t>
            </a:r>
          </a:p>
          <a:p>
            <a:pPr lvl="1"/>
            <a:r>
              <a:rPr lang="en-US" dirty="0" smtClean="0"/>
              <a:t>A mechanism that is used by a process to send information to a separate process or read data sent by a separate process.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There are </a:t>
            </a:r>
            <a:r>
              <a:rPr lang="en-US" u="sng" dirty="0" smtClean="0"/>
              <a:t>Three Standard Streams</a:t>
            </a:r>
            <a:r>
              <a:rPr lang="en-US" dirty="0" smtClean="0"/>
              <a:t>:</a:t>
            </a:r>
          </a:p>
          <a:p>
            <a:pPr lvl="1"/>
            <a:r>
              <a:rPr lang="en-US" u="sng" dirty="0" smtClean="0"/>
              <a:t>Standard Input (stdin): </a:t>
            </a:r>
            <a:r>
              <a:rPr lang="en-US" dirty="0" smtClean="0"/>
              <a:t>The channel used to read data sent by an external process. </a:t>
            </a:r>
          </a:p>
          <a:p>
            <a:pPr lvl="1"/>
            <a:r>
              <a:rPr lang="en-US" u="sng" dirty="0" smtClean="0"/>
              <a:t>Standard Output (stdout): </a:t>
            </a:r>
            <a:r>
              <a:rPr lang="en-US" dirty="0" smtClean="0"/>
              <a:t>The channel used to write data to an external process. </a:t>
            </a:r>
          </a:p>
          <a:p>
            <a:pPr lvl="1"/>
            <a:r>
              <a:rPr lang="en-US" u="sng" dirty="0" smtClean="0"/>
              <a:t>Standard Error (stderr): </a:t>
            </a:r>
            <a:r>
              <a:rPr lang="en-US" dirty="0" smtClean="0"/>
              <a:t>The channel the processes uses to write messages describing error or exceptional conditions during the process’s execution.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0784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Steams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 / process written in Java has access to the three standard streams that are created when the program starts:</a:t>
            </a:r>
          </a:p>
          <a:p>
            <a:pPr lvl="1"/>
            <a:r>
              <a:rPr lang="en-US" u="sng" dirty="0" smtClean="0"/>
              <a:t>System.in</a:t>
            </a:r>
            <a:r>
              <a:rPr lang="en-US" dirty="0" smtClean="0"/>
              <a:t>: An </a:t>
            </a:r>
            <a:r>
              <a:rPr lang="en-US" dirty="0" err="1" smtClean="0"/>
              <a:t>InputStream</a:t>
            </a:r>
            <a:r>
              <a:rPr lang="en-US" dirty="0" smtClean="0"/>
              <a:t> that the Java program uses to read data from</a:t>
            </a:r>
          </a:p>
          <a:p>
            <a:pPr lvl="1"/>
            <a:r>
              <a:rPr lang="en-US" u="sng" dirty="0" err="1" smtClean="0"/>
              <a:t>System.out</a:t>
            </a:r>
            <a:r>
              <a:rPr lang="en-US" dirty="0" smtClean="0"/>
              <a:t>: An </a:t>
            </a:r>
            <a:r>
              <a:rPr lang="en-US" dirty="0" err="1" smtClean="0"/>
              <a:t>OutputStream</a:t>
            </a:r>
            <a:r>
              <a:rPr lang="en-US" dirty="0" smtClean="0"/>
              <a:t> that the Java program uses to write strings and binary data to the connected process. </a:t>
            </a:r>
          </a:p>
          <a:p>
            <a:pPr lvl="1"/>
            <a:r>
              <a:rPr lang="en-US" u="sng" dirty="0" err="1" smtClean="0"/>
              <a:t>System.err</a:t>
            </a:r>
            <a:r>
              <a:rPr lang="en-US" dirty="0" smtClean="0"/>
              <a:t>:  Another </a:t>
            </a:r>
            <a:r>
              <a:rPr lang="en-US" dirty="0" err="1"/>
              <a:t>OutputStream</a:t>
            </a:r>
            <a:r>
              <a:rPr lang="en-US" dirty="0"/>
              <a:t> that the Java program uses to write strings and binary data to the connected process.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9946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 with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method of writing output data to stdout and reading input data from stdin can be exploited to build batches from many smaller programs (recall payroll example in Section 2).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Through a mechanism named ‘</a:t>
            </a:r>
            <a:r>
              <a:rPr lang="en-US" u="sng" dirty="0" smtClean="0"/>
              <a:t>redirection</a:t>
            </a:r>
            <a:r>
              <a:rPr lang="en-US" dirty="0" smtClean="0"/>
              <a:t>’ the output from a process can be ‘redirected’ in to a file. The contents of the file become the input to the next process in the batch. 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A restriction of this IPC style is that each process runs to completion before the next process can begin execution.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429116"/>
              </p:ext>
            </p:extLst>
          </p:nvPr>
        </p:nvGraphicFramePr>
        <p:xfrm>
          <a:off x="1094014" y="4267200"/>
          <a:ext cx="6955971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Visio" r:id="rId4" imgW="4591179" imgH="419040" progId="Visio.Drawing.11">
                  <p:embed/>
                </p:oleObj>
              </mc:Choice>
              <mc:Fallback>
                <p:oleObj name="Visio" r:id="rId4" imgW="4591179" imgH="41904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014" y="4267200"/>
                        <a:ext cx="6955971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7812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Pipe is an Operating Systems IPC mechanism that is used to allow the communication between two processes.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Pipe is a communication channel that passes the data written from a process’s stdout to a second process’s stdin.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A pipe’s communication is one-way. </a:t>
            </a:r>
          </a:p>
          <a:p>
            <a:pPr lvl="1"/>
            <a:r>
              <a:rPr lang="en-US" dirty="0" smtClean="0"/>
              <a:t>A pipe can not be used to communicate between machines.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223030"/>
              </p:ext>
            </p:extLst>
          </p:nvPr>
        </p:nvGraphicFramePr>
        <p:xfrm>
          <a:off x="1528763" y="3436938"/>
          <a:ext cx="5399087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Visio" r:id="rId3" imgW="4591179" imgH="790560" progId="Visio.Drawing.11">
                  <p:embed/>
                </p:oleObj>
              </mc:Choice>
              <mc:Fallback>
                <p:oleObj name="Visio" r:id="rId3" imgW="4591179" imgH="79056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3436938"/>
                        <a:ext cx="5399087" cy="993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9484097"/>
      </p:ext>
    </p:extLst>
  </p:cSld>
  <p:clrMapOvr>
    <a:masterClrMapping/>
  </p:clrMapOvr>
</p:sld>
</file>

<file path=ppt/theme/theme1.xml><?xml version="1.0" encoding="utf-8"?>
<a:theme xmlns:a="http://schemas.openxmlformats.org/drawingml/2006/main" name="Cousrse Template">
  <a:themeElements>
    <a:clrScheme name="Cousrse Templat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Cousrs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usrse Templat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srse Templat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srse Templat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Cousrse Template</Template>
  <TotalTime>16753</TotalTime>
  <Words>1459</Words>
  <Application>Microsoft Office PowerPoint</Application>
  <PresentationFormat>On-screen Show (4:3)</PresentationFormat>
  <Paragraphs>169</Paragraphs>
  <Slides>16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Cousrse Template</vt:lpstr>
      <vt:lpstr>Visio</vt:lpstr>
      <vt:lpstr>Batch Processor Project</vt:lpstr>
      <vt:lpstr>Project Goals</vt:lpstr>
      <vt:lpstr>Process Creation</vt:lpstr>
      <vt:lpstr>Interprocess Communication</vt:lpstr>
      <vt:lpstr>Interprocess Communication</vt:lpstr>
      <vt:lpstr>Standard Streams (Channels)</vt:lpstr>
      <vt:lpstr>Standard Steams in Java</vt:lpstr>
      <vt:lpstr>IPC with Files</vt:lpstr>
      <vt:lpstr>Pipes</vt:lpstr>
      <vt:lpstr>IPC With Pipes</vt:lpstr>
      <vt:lpstr>Scripting with Pipes in Unix Shell</vt:lpstr>
      <vt:lpstr>Project Scripting Language</vt:lpstr>
      <vt:lpstr>Example Project Script </vt:lpstr>
      <vt:lpstr>Scripting Language Processor</vt:lpstr>
      <vt:lpstr>XML Parsing</vt:lpstr>
      <vt:lpstr>Process Management in Java</vt:lpstr>
    </vt:vector>
  </TitlesOfParts>
  <Company>RBSGI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Michael Christiansen</dc:creator>
  <cp:lastModifiedBy>Michael Christiansen</cp:lastModifiedBy>
  <cp:revision>1777</cp:revision>
  <dcterms:created xsi:type="dcterms:W3CDTF">2006-08-26T13:52:02Z</dcterms:created>
  <dcterms:modified xsi:type="dcterms:W3CDTF">2016-09-22T02:07:56Z</dcterms:modified>
</cp:coreProperties>
</file>