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303" r:id="rId6"/>
    <p:sldId id="304" r:id="rId7"/>
    <p:sldId id="259" r:id="rId8"/>
    <p:sldId id="267" r:id="rId9"/>
    <p:sldId id="306" r:id="rId10"/>
    <p:sldId id="307" r:id="rId11"/>
    <p:sldId id="260" r:id="rId12"/>
    <p:sldId id="268" r:id="rId13"/>
    <p:sldId id="309" r:id="rId14"/>
    <p:sldId id="310" r:id="rId15"/>
    <p:sldId id="311" r:id="rId16"/>
    <p:sldId id="312" r:id="rId17"/>
    <p:sldId id="313" r:id="rId18"/>
    <p:sldId id="314" r:id="rId19"/>
    <p:sldId id="261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C82"/>
    <a:srgbClr val="04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088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1EC4-7E37-40DB-8351-CDD57D906A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B719-71EF-4DF3-90A8-FEE7D1D25C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506817"/>
            <a:ext cx="12192000" cy="5351183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51ED-E315-4190-B492-E900A40AE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1AE-4012-4B33-8ECC-364D74C818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416" y="1362075"/>
            <a:ext cx="8681012" cy="4114800"/>
            <a:chOff x="1" y="1905000"/>
            <a:chExt cx="7418677" cy="2072640"/>
          </a:xfrm>
        </p:grpSpPr>
        <p:sp>
          <p:nvSpPr>
            <p:cNvPr id="9" name="任意多边形 8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2619" y="26643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EYE&amp;EAR</a:t>
            </a:r>
            <a:endParaRPr lang="en-US" altLang="zh-CN" sz="9600" dirty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1670" y="6010275"/>
            <a:ext cx="7379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uFillTx/>
                <a:ea typeface="华文楷体" panose="02010600040101010101" charset="-122"/>
              </a:rPr>
              <a:t>小组成员：付逍遥、侯德森、李婷、刘丹青、乔晓悦</a:t>
            </a:r>
            <a:endParaRPr lang="zh-CN" altLang="en-US" sz="2400" b="1">
              <a:solidFill>
                <a:schemeClr val="bg1"/>
              </a:solidFill>
              <a:uFillTx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功能介绍</a:t>
            </a:r>
            <a:endParaRPr lang="zh-CN" sz="9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3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主要功能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  <a:endParaRPr lang="en-US" altLang="ko-KR" sz="2000" dirty="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Roboto Condensed" panose="02000000000000000000"/>
            </a:endParaRP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消息推送</a:t>
              </a:r>
              <a:endParaRPr lang="zh-CN" altLang="en-US" sz="1600" dirty="0"/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关键字搜索</a:t>
              </a:r>
              <a:endParaRPr lang="zh-CN" altLang="en-US" sz="1600" dirty="0"/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艺术品及动态发布</a:t>
              </a:r>
              <a:endParaRPr lang="zh-CN" altLang="en-US" sz="1600" dirty="0"/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1955800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简易聊天室</a:t>
              </a:r>
              <a:endParaRPr lang="zh-CN" altLang="en-US" sz="1600" dirty="0"/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1" y="3471897"/>
            <a:ext cx="1955800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后台商品管理</a:t>
              </a:r>
              <a:endParaRPr lang="zh-CN" altLang="en-US" sz="1600" dirty="0"/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0"/>
            <a:chOff x="603250" y="1398043"/>
            <a:chExt cx="1466850" cy="651729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后台用户统计与分析</a:t>
              </a:r>
              <a:endParaRPr lang="zh-CN" altLang="en-US" sz="1600" dirty="0"/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  <a:endParaRPr lang="en-US" sz="1065" dirty="0"/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消息推送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617345"/>
            <a:ext cx="2839720" cy="5053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617345"/>
            <a:ext cx="2851150" cy="505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45" y="1617345"/>
            <a:ext cx="2865120" cy="505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关键字搜索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6725" y="1606550"/>
            <a:ext cx="2825750" cy="5037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606550"/>
            <a:ext cx="2843530" cy="503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艺术品及动态发布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695" y="1506855"/>
            <a:ext cx="3154680" cy="5135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1606550"/>
            <a:ext cx="3131820" cy="4968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简易聊天室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2480" y="1592580"/>
            <a:ext cx="2926080" cy="5203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5" y="1606550"/>
            <a:ext cx="2942590" cy="518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后台商品管理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1768475"/>
            <a:ext cx="7642860" cy="403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1844675"/>
            <a:ext cx="352806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95" y="523240"/>
            <a:ext cx="8049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界面展示</a:t>
            </a:r>
            <a:r>
              <a:rPr lang="en-US" altLang="zh-CN" sz="3600" b="1" dirty="0">
                <a:solidFill>
                  <a:schemeClr val="bg1"/>
                </a:solidFill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</a:rPr>
              <a:t>后台用户统计与分析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606550"/>
            <a:ext cx="9304020" cy="3291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5" y="4102735"/>
            <a:ext cx="9273540" cy="256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  <a:endParaRPr lang="zh-CN" sz="9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4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 flipV="1">
            <a:off x="3181350" y="-2152650"/>
            <a:ext cx="5829300" cy="12192000"/>
            <a:chOff x="1" y="1905000"/>
            <a:chExt cx="7418677" cy="2072640"/>
          </a:xfrm>
        </p:grpSpPr>
        <p:sp>
          <p:nvSpPr>
            <p:cNvPr id="3" name="任意多边形 2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7256" y="2705725"/>
            <a:ext cx="6817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THANK</a:t>
            </a:r>
            <a:endParaRPr lang="en-US" altLang="zh-CN" sz="8800" b="1" dirty="0">
              <a:solidFill>
                <a:srgbClr val="040E18"/>
              </a:solidFill>
            </a:endParaRPr>
          </a:p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YOU</a:t>
            </a:r>
            <a:endParaRPr lang="zh-CN" altLang="en-US" sz="8800" b="1" dirty="0">
              <a:solidFill>
                <a:srgbClr val="040E1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-16764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33528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50292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67056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4081" y="75926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项目简介</a:t>
            </a:r>
            <a:endParaRPr lang="zh-CN" altLang="en-US" sz="4800" b="1" dirty="0">
              <a:solidFill>
                <a:srgbClr val="040E18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081" y="231945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081" y="372598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功能介绍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081" y="515917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  <a:endParaRPr lang="zh-CN" altLang="en-US" sz="4800" b="1" dirty="0">
              <a:solidFill>
                <a:srgbClr val="040E18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46551" y="640080"/>
            <a:ext cx="2739211" cy="5577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bg1"/>
                </a:solidFill>
              </a:rPr>
              <a:t>目录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简介</a:t>
            </a:r>
            <a:endParaRPr lang="zh-CN" altLang="en-US" sz="9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1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1645285" y="2145030"/>
            <a:ext cx="8902065" cy="377952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EYE&amp;EAR是一个为人们带来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文娱活动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第一消息的APP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的目标是为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提供全国音乐会、艺术展、传统手工艺等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活动的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行程消息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文化背景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的详细介绍。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2515" y="49149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是什么</a:t>
            </a:r>
            <a:endParaRPr lang="zh-CN" altLang="en-US" sz="4400">
              <a:solidFill>
                <a:schemeClr val="bg1"/>
              </a:solidFill>
              <a:uFillTx/>
            </a:endParaRPr>
          </a:p>
        </p:txBody>
      </p:sp>
      <p:sp>
        <p:nvSpPr>
          <p:cNvPr id="4" name="AutoShape 232"/>
          <p:cNvSpPr/>
          <p:nvPr/>
        </p:nvSpPr>
        <p:spPr bwMode="auto">
          <a:xfrm flipH="1">
            <a:off x="376225" y="547740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p>
            <a:endParaRPr lang="en-US" sz="2400" dirty="0"/>
          </a:p>
        </p:txBody>
      </p:sp>
      <p:sp>
        <p:nvSpPr>
          <p:cNvPr id="5" name="AutoShape 232"/>
          <p:cNvSpPr/>
          <p:nvPr/>
        </p:nvSpPr>
        <p:spPr bwMode="auto">
          <a:xfrm flipH="1">
            <a:off x="10402875" y="418708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6" name="AutoShape 232"/>
          <p:cNvSpPr/>
          <p:nvPr/>
        </p:nvSpPr>
        <p:spPr bwMode="auto">
          <a:xfrm flipH="1">
            <a:off x="9626657" y="584560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p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78577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499745" y="1944370"/>
            <a:ext cx="7185660" cy="430784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随着生活水平的不断提高，人们的物质文化需求也在增长。人们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深入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了解这些信息的渠道比较匮乏。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一些青年艺术家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缺乏展示作品的平台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；一些志同道合的人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缺少联系的枢纽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；国粹、㑇舞、彩绘石刻伬艺等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传统文化容易被人们所忽略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，在市场上踪迹难寻，以至于有些感兴趣的人最后也都不了了之，EYE&amp;EAR应运而生。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5210" y="46228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从何而来</a:t>
            </a:r>
            <a:endParaRPr lang="zh-CN" altLang="en-US" sz="4400">
              <a:solidFill>
                <a:schemeClr val="bg1"/>
              </a:solidFill>
              <a:uFillTx/>
            </a:endParaRPr>
          </a:p>
        </p:txBody>
      </p:sp>
      <p:sp>
        <p:nvSpPr>
          <p:cNvPr id="4" name="KSO_Shape"/>
          <p:cNvSpPr/>
          <p:nvPr/>
        </p:nvSpPr>
        <p:spPr bwMode="auto">
          <a:xfrm>
            <a:off x="8411845" y="1776730"/>
            <a:ext cx="2573020" cy="3034665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9728890">
            <a:off x="9664700" y="4791710"/>
            <a:ext cx="1042035" cy="840105"/>
          </a:xfrm>
          <a:prstGeom prst="triangle">
            <a:avLst>
              <a:gd name="adj" fmla="val 56422"/>
            </a:avLst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  <a:endParaRPr lang="zh-CN" altLang="en-US" sz="9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2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开发框架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7491185" y="287573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057195" y="233796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8" name="Oval 4"/>
          <p:cNvSpPr/>
          <p:nvPr/>
        </p:nvSpPr>
        <p:spPr>
          <a:xfrm>
            <a:off x="5764299" y="4532727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9" name="Group 222"/>
          <p:cNvGrpSpPr/>
          <p:nvPr/>
        </p:nvGrpSpPr>
        <p:grpSpPr bwMode="auto">
          <a:xfrm>
            <a:off x="5933253" y="4769923"/>
            <a:ext cx="257849" cy="200121"/>
            <a:chOff x="0" y="0"/>
            <a:chExt cx="576" cy="443"/>
          </a:xfrm>
          <a:solidFill>
            <a:srgbClr val="20798B"/>
          </a:solidFill>
        </p:grpSpPr>
        <p:sp>
          <p:nvSpPr>
            <p:cNvPr id="40" name="AutoShape 220"/>
            <p:cNvSpPr/>
            <p:nvPr/>
          </p:nvSpPr>
          <p:spPr bwMode="auto">
            <a:xfrm>
              <a:off x="0" y="0"/>
              <a:ext cx="576" cy="3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00" h="21600">
                  <a:moveTo>
                    <a:pt x="18979" y="9813"/>
                  </a:moveTo>
                  <a:cubicBezTo>
                    <a:pt x="18987" y="9628"/>
                    <a:pt x="18998" y="9444"/>
                    <a:pt x="18998" y="9257"/>
                  </a:cubicBezTo>
                  <a:cubicBezTo>
                    <a:pt x="18998" y="4145"/>
                    <a:pt x="16122" y="0"/>
                    <a:pt x="12573" y="0"/>
                  </a:cubicBezTo>
                  <a:cubicBezTo>
                    <a:pt x="10013" y="0"/>
                    <a:pt x="7810" y="2160"/>
                    <a:pt x="6777" y="5279"/>
                  </a:cubicBezTo>
                  <a:cubicBezTo>
                    <a:pt x="6276" y="4719"/>
                    <a:pt x="5648" y="4383"/>
                    <a:pt x="4964" y="4383"/>
                  </a:cubicBezTo>
                  <a:cubicBezTo>
                    <a:pt x="3328" y="4383"/>
                    <a:pt x="2000" y="6295"/>
                    <a:pt x="2000" y="8653"/>
                  </a:cubicBezTo>
                  <a:cubicBezTo>
                    <a:pt x="2000" y="9096"/>
                    <a:pt x="2047" y="9524"/>
                    <a:pt x="2134" y="9925"/>
                  </a:cubicBezTo>
                  <a:cubicBezTo>
                    <a:pt x="858" y="11019"/>
                    <a:pt x="0" y="13019"/>
                    <a:pt x="0" y="15314"/>
                  </a:cubicBezTo>
                  <a:cubicBezTo>
                    <a:pt x="0" y="18744"/>
                    <a:pt x="1912" y="21527"/>
                    <a:pt x="4285" y="21579"/>
                  </a:cubicBezTo>
                  <a:lnTo>
                    <a:pt x="4285" y="21583"/>
                  </a:lnTo>
                  <a:lnTo>
                    <a:pt x="4335" y="21583"/>
                  </a:lnTo>
                  <a:cubicBezTo>
                    <a:pt x="4341" y="21583"/>
                    <a:pt x="4347" y="21584"/>
                    <a:pt x="4353" y="21584"/>
                  </a:cubicBezTo>
                  <a:cubicBezTo>
                    <a:pt x="4359" y="21584"/>
                    <a:pt x="4364" y="21583"/>
                    <a:pt x="4370" y="21583"/>
                  </a:cubicBezTo>
                  <a:lnTo>
                    <a:pt x="7713" y="21583"/>
                  </a:lnTo>
                  <a:lnTo>
                    <a:pt x="7713" y="19075"/>
                  </a:lnTo>
                  <a:lnTo>
                    <a:pt x="6761" y="19075"/>
                  </a:lnTo>
                  <a:cubicBezTo>
                    <a:pt x="5842" y="19075"/>
                    <a:pt x="5083" y="18421"/>
                    <a:pt x="4728" y="17327"/>
                  </a:cubicBezTo>
                  <a:cubicBezTo>
                    <a:pt x="4373" y="16233"/>
                    <a:pt x="4513" y="14974"/>
                    <a:pt x="5102" y="13959"/>
                  </a:cubicBezTo>
                  <a:lnTo>
                    <a:pt x="8860" y="7492"/>
                  </a:lnTo>
                  <a:cubicBezTo>
                    <a:pt x="9334" y="6677"/>
                    <a:pt x="10019" y="6210"/>
                    <a:pt x="10739" y="6210"/>
                  </a:cubicBezTo>
                  <a:cubicBezTo>
                    <a:pt x="11460" y="6210"/>
                    <a:pt x="12144" y="6677"/>
                    <a:pt x="12618" y="7493"/>
                  </a:cubicBezTo>
                  <a:lnTo>
                    <a:pt x="16376" y="13960"/>
                  </a:lnTo>
                  <a:cubicBezTo>
                    <a:pt x="16966" y="14974"/>
                    <a:pt x="17105" y="16233"/>
                    <a:pt x="16750" y="17327"/>
                  </a:cubicBezTo>
                  <a:cubicBezTo>
                    <a:pt x="16395" y="18421"/>
                    <a:pt x="15635" y="19075"/>
                    <a:pt x="14718" y="19075"/>
                  </a:cubicBezTo>
                  <a:lnTo>
                    <a:pt x="13765" y="19075"/>
                  </a:lnTo>
                  <a:lnTo>
                    <a:pt x="13765" y="21583"/>
                  </a:lnTo>
                  <a:lnTo>
                    <a:pt x="17114" y="21583"/>
                  </a:lnTo>
                  <a:cubicBezTo>
                    <a:pt x="17191" y="21589"/>
                    <a:pt x="17268" y="21600"/>
                    <a:pt x="17346" y="21600"/>
                  </a:cubicBezTo>
                  <a:cubicBezTo>
                    <a:pt x="19696" y="21600"/>
                    <a:pt x="21600" y="18856"/>
                    <a:pt x="21600" y="15472"/>
                  </a:cubicBezTo>
                  <a:cubicBezTo>
                    <a:pt x="21600" y="12921"/>
                    <a:pt x="20518" y="10735"/>
                    <a:pt x="18979" y="9813"/>
                  </a:cubicBezTo>
                  <a:close/>
                  <a:moveTo>
                    <a:pt x="18979" y="981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221"/>
            <p:cNvSpPr/>
            <p:nvPr/>
          </p:nvSpPr>
          <p:spPr bwMode="auto">
            <a:xfrm>
              <a:off x="168" y="168"/>
              <a:ext cx="234" cy="275"/>
            </a:xfrm>
            <a:custGeom>
              <a:avLst/>
              <a:gdLst>
                <a:gd name="T0" fmla="*/ 0 w 20986"/>
                <a:gd name="T1" fmla="*/ 0 h 21600"/>
                <a:gd name="T2" fmla="*/ 0 w 20986"/>
                <a:gd name="T3" fmla="*/ 0 h 21600"/>
                <a:gd name="T4" fmla="*/ 0 w 20986"/>
                <a:gd name="T5" fmla="*/ 0 h 21600"/>
                <a:gd name="T6" fmla="*/ 0 w 20986"/>
                <a:gd name="T7" fmla="*/ 0 h 21600"/>
                <a:gd name="T8" fmla="*/ 0 w 20986"/>
                <a:gd name="T9" fmla="*/ 0 h 21600"/>
                <a:gd name="T10" fmla="*/ 0 w 20986"/>
                <a:gd name="T11" fmla="*/ 0 h 21600"/>
                <a:gd name="T12" fmla="*/ 0 w 20986"/>
                <a:gd name="T13" fmla="*/ 0 h 21600"/>
                <a:gd name="T14" fmla="*/ 0 w 20986"/>
                <a:gd name="T15" fmla="*/ 0 h 21600"/>
                <a:gd name="T16" fmla="*/ 0 w 20986"/>
                <a:gd name="T17" fmla="*/ 0 h 21600"/>
                <a:gd name="T18" fmla="*/ 0 w 20986"/>
                <a:gd name="T19" fmla="*/ 0 h 21600"/>
                <a:gd name="T20" fmla="*/ 0 w 20986"/>
                <a:gd name="T21" fmla="*/ 0 h 21600"/>
                <a:gd name="T22" fmla="*/ 0 w 20986"/>
                <a:gd name="T23" fmla="*/ 0 h 21600"/>
                <a:gd name="T24" fmla="*/ 0 w 20986"/>
                <a:gd name="T25" fmla="*/ 0 h 21600"/>
                <a:gd name="T26" fmla="*/ 0 w 20986"/>
                <a:gd name="T27" fmla="*/ 0 h 21600"/>
                <a:gd name="T28" fmla="*/ 0 w 20986"/>
                <a:gd name="T29" fmla="*/ 0 h 21600"/>
                <a:gd name="T30" fmla="*/ 0 w 20986"/>
                <a:gd name="T31" fmla="*/ 0 h 21600"/>
                <a:gd name="T32" fmla="*/ 0 w 20986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86" h="21600">
                  <a:moveTo>
                    <a:pt x="20639" y="9912"/>
                  </a:moveTo>
                  <a:lnTo>
                    <a:pt x="11682" y="514"/>
                  </a:lnTo>
                  <a:cubicBezTo>
                    <a:pt x="11355" y="171"/>
                    <a:pt x="10923" y="0"/>
                    <a:pt x="10493" y="0"/>
                  </a:cubicBezTo>
                  <a:cubicBezTo>
                    <a:pt x="10062" y="0"/>
                    <a:pt x="9631" y="171"/>
                    <a:pt x="9304" y="514"/>
                  </a:cubicBezTo>
                  <a:lnTo>
                    <a:pt x="347" y="9912"/>
                  </a:lnTo>
                  <a:cubicBezTo>
                    <a:pt x="-307" y="10598"/>
                    <a:pt x="-9" y="11159"/>
                    <a:pt x="1010" y="11159"/>
                  </a:cubicBezTo>
                  <a:lnTo>
                    <a:pt x="5719" y="11159"/>
                  </a:lnTo>
                  <a:cubicBezTo>
                    <a:pt x="6228" y="11159"/>
                    <a:pt x="6898" y="11159"/>
                    <a:pt x="7570" y="11159"/>
                  </a:cubicBezTo>
                  <a:lnTo>
                    <a:pt x="7570" y="19974"/>
                  </a:lnTo>
                  <a:cubicBezTo>
                    <a:pt x="7570" y="20868"/>
                    <a:pt x="8404" y="21600"/>
                    <a:pt x="9423" y="21600"/>
                  </a:cubicBezTo>
                  <a:lnTo>
                    <a:pt x="11565" y="21600"/>
                  </a:lnTo>
                  <a:cubicBezTo>
                    <a:pt x="12584" y="21600"/>
                    <a:pt x="13418" y="20868"/>
                    <a:pt x="13418" y="19974"/>
                  </a:cubicBezTo>
                  <a:lnTo>
                    <a:pt x="13418" y="11159"/>
                  </a:lnTo>
                  <a:cubicBezTo>
                    <a:pt x="14088" y="11159"/>
                    <a:pt x="14760" y="11159"/>
                    <a:pt x="15269" y="11159"/>
                  </a:cubicBezTo>
                  <a:lnTo>
                    <a:pt x="19977" y="11159"/>
                  </a:lnTo>
                  <a:cubicBezTo>
                    <a:pt x="20995" y="11159"/>
                    <a:pt x="21293" y="10598"/>
                    <a:pt x="20639" y="9912"/>
                  </a:cubicBezTo>
                  <a:close/>
                  <a:moveTo>
                    <a:pt x="20639" y="99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2" name="AutoShape 688"/>
          <p:cNvSpPr/>
          <p:nvPr/>
        </p:nvSpPr>
        <p:spPr bwMode="auto">
          <a:xfrm>
            <a:off x="10246290" y="4683299"/>
            <a:ext cx="280940" cy="282863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3" name="Oval 10"/>
          <p:cNvSpPr/>
          <p:nvPr/>
        </p:nvSpPr>
        <p:spPr>
          <a:xfrm>
            <a:off x="10081775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AutoShape 232"/>
          <p:cNvSpPr/>
          <p:nvPr/>
        </p:nvSpPr>
        <p:spPr bwMode="auto">
          <a:xfrm>
            <a:off x="5105400" y="1979930"/>
            <a:ext cx="2059940" cy="148907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20798B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5" name="Oval 23"/>
          <p:cNvSpPr/>
          <p:nvPr/>
        </p:nvSpPr>
        <p:spPr>
          <a:xfrm>
            <a:off x="1556570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6" name="Group 26"/>
          <p:cNvGrpSpPr/>
          <p:nvPr/>
        </p:nvGrpSpPr>
        <p:grpSpPr>
          <a:xfrm>
            <a:off x="645795" y="5164455"/>
            <a:ext cx="2416175" cy="1114136"/>
            <a:chOff x="1376364" y="1322611"/>
            <a:chExt cx="1812130" cy="631019"/>
          </a:xfrm>
        </p:grpSpPr>
        <p:sp>
          <p:nvSpPr>
            <p:cNvPr id="57" name="TextBox 27"/>
            <p:cNvSpPr txBox="1"/>
            <p:nvPr/>
          </p:nvSpPr>
          <p:spPr>
            <a:xfrm>
              <a:off x="1643460" y="1322611"/>
              <a:ext cx="1277938" cy="4420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前端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React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  <p:cxnSp>
        <p:nvCxnSpPr>
          <p:cNvPr id="69" name="Elbow Connector 39"/>
          <p:cNvCxnSpPr/>
          <p:nvPr/>
        </p:nvCxnSpPr>
        <p:spPr>
          <a:xfrm rot="16200000" flipV="1">
            <a:off x="5633720" y="3896360"/>
            <a:ext cx="853440" cy="3175"/>
          </a:xfrm>
          <a:prstGeom prst="bentConnector3">
            <a:avLst>
              <a:gd name="adj1" fmla="val 4996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0"/>
          <p:cNvCxnSpPr/>
          <p:nvPr/>
        </p:nvCxnSpPr>
        <p:spPr>
          <a:xfrm rot="10800000">
            <a:off x="716567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/>
          <p:nvPr/>
        </p:nvCxnSpPr>
        <p:spPr>
          <a:xfrm rot="10800000" flipH="1">
            <a:off x="184990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AutoShape 232"/>
          <p:cNvSpPr/>
          <p:nvPr/>
        </p:nvSpPr>
        <p:spPr bwMode="auto">
          <a:xfrm>
            <a:off x="6872395" y="2260364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3" name="AutoShape 232"/>
          <p:cNvSpPr/>
          <p:nvPr/>
        </p:nvSpPr>
        <p:spPr bwMode="auto">
          <a:xfrm flipH="1">
            <a:off x="4414577" y="317352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4713179" y="23247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5" name="AutoShape 232"/>
          <p:cNvSpPr/>
          <p:nvPr/>
        </p:nvSpPr>
        <p:spPr bwMode="auto">
          <a:xfrm flipH="1">
            <a:off x="7644470" y="1418645"/>
            <a:ext cx="1541756" cy="10700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300" y="271335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EYE&amp;EAR</a:t>
            </a:r>
            <a:endParaRPr lang="en-US" altLang="zh-CN" sz="2400"/>
          </a:p>
        </p:txBody>
      </p:sp>
      <p:grpSp>
        <p:nvGrpSpPr>
          <p:cNvPr id="4" name="Group 437"/>
          <p:cNvGrpSpPr/>
          <p:nvPr/>
        </p:nvGrpSpPr>
        <p:grpSpPr bwMode="auto">
          <a:xfrm>
            <a:off x="1735723" y="4698430"/>
            <a:ext cx="236683" cy="280940"/>
            <a:chOff x="0" y="0"/>
            <a:chExt cx="483" cy="576"/>
          </a:xfrm>
          <a:solidFill>
            <a:srgbClr val="20798B"/>
          </a:solidFill>
        </p:grpSpPr>
        <p:sp>
          <p:nvSpPr>
            <p:cNvPr id="5" name="AutoShape 435"/>
            <p:cNvSpPr/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 sz="2400" dirty="0"/>
            </a:p>
          </p:txBody>
        </p:sp>
        <p:sp>
          <p:nvSpPr>
            <p:cNvPr id="6" name="AutoShape 436"/>
            <p:cNvSpPr/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p>
              <a:endParaRPr lang="en-US" sz="2400" dirty="0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887595" y="5164455"/>
            <a:ext cx="2416175" cy="1114137"/>
            <a:chOff x="1376364" y="1322611"/>
            <a:chExt cx="1812130" cy="631019"/>
          </a:xfrm>
        </p:grpSpPr>
        <p:sp>
          <p:nvSpPr>
            <p:cNvPr id="8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后端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9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Express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9186545" y="5164455"/>
            <a:ext cx="2416175" cy="1114137"/>
            <a:chOff x="1376364" y="1322611"/>
            <a:chExt cx="1812130" cy="631019"/>
          </a:xfrm>
        </p:grpSpPr>
        <p:sp>
          <p:nvSpPr>
            <p:cNvPr id="11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数据库</a:t>
              </a:r>
              <a:endPara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/>
                <a:cs typeface="Roboto Condensed" panose="02000000000000000000"/>
              </a:endParaRPr>
            </a:p>
          </p:txBody>
        </p:sp>
        <p:sp>
          <p:nvSpPr>
            <p:cNvPr id="12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SQLyog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任务分配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136195" y="55485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rcRect l="15456" t="-98" r="-1156" b="-475"/>
          <a:stretch>
            <a:fillRect/>
          </a:stretch>
        </p:blipFill>
        <p:spPr>
          <a:xfrm>
            <a:off x="561975" y="1592580"/>
            <a:ext cx="8048625" cy="3898900"/>
          </a:xfrm>
          <a:prstGeom prst="rect">
            <a:avLst/>
          </a:prstGeom>
        </p:spPr>
      </p:pic>
      <p:pic>
        <p:nvPicPr>
          <p:cNvPr id="45" name="图片 4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2601595"/>
            <a:ext cx="9391650" cy="387667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3</a:t>
            </a:r>
            <a:endParaRPr lang="en-US" altLang="zh-CN" sz="4400" b="1" dirty="0">
              <a:solidFill>
                <a:srgbClr val="040E18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版本控制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768475"/>
            <a:ext cx="10058400" cy="2462530"/>
          </a:xfrm>
          <a:prstGeom prst="round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rcRect t="-57" r="13813"/>
          <a:stretch>
            <a:fillRect/>
          </a:stretch>
        </p:blipFill>
        <p:spPr>
          <a:xfrm>
            <a:off x="2720340" y="3175000"/>
            <a:ext cx="8669020" cy="3326765"/>
          </a:xfrm>
          <a:prstGeom prst="round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宽屏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华文楷体</vt:lpstr>
      <vt:lpstr>Arial</vt:lpstr>
      <vt:lpstr>Roboto Condensed</vt:lpstr>
      <vt:lpstr>Wide Latin</vt:lpstr>
      <vt:lpstr>微软雅黑</vt:lpstr>
      <vt:lpstr>Arial Unicode MS</vt:lpstr>
      <vt:lpstr>Calibri</vt:lpstr>
      <vt:lpstr>华文细黑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黎宸</cp:lastModifiedBy>
  <cp:revision>102</cp:revision>
  <dcterms:created xsi:type="dcterms:W3CDTF">2015-03-23T15:45:00Z</dcterms:created>
  <dcterms:modified xsi:type="dcterms:W3CDTF">2019-12-19T02:10:00Z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