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13" r:id="rId3"/>
    <p:sldId id="716" r:id="rId4"/>
    <p:sldId id="714" r:id="rId6"/>
    <p:sldId id="715" r:id="rId7"/>
    <p:sldId id="730" r:id="rId8"/>
    <p:sldId id="717" r:id="rId9"/>
    <p:sldId id="723" r:id="rId10"/>
    <p:sldId id="724" r:id="rId11"/>
    <p:sldId id="725" r:id="rId12"/>
    <p:sldId id="726" r:id="rId13"/>
    <p:sldId id="727" r:id="rId14"/>
    <p:sldId id="728" r:id="rId15"/>
    <p:sldId id="729" r:id="rId16"/>
    <p:sldId id="731" r:id="rId17"/>
    <p:sldId id="732" r:id="rId18"/>
    <p:sldId id="73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270" autoAdjust="0"/>
  </p:normalViewPr>
  <p:slideViewPr>
    <p:cSldViewPr snapToGrid="0">
      <p:cViewPr varScale="1">
        <p:scale>
          <a:sx n="72" d="100"/>
          <a:sy n="72"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23C18-A993-43EA-B813-6A5D89A654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FC7E-56B3-4E22-85BF-AE06255D52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4" Type="http://schemas.openxmlformats.org/officeDocument/2006/relationships/hyperlink" Target="https://developer.mozilla.org/zh-CN/docs/Web/HTTP/Headers/Cookie" TargetMode="External"/><Relationship Id="rId3" Type="http://schemas.openxmlformats.org/officeDocument/2006/relationships/hyperlink" Target="https://developer.mozilla.org/zh-CN/docs/Web/HTTP/Headers/Set-Cookie"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r>
              <a:rPr lang="zh-CN" altLang="en-US" sz="1200" b="0" i="0" kern="1200" dirty="0">
                <a:solidFill>
                  <a:schemeClr val="tx1"/>
                </a:solidFill>
                <a:effectLst/>
                <a:latin typeface="+mn-lt"/>
                <a:ea typeface="+mn-ea"/>
                <a:cs typeface="+mn-cs"/>
              </a:rPr>
              <a:t>当服务器收到</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请求时，服务器可以在响应头里面添加一个</a:t>
            </a:r>
            <a:r>
              <a:rPr lang="en-US" altLang="zh-CN" sz="1200" b="0" i="0" u="none" strike="noStrike" kern="1200" dirty="0">
                <a:solidFill>
                  <a:schemeClr val="tx1"/>
                </a:solidFill>
                <a:effectLst/>
                <a:latin typeface="+mn-lt"/>
                <a:ea typeface="+mn-ea"/>
                <a:cs typeface="+mn-cs"/>
                <a:hlinkClick r:id="rId3" tooltip="响应首部 Set-Cookie 被用来由服务器端向客户端发送 cookie。"/>
              </a:rPr>
              <a:t>Set-Cookie</a:t>
            </a:r>
            <a:r>
              <a:rPr lang="zh-CN" altLang="en-US" sz="1200" b="0" i="0" kern="1200" dirty="0">
                <a:solidFill>
                  <a:schemeClr val="tx1"/>
                </a:solidFill>
                <a:effectLst/>
                <a:latin typeface="+mn-lt"/>
                <a:ea typeface="+mn-ea"/>
                <a:cs typeface="+mn-cs"/>
              </a:rPr>
              <a:t>选项。浏览器收到响应后通常会保存下</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，之后对该服务器每一次请求中都通过</a:t>
            </a:r>
            <a:r>
              <a:rPr lang="en-US" altLang="zh-CN" sz="1200" b="0" i="0" u="none" strike="noStrike" kern="1200" dirty="0">
                <a:solidFill>
                  <a:schemeClr val="tx1"/>
                </a:solidFill>
                <a:effectLst/>
                <a:latin typeface="+mn-lt"/>
                <a:ea typeface="+mn-ea"/>
                <a:cs typeface="+mn-cs"/>
                <a:hlinkClick r:id="rId4" tooltip="Cookie 是一个请求首部，其中含有先前由服务器通过 Set-Cookie  首部投放并存储到客户端的 HTTP cookies。"/>
              </a:rPr>
              <a:t>Cookie</a:t>
            </a:r>
            <a:r>
              <a:rPr lang="zh-CN" altLang="en-US" sz="1200" b="0" i="0" kern="1200" dirty="0">
                <a:solidFill>
                  <a:schemeClr val="tx1"/>
                </a:solidFill>
                <a:effectLst/>
                <a:latin typeface="+mn-lt"/>
                <a:ea typeface="+mn-ea"/>
                <a:cs typeface="+mn-cs"/>
              </a:rPr>
              <a:t>请求头部将</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信息发送给服务器。另外，</a:t>
            </a:r>
            <a:r>
              <a:rPr lang="en-US" altLang="zh-CN" sz="1200" b="0" i="0" kern="1200" dirty="0">
                <a:solidFill>
                  <a:schemeClr val="tx1"/>
                </a:solidFill>
                <a:effectLst/>
                <a:latin typeface="+mn-lt"/>
                <a:ea typeface="+mn-ea"/>
                <a:cs typeface="+mn-cs"/>
              </a:rPr>
              <a:t>Cookie</a:t>
            </a:r>
            <a:r>
              <a:rPr lang="zh-CN" altLang="en-US" sz="1200" b="0" i="0" kern="1200">
                <a:solidFill>
                  <a:schemeClr val="tx1"/>
                </a:solidFill>
                <a:effectLst/>
                <a:latin typeface="+mn-lt"/>
                <a:ea typeface="+mn-ea"/>
                <a:cs typeface="+mn-cs"/>
              </a:rPr>
              <a:t>的过期时间、域、路径、有效期、适用站点都可以根据需要来指定。</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52A4966-D699-49DA-A4D5-739DA852DA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0F0B10-9A09-4476-BB3B-436E93355F4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4966-D699-49DA-A4D5-739DA852DA0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F0B10-9A09-4476-BB3B-436E93355F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474686"/>
            <a:ext cx="12191999" cy="1314206"/>
          </a:xfrm>
          <a:prstGeom prst="rect">
            <a:avLst/>
          </a:prstGeom>
          <a:solidFill>
            <a:schemeClr val="bg1">
              <a:alpha val="30000"/>
            </a:schemeClr>
          </a:solidFill>
        </p:spPr>
        <p:txBody>
          <a:bodyPr wrap="square" rtlCol="0" anchor="ctr">
            <a:spAutoFit/>
          </a:bodyPr>
          <a:lstStyle/>
          <a:p>
            <a:pPr algn="ctr">
              <a:lnSpc>
                <a:spcPct val="150000"/>
              </a:lnSpc>
            </a:pPr>
            <a:r>
              <a:rPr lang="en-US" altLang="zh-CN" sz="6000" b="1" dirty="0">
                <a:solidFill>
                  <a:srgbClr val="002060"/>
                </a:solidFill>
                <a:latin typeface="微软雅黑" panose="020B0503020204020204" pitchFamily="34" charset="-122"/>
                <a:ea typeface="微软雅黑" panose="020B0503020204020204" pitchFamily="34" charset="-122"/>
              </a:rPr>
              <a:t>http</a:t>
            </a:r>
            <a:r>
              <a:rPr lang="zh-CN" altLang="en-US" sz="6000" b="1" dirty="0">
                <a:solidFill>
                  <a:srgbClr val="002060"/>
                </a:solidFill>
                <a:latin typeface="微软雅黑" panose="020B0503020204020204" pitchFamily="34" charset="-122"/>
                <a:ea typeface="微软雅黑" panose="020B0503020204020204" pitchFamily="34" charset="-122"/>
              </a:rPr>
              <a:t>进阶</a:t>
            </a:r>
            <a:endParaRPr lang="en-US" altLang="zh-CN" sz="60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Session</a:t>
            </a:r>
            <a:r>
              <a:rPr lang="zh-CN" altLang="en-US" sz="3600" dirty="0">
                <a:ln>
                  <a:solidFill>
                    <a:schemeClr val="bg1"/>
                  </a:solidFill>
                </a:ln>
                <a:solidFill>
                  <a:schemeClr val="bg1"/>
                </a:solidFill>
                <a:latin typeface="黑体" panose="02010609060101010101" pitchFamily="49" charset="-122"/>
                <a:ea typeface="黑体" panose="02010609060101010101" pitchFamily="49" charset="-122"/>
              </a:rPr>
              <a:t>登录状态实例</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2658493" y="1734021"/>
            <a:ext cx="6371429" cy="4238095"/>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Session</a:t>
            </a:r>
            <a:r>
              <a:rPr lang="zh-CN" altLang="en-US" sz="3600" dirty="0">
                <a:ln>
                  <a:solidFill>
                    <a:schemeClr val="bg1"/>
                  </a:solidFill>
                </a:ln>
                <a:solidFill>
                  <a:schemeClr val="bg1"/>
                </a:solidFill>
                <a:latin typeface="黑体" panose="02010609060101010101" pitchFamily="49" charset="-122"/>
                <a:ea typeface="黑体" panose="02010609060101010101" pitchFamily="49" charset="-122"/>
              </a:rPr>
              <a:t>登录状态实例</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2805524" y="2019476"/>
            <a:ext cx="6580952" cy="2819048"/>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Session</a:t>
            </a:r>
            <a:r>
              <a:rPr lang="zh-CN" altLang="en-US" sz="3600" dirty="0">
                <a:ln>
                  <a:solidFill>
                    <a:schemeClr val="bg1"/>
                  </a:solidFill>
                </a:ln>
                <a:solidFill>
                  <a:schemeClr val="bg1"/>
                </a:solidFill>
                <a:latin typeface="黑体" panose="02010609060101010101" pitchFamily="49" charset="-122"/>
                <a:ea typeface="黑体" panose="02010609060101010101" pitchFamily="49" charset="-122"/>
              </a:rPr>
              <a:t>登录状态实例</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1899063" y="1883485"/>
            <a:ext cx="7704762" cy="3647619"/>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Session</a:t>
            </a:r>
            <a:r>
              <a:rPr lang="zh-CN" altLang="en-US" sz="3600" dirty="0">
                <a:ln>
                  <a:solidFill>
                    <a:schemeClr val="bg1"/>
                  </a:solidFill>
                </a:ln>
                <a:solidFill>
                  <a:schemeClr val="bg1"/>
                </a:solidFill>
                <a:latin typeface="黑体" panose="02010609060101010101" pitchFamily="49" charset="-122"/>
                <a:ea typeface="黑体" panose="02010609060101010101" pitchFamily="49" charset="-122"/>
              </a:rPr>
              <a:t>登录状态实例</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2531164" y="2429222"/>
            <a:ext cx="7357086" cy="2900864"/>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https</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2317473" y="1626703"/>
            <a:ext cx="7181230" cy="4363279"/>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715344" y="2343944"/>
            <a:ext cx="6607021"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HTTP </a:t>
            </a:r>
            <a:r>
              <a:rPr lang="zh-CN" altLang="en-US" sz="2200" dirty="0">
                <a:latin typeface="微软雅黑" panose="020B0503020204020204" pitchFamily="34" charset="-122"/>
                <a:ea typeface="微软雅黑" panose="020B0503020204020204" pitchFamily="34" charset="-122"/>
              </a:rPr>
              <a:t>的基础下加入</a:t>
            </a:r>
            <a:r>
              <a:rPr lang="en-US" altLang="zh-CN" sz="2200" dirty="0">
                <a:latin typeface="微软雅黑" panose="020B0503020204020204" pitchFamily="34" charset="-122"/>
                <a:ea typeface="微软雅黑" panose="020B0503020204020204" pitchFamily="34" charset="-122"/>
              </a:rPr>
              <a:t>SSL </a:t>
            </a:r>
            <a:r>
              <a:rPr lang="zh-CN" altLang="en-US" sz="2200" dirty="0">
                <a:latin typeface="微软雅黑" panose="020B0503020204020204" pitchFamily="34" charset="-122"/>
                <a:ea typeface="微软雅黑" panose="020B0503020204020204" pitchFamily="34" charset="-122"/>
              </a:rPr>
              <a:t>层，</a:t>
            </a: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的安全基础是 </a:t>
            </a:r>
            <a:r>
              <a:rPr lang="en-US" altLang="zh-CN" sz="2200" dirty="0">
                <a:latin typeface="微软雅黑" panose="020B0503020204020204" pitchFamily="34" charset="-122"/>
                <a:ea typeface="微软雅黑" panose="020B0503020204020204" pitchFamily="34" charset="-122"/>
              </a:rPr>
              <a:t>SSL</a:t>
            </a:r>
            <a:r>
              <a:rPr lang="zh-CN" altLang="en-US" sz="2200" dirty="0">
                <a:latin typeface="微软雅黑" panose="020B0503020204020204" pitchFamily="34" charset="-122"/>
                <a:ea typeface="微软雅黑" panose="020B0503020204020204" pitchFamily="34" charset="-122"/>
              </a:rPr>
              <a:t>，因此加密的详细内容就需要 </a:t>
            </a:r>
            <a:r>
              <a:rPr lang="en-US" altLang="zh-CN" sz="2200" dirty="0">
                <a:latin typeface="微软雅黑" panose="020B0503020204020204" pitchFamily="34" charset="-122"/>
                <a:ea typeface="微软雅黑" panose="020B0503020204020204" pitchFamily="34" charset="-122"/>
              </a:rPr>
              <a:t>SSL</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存在不同于 </a:t>
            </a:r>
            <a:r>
              <a:rPr lang="en-US" altLang="zh-CN" sz="2200" dirty="0">
                <a:latin typeface="微软雅黑" panose="020B0503020204020204" pitchFamily="34" charset="-122"/>
                <a:ea typeface="微软雅黑" panose="020B0503020204020204" pitchFamily="34" charset="-122"/>
              </a:rPr>
              <a:t>HTTP </a:t>
            </a:r>
            <a:r>
              <a:rPr lang="zh-CN" altLang="en-US" sz="2200" dirty="0">
                <a:latin typeface="微软雅黑" panose="020B0503020204020204" pitchFamily="34" charset="-122"/>
                <a:ea typeface="微软雅黑" panose="020B0503020204020204" pitchFamily="34" charset="-122"/>
              </a:rPr>
              <a:t>的默认端口及一个加密</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身份验证层（在 </a:t>
            </a:r>
            <a:r>
              <a:rPr lang="en-US" altLang="zh-CN" sz="2200" dirty="0">
                <a:latin typeface="微软雅黑" panose="020B0503020204020204" pitchFamily="34" charset="-122"/>
                <a:ea typeface="微软雅黑" panose="020B0503020204020204" pitchFamily="34" charset="-122"/>
              </a:rPr>
              <a:t>HTTP</a:t>
            </a:r>
            <a:r>
              <a:rPr lang="zh-CN" altLang="en-US" sz="2200" dirty="0">
                <a:latin typeface="微软雅黑" panose="020B0503020204020204" pitchFamily="34" charset="-122"/>
                <a:ea typeface="微软雅黑" panose="020B0503020204020204" pitchFamily="34" charset="-122"/>
              </a:rPr>
              <a:t>与 </a:t>
            </a:r>
            <a:r>
              <a:rPr lang="en-US" altLang="zh-CN" sz="2200" dirty="0">
                <a:latin typeface="微软雅黑" panose="020B0503020204020204" pitchFamily="34" charset="-122"/>
                <a:ea typeface="微软雅黑" panose="020B0503020204020204" pitchFamily="34" charset="-122"/>
              </a:rPr>
              <a:t>TCP </a:t>
            </a:r>
            <a:r>
              <a:rPr lang="zh-CN" altLang="en-US" sz="2200" dirty="0">
                <a:latin typeface="微软雅黑" panose="020B0503020204020204" pitchFamily="34" charset="-122"/>
                <a:ea typeface="微软雅黑" panose="020B0503020204020204" pitchFamily="34" charset="-122"/>
              </a:rPr>
              <a:t>之间）。</a:t>
            </a:r>
            <a:endParaRPr lang="zh-CN" altLang="en-US" sz="2200" dirty="0">
              <a:latin typeface="微软雅黑" panose="020B0503020204020204" pitchFamily="34" charset="-122"/>
              <a:ea typeface="微软雅黑" panose="020B0503020204020204" pitchFamily="34" charset="-122"/>
            </a:endParaRPr>
          </a:p>
        </p:txBody>
      </p:sp>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https</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8" name="Picture 2" descr="https://upload.wikimedia.org/wikipedia/commons/thumb/d/da/Internet2.jpg/1280px-Internet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68785" y="2945335"/>
            <a:ext cx="1917810" cy="15433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https</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1431235" y="2273196"/>
            <a:ext cx="5452539" cy="3158357"/>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26" name="Picture 2" descr="âweb cookiesâçå¾çæç´¢ç»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7264" y="1209261"/>
            <a:ext cx="8749020" cy="4439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715344" y="2343944"/>
            <a:ext cx="6487752"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HTTP Cookie</a:t>
            </a:r>
            <a:r>
              <a:rPr lang="zh-CN" altLang="en-US" sz="2200" dirty="0">
                <a:latin typeface="微软雅黑" panose="020B0503020204020204" pitchFamily="34" charset="-122"/>
                <a:ea typeface="微软雅黑" panose="020B0503020204020204" pitchFamily="34" charset="-122"/>
              </a:rPr>
              <a:t>（也叫</a:t>
            </a:r>
            <a:r>
              <a:rPr lang="en-US" altLang="zh-CN" sz="2200" dirty="0">
                <a:latin typeface="微软雅黑" panose="020B0503020204020204" pitchFamily="34" charset="-122"/>
                <a:ea typeface="微软雅黑" panose="020B0503020204020204" pitchFamily="34" charset="-122"/>
              </a:rPr>
              <a:t>Web Cookie</a:t>
            </a:r>
            <a:r>
              <a:rPr lang="zh-CN" altLang="en-US" sz="2200" dirty="0">
                <a:latin typeface="微软雅黑" panose="020B0503020204020204" pitchFamily="34" charset="-122"/>
                <a:ea typeface="微软雅黑" panose="020B0503020204020204" pitchFamily="34" charset="-122"/>
              </a:rPr>
              <a:t>或浏览器</a:t>
            </a:r>
            <a:r>
              <a:rPr lang="en-US" altLang="zh-CN" sz="2200" dirty="0">
                <a:latin typeface="微软雅黑" panose="020B0503020204020204" pitchFamily="34" charset="-122"/>
                <a:ea typeface="微软雅黑" panose="020B0503020204020204" pitchFamily="34" charset="-122"/>
              </a:rPr>
              <a:t>Cookie</a:t>
            </a:r>
            <a:r>
              <a:rPr lang="zh-CN" altLang="en-US" sz="2200" dirty="0">
                <a:latin typeface="微软雅黑" panose="020B0503020204020204" pitchFamily="34" charset="-122"/>
                <a:ea typeface="微软雅黑" panose="020B0503020204020204" pitchFamily="34" charset="-122"/>
              </a:rPr>
              <a:t>）是服务器发送到用户浏览器并保存在本地的一小块数据，它会在浏览器下次向同一服务器再发起请求时被携带并发送到服务器上。</a:t>
            </a:r>
            <a:endParaRPr lang="zh-CN" altLang="en-US" sz="2200" dirty="0">
              <a:latin typeface="微软雅黑" panose="020B0503020204020204" pitchFamily="34" charset="-122"/>
              <a:ea typeface="微软雅黑" panose="020B0503020204020204" pitchFamily="34" charset="-122"/>
            </a:endParaRPr>
          </a:p>
        </p:txBody>
      </p:sp>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cookie</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11917" y="2764532"/>
            <a:ext cx="1905000" cy="190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07512" y="1868955"/>
            <a:ext cx="9120935" cy="3431916"/>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199456" y="2207508"/>
            <a:ext cx="8928991"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会话状态管理（如用户登录状态、购物车、游戏分数或其它需要记录的信息）</a:t>
            </a:r>
            <a:endParaRPr lang="zh-CN" altLang="en-US"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个性化设置（如用户自定义设置、主题等）</a:t>
            </a:r>
            <a:endParaRPr lang="zh-CN" altLang="en-US"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浏览器行为跟踪（如跟踪分析用户行为等</a:t>
            </a:r>
            <a:endParaRPr lang="zh-CN" altLang="en-US" sz="2200" dirty="0">
              <a:latin typeface="微软雅黑" panose="020B0503020204020204" pitchFamily="34" charset="-122"/>
              <a:ea typeface="微软雅黑" panose="020B0503020204020204" pitchFamily="34" charset="-122"/>
            </a:endParaRPr>
          </a:p>
        </p:txBody>
      </p:sp>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Cookie</a:t>
            </a:r>
            <a:r>
              <a:rPr lang="zh-CN" altLang="en-US" sz="3600" dirty="0">
                <a:ln>
                  <a:solidFill>
                    <a:schemeClr val="bg1"/>
                  </a:solidFill>
                </a:ln>
                <a:solidFill>
                  <a:schemeClr val="bg1"/>
                </a:solidFill>
                <a:latin typeface="黑体" panose="02010609060101010101" pitchFamily="49" charset="-122"/>
                <a:ea typeface="黑体" panose="02010609060101010101" pitchFamily="49" charset="-122"/>
              </a:rPr>
              <a:t>应用场景</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1779657" y="878509"/>
            <a:ext cx="8632686" cy="4316343"/>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Cookie</a:t>
            </a:r>
            <a:r>
              <a:rPr lang="zh-CN" altLang="en-US" sz="3600" dirty="0">
                <a:ln>
                  <a:solidFill>
                    <a:schemeClr val="bg1"/>
                  </a:solidFill>
                </a:ln>
                <a:solidFill>
                  <a:schemeClr val="bg1"/>
                </a:solidFill>
                <a:latin typeface="黑体" panose="02010609060101010101" pitchFamily="49" charset="-122"/>
                <a:ea typeface="黑体" panose="02010609060101010101" pitchFamily="49" charset="-122"/>
              </a:rPr>
              <a:t>登录状态实例</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2584172" y="1907081"/>
            <a:ext cx="6827513" cy="4103537"/>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Cookie</a:t>
            </a:r>
            <a:r>
              <a:rPr lang="zh-CN" altLang="en-US" sz="3600" dirty="0">
                <a:ln>
                  <a:solidFill>
                    <a:schemeClr val="bg1"/>
                  </a:solidFill>
                </a:ln>
                <a:solidFill>
                  <a:schemeClr val="bg1"/>
                </a:solidFill>
                <a:latin typeface="黑体" panose="02010609060101010101" pitchFamily="49" charset="-122"/>
                <a:ea typeface="黑体" panose="02010609060101010101" pitchFamily="49" charset="-122"/>
              </a:rPr>
              <a:t>登录状态实例</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2176991" y="1718926"/>
            <a:ext cx="7430836" cy="3987686"/>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715344" y="2343944"/>
            <a:ext cx="6487752"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Session</a:t>
            </a:r>
            <a:r>
              <a:rPr lang="zh-CN" altLang="en-US" sz="2200" dirty="0">
                <a:latin typeface="微软雅黑" panose="020B0503020204020204" pitchFamily="34" charset="-122"/>
                <a:ea typeface="微软雅黑" panose="020B0503020204020204" pitchFamily="34" charset="-122"/>
              </a:rPr>
              <a:t>是另一种记录客户状态的机制，不同的是</a:t>
            </a:r>
            <a:r>
              <a:rPr lang="en-US" altLang="zh-CN" sz="2200" dirty="0">
                <a:latin typeface="微软雅黑" panose="020B0503020204020204" pitchFamily="34" charset="-122"/>
                <a:ea typeface="微软雅黑" panose="020B0503020204020204" pitchFamily="34" charset="-122"/>
              </a:rPr>
              <a:t>Cookie</a:t>
            </a:r>
            <a:r>
              <a:rPr lang="zh-CN" altLang="en-US" sz="2200" dirty="0">
                <a:latin typeface="微软雅黑" panose="020B0503020204020204" pitchFamily="34" charset="-122"/>
                <a:ea typeface="微软雅黑" panose="020B0503020204020204" pitchFamily="34" charset="-122"/>
              </a:rPr>
              <a:t>保存在客户端浏览器中，而</a:t>
            </a:r>
            <a:r>
              <a:rPr lang="en-US" altLang="zh-CN" sz="2200" dirty="0">
                <a:latin typeface="微软雅黑" panose="020B0503020204020204" pitchFamily="34" charset="-122"/>
                <a:ea typeface="微软雅黑" panose="020B0503020204020204" pitchFamily="34" charset="-122"/>
              </a:rPr>
              <a:t>Session</a:t>
            </a:r>
            <a:r>
              <a:rPr lang="zh-CN" altLang="en-US" sz="2200" dirty="0">
                <a:latin typeface="微软雅黑" panose="020B0503020204020204" pitchFamily="34" charset="-122"/>
                <a:ea typeface="微软雅黑" panose="020B0503020204020204" pitchFamily="34" charset="-122"/>
              </a:rPr>
              <a:t>保存在服务器上。客户端浏览器访问服务器的时候，服务器把客户端信息以某种形式记录在服务器上。</a:t>
            </a:r>
            <a:endParaRPr lang="zh-CN" altLang="en-US" sz="2200" dirty="0">
              <a:latin typeface="微软雅黑" panose="020B0503020204020204" pitchFamily="34" charset="-122"/>
              <a:ea typeface="微软雅黑" panose="020B0503020204020204" pitchFamily="34" charset="-122"/>
            </a:endParaRPr>
          </a:p>
        </p:txBody>
      </p:sp>
      <p:sp>
        <p:nvSpPr>
          <p:cNvPr id="9" name="矩形 8"/>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p:cNvSpPr txBox="1"/>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anose="02010609060101010101" pitchFamily="49" charset="-122"/>
                <a:ea typeface="黑体" panose="02010609060101010101" pitchFamily="49" charset="-122"/>
              </a:rPr>
              <a:t>session</a:t>
            </a:r>
            <a:endParaRPr lang="zh-CN" altLang="en-US" sz="3600" dirty="0">
              <a:ln>
                <a:solidFill>
                  <a:schemeClr val="bg1"/>
                </a:solidFill>
              </a:ln>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8074" y="1857828"/>
            <a:ext cx="9101961" cy="31423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Words>
  <Application>WPS 演示</Application>
  <PresentationFormat>宽屏</PresentationFormat>
  <Paragraphs>36</Paragraphs>
  <Slides>16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微软雅黑</vt:lpstr>
      <vt:lpstr>黑体</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胜强 杨</dc:creator>
  <cp:lastModifiedBy>闪闪发光bling!</cp:lastModifiedBy>
  <cp:revision>65</cp:revision>
  <dcterms:created xsi:type="dcterms:W3CDTF">2019-09-27T01:06:00Z</dcterms:created>
  <dcterms:modified xsi:type="dcterms:W3CDTF">2019-10-23T00:24:12Z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