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nt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3197860"/>
            <a:ext cx="1206500" cy="1206500"/>
          </a:xfrm>
          <a:prstGeom prst="rect">
            <a:avLst/>
          </a:prstGeom>
        </p:spPr>
      </p:pic>
      <p:pic>
        <p:nvPicPr>
          <p:cNvPr id="5" name="图片 4" descr="ant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45" y="1634490"/>
            <a:ext cx="1206500" cy="1206500"/>
          </a:xfrm>
          <a:prstGeom prst="rect">
            <a:avLst/>
          </a:prstGeom>
        </p:spPr>
      </p:pic>
      <p:pic>
        <p:nvPicPr>
          <p:cNvPr id="6" name="图片 5" descr="ant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8690" y="4282440"/>
            <a:ext cx="1206500" cy="1206500"/>
          </a:xfrm>
          <a:prstGeom prst="rect">
            <a:avLst/>
          </a:prstGeom>
        </p:spPr>
      </p:pic>
      <p:pic>
        <p:nvPicPr>
          <p:cNvPr id="7" name="图片 6" descr="ant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0" y="2840990"/>
            <a:ext cx="1206500" cy="1206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2240" y="200660"/>
            <a:ext cx="7586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轻量化通算一体边缘智能</a:t>
            </a:r>
            <a:r>
              <a:rPr lang="en-US" altLang="zh-CN" sz="2800"/>
              <a:t>——</a:t>
            </a:r>
            <a:r>
              <a:rPr lang="zh-CN" altLang="en-US" sz="2800"/>
              <a:t>用户画像平台</a:t>
            </a:r>
            <a:endParaRPr lang="zh-CN" altLang="en-US" sz="2800"/>
          </a:p>
        </p:txBody>
      </p:sp>
      <p:sp>
        <p:nvSpPr>
          <p:cNvPr id="10" name="圆角矩形 9"/>
          <p:cNvSpPr/>
          <p:nvPr/>
        </p:nvSpPr>
        <p:spPr>
          <a:xfrm>
            <a:off x="7898765" y="1047750"/>
            <a:ext cx="3777615" cy="54165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2295" y="889000"/>
            <a:ext cx="220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区域</a:t>
            </a:r>
            <a:r>
              <a:rPr lang="en-US" altLang="zh-CN"/>
              <a:t> #x </a:t>
            </a:r>
            <a:r>
              <a:rPr lang="zh-CN" altLang="en-US"/>
              <a:t>整体</a:t>
            </a:r>
            <a:r>
              <a:rPr lang="zh-CN" altLang="en-US"/>
              <a:t>视图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405" y="3921125"/>
            <a:ext cx="2567940" cy="18053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5" y="1346200"/>
            <a:ext cx="2753995" cy="17830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70570" y="3299460"/>
            <a:ext cx="283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24h</a:t>
            </a:r>
            <a:r>
              <a:rPr lang="zh-CN" altLang="en-US" b="1"/>
              <a:t>上下行流量</a:t>
            </a:r>
            <a:r>
              <a:rPr lang="en-US" altLang="zh-CN" b="1"/>
              <a:t>-</a:t>
            </a:r>
            <a:r>
              <a:rPr lang="zh-CN" altLang="en-US" b="1"/>
              <a:t>时间分布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8285480" y="5775325"/>
            <a:ext cx="300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24h</a:t>
            </a:r>
            <a:r>
              <a:rPr lang="zh-CN" altLang="en-US" b="1"/>
              <a:t>基站流量</a:t>
            </a:r>
            <a:r>
              <a:rPr lang="en-US" altLang="zh-CN" b="1"/>
              <a:t>-</a:t>
            </a:r>
            <a:r>
              <a:rPr lang="zh-CN" altLang="en-US" b="1"/>
              <a:t>业务</a:t>
            </a:r>
            <a:r>
              <a:rPr lang="zh-CN" altLang="en-US" b="1"/>
              <a:t>类别分布</a:t>
            </a:r>
            <a:endParaRPr lang="zh-CN" altLang="en-US" b="1"/>
          </a:p>
        </p:txBody>
      </p:sp>
      <p:cxnSp>
        <p:nvCxnSpPr>
          <p:cNvPr id="18" name="曲线连接符 17"/>
          <p:cNvCxnSpPr/>
          <p:nvPr/>
        </p:nvCxnSpPr>
        <p:spPr>
          <a:xfrm flipV="1">
            <a:off x="2018030" y="2499360"/>
            <a:ext cx="892175" cy="549910"/>
          </a:xfrm>
          <a:prstGeom prst="curvedConnector3">
            <a:avLst>
              <a:gd name="adj1" fmla="val 50036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2120265" y="4008120"/>
            <a:ext cx="1267460" cy="1035050"/>
          </a:xfrm>
          <a:prstGeom prst="curvedConnector3">
            <a:avLst>
              <a:gd name="adj1" fmla="val 5005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>
            <a:off x="4057650" y="2393950"/>
            <a:ext cx="1267460" cy="1035050"/>
          </a:xfrm>
          <a:prstGeom prst="curvedConnector3">
            <a:avLst>
              <a:gd name="adj1" fmla="val 5005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flipV="1">
            <a:off x="4695190" y="4282440"/>
            <a:ext cx="892175" cy="549910"/>
          </a:xfrm>
          <a:prstGeom prst="curvedConnector3">
            <a:avLst>
              <a:gd name="adj1" fmla="val 50036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nt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199640"/>
            <a:ext cx="3382645" cy="33826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2240" y="200660"/>
            <a:ext cx="7586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轻量化通算一体边缘智能</a:t>
            </a:r>
            <a:r>
              <a:rPr lang="en-US" altLang="zh-CN" sz="2800"/>
              <a:t>——</a:t>
            </a:r>
            <a:r>
              <a:rPr lang="zh-CN" altLang="en-US" sz="2800"/>
              <a:t>用户画像平台</a:t>
            </a:r>
            <a:endParaRPr lang="zh-CN" altLang="en-US" sz="2800"/>
          </a:p>
        </p:txBody>
      </p:sp>
      <p:sp>
        <p:nvSpPr>
          <p:cNvPr id="10" name="圆角矩形 9"/>
          <p:cNvSpPr/>
          <p:nvPr/>
        </p:nvSpPr>
        <p:spPr>
          <a:xfrm>
            <a:off x="5946775" y="1009650"/>
            <a:ext cx="5906770" cy="54165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51535" y="908050"/>
            <a:ext cx="243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5395" y="1445895"/>
            <a:ext cx="2397760" cy="169989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ctr"/>
            <a:r>
              <a:rPr lang="zh-CN" altLang="en-US"/>
              <a:t>网络信息</a:t>
            </a:r>
            <a:endParaRPr lang="zh-CN" altLang="en-US"/>
          </a:p>
          <a:p>
            <a:pPr algn="l"/>
            <a:r>
              <a:rPr lang="zh-CN" altLang="en-US"/>
              <a:t>基站</a:t>
            </a:r>
            <a:r>
              <a:rPr lang="en-US" altLang="zh-CN"/>
              <a:t>ID</a:t>
            </a:r>
            <a:r>
              <a:rPr lang="zh-CN" altLang="en-US"/>
              <a:t>：</a:t>
            </a:r>
            <a:r>
              <a:rPr lang="en-US" altLang="zh-CN"/>
              <a:t>WSPN-BS1</a:t>
            </a:r>
            <a:endParaRPr lang="en-US" altLang="zh-CN"/>
          </a:p>
          <a:p>
            <a:pPr algn="l"/>
            <a:r>
              <a:rPr lang="zh-CN" altLang="en-US"/>
              <a:t>基站</a:t>
            </a:r>
            <a:r>
              <a:rPr lang="en-US" altLang="zh-CN"/>
              <a:t>IP</a:t>
            </a:r>
            <a:r>
              <a:rPr lang="zh-CN" altLang="en-US"/>
              <a:t>：</a:t>
            </a:r>
            <a:r>
              <a:rPr lang="zh-CN" altLang="en-US" sz="1400"/>
              <a:t>10.233.233.233</a:t>
            </a:r>
            <a:endParaRPr lang="zh-CN" altLang="en-US"/>
          </a:p>
          <a:p>
            <a:pPr algn="l"/>
            <a:r>
              <a:rPr lang="zh-CN" altLang="en-US"/>
              <a:t>基站</a:t>
            </a:r>
            <a:r>
              <a:rPr lang="en-US" altLang="zh-CN"/>
              <a:t>MAC</a:t>
            </a:r>
            <a:r>
              <a:rPr lang="zh-CN" altLang="en-US"/>
              <a:t>：</a:t>
            </a:r>
            <a:r>
              <a:rPr lang="zh-CN" altLang="en-US" sz="900"/>
              <a:t>E4-C7-67-73-08-FC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43340" y="1445895"/>
            <a:ext cx="2451735" cy="17005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ctr"/>
            <a:r>
              <a:rPr lang="zh-CN" altLang="en-US"/>
              <a:t>接入用户</a:t>
            </a:r>
            <a:r>
              <a:rPr lang="zh-CN" altLang="en-US"/>
              <a:t>列表</a:t>
            </a:r>
            <a:endParaRPr lang="zh-CN" altLang="en-US"/>
          </a:p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WSPN-user1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WSPN-user2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WSPN-user4</a:t>
            </a:r>
            <a:endParaRPr lang="en-US" altLang="zh-CN"/>
          </a:p>
          <a:p>
            <a:pPr algn="ctr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8138"/>
          <a:stretch>
            <a:fillRect/>
          </a:stretch>
        </p:blipFill>
        <p:spPr>
          <a:xfrm>
            <a:off x="6534785" y="3429635"/>
            <a:ext cx="4730750" cy="24974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612380" y="5927090"/>
            <a:ext cx="300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24h</a:t>
            </a:r>
            <a:r>
              <a:rPr lang="zh-CN" altLang="en-US" b="1"/>
              <a:t>基站流量</a:t>
            </a:r>
            <a:r>
              <a:rPr lang="en-US" altLang="zh-CN" b="1"/>
              <a:t>-</a:t>
            </a:r>
            <a:r>
              <a:rPr lang="zh-CN" altLang="en-US" b="1"/>
              <a:t>业务</a:t>
            </a:r>
            <a:r>
              <a:rPr lang="zh-CN" altLang="en-US" b="1"/>
              <a:t>类别分布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796925" y="908050"/>
            <a:ext cx="299910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{BS_name}</a:t>
            </a:r>
            <a:r>
              <a:rPr lang="zh-CN" altLang="en-US">
                <a:sym typeface="+mn-ea"/>
              </a:rPr>
              <a:t>基站视图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nt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660650"/>
            <a:ext cx="1206500" cy="1206500"/>
          </a:xfrm>
          <a:prstGeom prst="rect">
            <a:avLst/>
          </a:prstGeom>
        </p:spPr>
      </p:pic>
      <p:pic>
        <p:nvPicPr>
          <p:cNvPr id="5" name="图片 4" descr="ant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070" y="1543050"/>
            <a:ext cx="1206500" cy="1206500"/>
          </a:xfrm>
          <a:prstGeom prst="rect">
            <a:avLst/>
          </a:prstGeom>
        </p:spPr>
      </p:pic>
      <p:pic>
        <p:nvPicPr>
          <p:cNvPr id="6" name="图片 5" descr="ant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140" y="3463925"/>
            <a:ext cx="1206500" cy="1206500"/>
          </a:xfrm>
          <a:prstGeom prst="rect">
            <a:avLst/>
          </a:prstGeom>
        </p:spPr>
      </p:pic>
      <p:pic>
        <p:nvPicPr>
          <p:cNvPr id="7" name="图片 6" descr="anten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0" y="2025015"/>
            <a:ext cx="1206500" cy="1206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2240" y="200660"/>
            <a:ext cx="7586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轻量化通算一体边缘智能</a:t>
            </a:r>
            <a:r>
              <a:rPr lang="en-US" altLang="zh-CN" sz="2800"/>
              <a:t>——</a:t>
            </a:r>
            <a:r>
              <a:rPr lang="zh-CN" altLang="en-US" sz="2800"/>
              <a:t>用户画像平台</a:t>
            </a:r>
            <a:endParaRPr lang="zh-CN" altLang="en-US" sz="2800"/>
          </a:p>
        </p:txBody>
      </p:sp>
      <p:sp>
        <p:nvSpPr>
          <p:cNvPr id="10" name="圆角矩形 9"/>
          <p:cNvSpPr/>
          <p:nvPr/>
        </p:nvSpPr>
        <p:spPr>
          <a:xfrm>
            <a:off x="7696200" y="908685"/>
            <a:ext cx="4205605" cy="555561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3075" y="5568950"/>
            <a:ext cx="7042150" cy="41338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6925" y="908050"/>
            <a:ext cx="2862580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>
                <a:sym typeface="+mn-ea"/>
              </a:rPr>
              <a:t>{</a:t>
            </a:r>
            <a:r>
              <a:rPr lang="en-US" altLang="zh-CN">
                <a:sym typeface="+mn-ea"/>
              </a:rPr>
              <a:t>user_id}</a:t>
            </a:r>
            <a:r>
              <a:rPr lang="zh-CN" altLang="en-US">
                <a:sym typeface="+mn-ea"/>
              </a:rPr>
              <a:t>用户视图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2598420" y="5451475"/>
            <a:ext cx="247650" cy="648335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461895" y="2518410"/>
            <a:ext cx="1974850" cy="47625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4680" y="3613150"/>
            <a:ext cx="1974850" cy="476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74440" y="4537710"/>
            <a:ext cx="978535" cy="2362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611495" y="3119120"/>
            <a:ext cx="600710" cy="1447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925" y="2719705"/>
            <a:ext cx="2369185" cy="153416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503920" y="4231640"/>
            <a:ext cx="283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24h</a:t>
            </a:r>
            <a:r>
              <a:rPr lang="zh-CN" altLang="en-US" b="1"/>
              <a:t>上下行流量</a:t>
            </a:r>
            <a:r>
              <a:rPr lang="en-US" altLang="zh-CN" b="1"/>
              <a:t>-</a:t>
            </a:r>
            <a:r>
              <a:rPr lang="zh-CN" altLang="en-US" b="1"/>
              <a:t>时间分布</a:t>
            </a:r>
            <a:endParaRPr lang="zh-CN" altLang="en-US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595" y="4550410"/>
            <a:ext cx="2209165" cy="15532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410575" y="5979795"/>
            <a:ext cx="300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24h</a:t>
            </a:r>
            <a:r>
              <a:rPr lang="zh-CN" altLang="en-US" b="1"/>
              <a:t>基站流量</a:t>
            </a:r>
            <a:r>
              <a:rPr lang="en-US" altLang="zh-CN" b="1"/>
              <a:t>-</a:t>
            </a:r>
            <a:r>
              <a:rPr lang="zh-CN" altLang="en-US" b="1"/>
              <a:t>业务</a:t>
            </a:r>
            <a:r>
              <a:rPr lang="zh-CN" altLang="en-US" b="1"/>
              <a:t>类别分布</a:t>
            </a:r>
            <a:endParaRPr lang="zh-CN" altLang="en-US" b="1"/>
          </a:p>
        </p:txBody>
      </p:sp>
      <p:sp>
        <p:nvSpPr>
          <p:cNvPr id="24" name="文本框 23"/>
          <p:cNvSpPr txBox="1"/>
          <p:nvPr/>
        </p:nvSpPr>
        <p:spPr>
          <a:xfrm>
            <a:off x="7880350" y="1167130"/>
            <a:ext cx="3750310" cy="125984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ctr"/>
            <a:r>
              <a:rPr lang="zh-CN" altLang="en-US"/>
              <a:t>用户信息</a:t>
            </a:r>
            <a:endParaRPr lang="zh-CN" altLang="en-US"/>
          </a:p>
          <a:p>
            <a:pPr algn="l"/>
            <a:r>
              <a:rPr lang="zh-CN" altLang="en-US" sz="1400"/>
              <a:t>用户</a:t>
            </a:r>
            <a:r>
              <a:rPr lang="en-US" altLang="zh-CN" sz="1400"/>
              <a:t>IP</a:t>
            </a:r>
            <a:r>
              <a:rPr lang="zh-CN" altLang="en-US" sz="1400"/>
              <a:t>：10.233.233.233、</a:t>
            </a:r>
            <a:r>
              <a:rPr lang="en-US" altLang="zh-CN" sz="1400"/>
              <a:t>1</a:t>
            </a:r>
            <a:r>
              <a:rPr lang="zh-CN" altLang="en-US" sz="1400">
                <a:sym typeface="+mn-ea"/>
              </a:rPr>
              <a:t>0.466.466.466…</a:t>
            </a:r>
            <a:endParaRPr lang="zh-CN" altLang="en-US"/>
          </a:p>
          <a:p>
            <a:pPr algn="l"/>
            <a:r>
              <a:rPr lang="zh-CN" altLang="en-US" sz="1400"/>
              <a:t>用户</a:t>
            </a:r>
            <a:r>
              <a:rPr lang="en-US" altLang="zh-CN" sz="1400"/>
              <a:t>MAC</a:t>
            </a:r>
            <a:r>
              <a:rPr lang="zh-CN" altLang="en-US" sz="1400"/>
              <a:t>地址：</a:t>
            </a:r>
            <a:r>
              <a:rPr lang="zh-CN" altLang="en-US" sz="1400"/>
              <a:t>E4-C7-67-73-08-FC</a:t>
            </a:r>
            <a:endParaRPr lang="zh-CN" altLang="en-US" sz="1400"/>
          </a:p>
          <a:p>
            <a:pPr algn="l"/>
            <a:r>
              <a:rPr lang="en-US" altLang="zh-CN" sz="1400"/>
              <a:t>24h</a:t>
            </a:r>
            <a:r>
              <a:rPr lang="zh-CN" altLang="en-US" sz="1400"/>
              <a:t>内接入频次：</a:t>
            </a:r>
            <a:r>
              <a:rPr lang="en-US" altLang="zh-CN" sz="1400"/>
              <a:t>1024</a:t>
            </a:r>
            <a:endParaRPr lang="en-US" altLang="zh-CN" sz="1400"/>
          </a:p>
          <a:p>
            <a:pPr algn="l"/>
            <a:r>
              <a:rPr lang="en-US" altLang="zh-CN" sz="1400"/>
              <a:t>24h</a:t>
            </a:r>
            <a:r>
              <a:rPr lang="zh-CN" altLang="en-US" sz="1400"/>
              <a:t>内总流量：</a:t>
            </a:r>
            <a:r>
              <a:rPr lang="en-US" altLang="zh-CN" sz="1400"/>
              <a:t>2048M</a:t>
            </a:r>
            <a:endParaRPr lang="zh-CN" altLang="en-US" sz="1400"/>
          </a:p>
          <a:p>
            <a:pPr algn="l"/>
            <a:endParaRPr lang="zh-CN" altLang="en-US" sz="1400"/>
          </a:p>
          <a:p>
            <a:pPr algn="ctr"/>
            <a:endParaRPr lang="zh-CN" altLang="en-US" sz="140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ZWY3NTU2YmUzZjkwN2E0MWEwOWJjYWUwNWNiZmZjZD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42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海</cp:lastModifiedBy>
  <cp:revision>162</cp:revision>
  <dcterms:created xsi:type="dcterms:W3CDTF">2019-06-19T02:08:00Z</dcterms:created>
  <dcterms:modified xsi:type="dcterms:W3CDTF">2024-09-02T12:08:16Z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ABEB57ECAA674143BD359C718968AF3B_13</vt:lpwstr>
  </property>
</Properties>
</file>