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5d3bf48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5d3bf48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we used gensim lda model to find out two medias topic distributions for each keyword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our purpose, we selected one war related keyword which is ukraine, one non war violence keyword, which is gun, and two other keywords democratic and republic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69cf4862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69cf4862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ukraine, we can see there are not a lot differences in topic coverage between two media, all concerns government, the war and economy; on the right is the association direction of general, cnn and nypost, these distinct words show the different associations of ukraine that cnn and nypost produce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69cf4862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69cf4862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gun, both media reported topic related to school shooting and law enforcement, but nypost also reported topics on abortion law, the associations of gun are somewhat different between medias not as apparent as ukraine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69cf4862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69cf4862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democratic, the topic coverage is diverse, nypost covered more gender and human rights issue. the association however is very similar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69cf4862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69cf4862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republic, topic coverage similar, association is different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504a219d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504a219d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3d96a8cb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3d96a8cb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32814dc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32814dc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32814dc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32814dc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38a693b69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38a693b69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5d3bf48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5d3bf48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5d3bf48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5d3bf48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5d3bf487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5d3bf487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3d96a8c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3d96a8c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67f6dbb1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67f6dbb1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clanthology.org/2021.emnlp-main.396" TargetMode="Externa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81516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ACE The Media Difference Between Left and Right Wing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Zejian Lyu, Yutong Jiang, Qichang Zheng, Kekun Han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Ge</a:t>
            </a:r>
            <a:r>
              <a:rPr lang="en"/>
              <a:t>nsim Latent Dirichlet Allocation (LDA)</a:t>
            </a:r>
            <a:r>
              <a:rPr lang="en" sz="1200">
                <a:solidFill>
                  <a:srgbClr val="374151"/>
                </a:solidFill>
                <a:highlight>
                  <a:srgbClr val="F7F7F8"/>
                </a:highlight>
                <a:latin typeface="Roboto"/>
                <a:ea typeface="Roboto"/>
                <a:cs typeface="Roboto"/>
                <a:sym typeface="Roboto"/>
              </a:rPr>
              <a:t> </a:t>
            </a:r>
            <a:r>
              <a:rPr lang="en"/>
              <a:t>to topic model for each keyword (aka topic) with generated articles from </a:t>
            </a:r>
            <a:r>
              <a:rPr lang="en"/>
              <a:t>CNN and New York Post to learn the topic distributions and word distributions that best explain these collection of articles</a:t>
            </a:r>
            <a:endParaRPr/>
          </a:p>
          <a:p>
            <a:pPr indent="-311150" lvl="0" marL="457200" rtl="0" algn="l">
              <a:spcBef>
                <a:spcPts val="0"/>
              </a:spcBef>
              <a:spcAft>
                <a:spcPts val="0"/>
              </a:spcAft>
              <a:buSzPts val="1300"/>
              <a:buChar char="-"/>
            </a:pPr>
            <a:r>
              <a:rPr lang="en"/>
              <a:t>For each keyword, model five topic clusters using searched articles</a:t>
            </a:r>
            <a:endParaRPr/>
          </a:p>
          <a:p>
            <a:pPr indent="-311150" lvl="0" marL="457200" rtl="0" algn="l">
              <a:spcBef>
                <a:spcPts val="0"/>
              </a:spcBef>
              <a:spcAft>
                <a:spcPts val="0"/>
              </a:spcAft>
              <a:buSzPts val="1300"/>
              <a:buChar char="-"/>
            </a:pPr>
            <a:r>
              <a:rPr lang="en"/>
              <a:t>Visualize topic clusters to see if each media report the same topic differently, such as different topic clusters within each keyword and usage of words</a:t>
            </a:r>
            <a:endParaRPr/>
          </a:p>
          <a:p>
            <a:pPr indent="-298450" lvl="1" marL="914400" rtl="0" algn="l">
              <a:spcBef>
                <a:spcPts val="0"/>
              </a:spcBef>
              <a:spcAft>
                <a:spcPts val="0"/>
              </a:spcAft>
              <a:buSzPts val="1100"/>
              <a:buChar char="-"/>
            </a:pPr>
            <a:r>
              <a:rPr lang="en"/>
              <a:t>War: Ukraine</a:t>
            </a:r>
            <a:endParaRPr/>
          </a:p>
          <a:p>
            <a:pPr indent="-298450" lvl="1" marL="914400" rtl="0" algn="l">
              <a:spcBef>
                <a:spcPts val="0"/>
              </a:spcBef>
              <a:spcAft>
                <a:spcPts val="0"/>
              </a:spcAft>
              <a:buSzPts val="1100"/>
              <a:buChar char="-"/>
            </a:pPr>
            <a:r>
              <a:rPr lang="en"/>
              <a:t>Non-war violence: Gun</a:t>
            </a:r>
            <a:endParaRPr/>
          </a:p>
          <a:p>
            <a:pPr indent="-298450" lvl="1" marL="914400" rtl="0" algn="l">
              <a:spcBef>
                <a:spcPts val="0"/>
              </a:spcBef>
              <a:spcAft>
                <a:spcPts val="0"/>
              </a:spcAft>
              <a:buSzPts val="1100"/>
              <a:buChar char="-"/>
            </a:pPr>
            <a:r>
              <a:rPr lang="en"/>
              <a:t>Other: Democratic and Republic</a:t>
            </a:r>
            <a:endParaRPr/>
          </a:p>
        </p:txBody>
      </p:sp>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Modeling to analyze content differences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75650" y="66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a:t>
            </a:r>
            <a:r>
              <a:rPr lang="en"/>
              <a:t> Visualization: </a:t>
            </a:r>
            <a:r>
              <a:rPr lang="en"/>
              <a:t>Ukraine</a:t>
            </a:r>
            <a:endParaRPr/>
          </a:p>
          <a:p>
            <a:pPr indent="-377190" lvl="0" marL="457200" rtl="0" algn="l">
              <a:spcBef>
                <a:spcPts val="0"/>
              </a:spcBef>
              <a:spcAft>
                <a:spcPts val="0"/>
              </a:spcAft>
              <a:buSzPct val="100000"/>
              <a:buChar char="-"/>
            </a:pPr>
            <a:r>
              <a:rPr lang="en"/>
              <a:t>Coverage differences vs ideological differences</a:t>
            </a:r>
            <a:endParaRPr/>
          </a:p>
        </p:txBody>
      </p:sp>
      <p:sp>
        <p:nvSpPr>
          <p:cNvPr id="152" name="Google Shape;152;p23"/>
          <p:cNvSpPr txBox="1"/>
          <p:nvPr/>
        </p:nvSpPr>
        <p:spPr>
          <a:xfrm>
            <a:off x="187650" y="4169000"/>
            <a:ext cx="3838200" cy="7716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900">
                <a:latin typeface="Calibri"/>
                <a:ea typeface="Calibri"/>
                <a:cs typeface="Calibri"/>
                <a:sym typeface="Calibri"/>
              </a:rPr>
              <a:t>CNN</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1 (government): Trump, impeachment, house</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2 (Russia and Ukraine): Russian, Ukrainian, force</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3 (economy): price, market, gas</a:t>
            </a:r>
            <a:endParaRPr sz="900">
              <a:latin typeface="Calibri"/>
              <a:ea typeface="Calibri"/>
              <a:cs typeface="Calibri"/>
              <a:sym typeface="Calibri"/>
            </a:endParaRPr>
          </a:p>
        </p:txBody>
      </p:sp>
      <p:sp>
        <p:nvSpPr>
          <p:cNvPr id="153" name="Google Shape;153;p23"/>
          <p:cNvSpPr txBox="1"/>
          <p:nvPr/>
        </p:nvSpPr>
        <p:spPr>
          <a:xfrm>
            <a:off x="3401050" y="4169000"/>
            <a:ext cx="4289400" cy="7716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900">
                <a:latin typeface="Calibri"/>
                <a:ea typeface="Calibri"/>
                <a:cs typeface="Calibri"/>
                <a:sym typeface="Calibri"/>
              </a:rPr>
              <a:t>New York Post</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1 (economy): biden, inflation, price</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2 (Russia and Ukraine): Russian, Ukrainian, force</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3 (government): Trump, impeachment, president</a:t>
            </a:r>
            <a:endParaRPr sz="900">
              <a:latin typeface="Calibri"/>
              <a:ea typeface="Calibri"/>
              <a:cs typeface="Calibri"/>
              <a:sym typeface="Calibri"/>
            </a:endParaRPr>
          </a:p>
        </p:txBody>
      </p:sp>
      <p:pic>
        <p:nvPicPr>
          <p:cNvPr descr="Chart, bubble chart&#10;&#10;Description automatically generated" id="154" name="Google Shape;154;p23"/>
          <p:cNvPicPr preferRelativeResize="0"/>
          <p:nvPr/>
        </p:nvPicPr>
        <p:blipFill rotWithShape="1">
          <a:blip r:embed="rId3">
            <a:alphaModFix/>
          </a:blip>
          <a:srcRect b="0" l="0" r="46652" t="0"/>
          <a:stretch/>
        </p:blipFill>
        <p:spPr>
          <a:xfrm>
            <a:off x="187650" y="1378525"/>
            <a:ext cx="2285950" cy="2790475"/>
          </a:xfrm>
          <a:prstGeom prst="rect">
            <a:avLst/>
          </a:prstGeom>
          <a:noFill/>
          <a:ln>
            <a:noFill/>
          </a:ln>
        </p:spPr>
      </p:pic>
      <p:pic>
        <p:nvPicPr>
          <p:cNvPr descr="Chart&#10;&#10;Description automatically generated" id="155" name="Google Shape;155;p23"/>
          <p:cNvPicPr preferRelativeResize="0"/>
          <p:nvPr/>
        </p:nvPicPr>
        <p:blipFill rotWithShape="1">
          <a:blip r:embed="rId4">
            <a:alphaModFix/>
          </a:blip>
          <a:srcRect b="0" l="0" r="46288" t="0"/>
          <a:stretch/>
        </p:blipFill>
        <p:spPr>
          <a:xfrm>
            <a:off x="3401045" y="1378525"/>
            <a:ext cx="2285950" cy="2790475"/>
          </a:xfrm>
          <a:prstGeom prst="rect">
            <a:avLst/>
          </a:prstGeom>
          <a:noFill/>
          <a:ln>
            <a:noFill/>
          </a:ln>
        </p:spPr>
      </p:pic>
      <p:pic>
        <p:nvPicPr>
          <p:cNvPr id="156" name="Google Shape;156;p23"/>
          <p:cNvPicPr preferRelativeResize="0"/>
          <p:nvPr/>
        </p:nvPicPr>
        <p:blipFill>
          <a:blip r:embed="rId5">
            <a:alphaModFix/>
          </a:blip>
          <a:stretch>
            <a:fillRect/>
          </a:stretch>
        </p:blipFill>
        <p:spPr>
          <a:xfrm>
            <a:off x="5878550" y="1569350"/>
            <a:ext cx="3136625" cy="2014825"/>
          </a:xfrm>
          <a:prstGeom prst="rect">
            <a:avLst/>
          </a:prstGeom>
          <a:noFill/>
          <a:ln>
            <a:noFill/>
          </a:ln>
        </p:spPr>
      </p:pic>
      <p:sp>
        <p:nvSpPr>
          <p:cNvPr id="157" name="Google Shape;157;p23"/>
          <p:cNvSpPr/>
          <p:nvPr/>
        </p:nvSpPr>
        <p:spPr>
          <a:xfrm rot="2848614">
            <a:off x="7039518" y="3610400"/>
            <a:ext cx="417229" cy="343127"/>
          </a:xfrm>
          <a:prstGeom prst="lef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txBox="1"/>
          <p:nvPr/>
        </p:nvSpPr>
        <p:spPr>
          <a:xfrm>
            <a:off x="6138800" y="3965025"/>
            <a:ext cx="3059700" cy="5046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1000">
                <a:latin typeface="Calibri"/>
                <a:ea typeface="Calibri"/>
                <a:cs typeface="Calibri"/>
                <a:sym typeface="Calibri"/>
              </a:rPr>
              <a:t>Association of “Ukraine” by general (combined articles), CNN and nypost to reflect ideological differences </a:t>
            </a:r>
            <a:endParaRPr sz="1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656875" y="538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a:t>
            </a:r>
            <a:r>
              <a:rPr lang="en"/>
              <a:t> Visualization: Gun</a:t>
            </a:r>
            <a:endParaRPr/>
          </a:p>
        </p:txBody>
      </p:sp>
      <p:sp>
        <p:nvSpPr>
          <p:cNvPr id="164" name="Google Shape;164;p24"/>
          <p:cNvSpPr txBox="1"/>
          <p:nvPr/>
        </p:nvSpPr>
        <p:spPr>
          <a:xfrm>
            <a:off x="346200" y="4169000"/>
            <a:ext cx="3838200" cy="7716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900">
                <a:latin typeface="Calibri"/>
                <a:ea typeface="Calibri"/>
                <a:cs typeface="Calibri"/>
                <a:sym typeface="Calibri"/>
              </a:rPr>
              <a:t>CNN</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1 (crime): police, shot, suspect</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2 (school shooting): school, student, shooting</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3 (gun law): gun, law, background</a:t>
            </a:r>
            <a:endParaRPr sz="900">
              <a:latin typeface="Calibri"/>
              <a:ea typeface="Calibri"/>
              <a:cs typeface="Calibri"/>
              <a:sym typeface="Calibri"/>
            </a:endParaRPr>
          </a:p>
        </p:txBody>
      </p:sp>
      <p:sp>
        <p:nvSpPr>
          <p:cNvPr id="165" name="Google Shape;165;p24"/>
          <p:cNvSpPr txBox="1"/>
          <p:nvPr/>
        </p:nvSpPr>
        <p:spPr>
          <a:xfrm>
            <a:off x="3504825" y="4169000"/>
            <a:ext cx="4289400" cy="7716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900">
                <a:latin typeface="Calibri"/>
                <a:ea typeface="Calibri"/>
                <a:cs typeface="Calibri"/>
                <a:sym typeface="Calibri"/>
              </a:rPr>
              <a:t>New York Post</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1 (school and government): school, Biden, state</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2 (law enforcement): police, protest, arrest</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3 (other law): roe, abortion, sport</a:t>
            </a:r>
            <a:endParaRPr sz="900">
              <a:latin typeface="Calibri"/>
              <a:ea typeface="Calibri"/>
              <a:cs typeface="Calibri"/>
              <a:sym typeface="Calibri"/>
            </a:endParaRPr>
          </a:p>
        </p:txBody>
      </p:sp>
      <p:pic>
        <p:nvPicPr>
          <p:cNvPr descr="Graphical user interface, application&#10;&#10;Description automatically generated" id="166" name="Google Shape;166;p24"/>
          <p:cNvPicPr preferRelativeResize="0"/>
          <p:nvPr/>
        </p:nvPicPr>
        <p:blipFill rotWithShape="1">
          <a:blip r:embed="rId3">
            <a:alphaModFix/>
          </a:blip>
          <a:srcRect b="0" l="0" r="50758" t="0"/>
          <a:stretch/>
        </p:blipFill>
        <p:spPr>
          <a:xfrm>
            <a:off x="988750" y="1378525"/>
            <a:ext cx="2419300" cy="2790475"/>
          </a:xfrm>
          <a:prstGeom prst="rect">
            <a:avLst/>
          </a:prstGeom>
          <a:noFill/>
          <a:ln>
            <a:noFill/>
          </a:ln>
        </p:spPr>
      </p:pic>
      <p:pic>
        <p:nvPicPr>
          <p:cNvPr descr="Chart&#10;&#10;Description automatically generated" id="167" name="Google Shape;167;p24"/>
          <p:cNvPicPr preferRelativeResize="0"/>
          <p:nvPr/>
        </p:nvPicPr>
        <p:blipFill rotWithShape="1">
          <a:blip r:embed="rId4">
            <a:alphaModFix/>
          </a:blip>
          <a:srcRect b="0" l="0" r="49279" t="0"/>
          <a:stretch/>
        </p:blipFill>
        <p:spPr>
          <a:xfrm>
            <a:off x="3551343" y="1378525"/>
            <a:ext cx="2041325" cy="2790475"/>
          </a:xfrm>
          <a:prstGeom prst="rect">
            <a:avLst/>
          </a:prstGeom>
          <a:noFill/>
          <a:ln>
            <a:noFill/>
          </a:ln>
        </p:spPr>
      </p:pic>
      <p:pic>
        <p:nvPicPr>
          <p:cNvPr id="168" name="Google Shape;168;p24"/>
          <p:cNvPicPr preferRelativeResize="0"/>
          <p:nvPr/>
        </p:nvPicPr>
        <p:blipFill>
          <a:blip r:embed="rId5">
            <a:alphaModFix/>
          </a:blip>
          <a:stretch>
            <a:fillRect/>
          </a:stretch>
        </p:blipFill>
        <p:spPr>
          <a:xfrm>
            <a:off x="6026205" y="1378525"/>
            <a:ext cx="3075319" cy="2116263"/>
          </a:xfrm>
          <a:prstGeom prst="rect">
            <a:avLst/>
          </a:prstGeom>
          <a:noFill/>
          <a:ln>
            <a:noFill/>
          </a:ln>
        </p:spPr>
      </p:pic>
      <p:sp>
        <p:nvSpPr>
          <p:cNvPr id="169" name="Google Shape;169;p24"/>
          <p:cNvSpPr/>
          <p:nvPr/>
        </p:nvSpPr>
        <p:spPr>
          <a:xfrm rot="2848614">
            <a:off x="6740168" y="3506275"/>
            <a:ext cx="417229" cy="343127"/>
          </a:xfrm>
          <a:prstGeom prst="lef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txBox="1"/>
          <p:nvPr/>
        </p:nvSpPr>
        <p:spPr>
          <a:xfrm>
            <a:off x="6601325" y="3885925"/>
            <a:ext cx="2500200" cy="10029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1000">
                <a:latin typeface="Calibri"/>
                <a:ea typeface="Calibri"/>
                <a:cs typeface="Calibri"/>
                <a:sym typeface="Calibri"/>
              </a:rPr>
              <a:t>Association of “Gun” by general (combined articles), CNN and nypost to reflect ideological differences </a:t>
            </a:r>
            <a:endParaRPr sz="1000">
              <a:latin typeface="Calibri"/>
              <a:ea typeface="Calibri"/>
              <a:cs typeface="Calibri"/>
              <a:sym typeface="Calibri"/>
            </a:endParaRPr>
          </a:p>
          <a:p>
            <a:pPr indent="-292100" lvl="0" marL="457200" rtl="0" algn="l">
              <a:lnSpc>
                <a:spcPct val="107916"/>
              </a:lnSpc>
              <a:spcBef>
                <a:spcPts val="0"/>
              </a:spcBef>
              <a:spcAft>
                <a:spcPts val="0"/>
              </a:spcAft>
              <a:buSzPts val="1000"/>
              <a:buFont typeface="Calibri"/>
              <a:buChar char="-"/>
            </a:pPr>
            <a:r>
              <a:rPr lang="en" sz="1000">
                <a:latin typeface="Calibri"/>
                <a:ea typeface="Calibri"/>
                <a:cs typeface="Calibri"/>
                <a:sym typeface="Calibri"/>
              </a:rPr>
              <a:t>Associations are different but not as apparent as in “ukraine</a:t>
            </a:r>
            <a:endParaRPr sz="1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656875" y="538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a:t>
            </a:r>
            <a:r>
              <a:rPr lang="en"/>
              <a:t> Visualization: </a:t>
            </a:r>
            <a:r>
              <a:rPr lang="en"/>
              <a:t>Democratic</a:t>
            </a:r>
            <a:endParaRPr/>
          </a:p>
          <a:p>
            <a:pPr indent="0" lvl="0" marL="0" rtl="0" algn="l">
              <a:spcBef>
                <a:spcPts val="0"/>
              </a:spcBef>
              <a:spcAft>
                <a:spcPts val="0"/>
              </a:spcAft>
              <a:buNone/>
            </a:pPr>
            <a:r>
              <a:t/>
            </a:r>
            <a:endParaRPr/>
          </a:p>
        </p:txBody>
      </p:sp>
      <p:sp>
        <p:nvSpPr>
          <p:cNvPr id="176" name="Google Shape;176;p25"/>
          <p:cNvSpPr txBox="1"/>
          <p:nvPr/>
        </p:nvSpPr>
        <p:spPr>
          <a:xfrm>
            <a:off x="149875" y="4169000"/>
            <a:ext cx="3273900" cy="7716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900">
                <a:latin typeface="Calibri"/>
                <a:ea typeface="Calibri"/>
                <a:cs typeface="Calibri"/>
                <a:sym typeface="Calibri"/>
              </a:rPr>
              <a:t>CNN</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1 (government): house, Trump, democratic</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2 (party): republican, state, election</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3 (president): Clinton, sander, Obama</a:t>
            </a:r>
            <a:endParaRPr sz="900">
              <a:latin typeface="Calibri"/>
              <a:ea typeface="Calibri"/>
              <a:cs typeface="Calibri"/>
              <a:sym typeface="Calibri"/>
            </a:endParaRPr>
          </a:p>
        </p:txBody>
      </p:sp>
      <p:sp>
        <p:nvSpPr>
          <p:cNvPr id="177" name="Google Shape;177;p25"/>
          <p:cNvSpPr txBox="1"/>
          <p:nvPr/>
        </p:nvSpPr>
        <p:spPr>
          <a:xfrm>
            <a:off x="3484825" y="4169000"/>
            <a:ext cx="4289400" cy="7716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900">
                <a:latin typeface="Calibri"/>
                <a:ea typeface="Calibri"/>
                <a:cs typeface="Calibri"/>
                <a:sym typeface="Calibri"/>
              </a:rPr>
              <a:t>New York Post</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1 (president): Trump, Clinton, president</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2 (human rights): gay, marriage, law</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3 (gender): gay, women, transgender</a:t>
            </a:r>
            <a:endParaRPr sz="900">
              <a:latin typeface="Calibri"/>
              <a:ea typeface="Calibri"/>
              <a:cs typeface="Calibri"/>
              <a:sym typeface="Calibri"/>
            </a:endParaRPr>
          </a:p>
        </p:txBody>
      </p:sp>
      <p:pic>
        <p:nvPicPr>
          <p:cNvPr descr="Chart&#10;&#10;Description automatically generated" id="178" name="Google Shape;178;p25"/>
          <p:cNvPicPr preferRelativeResize="0"/>
          <p:nvPr/>
        </p:nvPicPr>
        <p:blipFill rotWithShape="1">
          <a:blip r:embed="rId3">
            <a:alphaModFix/>
          </a:blip>
          <a:srcRect b="0" l="0" r="46117" t="0"/>
          <a:stretch/>
        </p:blipFill>
        <p:spPr>
          <a:xfrm>
            <a:off x="346200" y="1403075"/>
            <a:ext cx="2292300" cy="2685050"/>
          </a:xfrm>
          <a:prstGeom prst="rect">
            <a:avLst/>
          </a:prstGeom>
          <a:noFill/>
          <a:ln>
            <a:noFill/>
          </a:ln>
        </p:spPr>
      </p:pic>
      <p:pic>
        <p:nvPicPr>
          <p:cNvPr descr="Chart&#10;&#10;Description automatically generated" id="179" name="Google Shape;179;p25"/>
          <p:cNvPicPr preferRelativeResize="0"/>
          <p:nvPr/>
        </p:nvPicPr>
        <p:blipFill rotWithShape="1">
          <a:blip r:embed="rId4">
            <a:alphaModFix/>
          </a:blip>
          <a:srcRect b="0" l="0" r="46300" t="0"/>
          <a:stretch/>
        </p:blipFill>
        <p:spPr>
          <a:xfrm>
            <a:off x="3484825" y="1403075"/>
            <a:ext cx="2326150" cy="2685050"/>
          </a:xfrm>
          <a:prstGeom prst="rect">
            <a:avLst/>
          </a:prstGeom>
          <a:noFill/>
          <a:ln>
            <a:noFill/>
          </a:ln>
        </p:spPr>
      </p:pic>
      <p:pic>
        <p:nvPicPr>
          <p:cNvPr id="180" name="Google Shape;180;p25"/>
          <p:cNvPicPr preferRelativeResize="0"/>
          <p:nvPr/>
        </p:nvPicPr>
        <p:blipFill>
          <a:blip r:embed="rId5">
            <a:alphaModFix/>
          </a:blip>
          <a:stretch>
            <a:fillRect/>
          </a:stretch>
        </p:blipFill>
        <p:spPr>
          <a:xfrm>
            <a:off x="5963375" y="1698763"/>
            <a:ext cx="3028224" cy="1745975"/>
          </a:xfrm>
          <a:prstGeom prst="rect">
            <a:avLst/>
          </a:prstGeom>
          <a:noFill/>
          <a:ln>
            <a:noFill/>
          </a:ln>
        </p:spPr>
      </p:pic>
      <p:sp>
        <p:nvSpPr>
          <p:cNvPr id="181" name="Google Shape;181;p25"/>
          <p:cNvSpPr/>
          <p:nvPr/>
        </p:nvSpPr>
        <p:spPr>
          <a:xfrm rot="2848614">
            <a:off x="6740168" y="3506275"/>
            <a:ext cx="417229" cy="343127"/>
          </a:xfrm>
          <a:prstGeom prst="lef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txBox="1"/>
          <p:nvPr/>
        </p:nvSpPr>
        <p:spPr>
          <a:xfrm>
            <a:off x="6601325" y="3885925"/>
            <a:ext cx="2500200" cy="11691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1000">
                <a:latin typeface="Calibri"/>
                <a:ea typeface="Calibri"/>
                <a:cs typeface="Calibri"/>
                <a:sym typeface="Calibri"/>
              </a:rPr>
              <a:t>Association of “Democratic” by general (combined articles), CNN and nypost to reflect ideological differences </a:t>
            </a:r>
            <a:endParaRPr sz="1000">
              <a:latin typeface="Calibri"/>
              <a:ea typeface="Calibri"/>
              <a:cs typeface="Calibri"/>
              <a:sym typeface="Calibri"/>
            </a:endParaRPr>
          </a:p>
          <a:p>
            <a:pPr indent="-292100" lvl="0" marL="457200" rtl="0" algn="l">
              <a:lnSpc>
                <a:spcPct val="107916"/>
              </a:lnSpc>
              <a:spcBef>
                <a:spcPts val="0"/>
              </a:spcBef>
              <a:spcAft>
                <a:spcPts val="0"/>
              </a:spcAft>
              <a:buSzPts val="1000"/>
              <a:buFont typeface="Calibri"/>
              <a:buChar char="-"/>
            </a:pPr>
            <a:r>
              <a:rPr lang="en" sz="1000">
                <a:latin typeface="Calibri"/>
                <a:ea typeface="Calibri"/>
                <a:cs typeface="Calibri"/>
                <a:sym typeface="Calibri"/>
              </a:rPr>
              <a:t>Associations are similar even though topic coverage (on the left) </a:t>
            </a:r>
            <a:r>
              <a:rPr lang="en" sz="1000">
                <a:latin typeface="Calibri"/>
                <a:ea typeface="Calibri"/>
                <a:cs typeface="Calibri"/>
                <a:sym typeface="Calibri"/>
              </a:rPr>
              <a:t>is diverse</a:t>
            </a:r>
            <a:endParaRPr sz="1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656875" y="538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a:t>
            </a:r>
            <a:r>
              <a:rPr lang="en"/>
              <a:t> Visualization: </a:t>
            </a:r>
            <a:r>
              <a:rPr lang="en"/>
              <a:t>Republic</a:t>
            </a:r>
            <a:endParaRPr/>
          </a:p>
          <a:p>
            <a:pPr indent="0" lvl="0" marL="0" rtl="0" algn="l">
              <a:spcBef>
                <a:spcPts val="0"/>
              </a:spcBef>
              <a:spcAft>
                <a:spcPts val="0"/>
              </a:spcAft>
              <a:buNone/>
            </a:pPr>
            <a:r>
              <a:t/>
            </a:r>
            <a:endParaRPr/>
          </a:p>
        </p:txBody>
      </p:sp>
      <p:sp>
        <p:nvSpPr>
          <p:cNvPr id="188" name="Google Shape;188;p26"/>
          <p:cNvSpPr txBox="1"/>
          <p:nvPr/>
        </p:nvSpPr>
        <p:spPr>
          <a:xfrm>
            <a:off x="346200" y="4169000"/>
            <a:ext cx="3211200" cy="921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900">
                <a:latin typeface="Calibri"/>
                <a:ea typeface="Calibri"/>
                <a:cs typeface="Calibri"/>
                <a:sym typeface="Calibri"/>
              </a:rPr>
              <a:t>CNN</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1 (government): Trump, republican, president</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2 (foreign relations): Iran, Korean, north, nuclear</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3 (Russian and Ukraine): Russian, Ukraine, killed</a:t>
            </a:r>
            <a:endParaRPr sz="900">
              <a:latin typeface="Calibri"/>
              <a:ea typeface="Calibri"/>
              <a:cs typeface="Calibri"/>
              <a:sym typeface="Calibri"/>
            </a:endParaRPr>
          </a:p>
        </p:txBody>
      </p:sp>
      <p:sp>
        <p:nvSpPr>
          <p:cNvPr id="189" name="Google Shape;189;p26"/>
          <p:cNvSpPr txBox="1"/>
          <p:nvPr/>
        </p:nvSpPr>
        <p:spPr>
          <a:xfrm>
            <a:off x="3557400" y="4219200"/>
            <a:ext cx="4289400" cy="7716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900">
                <a:latin typeface="Calibri"/>
                <a:ea typeface="Calibri"/>
                <a:cs typeface="Calibri"/>
                <a:sym typeface="Calibri"/>
              </a:rPr>
              <a:t>New York Post</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1 (events): year, player, match</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2 (politics): Trump, democratic, election</a:t>
            </a:r>
            <a:endParaRPr sz="900">
              <a:latin typeface="Calibri"/>
              <a:ea typeface="Calibri"/>
              <a:cs typeface="Calibri"/>
              <a:sym typeface="Calibri"/>
            </a:endParaRPr>
          </a:p>
          <a:p>
            <a:pPr indent="-285750" lvl="0" marL="457200" rtl="0" algn="l">
              <a:lnSpc>
                <a:spcPct val="107916"/>
              </a:lnSpc>
              <a:spcBef>
                <a:spcPts val="0"/>
              </a:spcBef>
              <a:spcAft>
                <a:spcPts val="0"/>
              </a:spcAft>
              <a:buSzPts val="900"/>
              <a:buFont typeface="Calibri"/>
              <a:buChar char="●"/>
            </a:pPr>
            <a:r>
              <a:rPr lang="en" sz="900">
                <a:latin typeface="Calibri"/>
                <a:ea typeface="Calibri"/>
                <a:cs typeface="Calibri"/>
                <a:sym typeface="Calibri"/>
              </a:rPr>
              <a:t>Cluster 3 (Russian and Ukraine war): Russian, Ukraine, Putin</a:t>
            </a:r>
            <a:endParaRPr sz="900">
              <a:latin typeface="Calibri"/>
              <a:ea typeface="Calibri"/>
              <a:cs typeface="Calibri"/>
              <a:sym typeface="Calibri"/>
            </a:endParaRPr>
          </a:p>
        </p:txBody>
      </p:sp>
      <p:pic>
        <p:nvPicPr>
          <p:cNvPr id="190" name="Google Shape;190;p26"/>
          <p:cNvPicPr preferRelativeResize="0"/>
          <p:nvPr/>
        </p:nvPicPr>
        <p:blipFill rotWithShape="1">
          <a:blip r:embed="rId3">
            <a:alphaModFix/>
          </a:blip>
          <a:srcRect b="0" l="0" r="47218" t="0"/>
          <a:stretch/>
        </p:blipFill>
        <p:spPr>
          <a:xfrm>
            <a:off x="399050" y="1378525"/>
            <a:ext cx="2262999" cy="2840675"/>
          </a:xfrm>
          <a:prstGeom prst="rect">
            <a:avLst/>
          </a:prstGeom>
          <a:noFill/>
          <a:ln>
            <a:noFill/>
          </a:ln>
        </p:spPr>
      </p:pic>
      <p:pic>
        <p:nvPicPr>
          <p:cNvPr descr="Chart, bubble chart&#10;&#10;Description automatically generated" id="191" name="Google Shape;191;p26"/>
          <p:cNvPicPr preferRelativeResize="0"/>
          <p:nvPr/>
        </p:nvPicPr>
        <p:blipFill rotWithShape="1">
          <a:blip r:embed="rId4">
            <a:alphaModFix/>
          </a:blip>
          <a:srcRect b="0" l="0" r="51069" t="0"/>
          <a:stretch/>
        </p:blipFill>
        <p:spPr>
          <a:xfrm>
            <a:off x="3469875" y="1268575"/>
            <a:ext cx="2081975" cy="2840675"/>
          </a:xfrm>
          <a:prstGeom prst="rect">
            <a:avLst/>
          </a:prstGeom>
          <a:noFill/>
          <a:ln>
            <a:noFill/>
          </a:ln>
        </p:spPr>
      </p:pic>
      <p:pic>
        <p:nvPicPr>
          <p:cNvPr id="192" name="Google Shape;192;p26"/>
          <p:cNvPicPr preferRelativeResize="0"/>
          <p:nvPr/>
        </p:nvPicPr>
        <p:blipFill>
          <a:blip r:embed="rId5">
            <a:alphaModFix/>
          </a:blip>
          <a:stretch>
            <a:fillRect/>
          </a:stretch>
        </p:blipFill>
        <p:spPr>
          <a:xfrm>
            <a:off x="5633575" y="1522800"/>
            <a:ext cx="3287349" cy="2097898"/>
          </a:xfrm>
          <a:prstGeom prst="rect">
            <a:avLst/>
          </a:prstGeom>
          <a:noFill/>
          <a:ln>
            <a:noFill/>
          </a:ln>
        </p:spPr>
      </p:pic>
      <p:sp>
        <p:nvSpPr>
          <p:cNvPr id="193" name="Google Shape;193;p26"/>
          <p:cNvSpPr/>
          <p:nvPr/>
        </p:nvSpPr>
        <p:spPr>
          <a:xfrm rot="2848614">
            <a:off x="6740168" y="3506275"/>
            <a:ext cx="417229" cy="343127"/>
          </a:xfrm>
          <a:prstGeom prst="lef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txBox="1"/>
          <p:nvPr/>
        </p:nvSpPr>
        <p:spPr>
          <a:xfrm>
            <a:off x="6601325" y="3885925"/>
            <a:ext cx="2500200" cy="11691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lang="en" sz="1000">
                <a:latin typeface="Calibri"/>
                <a:ea typeface="Calibri"/>
                <a:cs typeface="Calibri"/>
                <a:sym typeface="Calibri"/>
              </a:rPr>
              <a:t>Association of “Republic” by general (combined articles), CNN and nypost to reflect ideological differences </a:t>
            </a:r>
            <a:endParaRPr sz="1000">
              <a:latin typeface="Calibri"/>
              <a:ea typeface="Calibri"/>
              <a:cs typeface="Calibri"/>
              <a:sym typeface="Calibri"/>
            </a:endParaRPr>
          </a:p>
          <a:p>
            <a:pPr indent="-292100" lvl="0" marL="457200" rtl="0" algn="l">
              <a:lnSpc>
                <a:spcPct val="107916"/>
              </a:lnSpc>
              <a:spcBef>
                <a:spcPts val="0"/>
              </a:spcBef>
              <a:spcAft>
                <a:spcPts val="0"/>
              </a:spcAft>
              <a:buSzPts val="1000"/>
              <a:buFont typeface="Calibri"/>
              <a:buChar char="-"/>
            </a:pPr>
            <a:r>
              <a:rPr lang="en" sz="1000">
                <a:latin typeface="Calibri"/>
                <a:ea typeface="Calibri"/>
                <a:cs typeface="Calibri"/>
                <a:sym typeface="Calibri"/>
              </a:rPr>
              <a:t>Associations are different even though topic coverage (on the left) is similar</a:t>
            </a:r>
            <a:endParaRPr sz="1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144500" y="524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Embedding Result</a:t>
            </a:r>
            <a:endParaRPr/>
          </a:p>
          <a:p>
            <a:pPr indent="0" lvl="0" marL="0" rtl="0" algn="l">
              <a:spcBef>
                <a:spcPts val="0"/>
              </a:spcBef>
              <a:spcAft>
                <a:spcPts val="0"/>
              </a:spcAft>
              <a:buNone/>
            </a:pPr>
            <a:r>
              <a:t/>
            </a:r>
            <a:endParaRPr/>
          </a:p>
        </p:txBody>
      </p:sp>
      <p:pic>
        <p:nvPicPr>
          <p:cNvPr id="200" name="Google Shape;200;p27"/>
          <p:cNvPicPr preferRelativeResize="0"/>
          <p:nvPr/>
        </p:nvPicPr>
        <p:blipFill>
          <a:blip r:embed="rId3">
            <a:alphaModFix/>
          </a:blip>
          <a:stretch>
            <a:fillRect/>
          </a:stretch>
        </p:blipFill>
        <p:spPr>
          <a:xfrm>
            <a:off x="4438949" y="760025"/>
            <a:ext cx="4604499" cy="4383475"/>
          </a:xfrm>
          <a:prstGeom prst="rect">
            <a:avLst/>
          </a:prstGeom>
          <a:noFill/>
          <a:ln>
            <a:noFill/>
          </a:ln>
        </p:spPr>
      </p:pic>
      <p:sp>
        <p:nvSpPr>
          <p:cNvPr id="201" name="Google Shape;201;p27"/>
          <p:cNvSpPr txBox="1"/>
          <p:nvPr/>
        </p:nvSpPr>
        <p:spPr>
          <a:xfrm>
            <a:off x="698500" y="1391775"/>
            <a:ext cx="27396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Result is consistent with the lda models and word associations</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we plot each topic on its JS divergence and negative cosine similarity</a:t>
            </a:r>
            <a:endParaRPr>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lang="en">
                <a:latin typeface="Lato"/>
                <a:ea typeface="Lato"/>
                <a:cs typeface="Lato"/>
                <a:sym typeface="Lato"/>
              </a:rPr>
              <a:t>war topics are clustered together, which means they all have low content diversity and medium-level ideological diversity</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729450" y="574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a:t>
            </a:r>
            <a:endParaRPr sz="3600"/>
          </a:p>
        </p:txBody>
      </p:sp>
      <p:sp>
        <p:nvSpPr>
          <p:cNvPr id="207" name="Google Shape;207;p28"/>
          <p:cNvSpPr txBox="1"/>
          <p:nvPr>
            <p:ph idx="1" type="body"/>
          </p:nvPr>
        </p:nvSpPr>
        <p:spPr>
          <a:xfrm>
            <a:off x="729450" y="13894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Among all the topics ,  in physical </a:t>
            </a:r>
            <a:r>
              <a:rPr lang="en"/>
              <a:t>violence</a:t>
            </a:r>
            <a:r>
              <a:rPr lang="en"/>
              <a:t> related topic, left and right wing media have low difference in content coverage, but high difference in ideological context.</a:t>
            </a:r>
            <a:endParaRPr/>
          </a:p>
          <a:p>
            <a:pPr indent="-311150" lvl="0" marL="457200" rtl="0" algn="l">
              <a:spcBef>
                <a:spcPts val="0"/>
              </a:spcBef>
              <a:spcAft>
                <a:spcPts val="0"/>
              </a:spcAft>
              <a:buSzPts val="1300"/>
              <a:buChar char="●"/>
            </a:pPr>
            <a:r>
              <a:rPr lang="en"/>
              <a:t>Within physical violence topics, we recognized that, war-related topics have significant similar characteristic. They have lower content difference, and medium ideology difference.</a:t>
            </a:r>
            <a:endParaRPr/>
          </a:p>
          <a:p>
            <a:pPr indent="-298450" lvl="1" marL="914400" rtl="0" algn="l">
              <a:spcBef>
                <a:spcPts val="0"/>
              </a:spcBef>
              <a:spcAft>
                <a:spcPts val="0"/>
              </a:spcAft>
              <a:buSzPts val="1100"/>
              <a:buChar char="○"/>
            </a:pPr>
            <a:r>
              <a:rPr lang="en"/>
              <a:t>Other non-war violence topics tend to have low content diversity, but still higher than war topics, and high ideological differences</a:t>
            </a:r>
            <a:endParaRPr/>
          </a:p>
          <a:p>
            <a:pPr indent="-311150" lvl="0" marL="457200" rtl="0" algn="l">
              <a:spcBef>
                <a:spcPts val="0"/>
              </a:spcBef>
              <a:spcAft>
                <a:spcPts val="0"/>
              </a:spcAft>
              <a:buSzPts val="1300"/>
              <a:buChar char="●"/>
            </a:pPr>
            <a:r>
              <a:rPr lang="en"/>
              <a:t>There is no </a:t>
            </a:r>
            <a:r>
              <a:rPr lang="en"/>
              <a:t>apparent</a:t>
            </a:r>
            <a:r>
              <a:rPr lang="en"/>
              <a:t> pattern among other topics. In our future research, we plan to apply more delicate topic classification, and gather more corpus.</a:t>
            </a:r>
            <a:endParaRPr/>
          </a:p>
          <a:p>
            <a:pPr indent="-298450" lvl="1" marL="914400" rtl="0" algn="l">
              <a:spcBef>
                <a:spcPts val="0"/>
              </a:spcBef>
              <a:spcAft>
                <a:spcPts val="0"/>
              </a:spcAft>
              <a:buSzPts val="1100"/>
              <a:buChar char="○"/>
            </a:pPr>
            <a:r>
              <a:rPr lang="en"/>
              <a:t>But Democratic and Republic have the opposite patterns: </a:t>
            </a:r>
            <a:r>
              <a:rPr lang="en"/>
              <a:t>Democratic</a:t>
            </a:r>
            <a:r>
              <a:rPr lang="en"/>
              <a:t> -&gt; high content diversity, low ideological diversity; Republic -&gt; low content diversity, higher ideological diversity</a:t>
            </a:r>
            <a:endParaRPr/>
          </a:p>
          <a:p>
            <a:pPr indent="0" lvl="0" marL="0" rtl="0" algn="l">
              <a:spcBef>
                <a:spcPts val="1200"/>
              </a:spcBef>
              <a:spcAft>
                <a:spcPts val="0"/>
              </a:spcAft>
              <a:buNone/>
            </a:pPr>
            <a:r>
              <a:rPr lang="en"/>
              <a:t>Take Home Points:</a:t>
            </a:r>
            <a:endParaRPr/>
          </a:p>
          <a:p>
            <a:pPr indent="-311150" lvl="0" marL="457200" rtl="0" algn="l">
              <a:spcBef>
                <a:spcPts val="1200"/>
              </a:spcBef>
              <a:spcAft>
                <a:spcPts val="0"/>
              </a:spcAft>
              <a:buSzPts val="1300"/>
              <a:buAutoNum type="arabicPeriod"/>
            </a:pPr>
            <a:r>
              <a:rPr lang="en"/>
              <a:t>Web Scraping is not that easy. (“get_requests” can not solve everything)</a:t>
            </a:r>
            <a:endParaRPr/>
          </a:p>
          <a:p>
            <a:pPr indent="-311150" lvl="0" marL="457200" rtl="0" algn="l">
              <a:spcBef>
                <a:spcPts val="0"/>
              </a:spcBef>
              <a:spcAft>
                <a:spcPts val="0"/>
              </a:spcAft>
              <a:buSzPts val="1300"/>
              <a:buAutoNum type="arabicPeriod"/>
            </a:pPr>
            <a:r>
              <a:rPr lang="en"/>
              <a:t>Studying media bias is much more complex than we thought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D3B45"/>
                </a:solidFill>
                <a:highlight>
                  <a:srgbClr val="FFFFFF"/>
                </a:highlight>
                <a:latin typeface="Lato"/>
                <a:ea typeface="Lato"/>
                <a:cs typeface="Lato"/>
                <a:sym typeface="Lato"/>
              </a:rPr>
              <a:t>Our Research</a:t>
            </a:r>
            <a:endParaRPr sz="3600"/>
          </a:p>
        </p:txBody>
      </p:sp>
      <p:sp>
        <p:nvSpPr>
          <p:cNvPr id="93" name="Google Shape;93;p14"/>
          <p:cNvSpPr txBox="1"/>
          <p:nvPr>
            <p:ph idx="1" type="body"/>
          </p:nvPr>
        </p:nvSpPr>
        <p:spPr>
          <a:xfrm>
            <a:off x="7996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Research Question: </a:t>
            </a:r>
            <a:r>
              <a:rPr lang="en" sz="1400"/>
              <a:t>how does left-wing media and right-wing media differ in ideology and contents they report among topics that involve physical conflicts and topics that are not</a:t>
            </a:r>
            <a:r>
              <a:rPr lang="en" sz="1400"/>
              <a:t>?</a:t>
            </a:r>
            <a:endParaRPr sz="1400"/>
          </a:p>
          <a:p>
            <a:pPr indent="-311150" lvl="0" marL="457200" rtl="0" algn="l">
              <a:spcBef>
                <a:spcPts val="1200"/>
              </a:spcBef>
              <a:spcAft>
                <a:spcPts val="0"/>
              </a:spcAft>
              <a:buSzPts val="1300"/>
              <a:buChar char="●"/>
            </a:pPr>
            <a:r>
              <a:rPr lang="en"/>
              <a:t>Content Difference:  difference in coverage of events under the same topic</a:t>
            </a:r>
            <a:endParaRPr/>
          </a:p>
          <a:p>
            <a:pPr indent="-311150" lvl="0" marL="457200" rtl="0" algn="l">
              <a:spcBef>
                <a:spcPts val="0"/>
              </a:spcBef>
              <a:spcAft>
                <a:spcPts val="0"/>
              </a:spcAft>
              <a:buSzPts val="1300"/>
              <a:buChar char="●"/>
            </a:pPr>
            <a:r>
              <a:rPr lang="en"/>
              <a:t>Ideology Difference:  difference in judgment, word choice and implicit arguments within articles under the same topic</a:t>
            </a:r>
            <a:endParaRPr/>
          </a:p>
          <a:p>
            <a:pPr indent="-311150" lvl="0" marL="457200" rtl="0" algn="l">
              <a:spcBef>
                <a:spcPts val="0"/>
              </a:spcBef>
              <a:spcAft>
                <a:spcPts val="0"/>
              </a:spcAft>
              <a:buSzPts val="1300"/>
              <a:buChar char="●"/>
            </a:pPr>
            <a:r>
              <a:rPr lang="en"/>
              <a:t>Physical conflicts topics: Ukraine, War, Violence, Crime, Police</a:t>
            </a:r>
            <a:endParaRPr/>
          </a:p>
          <a:p>
            <a:pPr indent="-311150" lvl="0" marL="457200" rtl="0" algn="l">
              <a:spcBef>
                <a:spcPts val="0"/>
              </a:spcBef>
              <a:spcAft>
                <a:spcPts val="0"/>
              </a:spcAft>
              <a:buSzPts val="1300"/>
              <a:buChar char="●"/>
            </a:pPr>
            <a:r>
              <a:rPr lang="en"/>
              <a:t>Non-physical conflicts topics: Republic, Democratic, LGBT,  China, Fair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Sources</a:t>
            </a:r>
            <a:endParaRPr sz="3600"/>
          </a:p>
        </p:txBody>
      </p:sp>
      <p:sp>
        <p:nvSpPr>
          <p:cNvPr id="99" name="Google Shape;99;p15"/>
          <p:cNvSpPr txBox="1"/>
          <p:nvPr>
            <p:ph idx="1" type="body"/>
          </p:nvPr>
        </p:nvSpPr>
        <p:spPr>
          <a:xfrm>
            <a:off x="773325" y="1989250"/>
            <a:ext cx="384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D3B45"/>
                </a:solidFill>
              </a:rPr>
              <a:t>Scraped Data Source:</a:t>
            </a:r>
            <a:endParaRPr>
              <a:solidFill>
                <a:srgbClr val="2D3B45"/>
              </a:solidFill>
            </a:endParaRPr>
          </a:p>
          <a:p>
            <a:pPr indent="-311150" lvl="0" marL="457200" rtl="0" algn="l">
              <a:spcBef>
                <a:spcPts val="1200"/>
              </a:spcBef>
              <a:spcAft>
                <a:spcPts val="0"/>
              </a:spcAft>
              <a:buClr>
                <a:srgbClr val="2D3B45"/>
              </a:buClr>
              <a:buSzPts val="1300"/>
              <a:buAutoNum type="arabicPeriod"/>
            </a:pPr>
            <a:r>
              <a:rPr lang="en">
                <a:solidFill>
                  <a:srgbClr val="2D3B45"/>
                </a:solidFill>
              </a:rPr>
              <a:t>New York Post (newspaper)</a:t>
            </a:r>
            <a:endParaRPr>
              <a:solidFill>
                <a:srgbClr val="2D3B45"/>
              </a:solidFill>
            </a:endParaRPr>
          </a:p>
          <a:p>
            <a:pPr indent="-311150" lvl="0" marL="457200" rtl="0" algn="l">
              <a:spcBef>
                <a:spcPts val="0"/>
              </a:spcBef>
              <a:spcAft>
                <a:spcPts val="0"/>
              </a:spcAft>
              <a:buClr>
                <a:srgbClr val="2D3B45"/>
              </a:buClr>
              <a:buSzPts val="1300"/>
              <a:buAutoNum type="arabicPeriod"/>
            </a:pPr>
            <a:r>
              <a:rPr lang="en">
                <a:solidFill>
                  <a:srgbClr val="2D3B45"/>
                </a:solidFill>
              </a:rPr>
              <a:t>The Spectator (magazine)</a:t>
            </a:r>
            <a:endParaRPr>
              <a:solidFill>
                <a:srgbClr val="2D3B45"/>
              </a:solidFill>
            </a:endParaRPr>
          </a:p>
          <a:p>
            <a:pPr indent="-311150" lvl="0" marL="457200" rtl="0" algn="l">
              <a:spcBef>
                <a:spcPts val="0"/>
              </a:spcBef>
              <a:spcAft>
                <a:spcPts val="0"/>
              </a:spcAft>
              <a:buClr>
                <a:srgbClr val="2D3B45"/>
              </a:buClr>
              <a:buSzPts val="1300"/>
              <a:buAutoNum type="arabicPeriod"/>
            </a:pPr>
            <a:r>
              <a:rPr lang="en">
                <a:solidFill>
                  <a:srgbClr val="2D3B45"/>
                </a:solidFill>
              </a:rPr>
              <a:t>The Federalist (magazine)</a:t>
            </a:r>
            <a:endParaRPr>
              <a:solidFill>
                <a:srgbClr val="2D3B45"/>
              </a:solidFill>
            </a:endParaRPr>
          </a:p>
          <a:p>
            <a:pPr indent="0" lvl="0" marL="0" rtl="0" algn="l">
              <a:spcBef>
                <a:spcPts val="1200"/>
              </a:spcBef>
              <a:spcAft>
                <a:spcPts val="0"/>
              </a:spcAft>
              <a:buNone/>
            </a:pPr>
            <a:r>
              <a:rPr lang="en">
                <a:solidFill>
                  <a:srgbClr val="2D3B45"/>
                </a:solidFill>
              </a:rPr>
              <a:t>API Data Source:</a:t>
            </a:r>
            <a:endParaRPr>
              <a:solidFill>
                <a:srgbClr val="2D3B45"/>
              </a:solidFill>
            </a:endParaRPr>
          </a:p>
          <a:p>
            <a:pPr indent="-311150" lvl="0" marL="457200" rtl="0" algn="l">
              <a:spcBef>
                <a:spcPts val="1200"/>
              </a:spcBef>
              <a:spcAft>
                <a:spcPts val="0"/>
              </a:spcAft>
              <a:buClr>
                <a:srgbClr val="2D3B45"/>
              </a:buClr>
              <a:buSzPts val="1300"/>
              <a:buAutoNum type="arabicPeriod"/>
            </a:pPr>
            <a:r>
              <a:rPr lang="en">
                <a:solidFill>
                  <a:srgbClr val="2D3B45"/>
                </a:solidFill>
              </a:rPr>
              <a:t>CNN</a:t>
            </a:r>
            <a:endParaRPr>
              <a:solidFill>
                <a:srgbClr val="2D3B45"/>
              </a:solidFill>
            </a:endParaRPr>
          </a:p>
          <a:p>
            <a:pPr indent="-311150" lvl="0" marL="457200" rtl="0" algn="l">
              <a:spcBef>
                <a:spcPts val="0"/>
              </a:spcBef>
              <a:spcAft>
                <a:spcPts val="0"/>
              </a:spcAft>
              <a:buClr>
                <a:srgbClr val="2D3B45"/>
              </a:buClr>
              <a:buSzPts val="1300"/>
              <a:buAutoNum type="arabicPeriod"/>
            </a:pPr>
            <a:r>
              <a:rPr lang="en">
                <a:solidFill>
                  <a:srgbClr val="2D3B45"/>
                </a:solidFill>
              </a:rPr>
              <a:t>Fox News</a:t>
            </a:r>
            <a:endParaRPr>
              <a:solidFill>
                <a:srgbClr val="2D3B45"/>
              </a:solidFill>
            </a:endParaRPr>
          </a:p>
          <a:p>
            <a:pPr indent="-311150" lvl="0" marL="457200" rtl="0" algn="l">
              <a:spcBef>
                <a:spcPts val="0"/>
              </a:spcBef>
              <a:spcAft>
                <a:spcPts val="0"/>
              </a:spcAft>
              <a:buClr>
                <a:srgbClr val="2D3B45"/>
              </a:buClr>
              <a:buSzPts val="1300"/>
              <a:buAutoNum type="arabicPeriod"/>
            </a:pPr>
            <a:r>
              <a:rPr lang="en">
                <a:solidFill>
                  <a:srgbClr val="2D3B45"/>
                </a:solidFill>
              </a:rPr>
              <a:t>TheB</a:t>
            </a:r>
            <a:r>
              <a:rPr lang="en">
                <a:solidFill>
                  <a:srgbClr val="2D3B45"/>
                </a:solidFill>
              </a:rPr>
              <a:t>laze (media company)</a:t>
            </a:r>
            <a:endParaRPr>
              <a:solidFill>
                <a:srgbClr val="2D3B45"/>
              </a:solidFill>
            </a:endParaRPr>
          </a:p>
          <a:p>
            <a:pPr indent="-311150" lvl="0" marL="457200" rtl="0" algn="l">
              <a:spcBef>
                <a:spcPts val="0"/>
              </a:spcBef>
              <a:spcAft>
                <a:spcPts val="0"/>
              </a:spcAft>
              <a:buClr>
                <a:srgbClr val="2D3B45"/>
              </a:buClr>
              <a:buSzPts val="1300"/>
              <a:buAutoNum type="arabicPeriod"/>
            </a:pPr>
            <a:r>
              <a:rPr lang="en">
                <a:solidFill>
                  <a:srgbClr val="2D3B45"/>
                </a:solidFill>
              </a:rPr>
              <a:t>The Daily Caller (news and opinion website)</a:t>
            </a:r>
            <a:endParaRPr>
              <a:solidFill>
                <a:srgbClr val="2D3B45"/>
              </a:solidFill>
            </a:endParaRPr>
          </a:p>
          <a:p>
            <a:pPr indent="0" lvl="0" marL="0" rtl="0" algn="l">
              <a:spcBef>
                <a:spcPts val="1200"/>
              </a:spcBef>
              <a:spcAft>
                <a:spcPts val="1200"/>
              </a:spcAft>
              <a:buNone/>
            </a:pPr>
            <a:r>
              <a:t/>
            </a:r>
            <a:endParaRPr>
              <a:solidFill>
                <a:srgbClr val="000000"/>
              </a:solidFill>
            </a:endParaRPr>
          </a:p>
        </p:txBody>
      </p:sp>
      <p:sp>
        <p:nvSpPr>
          <p:cNvPr id="100" name="Google Shape;100;p15"/>
          <p:cNvSpPr txBox="1"/>
          <p:nvPr/>
        </p:nvSpPr>
        <p:spPr>
          <a:xfrm>
            <a:off x="4995225" y="1989250"/>
            <a:ext cx="3000000" cy="25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2D3B45"/>
                </a:solidFill>
                <a:latin typeface="Lato"/>
                <a:ea typeface="Lato"/>
                <a:cs typeface="Lato"/>
                <a:sym typeface="Lato"/>
              </a:rPr>
              <a:t>Advantage:</a:t>
            </a:r>
            <a:endParaRPr sz="1300">
              <a:solidFill>
                <a:srgbClr val="2D3B45"/>
              </a:solidFill>
              <a:latin typeface="Lato"/>
              <a:ea typeface="Lato"/>
              <a:cs typeface="Lato"/>
              <a:sym typeface="Lato"/>
            </a:endParaRPr>
          </a:p>
          <a:p>
            <a:pPr indent="-311150" lvl="0" marL="457200" rtl="0" algn="l">
              <a:lnSpc>
                <a:spcPct val="100000"/>
              </a:lnSpc>
              <a:spcBef>
                <a:spcPts val="1200"/>
              </a:spcBef>
              <a:spcAft>
                <a:spcPts val="0"/>
              </a:spcAft>
              <a:buClr>
                <a:srgbClr val="2D3B45"/>
              </a:buClr>
              <a:buSzPts val="1300"/>
              <a:buFont typeface="Lato"/>
              <a:buChar char="●"/>
            </a:pPr>
            <a:r>
              <a:rPr lang="en" sz="1300">
                <a:solidFill>
                  <a:srgbClr val="2D3B45"/>
                </a:solidFill>
                <a:latin typeface="Lato"/>
                <a:ea typeface="Lato"/>
                <a:cs typeface="Lato"/>
                <a:sym typeface="Lato"/>
              </a:rPr>
              <a:t>News articles are great sources to detect media bias</a:t>
            </a:r>
            <a:endParaRPr sz="1300">
              <a:solidFill>
                <a:srgbClr val="2D3B45"/>
              </a:solidFill>
              <a:latin typeface="Lato"/>
              <a:ea typeface="Lato"/>
              <a:cs typeface="Lato"/>
              <a:sym typeface="Lato"/>
            </a:endParaRPr>
          </a:p>
          <a:p>
            <a:pPr indent="-311150" lvl="0" marL="457200" rtl="0" algn="l">
              <a:lnSpc>
                <a:spcPct val="100000"/>
              </a:lnSpc>
              <a:spcBef>
                <a:spcPts val="0"/>
              </a:spcBef>
              <a:spcAft>
                <a:spcPts val="0"/>
              </a:spcAft>
              <a:buClr>
                <a:srgbClr val="2D3B45"/>
              </a:buClr>
              <a:buSzPts val="1300"/>
              <a:buFont typeface="Lato"/>
              <a:buChar char="●"/>
            </a:pPr>
            <a:r>
              <a:rPr lang="en" sz="1300">
                <a:solidFill>
                  <a:srgbClr val="2D3B45"/>
                </a:solidFill>
                <a:latin typeface="Lato"/>
                <a:ea typeface="Lato"/>
                <a:cs typeface="Lato"/>
                <a:sym typeface="Lato"/>
              </a:rPr>
              <a:t>Have an enormous amount of data</a:t>
            </a:r>
            <a:endParaRPr sz="1300">
              <a:solidFill>
                <a:srgbClr val="2D3B45"/>
              </a:solidFill>
              <a:latin typeface="Lato"/>
              <a:ea typeface="Lato"/>
              <a:cs typeface="Lato"/>
              <a:sym typeface="Lato"/>
            </a:endParaRPr>
          </a:p>
          <a:p>
            <a:pPr indent="0" lvl="0" marL="0" rtl="0" algn="l">
              <a:lnSpc>
                <a:spcPct val="100000"/>
              </a:lnSpc>
              <a:spcBef>
                <a:spcPts val="1200"/>
              </a:spcBef>
              <a:spcAft>
                <a:spcPts val="0"/>
              </a:spcAft>
              <a:buNone/>
            </a:pPr>
            <a:r>
              <a:rPr lang="en" sz="1300">
                <a:solidFill>
                  <a:srgbClr val="2D3B45"/>
                </a:solidFill>
                <a:latin typeface="Lato"/>
                <a:ea typeface="Lato"/>
                <a:cs typeface="Lato"/>
                <a:sym typeface="Lato"/>
              </a:rPr>
              <a:t>Disadvantage</a:t>
            </a:r>
            <a:r>
              <a:rPr lang="en" sz="1300">
                <a:solidFill>
                  <a:srgbClr val="2D3B45"/>
                </a:solidFill>
                <a:latin typeface="Lato"/>
                <a:ea typeface="Lato"/>
                <a:cs typeface="Lato"/>
                <a:sym typeface="Lato"/>
              </a:rPr>
              <a:t>:</a:t>
            </a:r>
            <a:endParaRPr sz="1300">
              <a:solidFill>
                <a:srgbClr val="2D3B45"/>
              </a:solidFill>
              <a:latin typeface="Lato"/>
              <a:ea typeface="Lato"/>
              <a:cs typeface="Lato"/>
              <a:sym typeface="Lato"/>
            </a:endParaRPr>
          </a:p>
          <a:p>
            <a:pPr indent="-311150" lvl="0" marL="457200" rtl="0" algn="l">
              <a:lnSpc>
                <a:spcPct val="100000"/>
              </a:lnSpc>
              <a:spcBef>
                <a:spcPts val="1200"/>
              </a:spcBef>
              <a:spcAft>
                <a:spcPts val="0"/>
              </a:spcAft>
              <a:buClr>
                <a:srgbClr val="2D3B45"/>
              </a:buClr>
              <a:buSzPts val="1300"/>
              <a:buFont typeface="Lato"/>
              <a:buChar char="●"/>
            </a:pPr>
            <a:r>
              <a:rPr lang="en" sz="1300">
                <a:solidFill>
                  <a:srgbClr val="2D3B45"/>
                </a:solidFill>
                <a:latin typeface="Lato"/>
                <a:ea typeface="Lato"/>
                <a:cs typeface="Lato"/>
                <a:sym typeface="Lato"/>
              </a:rPr>
              <a:t>Results are highly depend on the topic we choose</a:t>
            </a:r>
            <a:endParaRPr sz="1300">
              <a:solidFill>
                <a:srgbClr val="2D3B45"/>
              </a:solidFill>
              <a:latin typeface="Lato"/>
              <a:ea typeface="Lato"/>
              <a:cs typeface="Lato"/>
              <a:sym typeface="Lato"/>
            </a:endParaRPr>
          </a:p>
          <a:p>
            <a:pPr indent="-311150" lvl="0" marL="457200" rtl="0" algn="l">
              <a:lnSpc>
                <a:spcPct val="100000"/>
              </a:lnSpc>
              <a:spcBef>
                <a:spcPts val="0"/>
              </a:spcBef>
              <a:spcAft>
                <a:spcPts val="0"/>
              </a:spcAft>
              <a:buClr>
                <a:srgbClr val="2D3B45"/>
              </a:buClr>
              <a:buSzPts val="1300"/>
              <a:buFont typeface="Lato"/>
              <a:buChar char="●"/>
            </a:pPr>
            <a:r>
              <a:rPr lang="en" sz="1300">
                <a:solidFill>
                  <a:srgbClr val="2D3B45"/>
                </a:solidFill>
                <a:latin typeface="Lato"/>
                <a:ea typeface="Lato"/>
                <a:cs typeface="Lato"/>
                <a:sym typeface="Lato"/>
              </a:rPr>
              <a:t>Missing some large news outlets such as ABC, NBC, New York Times</a:t>
            </a:r>
            <a:endParaRPr sz="1300">
              <a:solidFill>
                <a:srgbClr val="2D3B45"/>
              </a:solidFill>
              <a:latin typeface="Lato"/>
              <a:ea typeface="Lato"/>
              <a:cs typeface="Lato"/>
              <a:sym typeface="Lato"/>
            </a:endParaRPr>
          </a:p>
          <a:p>
            <a:pPr indent="0" lvl="0" marL="0" rtl="0" algn="l">
              <a:lnSpc>
                <a:spcPct val="150000"/>
              </a:lnSpc>
              <a:spcBef>
                <a:spcPts val="1200"/>
              </a:spcBef>
              <a:spcAft>
                <a:spcPts val="1200"/>
              </a:spcAft>
              <a:buNone/>
            </a:pPr>
            <a:r>
              <a:t/>
            </a:r>
            <a:endParaRPr sz="1300">
              <a:solidFill>
                <a:srgbClr val="2D3B45"/>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99650" y="2078875"/>
            <a:ext cx="7688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Left Wing:  CNN (9000 articles per topic)</a:t>
            </a:r>
            <a:endParaRPr/>
          </a:p>
          <a:p>
            <a:pPr indent="0" lvl="0" marL="0" rtl="0" algn="l">
              <a:spcBef>
                <a:spcPts val="1200"/>
              </a:spcBef>
              <a:spcAft>
                <a:spcPts val="0"/>
              </a:spcAft>
              <a:buNone/>
            </a:pPr>
            <a:r>
              <a:rPr lang="en"/>
              <a:t>Right Wing: New York Post (10000 articles per topic) and the others (2000 articles per topic)</a:t>
            </a:r>
            <a:endParaRPr/>
          </a:p>
          <a:p>
            <a:pPr indent="-311150" lvl="0" marL="457200" rtl="0" algn="l">
              <a:spcBef>
                <a:spcPts val="1200"/>
              </a:spcBef>
              <a:spcAft>
                <a:spcPts val="0"/>
              </a:spcAft>
              <a:buSzPts val="1300"/>
              <a:buChar char="●"/>
            </a:pPr>
            <a:r>
              <a:rPr lang="en"/>
              <a:t>Searching each topic in the search tab in each news website by relevance</a:t>
            </a:r>
            <a:endParaRPr/>
          </a:p>
          <a:p>
            <a:pPr indent="-311150" lvl="0" marL="457200" rtl="0" algn="l">
              <a:spcBef>
                <a:spcPts val="0"/>
              </a:spcBef>
              <a:spcAft>
                <a:spcPts val="0"/>
              </a:spcAft>
              <a:buSzPts val="1300"/>
              <a:buChar char="●"/>
            </a:pPr>
            <a:r>
              <a:rPr lang="en"/>
              <a:t>Crawling the web links of every article</a:t>
            </a:r>
            <a:endParaRPr/>
          </a:p>
          <a:p>
            <a:pPr indent="-311150" lvl="0" marL="457200" rtl="0" algn="l">
              <a:spcBef>
                <a:spcPts val="0"/>
              </a:spcBef>
              <a:spcAft>
                <a:spcPts val="0"/>
              </a:spcAft>
              <a:buSzPts val="1300"/>
              <a:buChar char="●"/>
            </a:pPr>
            <a:r>
              <a:rPr lang="en"/>
              <a:t>Scraping articles using the web links</a:t>
            </a:r>
            <a:endParaRPr/>
          </a:p>
          <a:p>
            <a:pPr indent="0" lvl="0" marL="0" rtl="0" algn="l">
              <a:spcBef>
                <a:spcPts val="1200"/>
              </a:spcBef>
              <a:spcAft>
                <a:spcPts val="1200"/>
              </a:spcAft>
              <a:buNone/>
            </a:pPr>
            <a:r>
              <a:t/>
            </a:r>
            <a:endParaRPr/>
          </a:p>
        </p:txBody>
      </p:sp>
      <p:sp>
        <p:nvSpPr>
          <p:cNvPr id="106" name="Google Shape;106;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Collection</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Collection: Problems</a:t>
            </a:r>
            <a:endParaRPr sz="3600"/>
          </a:p>
        </p:txBody>
      </p:sp>
      <p:sp>
        <p:nvSpPr>
          <p:cNvPr id="112" name="Google Shape;112;p17"/>
          <p:cNvSpPr txBox="1"/>
          <p:nvPr>
            <p:ph idx="1" type="body"/>
          </p:nvPr>
        </p:nvSpPr>
        <p:spPr>
          <a:xfrm>
            <a:off x="797700" y="2078875"/>
            <a:ext cx="37743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a:t>
            </a:r>
            <a:r>
              <a:rPr lang="en"/>
              <a:t> Can only get the articles in the first page of the searched results. No direct access to the articles beyond the first page</a:t>
            </a:r>
            <a:endParaRPr/>
          </a:p>
          <a:p>
            <a:pPr indent="0" lvl="0" marL="0" rtl="0" algn="l">
              <a:spcBef>
                <a:spcPts val="1200"/>
              </a:spcBef>
              <a:spcAft>
                <a:spcPts val="0"/>
              </a:spcAft>
              <a:buNone/>
            </a:pPr>
            <a:r>
              <a:rPr lang="en"/>
              <a:t>Solution:  Find the </a:t>
            </a:r>
            <a:r>
              <a:rPr lang="en"/>
              <a:t>access</a:t>
            </a:r>
            <a:r>
              <a:rPr lang="en"/>
              <a:t> to the API of the search page and use the API to find the weblinks to each article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3" name="Google Shape;11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lang="en"/>
              <a:t>Memory</a:t>
            </a:r>
            <a:r>
              <a:rPr lang="en"/>
              <a:t> error when crawling and scraping the articles</a:t>
            </a:r>
            <a:endParaRPr/>
          </a:p>
          <a:p>
            <a:pPr indent="0" lvl="0" marL="0" rtl="0" algn="l">
              <a:spcBef>
                <a:spcPts val="1200"/>
              </a:spcBef>
              <a:spcAft>
                <a:spcPts val="0"/>
              </a:spcAft>
              <a:buNone/>
            </a:pPr>
            <a:r>
              <a:rPr lang="en"/>
              <a:t>Solution:  Save 100 articles a time and clean the memory after one save.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 cleaning and wrangling</a:t>
            </a:r>
            <a:endParaRPr sz="3600"/>
          </a:p>
        </p:txBody>
      </p:sp>
      <p:sp>
        <p:nvSpPr>
          <p:cNvPr id="119" name="Google Shape;119;p18"/>
          <p:cNvSpPr txBox="1"/>
          <p:nvPr>
            <p:ph idx="1" type="body"/>
          </p:nvPr>
        </p:nvSpPr>
        <p:spPr>
          <a:xfrm>
            <a:off x="78210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During web-scraping and crawling:</a:t>
            </a:r>
            <a:endParaRPr/>
          </a:p>
          <a:p>
            <a:pPr indent="-311150" lvl="0" marL="457200" rtl="0" algn="l">
              <a:lnSpc>
                <a:spcPct val="150000"/>
              </a:lnSpc>
              <a:spcBef>
                <a:spcPts val="1200"/>
              </a:spcBef>
              <a:spcAft>
                <a:spcPts val="0"/>
              </a:spcAft>
              <a:buSzPts val="1300"/>
              <a:buChar char="●"/>
            </a:pPr>
            <a:r>
              <a:rPr lang="en"/>
              <a:t>Extract the publish date of each article and standardize the date format (y-m-d) before saving (using the datetime package)</a:t>
            </a:r>
            <a:endParaRPr/>
          </a:p>
          <a:p>
            <a:pPr indent="-311150" lvl="0" marL="457200" rtl="0" algn="l">
              <a:lnSpc>
                <a:spcPct val="150000"/>
              </a:lnSpc>
              <a:spcBef>
                <a:spcPts val="0"/>
              </a:spcBef>
              <a:spcAft>
                <a:spcPts val="0"/>
              </a:spcAft>
              <a:buSzPts val="1300"/>
              <a:buChar char="●"/>
            </a:pPr>
            <a:r>
              <a:rPr lang="en"/>
              <a:t>Remove the duplicates and NaN values </a:t>
            </a:r>
            <a:endParaRPr/>
          </a:p>
          <a:p>
            <a:pPr indent="0" lvl="0" marL="0" rtl="0" algn="l">
              <a:lnSpc>
                <a:spcPct val="150000"/>
              </a:lnSpc>
              <a:spcBef>
                <a:spcPts val="1200"/>
              </a:spcBef>
              <a:spcAft>
                <a:spcPts val="0"/>
              </a:spcAft>
              <a:buNone/>
            </a:pPr>
            <a:r>
              <a:rPr lang="en"/>
              <a:t>For the entire analysis:</a:t>
            </a:r>
            <a:endParaRPr/>
          </a:p>
          <a:p>
            <a:pPr indent="-311150" lvl="0" marL="457200" rtl="0" algn="l">
              <a:lnSpc>
                <a:spcPct val="150000"/>
              </a:lnSpc>
              <a:spcBef>
                <a:spcPts val="1200"/>
              </a:spcBef>
              <a:spcAft>
                <a:spcPts val="0"/>
              </a:spcAft>
              <a:buSzPts val="1300"/>
              <a:buChar char="●"/>
            </a:pPr>
            <a:r>
              <a:rPr lang="en"/>
              <a:t>Remove the stop words (stop words come from nltk package and some are created by ourselves)</a:t>
            </a:r>
            <a:endParaRPr/>
          </a:p>
          <a:p>
            <a:pPr indent="0" lvl="0" marL="0" rtl="0" algn="l">
              <a:lnSpc>
                <a:spcPct val="150000"/>
              </a:lnSpc>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Model</a:t>
            </a:r>
            <a:endParaRPr sz="3600"/>
          </a:p>
        </p:txBody>
      </p:sp>
      <p:sp>
        <p:nvSpPr>
          <p:cNvPr id="125" name="Google Shape;125;p19"/>
          <p:cNvSpPr txBox="1"/>
          <p:nvPr>
            <p:ph idx="1" type="body"/>
          </p:nvPr>
        </p:nvSpPr>
        <p:spPr>
          <a:xfrm>
            <a:off x="729450" y="2078875"/>
            <a:ext cx="3480900" cy="2939400"/>
          </a:xfrm>
          <a:prstGeom prst="rect">
            <a:avLst/>
          </a:prstGeom>
        </p:spPr>
        <p:txBody>
          <a:bodyPr anchorCtr="0" anchor="t" bIns="91425" lIns="91425" spcFirstLastPara="1" rIns="91425" wrap="square" tIns="91425">
            <a:normAutofit fontScale="92500" lnSpcReduction="20000"/>
          </a:bodyPr>
          <a:lstStyle/>
          <a:p>
            <a:pPr indent="-287337" lvl="0" marL="457200" rtl="0" algn="l">
              <a:spcBef>
                <a:spcPts val="0"/>
              </a:spcBef>
              <a:spcAft>
                <a:spcPts val="0"/>
              </a:spcAft>
              <a:buSzPct val="100000"/>
              <a:buChar char="●"/>
            </a:pPr>
            <a:r>
              <a:rPr lang="en" sz="1000"/>
              <a:t>Train separate embedding model on left-wing corpus, right-wing corpus, and combined corpus (to get democratic context, </a:t>
            </a:r>
            <a:r>
              <a:rPr lang="en" sz="1000"/>
              <a:t>conservative</a:t>
            </a:r>
            <a:r>
              <a:rPr lang="en" sz="1000"/>
              <a:t> context and general context).</a:t>
            </a:r>
            <a:endParaRPr sz="1000"/>
          </a:p>
          <a:p>
            <a:pPr indent="-287337" lvl="0" marL="457200" rtl="0" algn="l">
              <a:spcBef>
                <a:spcPts val="0"/>
              </a:spcBef>
              <a:spcAft>
                <a:spcPts val="0"/>
              </a:spcAft>
              <a:buSzPct val="100000"/>
              <a:buChar char="●"/>
            </a:pPr>
            <a:r>
              <a:rPr lang="en" sz="1000"/>
              <a:t>Use general word-embedding vector to cluster contents.</a:t>
            </a:r>
            <a:endParaRPr sz="1000"/>
          </a:p>
          <a:p>
            <a:pPr indent="-287337" lvl="0" marL="457200" rtl="0" algn="l">
              <a:spcBef>
                <a:spcPts val="0"/>
              </a:spcBef>
              <a:spcAft>
                <a:spcPts val="0"/>
              </a:spcAft>
              <a:buSzPct val="100000"/>
              <a:buChar char="●"/>
            </a:pPr>
            <a:r>
              <a:rPr lang="en" sz="1000"/>
              <a:t>Train cross-lingual </a:t>
            </a:r>
            <a:r>
              <a:rPr lang="en" sz="1000"/>
              <a:t>translational</a:t>
            </a:r>
            <a:r>
              <a:rPr lang="en" sz="1000"/>
              <a:t> model to align left and right context to general context, by stop words.</a:t>
            </a:r>
            <a:endParaRPr sz="1000"/>
          </a:p>
          <a:p>
            <a:pPr indent="-287337" lvl="0" marL="457200" rtl="0" algn="l">
              <a:spcBef>
                <a:spcPts val="0"/>
              </a:spcBef>
              <a:spcAft>
                <a:spcPts val="0"/>
              </a:spcAft>
              <a:buSzPct val="100000"/>
              <a:buChar char="●"/>
            </a:pPr>
            <a:r>
              <a:rPr lang="en" sz="1000"/>
              <a:t>Measure the content coverage and ideological context difference by content clustering and contextual mapping.</a:t>
            </a:r>
            <a:endParaRPr sz="1000"/>
          </a:p>
          <a:p>
            <a:pPr indent="-287337" lvl="1" marL="914400" rtl="0" algn="l">
              <a:spcBef>
                <a:spcPts val="0"/>
              </a:spcBef>
              <a:spcAft>
                <a:spcPts val="0"/>
              </a:spcAft>
              <a:buSzPct val="100000"/>
              <a:buChar char="○"/>
            </a:pPr>
            <a:r>
              <a:rPr lang="en" sz="1000"/>
              <a:t>C</a:t>
            </a:r>
            <a:r>
              <a:rPr lang="en" sz="1000"/>
              <a:t>ontent coverage: JS </a:t>
            </a:r>
            <a:r>
              <a:rPr lang="en" sz="1000"/>
              <a:t>divergence</a:t>
            </a:r>
            <a:r>
              <a:rPr lang="en" sz="1000"/>
              <a:t> between word percentage on each cluster.</a:t>
            </a:r>
            <a:endParaRPr sz="1000"/>
          </a:p>
          <a:p>
            <a:pPr indent="-287337" lvl="1" marL="914400" rtl="0" algn="l">
              <a:spcBef>
                <a:spcPts val="0"/>
              </a:spcBef>
              <a:spcAft>
                <a:spcPts val="0"/>
              </a:spcAft>
              <a:buSzPct val="100000"/>
              <a:buChar char="○"/>
            </a:pPr>
            <a:r>
              <a:rPr lang="en" sz="1000"/>
              <a:t>Ideological context: </a:t>
            </a:r>
            <a:r>
              <a:rPr lang="en" sz="1000"/>
              <a:t>negative</a:t>
            </a:r>
            <a:r>
              <a:rPr lang="en" sz="1000"/>
              <a:t> </a:t>
            </a:r>
            <a:r>
              <a:rPr lang="en" sz="1000"/>
              <a:t>cosine</a:t>
            </a:r>
            <a:r>
              <a:rPr lang="en" sz="1000"/>
              <a:t> similarity between the same word from 2 embedding.</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en" sz="835">
                <a:solidFill>
                  <a:srgbClr val="212529"/>
                </a:solidFill>
                <a:highlight>
                  <a:srgbClr val="FFFFFF"/>
                </a:highlight>
                <a:latin typeface="Roboto"/>
                <a:ea typeface="Roboto"/>
                <a:cs typeface="Roboto"/>
                <a:sym typeface="Roboto"/>
              </a:rPr>
              <a:t>Method and picture from:</a:t>
            </a:r>
            <a:endParaRPr sz="835">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835">
                <a:solidFill>
                  <a:srgbClr val="212529"/>
                </a:solidFill>
                <a:highlight>
                  <a:srgbClr val="FFFFFF"/>
                </a:highlight>
                <a:latin typeface="Roboto"/>
                <a:ea typeface="Roboto"/>
                <a:cs typeface="Roboto"/>
                <a:sym typeface="Roboto"/>
              </a:rPr>
              <a:t>Jeremiah Milbauer, Adarsh Mathew, and James Evans. 2021. </a:t>
            </a:r>
            <a:r>
              <a:rPr lang="en" sz="835">
                <a:solidFill>
                  <a:srgbClr val="446E9B"/>
                </a:solidFill>
                <a:highlight>
                  <a:srgbClr val="FFFFFF"/>
                </a:highlight>
                <a:uFill>
                  <a:noFill/>
                </a:uFill>
                <a:latin typeface="Roboto"/>
                <a:ea typeface="Roboto"/>
                <a:cs typeface="Roboto"/>
                <a:sym typeface="Roboto"/>
                <a:hlinkClick r:id="rId3">
                  <a:extLst>
                    <a:ext uri="{A12FA001-AC4F-418D-AE19-62706E023703}">
                      <ahyp:hlinkClr val="tx"/>
                    </a:ext>
                  </a:extLst>
                </a:hlinkClick>
              </a:rPr>
              <a:t>Aligning Multidimensional Worldviews and Discovering Ideological Differences</a:t>
            </a:r>
            <a:r>
              <a:rPr lang="en" sz="835">
                <a:solidFill>
                  <a:srgbClr val="212529"/>
                </a:solidFill>
                <a:highlight>
                  <a:srgbClr val="FFFFFF"/>
                </a:highlight>
                <a:latin typeface="Roboto"/>
                <a:ea typeface="Roboto"/>
                <a:cs typeface="Roboto"/>
                <a:sym typeface="Roboto"/>
              </a:rPr>
              <a:t>. </a:t>
            </a:r>
            <a:endParaRPr sz="900">
              <a:highlight>
                <a:srgbClr val="F9F9F9"/>
              </a:highlight>
              <a:latin typeface="Arial"/>
              <a:ea typeface="Arial"/>
              <a:cs typeface="Arial"/>
              <a:sym typeface="Arial"/>
            </a:endParaRPr>
          </a:p>
        </p:txBody>
      </p:sp>
      <p:pic>
        <p:nvPicPr>
          <p:cNvPr id="126" name="Google Shape;126;p19"/>
          <p:cNvPicPr preferRelativeResize="0"/>
          <p:nvPr/>
        </p:nvPicPr>
        <p:blipFill>
          <a:blip r:embed="rId4">
            <a:alphaModFix/>
          </a:blip>
          <a:stretch>
            <a:fillRect/>
          </a:stretch>
        </p:blipFill>
        <p:spPr>
          <a:xfrm>
            <a:off x="4866821" y="1170800"/>
            <a:ext cx="4100400" cy="3412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20"/>
          <p:cNvGrpSpPr/>
          <p:nvPr/>
        </p:nvGrpSpPr>
        <p:grpSpPr>
          <a:xfrm>
            <a:off x="367563" y="2238094"/>
            <a:ext cx="8412476" cy="2140946"/>
            <a:chOff x="537900" y="1887013"/>
            <a:chExt cx="8299602" cy="2021859"/>
          </a:xfrm>
        </p:grpSpPr>
        <p:pic>
          <p:nvPicPr>
            <p:cNvPr id="132" name="Google Shape;132;p20"/>
            <p:cNvPicPr preferRelativeResize="0"/>
            <p:nvPr/>
          </p:nvPicPr>
          <p:blipFill rotWithShape="1">
            <a:blip r:embed="rId3">
              <a:alphaModFix/>
            </a:blip>
            <a:srcRect b="29166" l="0" r="0" t="25885"/>
            <a:stretch/>
          </p:blipFill>
          <p:spPr>
            <a:xfrm>
              <a:off x="4513800" y="1887013"/>
              <a:ext cx="4323702" cy="1943475"/>
            </a:xfrm>
            <a:prstGeom prst="rect">
              <a:avLst/>
            </a:prstGeom>
            <a:noFill/>
            <a:ln>
              <a:noFill/>
            </a:ln>
          </p:spPr>
        </p:pic>
        <p:pic>
          <p:nvPicPr>
            <p:cNvPr id="133" name="Google Shape;133;p20"/>
            <p:cNvPicPr preferRelativeResize="0"/>
            <p:nvPr/>
          </p:nvPicPr>
          <p:blipFill rotWithShape="1">
            <a:blip r:embed="rId4">
              <a:alphaModFix/>
            </a:blip>
            <a:srcRect b="27385" l="0" r="0" t="27071"/>
            <a:stretch/>
          </p:blipFill>
          <p:spPr>
            <a:xfrm>
              <a:off x="537900" y="1939663"/>
              <a:ext cx="4323702" cy="1969208"/>
            </a:xfrm>
            <a:prstGeom prst="rect">
              <a:avLst/>
            </a:prstGeom>
            <a:noFill/>
            <a:ln>
              <a:noFill/>
            </a:ln>
          </p:spPr>
        </p:pic>
      </p:grpSp>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Some P</a:t>
            </a:r>
            <a:r>
              <a:rPr lang="en" sz="3600"/>
              <a:t>reliminary</a:t>
            </a:r>
            <a:r>
              <a:rPr lang="en" sz="3600"/>
              <a:t> Results</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LDA model to reflect content differences</a:t>
            </a:r>
            <a:endParaRPr/>
          </a:p>
          <a:p>
            <a:pPr indent="-311150" lvl="0" marL="457200" rtl="0" algn="l">
              <a:spcBef>
                <a:spcPts val="0"/>
              </a:spcBef>
              <a:spcAft>
                <a:spcPts val="0"/>
              </a:spcAft>
              <a:buSzPts val="1300"/>
              <a:buChar char="-"/>
            </a:pPr>
            <a:r>
              <a:rPr lang="en"/>
              <a:t>Use word associations to reflect ideological differences</a:t>
            </a:r>
            <a:endParaRPr/>
          </a:p>
          <a:p>
            <a:pPr indent="-311150" lvl="0" marL="457200" rtl="0" algn="l">
              <a:spcBef>
                <a:spcPts val="0"/>
              </a:spcBef>
              <a:spcAft>
                <a:spcPts val="0"/>
              </a:spcAft>
              <a:buSzPts val="1300"/>
              <a:buChar char="-"/>
            </a:pPr>
            <a:r>
              <a:rPr lang="en"/>
              <a:t>Main result use JS divergence and negative cosine similarity to model war topics, violence topics, and other topics’ extent of content and ideology differences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