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0" r:id="rId3"/>
    <p:sldId id="574" r:id="rId4"/>
    <p:sldId id="592" r:id="rId5"/>
    <p:sldId id="320" r:id="rId6"/>
    <p:sldId id="339" r:id="rId7"/>
    <p:sldId id="271" r:id="rId8"/>
    <p:sldId id="429" r:id="rId9"/>
    <p:sldId id="327" r:id="rId10"/>
    <p:sldId id="264" r:id="rId11"/>
    <p:sldId id="329" r:id="rId12"/>
    <p:sldId id="269" r:id="rId13"/>
    <p:sldId id="330" r:id="rId14"/>
    <p:sldId id="337" r:id="rId15"/>
    <p:sldId id="345" r:id="rId16"/>
    <p:sldId id="341" r:id="rId17"/>
    <p:sldId id="316" r:id="rId18"/>
    <p:sldId id="348" r:id="rId19"/>
    <p:sldId id="344" r:id="rId20"/>
    <p:sldId id="343" r:id="rId21"/>
    <p:sldId id="346" r:id="rId22"/>
    <p:sldId id="335" r:id="rId23"/>
    <p:sldId id="334" r:id="rId24"/>
    <p:sldId id="347" r:id="rId25"/>
    <p:sldId id="575" r:id="rId26"/>
    <p:sldId id="342" r:id="rId27"/>
    <p:sldId id="431" r:id="rId28"/>
    <p:sldId id="265" r:id="rId2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235A"/>
    <a:srgbClr val="86D7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80972" autoAdjust="0"/>
  </p:normalViewPr>
  <p:slideViewPr>
    <p:cSldViewPr snapToGrid="0">
      <p:cViewPr varScale="1">
        <p:scale>
          <a:sx n="54" d="100"/>
          <a:sy n="54" d="100"/>
        </p:scale>
        <p:origin x="12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9EDB4B-730D-4B8A-9574-5EF348AA8CD3}"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GB"/>
        </a:p>
      </dgm:t>
    </dgm:pt>
    <dgm:pt modelId="{3E3A16D1-4BA9-4039-B08E-29F47E84517C}">
      <dgm:prSet phldrT="[Text]"/>
      <dgm:spPr/>
      <dgm:t>
        <a:bodyPr/>
        <a:lstStyle/>
        <a:p>
          <a:r>
            <a:rPr lang="en-GB" dirty="0"/>
            <a:t>Employability Masterclasses</a:t>
          </a:r>
        </a:p>
      </dgm:t>
    </dgm:pt>
    <dgm:pt modelId="{A9DDB760-E5A0-4761-9169-76D8D27B934A}" type="parTrans" cxnId="{9C1A60F4-AA2A-4814-B6C4-E69A205866CC}">
      <dgm:prSet/>
      <dgm:spPr/>
      <dgm:t>
        <a:bodyPr/>
        <a:lstStyle/>
        <a:p>
          <a:endParaRPr lang="en-GB"/>
        </a:p>
      </dgm:t>
    </dgm:pt>
    <dgm:pt modelId="{EDC3D5C6-04B9-4719-B07F-C97550C9B5A7}" type="sibTrans" cxnId="{9C1A60F4-AA2A-4814-B6C4-E69A205866CC}">
      <dgm:prSet/>
      <dgm:spPr/>
      <dgm:t>
        <a:bodyPr/>
        <a:lstStyle/>
        <a:p>
          <a:endParaRPr lang="en-GB"/>
        </a:p>
      </dgm:t>
    </dgm:pt>
    <dgm:pt modelId="{D9806F75-E21A-4F95-9153-8BB6E7D450B4}">
      <dgm:prSet phldrT="[Text]"/>
      <dgm:spPr/>
      <dgm:t>
        <a:bodyPr/>
        <a:lstStyle/>
        <a:p>
          <a:r>
            <a:rPr lang="en-GB" dirty="0"/>
            <a:t>Professional Development Activities</a:t>
          </a:r>
        </a:p>
      </dgm:t>
    </dgm:pt>
    <dgm:pt modelId="{523CC992-A183-4815-ACEA-AD45BF035D1F}" type="parTrans" cxnId="{4EBACF60-C7B5-471A-850F-30702BC8CDFC}">
      <dgm:prSet/>
      <dgm:spPr/>
      <dgm:t>
        <a:bodyPr/>
        <a:lstStyle/>
        <a:p>
          <a:endParaRPr lang="en-GB"/>
        </a:p>
      </dgm:t>
    </dgm:pt>
    <dgm:pt modelId="{A8CDCCB8-1FA4-46C2-A3BD-DBCBBBC9C950}" type="sibTrans" cxnId="{4EBACF60-C7B5-471A-850F-30702BC8CDFC}">
      <dgm:prSet/>
      <dgm:spPr/>
      <dgm:t>
        <a:bodyPr/>
        <a:lstStyle/>
        <a:p>
          <a:endParaRPr lang="en-GB"/>
        </a:p>
      </dgm:t>
    </dgm:pt>
    <dgm:pt modelId="{2CCA5F1A-1E00-4E71-8A40-FC9B2A11A02C}">
      <dgm:prSet phldrT="[Text]"/>
      <dgm:spPr>
        <a:ln>
          <a:solidFill>
            <a:srgbClr val="B10170"/>
          </a:solidFill>
        </a:ln>
      </dgm:spPr>
      <dgm:t>
        <a:bodyPr/>
        <a:lstStyle/>
        <a:p>
          <a:r>
            <a:rPr lang="en-GB" dirty="0"/>
            <a:t>Portfolio</a:t>
          </a:r>
        </a:p>
      </dgm:t>
    </dgm:pt>
    <dgm:pt modelId="{B6148BFE-E4E5-463B-B326-D5F01B6C2D05}" type="parTrans" cxnId="{D889B4F7-E2CA-4920-876D-8258684BEAAA}">
      <dgm:prSet/>
      <dgm:spPr/>
      <dgm:t>
        <a:bodyPr/>
        <a:lstStyle/>
        <a:p>
          <a:endParaRPr lang="en-GB"/>
        </a:p>
      </dgm:t>
    </dgm:pt>
    <dgm:pt modelId="{52CCCEAC-D52D-4274-84E8-3615F471B3F9}" type="sibTrans" cxnId="{D889B4F7-E2CA-4920-876D-8258684BEAAA}">
      <dgm:prSet/>
      <dgm:spPr/>
      <dgm:t>
        <a:bodyPr/>
        <a:lstStyle/>
        <a:p>
          <a:endParaRPr lang="en-GB"/>
        </a:p>
      </dgm:t>
    </dgm:pt>
    <dgm:pt modelId="{34293795-C079-430E-877D-B5831804B5A3}" type="pres">
      <dgm:prSet presAssocID="{229EDB4B-730D-4B8A-9574-5EF348AA8CD3}" presName="Name0" presStyleCnt="0">
        <dgm:presLayoutVars>
          <dgm:chMax val="11"/>
          <dgm:chPref val="11"/>
          <dgm:dir/>
          <dgm:resizeHandles/>
        </dgm:presLayoutVars>
      </dgm:prSet>
      <dgm:spPr/>
    </dgm:pt>
    <dgm:pt modelId="{1EE0FB8A-70C9-46F5-9B49-14053B6AC2B3}" type="pres">
      <dgm:prSet presAssocID="{2CCA5F1A-1E00-4E71-8A40-FC9B2A11A02C}" presName="Accent3" presStyleCnt="0"/>
      <dgm:spPr/>
    </dgm:pt>
    <dgm:pt modelId="{E67A8549-B9B6-481F-A0B5-9E116DC127FF}" type="pres">
      <dgm:prSet presAssocID="{2CCA5F1A-1E00-4E71-8A40-FC9B2A11A02C}" presName="Accent" presStyleLbl="node1" presStyleIdx="0" presStyleCnt="3"/>
      <dgm:spPr>
        <a:solidFill>
          <a:srgbClr val="B10170"/>
        </a:solidFill>
      </dgm:spPr>
    </dgm:pt>
    <dgm:pt modelId="{E4F5A72A-4FB5-451F-B0AD-FB09149888C7}" type="pres">
      <dgm:prSet presAssocID="{2CCA5F1A-1E00-4E71-8A40-FC9B2A11A02C}" presName="ParentBackground3" presStyleCnt="0"/>
      <dgm:spPr/>
    </dgm:pt>
    <dgm:pt modelId="{2669EE05-370B-42AF-9C57-30E24934AAD3}" type="pres">
      <dgm:prSet presAssocID="{2CCA5F1A-1E00-4E71-8A40-FC9B2A11A02C}" presName="ParentBackground" presStyleLbl="fgAcc1" presStyleIdx="0" presStyleCnt="3" custLinFactNeighborX="79" custLinFactNeighborY="159"/>
      <dgm:spPr/>
    </dgm:pt>
    <dgm:pt modelId="{B93EA5B8-B685-44C8-8D63-6385031D8E16}" type="pres">
      <dgm:prSet presAssocID="{2CCA5F1A-1E00-4E71-8A40-FC9B2A11A02C}" presName="Parent3" presStyleLbl="revTx" presStyleIdx="0" presStyleCnt="0">
        <dgm:presLayoutVars>
          <dgm:chMax val="1"/>
          <dgm:chPref val="1"/>
          <dgm:bulletEnabled val="1"/>
        </dgm:presLayoutVars>
      </dgm:prSet>
      <dgm:spPr/>
    </dgm:pt>
    <dgm:pt modelId="{7C41AA75-3DBC-473B-8939-64FACA4B287C}" type="pres">
      <dgm:prSet presAssocID="{D9806F75-E21A-4F95-9153-8BB6E7D450B4}" presName="Accent2" presStyleCnt="0"/>
      <dgm:spPr/>
    </dgm:pt>
    <dgm:pt modelId="{CE04F15D-5234-4EEF-817D-65AB5BACC9FB}" type="pres">
      <dgm:prSet presAssocID="{D9806F75-E21A-4F95-9153-8BB6E7D450B4}" presName="Accent" presStyleLbl="node1" presStyleIdx="1" presStyleCnt="3"/>
      <dgm:spPr>
        <a:solidFill>
          <a:srgbClr val="B10170"/>
        </a:solidFill>
      </dgm:spPr>
    </dgm:pt>
    <dgm:pt modelId="{C13BD3B5-E6E3-40E5-8FF8-59727C3F2C09}" type="pres">
      <dgm:prSet presAssocID="{D9806F75-E21A-4F95-9153-8BB6E7D450B4}" presName="ParentBackground2" presStyleCnt="0"/>
      <dgm:spPr/>
    </dgm:pt>
    <dgm:pt modelId="{5EE498E1-F98E-4290-B2C6-3A6F9725C4AB}" type="pres">
      <dgm:prSet presAssocID="{D9806F75-E21A-4F95-9153-8BB6E7D450B4}" presName="ParentBackground" presStyleLbl="fgAcc1" presStyleIdx="1" presStyleCnt="3"/>
      <dgm:spPr/>
    </dgm:pt>
    <dgm:pt modelId="{37386630-C6B9-4C75-9989-FE58A97313B6}" type="pres">
      <dgm:prSet presAssocID="{D9806F75-E21A-4F95-9153-8BB6E7D450B4}" presName="Parent2" presStyleLbl="revTx" presStyleIdx="0" presStyleCnt="0">
        <dgm:presLayoutVars>
          <dgm:chMax val="1"/>
          <dgm:chPref val="1"/>
          <dgm:bulletEnabled val="1"/>
        </dgm:presLayoutVars>
      </dgm:prSet>
      <dgm:spPr/>
    </dgm:pt>
    <dgm:pt modelId="{9F90546D-0082-450B-8F02-2A0B54215B2E}" type="pres">
      <dgm:prSet presAssocID="{3E3A16D1-4BA9-4039-B08E-29F47E84517C}" presName="Accent1" presStyleCnt="0"/>
      <dgm:spPr/>
    </dgm:pt>
    <dgm:pt modelId="{982DDAC0-1B36-48B6-B3BD-7A4BE3651BB2}" type="pres">
      <dgm:prSet presAssocID="{3E3A16D1-4BA9-4039-B08E-29F47E84517C}" presName="Accent" presStyleLbl="node1" presStyleIdx="2" presStyleCnt="3"/>
      <dgm:spPr>
        <a:solidFill>
          <a:srgbClr val="B10170"/>
        </a:solidFill>
      </dgm:spPr>
    </dgm:pt>
    <dgm:pt modelId="{97CDFC5A-8CCC-4CF2-930E-69ADF673CC4B}" type="pres">
      <dgm:prSet presAssocID="{3E3A16D1-4BA9-4039-B08E-29F47E84517C}" presName="ParentBackground1" presStyleCnt="0"/>
      <dgm:spPr/>
    </dgm:pt>
    <dgm:pt modelId="{6A59D78F-4130-4596-84B6-4C014242FBBC}" type="pres">
      <dgm:prSet presAssocID="{3E3A16D1-4BA9-4039-B08E-29F47E84517C}" presName="ParentBackground" presStyleLbl="fgAcc1" presStyleIdx="2" presStyleCnt="3"/>
      <dgm:spPr/>
    </dgm:pt>
    <dgm:pt modelId="{E4872A08-0C9A-41C3-BA2D-EFA2D4C95629}" type="pres">
      <dgm:prSet presAssocID="{3E3A16D1-4BA9-4039-B08E-29F47E84517C}" presName="Parent1" presStyleLbl="revTx" presStyleIdx="0" presStyleCnt="0">
        <dgm:presLayoutVars>
          <dgm:chMax val="1"/>
          <dgm:chPref val="1"/>
          <dgm:bulletEnabled val="1"/>
        </dgm:presLayoutVars>
      </dgm:prSet>
      <dgm:spPr/>
    </dgm:pt>
  </dgm:ptLst>
  <dgm:cxnLst>
    <dgm:cxn modelId="{4EBACF60-C7B5-471A-850F-30702BC8CDFC}" srcId="{229EDB4B-730D-4B8A-9574-5EF348AA8CD3}" destId="{D9806F75-E21A-4F95-9153-8BB6E7D450B4}" srcOrd="1" destOrd="0" parTransId="{523CC992-A183-4815-ACEA-AD45BF035D1F}" sibTransId="{A8CDCCB8-1FA4-46C2-A3BD-DBCBBBC9C950}"/>
    <dgm:cxn modelId="{5FBC864A-657D-404F-A31F-856B1D60C68B}" type="presOf" srcId="{D9806F75-E21A-4F95-9153-8BB6E7D450B4}" destId="{37386630-C6B9-4C75-9989-FE58A97313B6}" srcOrd="1" destOrd="0" presId="urn:microsoft.com/office/officeart/2011/layout/CircleProcess"/>
    <dgm:cxn modelId="{8AEDE04C-499A-45F3-B694-F864FD26D2E5}" type="presOf" srcId="{3E3A16D1-4BA9-4039-B08E-29F47E84517C}" destId="{6A59D78F-4130-4596-84B6-4C014242FBBC}" srcOrd="0" destOrd="0" presId="urn:microsoft.com/office/officeart/2011/layout/CircleProcess"/>
    <dgm:cxn modelId="{AD190388-3E3A-49B5-8F9E-E96401E1DD48}" type="presOf" srcId="{229EDB4B-730D-4B8A-9574-5EF348AA8CD3}" destId="{34293795-C079-430E-877D-B5831804B5A3}" srcOrd="0" destOrd="0" presId="urn:microsoft.com/office/officeart/2011/layout/CircleProcess"/>
    <dgm:cxn modelId="{85987289-BBF8-4F44-A6DB-193E2BFBF6D8}" type="presOf" srcId="{2CCA5F1A-1E00-4E71-8A40-FC9B2A11A02C}" destId="{2669EE05-370B-42AF-9C57-30E24934AAD3}" srcOrd="0" destOrd="0" presId="urn:microsoft.com/office/officeart/2011/layout/CircleProcess"/>
    <dgm:cxn modelId="{CA675DB4-5EBD-41BB-9A97-DAD95ED4877F}" type="presOf" srcId="{3E3A16D1-4BA9-4039-B08E-29F47E84517C}" destId="{E4872A08-0C9A-41C3-BA2D-EFA2D4C95629}" srcOrd="1" destOrd="0" presId="urn:microsoft.com/office/officeart/2011/layout/CircleProcess"/>
    <dgm:cxn modelId="{5745E3B9-A71E-4B9E-B28A-9E779FD7954D}" type="presOf" srcId="{D9806F75-E21A-4F95-9153-8BB6E7D450B4}" destId="{5EE498E1-F98E-4290-B2C6-3A6F9725C4AB}" srcOrd="0" destOrd="0" presId="urn:microsoft.com/office/officeart/2011/layout/CircleProcess"/>
    <dgm:cxn modelId="{9C1A60F4-AA2A-4814-B6C4-E69A205866CC}" srcId="{229EDB4B-730D-4B8A-9574-5EF348AA8CD3}" destId="{3E3A16D1-4BA9-4039-B08E-29F47E84517C}" srcOrd="0" destOrd="0" parTransId="{A9DDB760-E5A0-4761-9169-76D8D27B934A}" sibTransId="{EDC3D5C6-04B9-4719-B07F-C97550C9B5A7}"/>
    <dgm:cxn modelId="{AABF92F7-4B29-4DC3-9E5B-6BD789B11235}" type="presOf" srcId="{2CCA5F1A-1E00-4E71-8A40-FC9B2A11A02C}" destId="{B93EA5B8-B685-44C8-8D63-6385031D8E16}" srcOrd="1" destOrd="0" presId="urn:microsoft.com/office/officeart/2011/layout/CircleProcess"/>
    <dgm:cxn modelId="{D889B4F7-E2CA-4920-876D-8258684BEAAA}" srcId="{229EDB4B-730D-4B8A-9574-5EF348AA8CD3}" destId="{2CCA5F1A-1E00-4E71-8A40-FC9B2A11A02C}" srcOrd="2" destOrd="0" parTransId="{B6148BFE-E4E5-463B-B326-D5F01B6C2D05}" sibTransId="{52CCCEAC-D52D-4274-84E8-3615F471B3F9}"/>
    <dgm:cxn modelId="{04A73FF4-B3F1-4B56-B193-A14D794E4B67}" type="presParOf" srcId="{34293795-C079-430E-877D-B5831804B5A3}" destId="{1EE0FB8A-70C9-46F5-9B49-14053B6AC2B3}" srcOrd="0" destOrd="0" presId="urn:microsoft.com/office/officeart/2011/layout/CircleProcess"/>
    <dgm:cxn modelId="{D88F99D7-5E0B-4CD7-9341-858BFFB7F66F}" type="presParOf" srcId="{1EE0FB8A-70C9-46F5-9B49-14053B6AC2B3}" destId="{E67A8549-B9B6-481F-A0B5-9E116DC127FF}" srcOrd="0" destOrd="0" presId="urn:microsoft.com/office/officeart/2011/layout/CircleProcess"/>
    <dgm:cxn modelId="{558231C4-DB20-4E00-86AD-1CF921F55E88}" type="presParOf" srcId="{34293795-C079-430E-877D-B5831804B5A3}" destId="{E4F5A72A-4FB5-451F-B0AD-FB09149888C7}" srcOrd="1" destOrd="0" presId="urn:microsoft.com/office/officeart/2011/layout/CircleProcess"/>
    <dgm:cxn modelId="{1133B43A-AF74-4F8C-8014-BE76B4CB7AA5}" type="presParOf" srcId="{E4F5A72A-4FB5-451F-B0AD-FB09149888C7}" destId="{2669EE05-370B-42AF-9C57-30E24934AAD3}" srcOrd="0" destOrd="0" presId="urn:microsoft.com/office/officeart/2011/layout/CircleProcess"/>
    <dgm:cxn modelId="{86A21534-2DA5-40C5-8891-143AF632B8EA}" type="presParOf" srcId="{34293795-C079-430E-877D-B5831804B5A3}" destId="{B93EA5B8-B685-44C8-8D63-6385031D8E16}" srcOrd="2" destOrd="0" presId="urn:microsoft.com/office/officeart/2011/layout/CircleProcess"/>
    <dgm:cxn modelId="{03498489-EA2A-4A0E-91F4-BB7429EA750E}" type="presParOf" srcId="{34293795-C079-430E-877D-B5831804B5A3}" destId="{7C41AA75-3DBC-473B-8939-64FACA4B287C}" srcOrd="3" destOrd="0" presId="urn:microsoft.com/office/officeart/2011/layout/CircleProcess"/>
    <dgm:cxn modelId="{EEC37862-EB23-40E8-A0A4-36E1CD4B67D8}" type="presParOf" srcId="{7C41AA75-3DBC-473B-8939-64FACA4B287C}" destId="{CE04F15D-5234-4EEF-817D-65AB5BACC9FB}" srcOrd="0" destOrd="0" presId="urn:microsoft.com/office/officeart/2011/layout/CircleProcess"/>
    <dgm:cxn modelId="{9E28E06D-8660-4840-BAF8-9EA88C730BE2}" type="presParOf" srcId="{34293795-C079-430E-877D-B5831804B5A3}" destId="{C13BD3B5-E6E3-40E5-8FF8-59727C3F2C09}" srcOrd="4" destOrd="0" presId="urn:microsoft.com/office/officeart/2011/layout/CircleProcess"/>
    <dgm:cxn modelId="{3AE7D91E-1751-49EA-83DC-3BECDD688960}" type="presParOf" srcId="{C13BD3B5-E6E3-40E5-8FF8-59727C3F2C09}" destId="{5EE498E1-F98E-4290-B2C6-3A6F9725C4AB}" srcOrd="0" destOrd="0" presId="urn:microsoft.com/office/officeart/2011/layout/CircleProcess"/>
    <dgm:cxn modelId="{D7C502B7-678A-498C-BC57-B83BA481ECAF}" type="presParOf" srcId="{34293795-C079-430E-877D-B5831804B5A3}" destId="{37386630-C6B9-4C75-9989-FE58A97313B6}" srcOrd="5" destOrd="0" presId="urn:microsoft.com/office/officeart/2011/layout/CircleProcess"/>
    <dgm:cxn modelId="{E33E650A-47F4-4263-AB5E-4032F433CB23}" type="presParOf" srcId="{34293795-C079-430E-877D-B5831804B5A3}" destId="{9F90546D-0082-450B-8F02-2A0B54215B2E}" srcOrd="6" destOrd="0" presId="urn:microsoft.com/office/officeart/2011/layout/CircleProcess"/>
    <dgm:cxn modelId="{ED7ED732-96B0-407A-99E2-253602B64B5C}" type="presParOf" srcId="{9F90546D-0082-450B-8F02-2A0B54215B2E}" destId="{982DDAC0-1B36-48B6-B3BD-7A4BE3651BB2}" srcOrd="0" destOrd="0" presId="urn:microsoft.com/office/officeart/2011/layout/CircleProcess"/>
    <dgm:cxn modelId="{99C81881-022E-477D-96EC-60136A02DC19}" type="presParOf" srcId="{34293795-C079-430E-877D-B5831804B5A3}" destId="{97CDFC5A-8CCC-4CF2-930E-69ADF673CC4B}" srcOrd="7" destOrd="0" presId="urn:microsoft.com/office/officeart/2011/layout/CircleProcess"/>
    <dgm:cxn modelId="{87084688-7619-4FF1-947C-A7EB31FAE318}" type="presParOf" srcId="{97CDFC5A-8CCC-4CF2-930E-69ADF673CC4B}" destId="{6A59D78F-4130-4596-84B6-4C014242FBBC}" srcOrd="0" destOrd="0" presId="urn:microsoft.com/office/officeart/2011/layout/CircleProcess"/>
    <dgm:cxn modelId="{9C5D7791-B9FC-4F63-8374-85F0673EB90C}" type="presParOf" srcId="{34293795-C079-430E-877D-B5831804B5A3}" destId="{E4872A08-0C9A-41C3-BA2D-EFA2D4C95629}" srcOrd="8" destOrd="0" presId="urn:microsoft.com/office/officeart/2011/layout/CircleProcess"/>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A8549-B9B6-481F-A0B5-9E116DC127FF}">
      <dsp:nvSpPr>
        <dsp:cNvPr id="0" name=""/>
        <dsp:cNvSpPr/>
      </dsp:nvSpPr>
      <dsp:spPr>
        <a:xfrm>
          <a:off x="7436886" y="906642"/>
          <a:ext cx="2401673" cy="2402117"/>
        </a:xfrm>
        <a:prstGeom prst="ellipse">
          <a:avLst/>
        </a:prstGeom>
        <a:solidFill>
          <a:srgbClr val="B101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9EE05-370B-42AF-9C57-30E24934AAD3}">
      <dsp:nvSpPr>
        <dsp:cNvPr id="0" name=""/>
        <dsp:cNvSpPr/>
      </dsp:nvSpPr>
      <dsp:spPr>
        <a:xfrm>
          <a:off x="7518401" y="990291"/>
          <a:ext cx="2242187" cy="2241948"/>
        </a:xfrm>
        <a:prstGeom prst="ellipse">
          <a:avLst/>
        </a:prstGeom>
        <a:solidFill>
          <a:schemeClr val="lt1">
            <a:alpha val="90000"/>
            <a:hueOff val="0"/>
            <a:satOff val="0"/>
            <a:lumOff val="0"/>
            <a:alphaOff val="0"/>
          </a:schemeClr>
        </a:solidFill>
        <a:ln w="12700" cap="flat" cmpd="sng" algn="ctr">
          <a:solidFill>
            <a:srgbClr val="B1017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Portfolio</a:t>
          </a:r>
        </a:p>
      </dsp:txBody>
      <dsp:txXfrm>
        <a:off x="7838936" y="1310630"/>
        <a:ext cx="1601115" cy="1601271"/>
      </dsp:txXfrm>
    </dsp:sp>
    <dsp:sp modelId="{CE04F15D-5234-4EEF-817D-65AB5BACC9FB}">
      <dsp:nvSpPr>
        <dsp:cNvPr id="0" name=""/>
        <dsp:cNvSpPr/>
      </dsp:nvSpPr>
      <dsp:spPr>
        <a:xfrm rot="2700000">
          <a:off x="4957580" y="909546"/>
          <a:ext cx="2395888" cy="2395888"/>
        </a:xfrm>
        <a:prstGeom prst="teardrop">
          <a:avLst>
            <a:gd name="adj" fmla="val 100000"/>
          </a:avLst>
        </a:prstGeom>
        <a:solidFill>
          <a:srgbClr val="B101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498E1-F98E-4290-B2C6-3A6F9725C4AB}">
      <dsp:nvSpPr>
        <dsp:cNvPr id="0" name=""/>
        <dsp:cNvSpPr/>
      </dsp:nvSpPr>
      <dsp:spPr>
        <a:xfrm>
          <a:off x="5034431" y="986727"/>
          <a:ext cx="2242187" cy="224194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Professional Development Activities</a:t>
          </a:r>
        </a:p>
      </dsp:txBody>
      <dsp:txXfrm>
        <a:off x="5354967" y="1307065"/>
        <a:ext cx="1601115" cy="1601271"/>
      </dsp:txXfrm>
    </dsp:sp>
    <dsp:sp modelId="{982DDAC0-1B36-48B6-B3BD-7A4BE3651BB2}">
      <dsp:nvSpPr>
        <dsp:cNvPr id="0" name=""/>
        <dsp:cNvSpPr/>
      </dsp:nvSpPr>
      <dsp:spPr>
        <a:xfrm rot="2700000">
          <a:off x="2475382" y="909546"/>
          <a:ext cx="2395888" cy="2395888"/>
        </a:xfrm>
        <a:prstGeom prst="teardrop">
          <a:avLst>
            <a:gd name="adj" fmla="val 100000"/>
          </a:avLst>
        </a:prstGeom>
        <a:solidFill>
          <a:srgbClr val="B1017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59D78F-4130-4596-84B6-4C014242FBBC}">
      <dsp:nvSpPr>
        <dsp:cNvPr id="0" name=""/>
        <dsp:cNvSpPr/>
      </dsp:nvSpPr>
      <dsp:spPr>
        <a:xfrm>
          <a:off x="2552233" y="986727"/>
          <a:ext cx="2242187" cy="224194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Employability Masterclasses</a:t>
          </a:r>
        </a:p>
      </dsp:txBody>
      <dsp:txXfrm>
        <a:off x="2872769" y="1307065"/>
        <a:ext cx="1601115" cy="160127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8D5C7FB-005E-4FB3-9247-1061FE123F7A}" type="datetimeFigureOut">
              <a:rPr lang="en-GB" smtClean="0"/>
              <a:t>27/11/2023</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93CFE474-17D5-407C-A7D3-0A576567E2F1}" type="slidenum">
              <a:rPr lang="en-GB" smtClean="0"/>
              <a:t>‹#›</a:t>
            </a:fld>
            <a:endParaRPr lang="en-GB"/>
          </a:p>
        </p:txBody>
      </p:sp>
    </p:spTree>
    <p:extLst>
      <p:ext uri="{BB962C8B-B14F-4D97-AF65-F5344CB8AC3E}">
        <p14:creationId xmlns:p14="http://schemas.microsoft.com/office/powerpoint/2010/main" val="417675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2pm start</a:t>
            </a:r>
          </a:p>
        </p:txBody>
      </p:sp>
      <p:sp>
        <p:nvSpPr>
          <p:cNvPr id="4" name="Slide Number Placeholder 3"/>
          <p:cNvSpPr>
            <a:spLocks noGrp="1"/>
          </p:cNvSpPr>
          <p:nvPr>
            <p:ph type="sldNum" sz="quarter" idx="5"/>
          </p:nvPr>
        </p:nvSpPr>
        <p:spPr/>
        <p:txBody>
          <a:bodyPr/>
          <a:lstStyle/>
          <a:p>
            <a:fld id="{93CFE474-17D5-407C-A7D3-0A576567E2F1}" type="slidenum">
              <a:rPr lang="en-GB" smtClean="0"/>
              <a:t>1</a:t>
            </a:fld>
            <a:endParaRPr lang="en-GB"/>
          </a:p>
        </p:txBody>
      </p:sp>
    </p:spTree>
    <p:extLst>
      <p:ext uri="{BB962C8B-B14F-4D97-AF65-F5344CB8AC3E}">
        <p14:creationId xmlns:p14="http://schemas.microsoft.com/office/powerpoint/2010/main" val="1961429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UKCGE’s policy briefing following publication of the Graduate Outcomes survey for 2017/18 graduates: http://www.ukcge.ac.uk/article/graduate-outcomes-17_18-policy-briefing-464.aspx – a survey done across all grads 15 months afire graduation. </a:t>
            </a:r>
          </a:p>
          <a:p>
            <a:endParaRPr lang="en-GB" dirty="0"/>
          </a:p>
          <a:p>
            <a:r>
              <a:rPr lang="en-GB" dirty="0"/>
              <a:t>Now 40%... Not too dissimilar from the percentage who were still in HE. So perhaps this is influenced by the fact that a significant proportion of PGRs spend quite a while on fixed-term contracts if they are trying to advance in academia </a:t>
            </a:r>
          </a:p>
        </p:txBody>
      </p:sp>
      <p:sp>
        <p:nvSpPr>
          <p:cNvPr id="4" name="Slide Number Placeholder 3"/>
          <p:cNvSpPr>
            <a:spLocks noGrp="1"/>
          </p:cNvSpPr>
          <p:nvPr>
            <p:ph type="sldNum" sz="quarter" idx="5"/>
          </p:nvPr>
        </p:nvSpPr>
        <p:spPr/>
        <p:txBody>
          <a:bodyPr/>
          <a:lstStyle/>
          <a:p>
            <a:fld id="{93CFE474-17D5-407C-A7D3-0A576567E2F1}" type="slidenum">
              <a:rPr lang="en-GB" smtClean="0"/>
              <a:t>11</a:t>
            </a:fld>
            <a:endParaRPr lang="en-GB"/>
          </a:p>
        </p:txBody>
      </p:sp>
    </p:spTree>
    <p:extLst>
      <p:ext uri="{BB962C8B-B14F-4D97-AF65-F5344CB8AC3E}">
        <p14:creationId xmlns:p14="http://schemas.microsoft.com/office/powerpoint/2010/main" val="3533536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CFE474-17D5-407C-A7D3-0A576567E2F1}" type="slidenum">
              <a:rPr lang="en-GB" smtClean="0"/>
              <a:t>12</a:t>
            </a:fld>
            <a:endParaRPr lang="en-GB"/>
          </a:p>
        </p:txBody>
      </p:sp>
    </p:spTree>
    <p:extLst>
      <p:ext uri="{BB962C8B-B14F-4D97-AF65-F5344CB8AC3E}">
        <p14:creationId xmlns:p14="http://schemas.microsoft.com/office/powerpoint/2010/main" val="11334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13:30 – any questions? </a:t>
            </a:r>
          </a:p>
          <a:p>
            <a:endParaRPr lang="en-GB" dirty="0"/>
          </a:p>
          <a:p>
            <a:r>
              <a:rPr lang="en-GB" dirty="0"/>
              <a:t>LEO = longitudinal educational outcomes</a:t>
            </a:r>
          </a:p>
          <a:p>
            <a:endParaRPr lang="en-GB" dirty="0"/>
          </a:p>
          <a:p>
            <a:r>
              <a:rPr lang="en-GB" dirty="0"/>
              <a:t>So, we’ve seen there that many PhDs work outside academia. The further out from the PhD, the more likely they are to move into a different sector. More are likely to spend time in fixed-term contracts after graduation… but overall we see PhDs earning higher median salaries 1-10 years out of graduation than those with a Masters degree. That of course will vary depending on subject area and the sector they work in. </a:t>
            </a:r>
            <a:br>
              <a:rPr lang="en-GB" dirty="0"/>
            </a:br>
            <a:br>
              <a:rPr lang="en-GB" dirty="0"/>
            </a:br>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13</a:t>
            </a:fld>
            <a:endParaRPr lang="en-GB"/>
          </a:p>
        </p:txBody>
      </p:sp>
    </p:spTree>
    <p:extLst>
      <p:ext uri="{BB962C8B-B14F-4D97-AF65-F5344CB8AC3E}">
        <p14:creationId xmlns:p14="http://schemas.microsoft.com/office/powerpoint/2010/main" val="100392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2:40</a:t>
            </a:r>
            <a:br>
              <a:rPr lang="en-GB" dirty="0"/>
            </a:br>
            <a:br>
              <a:rPr lang="en-GB" dirty="0"/>
            </a:br>
            <a:r>
              <a:rPr lang="en-GB" dirty="0"/>
              <a:t>So, we can see there that in terms of life after PhD, there might potentially be some shorter-term draw backs but longer term gains. With that in mind… I want us to now think about what we think might be some of the main pros and cons of doing a PhD. So, again, I’m going to give you 45 seconds to type your thoughts into the chat!</a:t>
            </a:r>
          </a:p>
          <a:p>
            <a:endParaRPr lang="en-GB" dirty="0"/>
          </a:p>
          <a:p>
            <a:r>
              <a:rPr lang="en-GB" dirty="0"/>
              <a:t>What do you think? Based on what we’ve talked about so far; motivations for a PhD, a few stats… what do you think are the pros and cons? In general… or for your personally?</a:t>
            </a:r>
          </a:p>
          <a:p>
            <a:endParaRPr lang="en-GB" dirty="0"/>
          </a:p>
          <a:p>
            <a:endParaRPr lang="en-GB" dirty="0"/>
          </a:p>
          <a:p>
            <a:r>
              <a:rPr lang="en-GB" dirty="0"/>
              <a:t>‘Time out point’ – watching all your friends get jobs and mortgages as you’re still self-funding study/ on a stipend!</a:t>
            </a:r>
          </a:p>
        </p:txBody>
      </p:sp>
      <p:sp>
        <p:nvSpPr>
          <p:cNvPr id="4" name="Slide Number Placeholder 3"/>
          <p:cNvSpPr>
            <a:spLocks noGrp="1"/>
          </p:cNvSpPr>
          <p:nvPr>
            <p:ph type="sldNum" sz="quarter" idx="5"/>
          </p:nvPr>
        </p:nvSpPr>
        <p:spPr/>
        <p:txBody>
          <a:bodyPr/>
          <a:lstStyle/>
          <a:p>
            <a:fld id="{93CFE474-17D5-407C-A7D3-0A576567E2F1}" type="slidenum">
              <a:rPr lang="en-GB" smtClean="0"/>
              <a:t>14</a:t>
            </a:fld>
            <a:endParaRPr lang="en-GB"/>
          </a:p>
        </p:txBody>
      </p:sp>
    </p:spTree>
    <p:extLst>
      <p:ext uri="{BB962C8B-B14F-4D97-AF65-F5344CB8AC3E}">
        <p14:creationId xmlns:p14="http://schemas.microsoft.com/office/powerpoint/2010/main" val="289495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Start this section 2:55</a:t>
            </a:r>
          </a:p>
          <a:p>
            <a:pPr marL="0" indent="0">
              <a:buNone/>
            </a:pPr>
            <a:endParaRPr lang="en-GB" dirty="0"/>
          </a:p>
          <a:p>
            <a:pPr marL="0" indent="0">
              <a:buNone/>
            </a:pPr>
            <a:r>
              <a:rPr lang="en-GB" dirty="0"/>
              <a:t>A few mins to have a think and post what you think!</a:t>
            </a:r>
          </a:p>
          <a:p>
            <a:pPr marL="0" indent="0">
              <a:buNone/>
            </a:pPr>
            <a:endParaRPr lang="en-GB" dirty="0"/>
          </a:p>
          <a:p>
            <a:pPr marL="0" indent="0">
              <a:buNone/>
            </a:pPr>
            <a:r>
              <a:rPr lang="en-GB" dirty="0"/>
              <a:t>https://padlet.com/h_prescott/what-does-a-phd-involve-giza1ti3lu2f </a:t>
            </a:r>
          </a:p>
        </p:txBody>
      </p:sp>
      <p:sp>
        <p:nvSpPr>
          <p:cNvPr id="4" name="Slide Number Placeholder 3"/>
          <p:cNvSpPr>
            <a:spLocks noGrp="1"/>
          </p:cNvSpPr>
          <p:nvPr>
            <p:ph type="sldNum" sz="quarter" idx="5"/>
          </p:nvPr>
        </p:nvSpPr>
        <p:spPr/>
        <p:txBody>
          <a:bodyPr/>
          <a:lstStyle/>
          <a:p>
            <a:fld id="{93CFE474-17D5-407C-A7D3-0A576567E2F1}" type="slidenum">
              <a:rPr lang="en-GB" smtClean="0"/>
              <a:t>15</a:t>
            </a:fld>
            <a:endParaRPr lang="en-GB"/>
          </a:p>
        </p:txBody>
      </p:sp>
    </p:spTree>
    <p:extLst>
      <p:ext uri="{BB962C8B-B14F-4D97-AF65-F5344CB8AC3E}">
        <p14:creationId xmlns:p14="http://schemas.microsoft.com/office/powerpoint/2010/main" val="1431515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 Anything surprising there, or anything you were expecting that is missing?</a:t>
            </a:r>
          </a:p>
          <a:p>
            <a:endParaRPr lang="en-GB" dirty="0"/>
          </a:p>
          <a:p>
            <a:r>
              <a:rPr lang="en-GB" dirty="0"/>
              <a:t>Any questions at this point?</a:t>
            </a:r>
          </a:p>
        </p:txBody>
      </p:sp>
      <p:sp>
        <p:nvSpPr>
          <p:cNvPr id="4" name="Slide Number Placeholder 3"/>
          <p:cNvSpPr>
            <a:spLocks noGrp="1"/>
          </p:cNvSpPr>
          <p:nvPr>
            <p:ph type="sldNum" sz="quarter" idx="5"/>
          </p:nvPr>
        </p:nvSpPr>
        <p:spPr/>
        <p:txBody>
          <a:bodyPr/>
          <a:lstStyle/>
          <a:p>
            <a:fld id="{93CFE474-17D5-407C-A7D3-0A576567E2F1}" type="slidenum">
              <a:rPr lang="en-GB" smtClean="0"/>
              <a:t>16</a:t>
            </a:fld>
            <a:endParaRPr lang="en-GB"/>
          </a:p>
        </p:txBody>
      </p:sp>
    </p:spTree>
    <p:extLst>
      <p:ext uri="{BB962C8B-B14F-4D97-AF65-F5344CB8AC3E}">
        <p14:creationId xmlns:p14="http://schemas.microsoft.com/office/powerpoint/2010/main" val="1067566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17</a:t>
            </a:fld>
            <a:endParaRPr lang="en-GB"/>
          </a:p>
        </p:txBody>
      </p:sp>
    </p:spTree>
    <p:extLst>
      <p:ext uri="{BB962C8B-B14F-4D97-AF65-F5344CB8AC3E}">
        <p14:creationId xmlns:p14="http://schemas.microsoft.com/office/powerpoint/2010/main" val="588998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18</a:t>
            </a:fld>
            <a:endParaRPr lang="en-GB"/>
          </a:p>
        </p:txBody>
      </p:sp>
    </p:spTree>
    <p:extLst>
      <p:ext uri="{BB962C8B-B14F-4D97-AF65-F5344CB8AC3E}">
        <p14:creationId xmlns:p14="http://schemas.microsoft.com/office/powerpoint/2010/main" val="408609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3:10pm</a:t>
            </a:r>
            <a:br>
              <a:rPr lang="en-GB" dirty="0"/>
            </a:br>
            <a:endParaRPr lang="en-GB" dirty="0"/>
          </a:p>
          <a:p>
            <a:r>
              <a:rPr lang="en-GB" dirty="0"/>
              <a:t>what skills and personal traits do you think you need? Tell us in the Padlet</a:t>
            </a:r>
          </a:p>
        </p:txBody>
      </p:sp>
      <p:sp>
        <p:nvSpPr>
          <p:cNvPr id="4" name="Slide Number Placeholder 3"/>
          <p:cNvSpPr>
            <a:spLocks noGrp="1"/>
          </p:cNvSpPr>
          <p:nvPr>
            <p:ph type="sldNum" sz="quarter" idx="5"/>
          </p:nvPr>
        </p:nvSpPr>
        <p:spPr/>
        <p:txBody>
          <a:bodyPr/>
          <a:lstStyle/>
          <a:p>
            <a:fld id="{93CFE474-17D5-407C-A7D3-0A576567E2F1}" type="slidenum">
              <a:rPr lang="en-GB" smtClean="0"/>
              <a:t>19</a:t>
            </a:fld>
            <a:endParaRPr lang="en-GB"/>
          </a:p>
        </p:txBody>
      </p:sp>
    </p:spTree>
    <p:extLst>
      <p:ext uri="{BB962C8B-B14F-4D97-AF65-F5344CB8AC3E}">
        <p14:creationId xmlns:p14="http://schemas.microsoft.com/office/powerpoint/2010/main" val="10110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Any questions?</a:t>
            </a:r>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20</a:t>
            </a:fld>
            <a:endParaRPr lang="en-GB"/>
          </a:p>
        </p:txBody>
      </p:sp>
    </p:spTree>
    <p:extLst>
      <p:ext uri="{BB962C8B-B14F-4D97-AF65-F5344CB8AC3E}">
        <p14:creationId xmlns:p14="http://schemas.microsoft.com/office/powerpoint/2010/main" val="243571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because that will come in the next session! </a:t>
            </a:r>
            <a:br>
              <a:rPr lang="en-GB" dirty="0"/>
            </a:br>
            <a:br>
              <a:rPr lang="en-GB" dirty="0"/>
            </a:br>
            <a:r>
              <a:rPr lang="en-GB" dirty="0"/>
              <a:t>If you have a question at any point, please post it in the chat and Liam will look out for it (it’s a big group today so he’ll be doing his best to spot your questions!</a:t>
            </a:r>
          </a:p>
        </p:txBody>
      </p:sp>
      <p:sp>
        <p:nvSpPr>
          <p:cNvPr id="4" name="Slide Number Placeholder 3"/>
          <p:cNvSpPr>
            <a:spLocks noGrp="1"/>
          </p:cNvSpPr>
          <p:nvPr>
            <p:ph type="sldNum" sz="quarter" idx="5"/>
          </p:nvPr>
        </p:nvSpPr>
        <p:spPr/>
        <p:txBody>
          <a:bodyPr/>
          <a:lstStyle/>
          <a:p>
            <a:fld id="{93CFE474-17D5-407C-A7D3-0A576567E2F1}" type="slidenum">
              <a:rPr lang="en-GB" smtClean="0"/>
              <a:t>2</a:t>
            </a:fld>
            <a:endParaRPr lang="en-GB"/>
          </a:p>
        </p:txBody>
      </p:sp>
    </p:spTree>
    <p:extLst>
      <p:ext uri="{BB962C8B-B14F-4D97-AF65-F5344CB8AC3E}">
        <p14:creationId xmlns:p14="http://schemas.microsoft.com/office/powerpoint/2010/main" val="113209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3:20pm</a:t>
            </a:r>
          </a:p>
        </p:txBody>
      </p:sp>
      <p:sp>
        <p:nvSpPr>
          <p:cNvPr id="4" name="Slide Number Placeholder 3"/>
          <p:cNvSpPr>
            <a:spLocks noGrp="1"/>
          </p:cNvSpPr>
          <p:nvPr>
            <p:ph type="sldNum" sz="quarter" idx="5"/>
          </p:nvPr>
        </p:nvSpPr>
        <p:spPr/>
        <p:txBody>
          <a:bodyPr/>
          <a:lstStyle/>
          <a:p>
            <a:fld id="{93CFE474-17D5-407C-A7D3-0A576567E2F1}" type="slidenum">
              <a:rPr lang="en-GB" smtClean="0"/>
              <a:t>21</a:t>
            </a:fld>
            <a:endParaRPr lang="en-GB"/>
          </a:p>
        </p:txBody>
      </p:sp>
    </p:spTree>
    <p:extLst>
      <p:ext uri="{BB962C8B-B14F-4D97-AF65-F5344CB8AC3E}">
        <p14:creationId xmlns:p14="http://schemas.microsoft.com/office/powerpoint/2010/main" val="3446653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‘Last one standing!’</a:t>
            </a:r>
          </a:p>
        </p:txBody>
      </p:sp>
      <p:sp>
        <p:nvSpPr>
          <p:cNvPr id="4" name="Slide Number Placeholder 3"/>
          <p:cNvSpPr>
            <a:spLocks noGrp="1"/>
          </p:cNvSpPr>
          <p:nvPr>
            <p:ph type="sldNum" sz="quarter" idx="5"/>
          </p:nvPr>
        </p:nvSpPr>
        <p:spPr/>
        <p:txBody>
          <a:bodyPr/>
          <a:lstStyle/>
          <a:p>
            <a:fld id="{93CFE474-17D5-407C-A7D3-0A576567E2F1}" type="slidenum">
              <a:rPr lang="en-GB" smtClean="0"/>
              <a:t>22</a:t>
            </a:fld>
            <a:endParaRPr lang="en-GB"/>
          </a:p>
        </p:txBody>
      </p:sp>
    </p:spTree>
    <p:extLst>
      <p:ext uri="{BB962C8B-B14F-4D97-AF65-F5344CB8AC3E}">
        <p14:creationId xmlns:p14="http://schemas.microsoft.com/office/powerpoint/2010/main" val="2097214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‘Last one standing!’</a:t>
            </a:r>
          </a:p>
          <a:p>
            <a:endParaRPr lang="en-GB" dirty="0"/>
          </a:p>
          <a:p>
            <a:r>
              <a:rPr lang="en-GB" dirty="0"/>
              <a:t>These are based on a flow diagram from Work Your Career. This is important because it shows some important motivations and things that ideally you need in place before seriously considering a PhD:</a:t>
            </a:r>
          </a:p>
          <a:p>
            <a:endParaRPr lang="en-GB" dirty="0"/>
          </a:p>
          <a:p>
            <a:pPr marL="228600" indent="-228600">
              <a:buAutoNum type="arabicParenR"/>
            </a:pPr>
            <a:r>
              <a:rPr lang="en-GB" dirty="0"/>
              <a:t>What you </a:t>
            </a:r>
            <a:r>
              <a:rPr lang="en-GB" i="1" dirty="0"/>
              <a:t>want from </a:t>
            </a:r>
            <a:r>
              <a:rPr lang="en-GB" i="0" dirty="0"/>
              <a:t>the next few years of your life (and if a PhD is compatible with that)</a:t>
            </a:r>
          </a:p>
          <a:p>
            <a:pPr marL="228600" indent="-228600">
              <a:buAutoNum type="arabicParenR"/>
            </a:pPr>
            <a:r>
              <a:rPr lang="en-GB" i="0" dirty="0"/>
              <a:t>Clarity around research topic – what you want to look at and why this is important. This will really help you connect with potential supervisors (not just as someone who will apply for any PhD without outing in some thought)</a:t>
            </a:r>
          </a:p>
          <a:p>
            <a:pPr marL="228600" indent="-228600">
              <a:buAutoNum type="arabicParenR"/>
            </a:pPr>
            <a:r>
              <a:rPr lang="en-GB" i="0" dirty="0"/>
              <a:t>Interest and motivation towards that topic: crucial part of your application</a:t>
            </a:r>
          </a:p>
          <a:p>
            <a:pPr marL="228600" indent="-228600">
              <a:buAutoNum type="arabicParenR"/>
            </a:pPr>
            <a:r>
              <a:rPr lang="en-GB" i="0" dirty="0"/>
              <a:t>Whether a PhD is the way to do what you want to do, or whether there are other options to consider. And if you don’t know the answer to questions 4… find out!!</a:t>
            </a:r>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23</a:t>
            </a:fld>
            <a:endParaRPr lang="en-GB"/>
          </a:p>
        </p:txBody>
      </p:sp>
    </p:spTree>
    <p:extLst>
      <p:ext uri="{BB962C8B-B14F-4D97-AF65-F5344CB8AC3E}">
        <p14:creationId xmlns:p14="http://schemas.microsoft.com/office/powerpoint/2010/main" val="431115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will find out more about the application process at the CSSW event tomorrow at 11am, but…</a:t>
            </a:r>
          </a:p>
        </p:txBody>
      </p:sp>
      <p:sp>
        <p:nvSpPr>
          <p:cNvPr id="4" name="Slide Number Placeholder 3"/>
          <p:cNvSpPr>
            <a:spLocks noGrp="1"/>
          </p:cNvSpPr>
          <p:nvPr>
            <p:ph type="sldNum" sz="quarter" idx="5"/>
          </p:nvPr>
        </p:nvSpPr>
        <p:spPr/>
        <p:txBody>
          <a:bodyPr/>
          <a:lstStyle/>
          <a:p>
            <a:fld id="{93CFE474-17D5-407C-A7D3-0A576567E2F1}" type="slidenum">
              <a:rPr lang="en-GB" smtClean="0"/>
              <a:t>24</a:t>
            </a:fld>
            <a:endParaRPr lang="en-GB"/>
          </a:p>
        </p:txBody>
      </p:sp>
    </p:spTree>
    <p:extLst>
      <p:ext uri="{BB962C8B-B14F-4D97-AF65-F5344CB8AC3E}">
        <p14:creationId xmlns:p14="http://schemas.microsoft.com/office/powerpoint/2010/main" val="1974367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26</a:t>
            </a:fld>
            <a:endParaRPr lang="en-GB"/>
          </a:p>
        </p:txBody>
      </p:sp>
    </p:spTree>
    <p:extLst>
      <p:ext uri="{BB962C8B-B14F-4D97-AF65-F5344CB8AC3E}">
        <p14:creationId xmlns:p14="http://schemas.microsoft.com/office/powerpoint/2010/main" val="578353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28</a:t>
            </a:fld>
            <a:endParaRPr lang="en-GB"/>
          </a:p>
        </p:txBody>
      </p:sp>
    </p:spTree>
    <p:extLst>
      <p:ext uri="{BB962C8B-B14F-4D97-AF65-F5344CB8AC3E}">
        <p14:creationId xmlns:p14="http://schemas.microsoft.com/office/powerpoint/2010/main" val="296609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38">
              <a:defRPr/>
            </a:pPr>
            <a:r>
              <a:rPr lang="en-GB" dirty="0"/>
              <a:t>We have a Canvas site which is your one-stop-shop for all things related to your professional development during your Masters. Sign up to access a range of resources and to get regular announcements with the latest opportunities and tips. The Canvas site is also the home of our Postgraduate Professional Development Award…</a:t>
            </a:r>
          </a:p>
          <a:p>
            <a:br>
              <a:rPr lang="en-GB" sz="1300" dirty="0"/>
            </a:br>
            <a:r>
              <a:rPr lang="en-GB" sz="1300" dirty="0"/>
              <a:t>The Award </a:t>
            </a:r>
            <a:r>
              <a:rPr lang="en-GB" sz="1300" dirty="0">
                <a:latin typeface="Calibri" panose="020F0502020204030204" pitchFamily="34" charset="0"/>
                <a:ea typeface="Calibri" panose="020F0502020204030204" pitchFamily="34" charset="0"/>
                <a:cs typeface="Times New Roman" panose="02020603050405020304" pitchFamily="18" charset="0"/>
              </a:rPr>
              <a:t>offers opportunities for you to engage with your own development throughout your postgraduate studies. With flexibility at the forefront, you can set your own goals and create your own pathway to gain recognition of your commitment to employability, selecting from a range career development masterclasses and activities delivered by Careers Network. On completing the Award, you will be equipped to make career decisions and present your skills and experiences professionally. We’ll be running a range of Masterclasses to support your employability and providing information about different activities you can get involved with to help your professional development. And if you want to get some recognition for your efforts, you can submit your portfolio to complete the Postgraduate Professional Development Award. Find out more on the Canvas site</a:t>
            </a:r>
          </a:p>
          <a:p>
            <a:endParaRPr lang="en-GB" dirty="0"/>
          </a:p>
        </p:txBody>
      </p:sp>
      <p:sp>
        <p:nvSpPr>
          <p:cNvPr id="4" name="Slide Number Placeholder 3"/>
          <p:cNvSpPr>
            <a:spLocks noGrp="1"/>
          </p:cNvSpPr>
          <p:nvPr>
            <p:ph type="sldNum" sz="quarter" idx="5"/>
          </p:nvPr>
        </p:nvSpPr>
        <p:spPr/>
        <p:txBody>
          <a:bodyPr/>
          <a:lstStyle/>
          <a:p>
            <a:fld id="{2D99EA39-3FA1-4536-94DF-51EF4AEFED02}" type="slidenum">
              <a:rPr lang="en-GB" smtClean="0"/>
              <a:t>4</a:t>
            </a:fld>
            <a:endParaRPr lang="en-GB"/>
          </a:p>
        </p:txBody>
      </p:sp>
    </p:spTree>
    <p:extLst>
      <p:ext uri="{BB962C8B-B14F-4D97-AF65-F5344CB8AC3E}">
        <p14:creationId xmlns:p14="http://schemas.microsoft.com/office/powerpoint/2010/main" val="264569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5</a:t>
            </a:fld>
            <a:endParaRPr lang="en-GB"/>
          </a:p>
        </p:txBody>
      </p:sp>
    </p:spTree>
    <p:extLst>
      <p:ext uri="{BB962C8B-B14F-4D97-AF65-F5344CB8AC3E}">
        <p14:creationId xmlns:p14="http://schemas.microsoft.com/office/powerpoint/2010/main" val="565977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2:15 – ask why PGRs decided to do one</a:t>
            </a:r>
          </a:p>
        </p:txBody>
      </p:sp>
      <p:sp>
        <p:nvSpPr>
          <p:cNvPr id="4" name="Slide Number Placeholder 3"/>
          <p:cNvSpPr>
            <a:spLocks noGrp="1"/>
          </p:cNvSpPr>
          <p:nvPr>
            <p:ph type="sldNum" sz="quarter" idx="5"/>
          </p:nvPr>
        </p:nvSpPr>
        <p:spPr/>
        <p:txBody>
          <a:bodyPr/>
          <a:lstStyle/>
          <a:p>
            <a:fld id="{93CFE474-17D5-407C-A7D3-0A576567E2F1}" type="slidenum">
              <a:rPr lang="en-GB" smtClean="0"/>
              <a:t>6</a:t>
            </a:fld>
            <a:endParaRPr lang="en-GB"/>
          </a:p>
        </p:txBody>
      </p:sp>
    </p:spTree>
    <p:extLst>
      <p:ext uri="{BB962C8B-B14F-4D97-AF65-F5344CB8AC3E}">
        <p14:creationId xmlns:p14="http://schemas.microsoft.com/office/powerpoint/2010/main" val="358378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quiz 2:25</a:t>
            </a:r>
            <a:br>
              <a:rPr lang="en-GB" dirty="0"/>
            </a:br>
            <a:r>
              <a:rPr lang="en-GB" dirty="0"/>
              <a:t>So, we’ve looked at some motivations for a PhD there, but what does the data say? Does a PhD really gain you access to an academic job? What about the level of job or pay you can get? So I now wanted to do a bit of a quiz with you to dig into the data a bit…</a:t>
            </a:r>
          </a:p>
        </p:txBody>
      </p:sp>
      <p:sp>
        <p:nvSpPr>
          <p:cNvPr id="4" name="Slide Number Placeholder 3"/>
          <p:cNvSpPr>
            <a:spLocks noGrp="1"/>
          </p:cNvSpPr>
          <p:nvPr>
            <p:ph type="sldNum" sz="quarter" idx="5"/>
          </p:nvPr>
        </p:nvSpPr>
        <p:spPr/>
        <p:txBody>
          <a:bodyPr/>
          <a:lstStyle/>
          <a:p>
            <a:fld id="{93CFE474-17D5-407C-A7D3-0A576567E2F1}" type="slidenum">
              <a:rPr lang="en-GB" smtClean="0"/>
              <a:t>7</a:t>
            </a:fld>
            <a:endParaRPr lang="en-GB"/>
          </a:p>
        </p:txBody>
      </p:sp>
    </p:spTree>
    <p:extLst>
      <p:ext uri="{BB962C8B-B14F-4D97-AF65-F5344CB8AC3E}">
        <p14:creationId xmlns:p14="http://schemas.microsoft.com/office/powerpoint/2010/main" val="373401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BEAR IN MIND RE: WANTING ACADEMIC CAREERS</a:t>
            </a:r>
          </a:p>
          <a:p>
            <a:endParaRPr lang="en-GB" dirty="0"/>
          </a:p>
          <a:p>
            <a:r>
              <a:rPr lang="en-GB" dirty="0"/>
              <a:t>So beyond HR just pips it: 51.5% were outside HE</a:t>
            </a:r>
          </a:p>
        </p:txBody>
      </p:sp>
      <p:sp>
        <p:nvSpPr>
          <p:cNvPr id="4" name="Slide Number Placeholder 3"/>
          <p:cNvSpPr>
            <a:spLocks noGrp="1"/>
          </p:cNvSpPr>
          <p:nvPr>
            <p:ph type="sldNum" sz="quarter" idx="5"/>
          </p:nvPr>
        </p:nvSpPr>
        <p:spPr/>
        <p:txBody>
          <a:bodyPr/>
          <a:lstStyle/>
          <a:p>
            <a:fld id="{93CFE474-17D5-407C-A7D3-0A576567E2F1}" type="slidenum">
              <a:rPr lang="en-GB" smtClean="0"/>
              <a:t>8</a:t>
            </a:fld>
            <a:endParaRPr lang="en-GB"/>
          </a:p>
        </p:txBody>
      </p:sp>
    </p:spTree>
    <p:extLst>
      <p:ext uri="{BB962C8B-B14F-4D97-AF65-F5344CB8AC3E}">
        <p14:creationId xmlns:p14="http://schemas.microsoft.com/office/powerpoint/2010/main" val="228395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CFE474-17D5-407C-A7D3-0A576567E2F1}" type="slidenum">
              <a:rPr lang="en-GB" smtClean="0"/>
              <a:t>9</a:t>
            </a:fld>
            <a:endParaRPr lang="en-GB"/>
          </a:p>
        </p:txBody>
      </p:sp>
    </p:spTree>
    <p:extLst>
      <p:ext uri="{BB962C8B-B14F-4D97-AF65-F5344CB8AC3E}">
        <p14:creationId xmlns:p14="http://schemas.microsoft.com/office/powerpoint/2010/main" val="215416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CFE474-17D5-407C-A7D3-0A576567E2F1}" type="slidenum">
              <a:rPr lang="en-GB" smtClean="0"/>
              <a:t>10</a:t>
            </a:fld>
            <a:endParaRPr lang="en-GB"/>
          </a:p>
        </p:txBody>
      </p:sp>
    </p:spTree>
    <p:extLst>
      <p:ext uri="{BB962C8B-B14F-4D97-AF65-F5344CB8AC3E}">
        <p14:creationId xmlns:p14="http://schemas.microsoft.com/office/powerpoint/2010/main" val="108601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F9E4-A49D-4456-ACA6-72CB1FE4A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216030-ECBA-49DB-BD3C-2F0B5A510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9BD96C-D4C0-421C-B02F-24F85B67217E}"/>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5" name="Footer Placeholder 4">
            <a:extLst>
              <a:ext uri="{FF2B5EF4-FFF2-40B4-BE49-F238E27FC236}">
                <a16:creationId xmlns:a16="http://schemas.microsoft.com/office/drawing/2014/main" id="{326B2AE9-817D-467C-B8DF-9654C2FDB0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BE6CB7-3FBB-4E28-BFC3-7378ED8D87EF}"/>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130723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2E9C-BACA-4BFF-93FB-A8269DFAF4E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71D817-8409-43A0-9EE2-B40B2B10A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FD1D33-671F-441F-8258-3E275D5F4F4A}"/>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5" name="Footer Placeholder 4">
            <a:extLst>
              <a:ext uri="{FF2B5EF4-FFF2-40B4-BE49-F238E27FC236}">
                <a16:creationId xmlns:a16="http://schemas.microsoft.com/office/drawing/2014/main" id="{725F1863-BE0B-485A-9DC7-1DD9C1F76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FFECD0-F764-4ED2-B116-8B6FEBAF9B2B}"/>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179497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17CC30-4CAB-40F0-A7CE-7396CC4E61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2D7FF6-C2BB-46BB-883C-AED14C9A1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874D34-2A95-4E82-A896-B7BC0C782EF7}"/>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5" name="Footer Placeholder 4">
            <a:extLst>
              <a:ext uri="{FF2B5EF4-FFF2-40B4-BE49-F238E27FC236}">
                <a16:creationId xmlns:a16="http://schemas.microsoft.com/office/drawing/2014/main" id="{69B38582-BD01-45DB-AABA-EF8A4E2987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2FB42F-D9EC-4F13-BAB7-82D8963360FD}"/>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299057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3E45-06F3-412E-BC89-B2B9249588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FEAB98-542D-4027-868F-3C2886F2B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48D701-8BD8-4DAB-A7B2-1AD8F9081946}"/>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5" name="Footer Placeholder 4">
            <a:extLst>
              <a:ext uri="{FF2B5EF4-FFF2-40B4-BE49-F238E27FC236}">
                <a16:creationId xmlns:a16="http://schemas.microsoft.com/office/drawing/2014/main" id="{8D14C249-1605-4C9C-8674-D20127FD1A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377DCD-EEF3-4B7E-ABA7-951DC5922344}"/>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332708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88BF-EC79-485A-B352-1D6F17068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AFFD5F3-2E7B-4444-B801-0BFE9CE3C3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1AAB74-5AD5-45D5-8497-DA083B673E0C}"/>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5" name="Footer Placeholder 4">
            <a:extLst>
              <a:ext uri="{FF2B5EF4-FFF2-40B4-BE49-F238E27FC236}">
                <a16:creationId xmlns:a16="http://schemas.microsoft.com/office/drawing/2014/main" id="{16FB1D2E-EEC3-4B64-9686-C335C3BB20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0694FE-E342-4040-8BEB-BB3DD75151CF}"/>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9208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B097-47A7-4DBD-9E09-1E67C10753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DF39DD-23CA-45E9-8DFE-9554434B8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0C855D-8D6D-4335-A559-F5C3747432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2B276D-40A6-420B-868E-EBE2981C86C0}"/>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6" name="Footer Placeholder 5">
            <a:extLst>
              <a:ext uri="{FF2B5EF4-FFF2-40B4-BE49-F238E27FC236}">
                <a16:creationId xmlns:a16="http://schemas.microsoft.com/office/drawing/2014/main" id="{1E62C2E0-E12D-4E98-976F-9358DBB0BE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7D54C6-49D6-4938-928A-AE0680AEB3A9}"/>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332470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6441-E075-4FEB-8578-5A605B57CD1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7014EF-2496-48E3-9A06-9976A7E85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0670D-16D3-4B37-921D-3C4E76536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15E395A-7E5C-49B3-9435-39CD92420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6F10F8-744D-4C23-A60F-76EB7D917B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D69F64-CCFE-4507-8132-35DB3C60DF5B}"/>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8" name="Footer Placeholder 7">
            <a:extLst>
              <a:ext uri="{FF2B5EF4-FFF2-40B4-BE49-F238E27FC236}">
                <a16:creationId xmlns:a16="http://schemas.microsoft.com/office/drawing/2014/main" id="{A43A7190-D669-468F-AEA1-A5759587B9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79A1E1-2A83-49C4-8CE1-E02C3C3BB6E7}"/>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233898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8788-99F4-4275-AAD3-3D18047105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012E447-E966-46C5-944D-A61B37FA641F}"/>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4" name="Footer Placeholder 3">
            <a:extLst>
              <a:ext uri="{FF2B5EF4-FFF2-40B4-BE49-F238E27FC236}">
                <a16:creationId xmlns:a16="http://schemas.microsoft.com/office/drawing/2014/main" id="{49A0CDD3-0EC7-4D55-A9D6-22022700F0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78EE91-8040-41EA-840C-0A8376F4E658}"/>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129088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154A58-D8CD-446B-A9E7-8231222E4C8E}"/>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3" name="Footer Placeholder 2">
            <a:extLst>
              <a:ext uri="{FF2B5EF4-FFF2-40B4-BE49-F238E27FC236}">
                <a16:creationId xmlns:a16="http://schemas.microsoft.com/office/drawing/2014/main" id="{54EE0FDD-0D1D-4AB1-8745-33B46526E4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622AC1E-1150-418C-BD8B-4A121523B870}"/>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349954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B87-39C4-4D21-ABAC-3E5CBBE48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644044-9BFB-408C-9703-76E05ADC0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1AEBF9-55BB-406E-86B6-AD85246EF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CEE7E-B891-44BC-B482-47E9EB7BC3A5}"/>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6" name="Footer Placeholder 5">
            <a:extLst>
              <a:ext uri="{FF2B5EF4-FFF2-40B4-BE49-F238E27FC236}">
                <a16:creationId xmlns:a16="http://schemas.microsoft.com/office/drawing/2014/main" id="{373C7305-3B29-4C00-A1C3-BBCF4D30FA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8721BE-D931-4C8D-9FD0-F02B6BBC4413}"/>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411848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FAC6-29F6-4BE3-BAC2-F75DDA71E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8AA1622-5877-4ABA-B5ED-BDC640EF3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3A14A2-9E2C-48E8-B537-71D7BF054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F06569-F295-4430-A38E-7E4186F105F4}"/>
              </a:ext>
            </a:extLst>
          </p:cNvPr>
          <p:cNvSpPr>
            <a:spLocks noGrp="1"/>
          </p:cNvSpPr>
          <p:nvPr>
            <p:ph type="dt" sz="half" idx="10"/>
          </p:nvPr>
        </p:nvSpPr>
        <p:spPr/>
        <p:txBody>
          <a:bodyPr/>
          <a:lstStyle/>
          <a:p>
            <a:fld id="{5041E75F-18F8-4D77-9620-5C4BC3CD3646}" type="datetimeFigureOut">
              <a:rPr lang="en-GB" smtClean="0"/>
              <a:t>27/11/2023</a:t>
            </a:fld>
            <a:endParaRPr lang="en-GB"/>
          </a:p>
        </p:txBody>
      </p:sp>
      <p:sp>
        <p:nvSpPr>
          <p:cNvPr id="6" name="Footer Placeholder 5">
            <a:extLst>
              <a:ext uri="{FF2B5EF4-FFF2-40B4-BE49-F238E27FC236}">
                <a16:creationId xmlns:a16="http://schemas.microsoft.com/office/drawing/2014/main" id="{976808DF-62AC-4632-B4E4-BA990DD965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B672CD-9859-4887-A668-0F8F2C6A49CB}"/>
              </a:ext>
            </a:extLst>
          </p:cNvPr>
          <p:cNvSpPr>
            <a:spLocks noGrp="1"/>
          </p:cNvSpPr>
          <p:nvPr>
            <p:ph type="sldNum" sz="quarter" idx="12"/>
          </p:nvPr>
        </p:nvSpPr>
        <p:spPr/>
        <p:txBody>
          <a:bodyPr/>
          <a:lstStyle/>
          <a:p>
            <a:fld id="{F498CE54-1132-4878-9D4E-896750C0E030}" type="slidenum">
              <a:rPr lang="en-GB" smtClean="0"/>
              <a:t>‹#›</a:t>
            </a:fld>
            <a:endParaRPr lang="en-GB"/>
          </a:p>
        </p:txBody>
      </p:sp>
    </p:spTree>
    <p:extLst>
      <p:ext uri="{BB962C8B-B14F-4D97-AF65-F5344CB8AC3E}">
        <p14:creationId xmlns:p14="http://schemas.microsoft.com/office/powerpoint/2010/main" val="413985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BCD4C9-2DCF-4843-95E1-CFD9A5F58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79D63-9BC5-4F78-AA93-63C8FDF15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D1E7A5-F9D8-40E0-AA84-6302E0957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1E75F-18F8-4D77-9620-5C4BC3CD3646}" type="datetimeFigureOut">
              <a:rPr lang="en-GB" smtClean="0"/>
              <a:t>27/11/2023</a:t>
            </a:fld>
            <a:endParaRPr lang="en-GB"/>
          </a:p>
        </p:txBody>
      </p:sp>
      <p:sp>
        <p:nvSpPr>
          <p:cNvPr id="5" name="Footer Placeholder 4">
            <a:extLst>
              <a:ext uri="{FF2B5EF4-FFF2-40B4-BE49-F238E27FC236}">
                <a16:creationId xmlns:a16="http://schemas.microsoft.com/office/drawing/2014/main" id="{2B91B5EE-91A1-4209-B907-23F265432F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4E9BF79-A3E8-4946-8091-DA2808AAD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8CE54-1132-4878-9D4E-896750C0E030}" type="slidenum">
              <a:rPr lang="en-GB" smtClean="0"/>
              <a:t>‹#›</a:t>
            </a:fld>
            <a:endParaRPr lang="en-GB"/>
          </a:p>
        </p:txBody>
      </p:sp>
    </p:spTree>
    <p:extLst>
      <p:ext uri="{BB962C8B-B14F-4D97-AF65-F5344CB8AC3E}">
        <p14:creationId xmlns:p14="http://schemas.microsoft.com/office/powerpoint/2010/main" val="1824560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ntranet.birmingham.ac.uk/student/graduateschool/events/public/pgt-welcome-2023/pgt-essentials-applying-for-and-funding-a-phd-online.aspx"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www.birmingham.ac.uk/study/postgraduate/open-events/campus-event" TargetMode="External"/><Relationship Id="rId4" Type="http://schemas.openxmlformats.org/officeDocument/2006/relationships/hyperlink" Target="https://bham.targetconnect.ne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mailto:careersenquiries@contacts.bham.ac.uk" TargetMode="External"/><Relationship Id="rId4" Type="http://schemas.openxmlformats.org/officeDocument/2006/relationships/hyperlink" Target="http://intranet.birmingham.ac.uk/careers/p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ntranet.birmingham.ac.uk/student/graduateschool/events/public/pgt-welcome-2023/pgt-essentials-applying-for-and-funding-a-phd-online.aspx"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9.jpg"/><Relationship Id="rId5" Type="http://schemas.openxmlformats.org/officeDocument/2006/relationships/hyperlink" Target="https://canvas.bham.ac.uk/enroll/H6LJ7T" TargetMode="External"/><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3740-07F7-41E0-BF7B-C8C648D80FC7}"/>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8F3BA43-8A7A-4B0E-9B8A-E1D70A57C42D}"/>
              </a:ext>
            </a:extLst>
          </p:cNvPr>
          <p:cNvSpPr>
            <a:spLocks noGrp="1"/>
          </p:cNvSpPr>
          <p:nvPr>
            <p:ph type="subTitle" idx="1"/>
          </p:nvPr>
        </p:nvSpPr>
        <p:spPr/>
        <p:txBody>
          <a:bodyPr/>
          <a:lstStyle/>
          <a:p>
            <a:endParaRPr lang="en-GB"/>
          </a:p>
        </p:txBody>
      </p:sp>
      <p:pic>
        <p:nvPicPr>
          <p:cNvPr id="8" name="Picture 7" descr="A close up of text on a white background&#10;&#10;Description automatically generated">
            <a:extLst>
              <a:ext uri="{FF2B5EF4-FFF2-40B4-BE49-F238E27FC236}">
                <a16:creationId xmlns:a16="http://schemas.microsoft.com/office/drawing/2014/main" id="{1232822D-346C-46BF-A94E-3713195C3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C46CF00B-ABD8-46D9-A66B-98B20097E0DF}"/>
              </a:ext>
            </a:extLst>
          </p:cNvPr>
          <p:cNvSpPr txBox="1"/>
          <p:nvPr/>
        </p:nvSpPr>
        <p:spPr>
          <a:xfrm>
            <a:off x="747250" y="2001838"/>
            <a:ext cx="9845406" cy="3231654"/>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Should I do a PhD?</a:t>
            </a:r>
          </a:p>
          <a:p>
            <a:endParaRPr lang="en-GB" sz="5400" b="1" dirty="0">
              <a:solidFill>
                <a:srgbClr val="B10170"/>
              </a:solidFill>
              <a:latin typeface="Arial" panose="020B0604020202020204" pitchFamily="34" charset="0"/>
              <a:cs typeface="Arial" panose="020B0604020202020204" pitchFamily="34" charset="0"/>
            </a:endParaRPr>
          </a:p>
          <a:p>
            <a:r>
              <a:rPr lang="en-GB" sz="3200" b="1" dirty="0">
                <a:solidFill>
                  <a:schemeClr val="bg1"/>
                </a:solidFill>
                <a:latin typeface="Arial" panose="020B0604020202020204" pitchFamily="34" charset="0"/>
                <a:cs typeface="Arial" panose="020B0604020202020204" pitchFamily="34" charset="0"/>
              </a:rPr>
              <a:t>Wednesday </a:t>
            </a:r>
            <a:r>
              <a:rPr lang="en-GB" sz="3200" b="1">
                <a:solidFill>
                  <a:schemeClr val="bg1"/>
                </a:solidFill>
                <a:latin typeface="Arial" panose="020B0604020202020204" pitchFamily="34" charset="0"/>
                <a:cs typeface="Arial" panose="020B0604020202020204" pitchFamily="34" charset="0"/>
              </a:rPr>
              <a:t>25</a:t>
            </a:r>
            <a:r>
              <a:rPr lang="en-GB" sz="3200" b="1" baseline="30000">
                <a:solidFill>
                  <a:schemeClr val="bg1"/>
                </a:solidFill>
                <a:latin typeface="Arial" panose="020B0604020202020204" pitchFamily="34" charset="0"/>
                <a:cs typeface="Arial" panose="020B0604020202020204" pitchFamily="34" charset="0"/>
              </a:rPr>
              <a:t>th</a:t>
            </a:r>
            <a:r>
              <a:rPr lang="en-GB" sz="3200" b="1">
                <a:solidFill>
                  <a:schemeClr val="bg1"/>
                </a:solidFill>
                <a:latin typeface="Arial" panose="020B0604020202020204" pitchFamily="34" charset="0"/>
                <a:cs typeface="Arial" panose="020B0604020202020204" pitchFamily="34" charset="0"/>
              </a:rPr>
              <a:t> October 2023</a:t>
            </a:r>
            <a:endParaRPr lang="en-GB" sz="3200" b="1" dirty="0">
              <a:solidFill>
                <a:schemeClr val="bg1"/>
              </a:solidFill>
              <a:latin typeface="Arial" panose="020B0604020202020204" pitchFamily="34" charset="0"/>
              <a:cs typeface="Arial" panose="020B0604020202020204" pitchFamily="34" charset="0"/>
            </a:endParaRPr>
          </a:p>
          <a:p>
            <a:r>
              <a:rPr lang="en-GB" sz="3200" b="1" dirty="0">
                <a:solidFill>
                  <a:schemeClr val="bg1"/>
                </a:solidFill>
                <a:latin typeface="Arial" panose="020B0604020202020204" pitchFamily="34" charset="0"/>
                <a:cs typeface="Arial" panose="020B0604020202020204" pitchFamily="34" charset="0"/>
              </a:rPr>
              <a:t>Dr Holly Prescott – PGR Careers Adviser</a:t>
            </a:r>
          </a:p>
          <a:p>
            <a:r>
              <a:rPr lang="en-GB" sz="3200" b="1" dirty="0">
                <a:solidFill>
                  <a:schemeClr val="bg1"/>
                </a:solidFill>
                <a:latin typeface="Arial" panose="020B0604020202020204" pitchFamily="34" charset="0"/>
                <a:cs typeface="Arial" panose="020B0604020202020204" pitchFamily="34" charset="0"/>
              </a:rPr>
              <a:t>Anna Flatt – PGT Careers Adviser</a:t>
            </a:r>
          </a:p>
        </p:txBody>
      </p:sp>
    </p:spTree>
    <p:extLst>
      <p:ext uri="{BB962C8B-B14F-4D97-AF65-F5344CB8AC3E}">
        <p14:creationId xmlns:p14="http://schemas.microsoft.com/office/powerpoint/2010/main" val="257829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pic>
        <p:nvPicPr>
          <p:cNvPr id="9" name="Picture 8">
            <a:extLst>
              <a:ext uri="{FF2B5EF4-FFF2-40B4-BE49-F238E27FC236}">
                <a16:creationId xmlns:a16="http://schemas.microsoft.com/office/drawing/2014/main" id="{974F78C0-094D-432A-8B99-5519DDE59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8625" y="2624642"/>
            <a:ext cx="8175081" cy="4598483"/>
          </a:xfrm>
          <a:prstGeom prst="rect">
            <a:avLst/>
          </a:prstGeom>
        </p:spPr>
      </p:pic>
      <p:sp>
        <p:nvSpPr>
          <p:cNvPr id="12" name="TextBox 11">
            <a:extLst>
              <a:ext uri="{FF2B5EF4-FFF2-40B4-BE49-F238E27FC236}">
                <a16:creationId xmlns:a16="http://schemas.microsoft.com/office/drawing/2014/main" id="{C9004FF8-9821-40AD-A2FB-206AD4B54E25}"/>
              </a:ext>
            </a:extLst>
          </p:cNvPr>
          <p:cNvSpPr txBox="1"/>
          <p:nvPr/>
        </p:nvSpPr>
        <p:spPr>
          <a:xfrm>
            <a:off x="8629094" y="4315330"/>
            <a:ext cx="2118732" cy="461665"/>
          </a:xfrm>
          <a:prstGeom prst="rect">
            <a:avLst/>
          </a:prstGeom>
          <a:noFill/>
        </p:spPr>
        <p:txBody>
          <a:bodyPr wrap="square" rtlCol="0">
            <a:spAutoFit/>
          </a:bodyPr>
          <a:lstStyle/>
          <a:p>
            <a:pPr algn="ctr"/>
            <a:r>
              <a:rPr lang="en-GB" sz="2400" b="1">
                <a:solidFill>
                  <a:schemeClr val="bg1"/>
                </a:solidFill>
                <a:latin typeface="Arial" panose="020B0604020202020204" pitchFamily="34" charset="0"/>
                <a:cs typeface="Arial" panose="020B0604020202020204" pitchFamily="34" charset="0"/>
              </a:rPr>
              <a:t>Vote now…</a:t>
            </a:r>
          </a:p>
        </p:txBody>
      </p:sp>
      <p:sp>
        <p:nvSpPr>
          <p:cNvPr id="14" name="TextBox 13">
            <a:extLst>
              <a:ext uri="{FF2B5EF4-FFF2-40B4-BE49-F238E27FC236}">
                <a16:creationId xmlns:a16="http://schemas.microsoft.com/office/drawing/2014/main" id="{B3AD0BDE-917F-4D2E-A273-79888FE2D155}"/>
              </a:ext>
            </a:extLst>
          </p:cNvPr>
          <p:cNvSpPr txBox="1"/>
          <p:nvPr/>
        </p:nvSpPr>
        <p:spPr>
          <a:xfrm>
            <a:off x="736846" y="2984891"/>
            <a:ext cx="7155402" cy="3046988"/>
          </a:xfrm>
          <a:prstGeom prst="rect">
            <a:avLst/>
          </a:prstGeom>
          <a:noFill/>
        </p:spPr>
        <p:txBody>
          <a:bodyPr wrap="square" rtlCol="0">
            <a:spAutoFit/>
          </a:bodyPr>
          <a:lstStyle/>
          <a:p>
            <a:r>
              <a:rPr lang="en-GB" sz="2400" b="1" dirty="0">
                <a:solidFill>
                  <a:srgbClr val="00AEC5"/>
                </a:solidFill>
                <a:latin typeface="Arial" panose="020B0604020202020204" pitchFamily="34" charset="0"/>
                <a:cs typeface="Arial" panose="020B0604020202020204" pitchFamily="34" charset="0"/>
              </a:rPr>
              <a:t>Of those graduating in 2017-18, what percentage of Postgraduate Researchers were on a fixed-term (not permanent) work contract 15 months after graduation?</a:t>
            </a:r>
          </a:p>
          <a:p>
            <a:endParaRPr lang="en-GB" sz="2400" dirty="0">
              <a:solidFill>
                <a:srgbClr val="00AEC5"/>
              </a:solidFill>
              <a:latin typeface="Arial" panose="020B0604020202020204" pitchFamily="34" charset="0"/>
              <a:cs typeface="Arial" panose="020B0604020202020204" pitchFamily="34" charset="0"/>
            </a:endParaRPr>
          </a:p>
          <a:p>
            <a:pPr marL="457200" indent="-457200">
              <a:buFont typeface="+mj-lt"/>
              <a:buAutoNum type="alphaUcPeriod"/>
            </a:pPr>
            <a:r>
              <a:rPr lang="en-GB" sz="2400" dirty="0">
                <a:solidFill>
                  <a:srgbClr val="00AEC5"/>
                </a:solidFill>
                <a:latin typeface="Arial" panose="020B0604020202020204" pitchFamily="34" charset="0"/>
                <a:cs typeface="Arial" panose="020B0604020202020204" pitchFamily="34" charset="0"/>
              </a:rPr>
              <a:t>25%</a:t>
            </a:r>
          </a:p>
          <a:p>
            <a:pPr marL="457200" indent="-457200">
              <a:buFont typeface="+mj-lt"/>
              <a:buAutoNum type="alphaUcPeriod"/>
            </a:pPr>
            <a:endParaRPr lang="en-GB" sz="2400" dirty="0">
              <a:solidFill>
                <a:srgbClr val="00AEC5"/>
              </a:solidFill>
              <a:latin typeface="Arial" panose="020B0604020202020204" pitchFamily="34" charset="0"/>
              <a:cs typeface="Arial" panose="020B0604020202020204" pitchFamily="34" charset="0"/>
            </a:endParaRPr>
          </a:p>
          <a:p>
            <a:pPr marL="457200" indent="-457200">
              <a:buFont typeface="+mj-lt"/>
              <a:buAutoNum type="alphaUcPeriod"/>
            </a:pPr>
            <a:r>
              <a:rPr lang="en-GB" sz="2400" dirty="0">
                <a:solidFill>
                  <a:srgbClr val="00AEC5"/>
                </a:solidFill>
                <a:latin typeface="Arial" panose="020B0604020202020204" pitchFamily="34" charset="0"/>
                <a:cs typeface="Arial" panose="020B0604020202020204" pitchFamily="34" charset="0"/>
              </a:rPr>
              <a:t>40%</a:t>
            </a: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876124"/>
            <a:ext cx="7297444" cy="923330"/>
          </a:xfrm>
          <a:prstGeom prst="rect">
            <a:avLst/>
          </a:prstGeom>
          <a:noFill/>
        </p:spPr>
        <p:txBody>
          <a:bodyPr wrap="square" rtlCol="0">
            <a:spAutoFit/>
          </a:bodyPr>
          <a:lstStyle/>
          <a:p>
            <a:r>
              <a:rPr lang="en-GB" sz="5400" b="1">
                <a:solidFill>
                  <a:srgbClr val="B10170"/>
                </a:solidFill>
                <a:latin typeface="Arial" panose="020B0604020202020204" pitchFamily="34" charset="0"/>
                <a:cs typeface="Arial" panose="020B0604020202020204" pitchFamily="34" charset="0"/>
              </a:rPr>
              <a:t>QUIZ TIME</a:t>
            </a:r>
          </a:p>
        </p:txBody>
      </p:sp>
    </p:spTree>
    <p:extLst>
      <p:ext uri="{BB962C8B-B14F-4D97-AF65-F5344CB8AC3E}">
        <p14:creationId xmlns:p14="http://schemas.microsoft.com/office/powerpoint/2010/main" val="171059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8" name="TextBox 7">
            <a:extLst>
              <a:ext uri="{FF2B5EF4-FFF2-40B4-BE49-F238E27FC236}">
                <a16:creationId xmlns:a16="http://schemas.microsoft.com/office/drawing/2014/main" id="{42E0A893-8D5C-413E-B67C-51346BE019F5}"/>
              </a:ext>
            </a:extLst>
          </p:cNvPr>
          <p:cNvSpPr txBox="1"/>
          <p:nvPr/>
        </p:nvSpPr>
        <p:spPr>
          <a:xfrm>
            <a:off x="1306286" y="6388925"/>
            <a:ext cx="10295906" cy="369332"/>
          </a:xfrm>
          <a:prstGeom prst="rect">
            <a:avLst/>
          </a:prstGeom>
          <a:noFill/>
        </p:spPr>
        <p:txBody>
          <a:bodyPr wrap="square" rtlCol="0">
            <a:spAutoFit/>
          </a:bodyPr>
          <a:lstStyle/>
          <a:p>
            <a:r>
              <a:rPr lang="en-GB" dirty="0"/>
              <a:t>Vitae® © 2013 The Careers Research and Advisory Centre (CRAC) Limited: </a:t>
            </a:r>
            <a:r>
              <a:rPr lang="en-GB" i="1" dirty="0"/>
              <a:t>What do Researchers Do? (2013)</a:t>
            </a:r>
            <a:endParaRPr lang="en-GB" dirty="0"/>
          </a:p>
        </p:txBody>
      </p:sp>
      <p:pic>
        <p:nvPicPr>
          <p:cNvPr id="6" name="Picture 5">
            <a:extLst>
              <a:ext uri="{FF2B5EF4-FFF2-40B4-BE49-F238E27FC236}">
                <a16:creationId xmlns:a16="http://schemas.microsoft.com/office/drawing/2014/main" id="{45A6CD39-A1F7-4AF2-878C-109F8CDEEAD0}"/>
              </a:ext>
            </a:extLst>
          </p:cNvPr>
          <p:cNvPicPr>
            <a:picLocks noChangeAspect="1"/>
          </p:cNvPicPr>
          <p:nvPr/>
        </p:nvPicPr>
        <p:blipFill>
          <a:blip r:embed="rId4"/>
          <a:stretch>
            <a:fillRect/>
          </a:stretch>
        </p:blipFill>
        <p:spPr>
          <a:xfrm>
            <a:off x="115302" y="334257"/>
            <a:ext cx="11961395" cy="6424000"/>
          </a:xfrm>
          <a:prstGeom prst="rect">
            <a:avLst/>
          </a:prstGeom>
        </p:spPr>
      </p:pic>
    </p:spTree>
    <p:extLst>
      <p:ext uri="{BB962C8B-B14F-4D97-AF65-F5344CB8AC3E}">
        <p14:creationId xmlns:p14="http://schemas.microsoft.com/office/powerpoint/2010/main" val="367491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pic>
        <p:nvPicPr>
          <p:cNvPr id="9" name="Picture 8">
            <a:extLst>
              <a:ext uri="{FF2B5EF4-FFF2-40B4-BE49-F238E27FC236}">
                <a16:creationId xmlns:a16="http://schemas.microsoft.com/office/drawing/2014/main" id="{974F78C0-094D-432A-8B99-5519DDE59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8625" y="2624642"/>
            <a:ext cx="8175081" cy="4598483"/>
          </a:xfrm>
          <a:prstGeom prst="rect">
            <a:avLst/>
          </a:prstGeom>
        </p:spPr>
      </p:pic>
      <p:sp>
        <p:nvSpPr>
          <p:cNvPr id="12" name="TextBox 11">
            <a:extLst>
              <a:ext uri="{FF2B5EF4-FFF2-40B4-BE49-F238E27FC236}">
                <a16:creationId xmlns:a16="http://schemas.microsoft.com/office/drawing/2014/main" id="{C9004FF8-9821-40AD-A2FB-206AD4B54E25}"/>
              </a:ext>
            </a:extLst>
          </p:cNvPr>
          <p:cNvSpPr txBox="1"/>
          <p:nvPr/>
        </p:nvSpPr>
        <p:spPr>
          <a:xfrm>
            <a:off x="8629094" y="4315330"/>
            <a:ext cx="2118732" cy="461665"/>
          </a:xfrm>
          <a:prstGeom prst="rect">
            <a:avLst/>
          </a:prstGeom>
          <a:noFill/>
        </p:spPr>
        <p:txBody>
          <a:bodyPr wrap="square" rtlCol="0">
            <a:spAutoFit/>
          </a:bodyPr>
          <a:lstStyle/>
          <a:p>
            <a:pPr algn="ctr"/>
            <a:r>
              <a:rPr lang="en-GB" sz="2400" b="1">
                <a:solidFill>
                  <a:schemeClr val="bg1"/>
                </a:solidFill>
                <a:latin typeface="Arial" panose="020B0604020202020204" pitchFamily="34" charset="0"/>
                <a:cs typeface="Arial" panose="020B0604020202020204" pitchFamily="34" charset="0"/>
              </a:rPr>
              <a:t>Vote now…</a:t>
            </a:r>
          </a:p>
        </p:txBody>
      </p:sp>
      <p:sp>
        <p:nvSpPr>
          <p:cNvPr id="14" name="TextBox 13">
            <a:extLst>
              <a:ext uri="{FF2B5EF4-FFF2-40B4-BE49-F238E27FC236}">
                <a16:creationId xmlns:a16="http://schemas.microsoft.com/office/drawing/2014/main" id="{B3AD0BDE-917F-4D2E-A273-79888FE2D155}"/>
              </a:ext>
            </a:extLst>
          </p:cNvPr>
          <p:cNvSpPr txBox="1"/>
          <p:nvPr/>
        </p:nvSpPr>
        <p:spPr>
          <a:xfrm>
            <a:off x="736846" y="2984891"/>
            <a:ext cx="7155402" cy="2677656"/>
          </a:xfrm>
          <a:prstGeom prst="rect">
            <a:avLst/>
          </a:prstGeom>
          <a:noFill/>
        </p:spPr>
        <p:txBody>
          <a:bodyPr wrap="square" rtlCol="0">
            <a:spAutoFit/>
          </a:bodyPr>
          <a:lstStyle/>
          <a:p>
            <a:r>
              <a:rPr lang="en-GB" sz="2400" b="1" dirty="0">
                <a:solidFill>
                  <a:srgbClr val="00AEC5"/>
                </a:solidFill>
                <a:latin typeface="Arial" panose="020B0604020202020204" pitchFamily="34" charset="0"/>
                <a:cs typeface="Arial" panose="020B0604020202020204" pitchFamily="34" charset="0"/>
              </a:rPr>
              <a:t>People with a postgraduate research degree are likely to earn more than graduates with a taught  Masters degree…</a:t>
            </a:r>
          </a:p>
          <a:p>
            <a:endParaRPr lang="en-GB" sz="2400" b="1" dirty="0">
              <a:solidFill>
                <a:srgbClr val="00AEC5"/>
              </a:solidFill>
              <a:latin typeface="Arial" panose="020B0604020202020204" pitchFamily="34" charset="0"/>
              <a:cs typeface="Arial" panose="020B0604020202020204" pitchFamily="34" charset="0"/>
            </a:endParaRPr>
          </a:p>
          <a:p>
            <a:pPr marL="457200" indent="-457200">
              <a:buFont typeface="+mj-lt"/>
              <a:buAutoNum type="alphaUcPeriod"/>
            </a:pPr>
            <a:r>
              <a:rPr lang="en-GB" sz="2400" dirty="0">
                <a:solidFill>
                  <a:srgbClr val="00AEC5"/>
                </a:solidFill>
                <a:latin typeface="Arial" panose="020B0604020202020204" pitchFamily="34" charset="0"/>
                <a:cs typeface="Arial" panose="020B0604020202020204" pitchFamily="34" charset="0"/>
              </a:rPr>
              <a:t>True</a:t>
            </a:r>
          </a:p>
          <a:p>
            <a:pPr marL="457200" indent="-457200">
              <a:buFont typeface="+mj-lt"/>
              <a:buAutoNum type="alphaUcPeriod"/>
            </a:pPr>
            <a:endParaRPr lang="en-GB" sz="2400" dirty="0">
              <a:solidFill>
                <a:srgbClr val="00AEC5"/>
              </a:solidFill>
              <a:latin typeface="Arial" panose="020B0604020202020204" pitchFamily="34" charset="0"/>
              <a:cs typeface="Arial" panose="020B0604020202020204" pitchFamily="34" charset="0"/>
            </a:endParaRPr>
          </a:p>
          <a:p>
            <a:pPr marL="457200" indent="-457200">
              <a:buFont typeface="+mj-lt"/>
              <a:buAutoNum type="alphaUcPeriod"/>
            </a:pPr>
            <a:r>
              <a:rPr lang="en-GB" sz="2400" dirty="0">
                <a:solidFill>
                  <a:srgbClr val="00AEC5"/>
                </a:solidFill>
                <a:latin typeface="Arial" panose="020B0604020202020204" pitchFamily="34" charset="0"/>
                <a:cs typeface="Arial" panose="020B0604020202020204" pitchFamily="34" charset="0"/>
              </a:rPr>
              <a:t>False</a:t>
            </a: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876124"/>
            <a:ext cx="7297444" cy="923330"/>
          </a:xfrm>
          <a:prstGeom prst="rect">
            <a:avLst/>
          </a:prstGeom>
          <a:noFill/>
        </p:spPr>
        <p:txBody>
          <a:bodyPr wrap="square" rtlCol="0">
            <a:spAutoFit/>
          </a:bodyPr>
          <a:lstStyle/>
          <a:p>
            <a:r>
              <a:rPr lang="en-GB" sz="5400" b="1">
                <a:solidFill>
                  <a:srgbClr val="B10170"/>
                </a:solidFill>
                <a:latin typeface="Arial" panose="020B0604020202020204" pitchFamily="34" charset="0"/>
                <a:cs typeface="Arial" panose="020B0604020202020204" pitchFamily="34" charset="0"/>
              </a:rPr>
              <a:t>QUIZ TIME</a:t>
            </a:r>
          </a:p>
        </p:txBody>
      </p:sp>
    </p:spTree>
    <p:extLst>
      <p:ext uri="{BB962C8B-B14F-4D97-AF65-F5344CB8AC3E}">
        <p14:creationId xmlns:p14="http://schemas.microsoft.com/office/powerpoint/2010/main" val="54652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4" name="Rectangle 1">
            <a:extLst>
              <a:ext uri="{FF2B5EF4-FFF2-40B4-BE49-F238E27FC236}">
                <a16:creationId xmlns:a16="http://schemas.microsoft.com/office/drawing/2014/main" id="{02D825AF-3CE1-4574-A0D1-8E4DD0A2AC14}"/>
              </a:ext>
            </a:extLst>
          </p:cNvPr>
          <p:cNvSpPr>
            <a:spLocks noChangeArrowheads="1"/>
          </p:cNvSpPr>
          <p:nvPr/>
        </p:nvSpPr>
        <p:spPr bwMode="auto">
          <a:xfrm>
            <a:off x="3233738" y="3582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2">
            <a:extLst>
              <a:ext uri="{FF2B5EF4-FFF2-40B4-BE49-F238E27FC236}">
                <a16:creationId xmlns:a16="http://schemas.microsoft.com/office/drawing/2014/main" id="{85FE9CAF-1677-44CD-BA83-0CE9DE9B8117}"/>
              </a:ext>
            </a:extLst>
          </p:cNvPr>
          <p:cNvSpPr>
            <a:spLocks noChangeArrowheads="1"/>
          </p:cNvSpPr>
          <p:nvPr/>
        </p:nvSpPr>
        <p:spPr bwMode="auto">
          <a:xfrm>
            <a:off x="3233738" y="3665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a:extLst>
              <a:ext uri="{FF2B5EF4-FFF2-40B4-BE49-F238E27FC236}">
                <a16:creationId xmlns:a16="http://schemas.microsoft.com/office/drawing/2014/main" id="{1E4A3641-A892-4F6B-BBD4-8866650C341A}"/>
              </a:ext>
            </a:extLst>
          </p:cNvPr>
          <p:cNvPicPr>
            <a:picLocks noChangeAspect="1"/>
          </p:cNvPicPr>
          <p:nvPr/>
        </p:nvPicPr>
        <p:blipFill>
          <a:blip r:embed="rId4"/>
          <a:stretch>
            <a:fillRect/>
          </a:stretch>
        </p:blipFill>
        <p:spPr>
          <a:xfrm>
            <a:off x="2131288" y="1872327"/>
            <a:ext cx="7929424" cy="4335721"/>
          </a:xfrm>
          <a:prstGeom prst="rect">
            <a:avLst/>
          </a:prstGeom>
        </p:spPr>
      </p:pic>
    </p:spTree>
    <p:extLst>
      <p:ext uri="{BB962C8B-B14F-4D97-AF65-F5344CB8AC3E}">
        <p14:creationId xmlns:p14="http://schemas.microsoft.com/office/powerpoint/2010/main" val="178728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4" name="TextBox 13">
            <a:extLst>
              <a:ext uri="{FF2B5EF4-FFF2-40B4-BE49-F238E27FC236}">
                <a16:creationId xmlns:a16="http://schemas.microsoft.com/office/drawing/2014/main" id="{B3AD0BDE-917F-4D2E-A273-79888FE2D155}"/>
              </a:ext>
            </a:extLst>
          </p:cNvPr>
          <p:cNvSpPr txBox="1"/>
          <p:nvPr/>
        </p:nvSpPr>
        <p:spPr>
          <a:xfrm>
            <a:off x="6470045" y="2400291"/>
            <a:ext cx="5388979" cy="4401205"/>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Quite likely to ‘catch up’ over time</a:t>
            </a:r>
          </a:p>
          <a:p>
            <a:endParaRPr lang="en-GB" sz="800" dirty="0">
              <a:solidFill>
                <a:srgbClr val="00AEC5"/>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Pursue your interests, which could lead you to future options</a:t>
            </a:r>
          </a:p>
          <a:p>
            <a:pPr marL="342900" indent="-342900">
              <a:buFont typeface="Arial" panose="020B0604020202020204" pitchFamily="34" charset="0"/>
              <a:buChar char="•"/>
            </a:pPr>
            <a:endParaRPr lang="en-GB" sz="800" dirty="0">
              <a:solidFill>
                <a:srgbClr val="00AEC5"/>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Intellectual satisfaction</a:t>
            </a:r>
          </a:p>
          <a:p>
            <a:endParaRPr lang="en-GB" sz="800" dirty="0">
              <a:solidFill>
                <a:srgbClr val="00AEC5"/>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Doing something new/ innovative</a:t>
            </a:r>
          </a:p>
          <a:p>
            <a:pPr marL="342900" indent="-342900">
              <a:buFont typeface="Arial" panose="020B0604020202020204" pitchFamily="34" charset="0"/>
              <a:buChar char="•"/>
            </a:pPr>
            <a:endParaRPr lang="en-GB" sz="800" dirty="0">
              <a:solidFill>
                <a:srgbClr val="00AEC5"/>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Other skills, e.g. problem solving, analytical skills (and potentially chances to get other experience, work with industry partners etc.)</a:t>
            </a:r>
          </a:p>
          <a:p>
            <a:pPr marL="342900" indent="-342900">
              <a:buFont typeface="Arial" panose="020B0604020202020204" pitchFamily="34" charset="0"/>
              <a:buChar char="•"/>
            </a:pPr>
            <a:endParaRPr lang="en-GB" sz="2400" dirty="0">
              <a:solidFill>
                <a:srgbClr val="00AEC5"/>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521188"/>
            <a:ext cx="7297444"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PROS AND CONS</a:t>
            </a:r>
          </a:p>
        </p:txBody>
      </p:sp>
      <p:sp>
        <p:nvSpPr>
          <p:cNvPr id="3" name="TextBox 2">
            <a:extLst>
              <a:ext uri="{FF2B5EF4-FFF2-40B4-BE49-F238E27FC236}">
                <a16:creationId xmlns:a16="http://schemas.microsoft.com/office/drawing/2014/main" id="{7A5F2F9A-5D94-47A1-928F-803A7B93B471}"/>
              </a:ext>
            </a:extLst>
          </p:cNvPr>
          <p:cNvSpPr txBox="1"/>
          <p:nvPr/>
        </p:nvSpPr>
        <p:spPr>
          <a:xfrm>
            <a:off x="144923" y="2488841"/>
            <a:ext cx="5958688" cy="3908762"/>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‘Time out’ of the labour market/ earning</a:t>
            </a:r>
          </a:p>
          <a:p>
            <a:endParaRPr lang="en-GB" sz="800" dirty="0">
              <a:solidFill>
                <a:srgbClr val="00AEC5"/>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Can be lonely at times (if you don’t capitalise on social/ networking </a:t>
            </a:r>
            <a:r>
              <a:rPr lang="en-GB" sz="2400" dirty="0" err="1">
                <a:solidFill>
                  <a:srgbClr val="00AEC5"/>
                </a:solidFill>
                <a:latin typeface="Arial" panose="020B0604020202020204" pitchFamily="34" charset="0"/>
                <a:cs typeface="Arial" panose="020B0604020202020204" pitchFamily="34" charset="0"/>
              </a:rPr>
              <a:t>opps</a:t>
            </a:r>
            <a:r>
              <a:rPr lang="en-GB" sz="2400" dirty="0">
                <a:solidFill>
                  <a:srgbClr val="00AEC5"/>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800" dirty="0">
              <a:solidFill>
                <a:srgbClr val="00AEC5"/>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Feeling like your work is never ‘done’</a:t>
            </a:r>
          </a:p>
          <a:p>
            <a:pPr marL="342900" indent="-342900">
              <a:buFont typeface="Arial" panose="020B0604020202020204" pitchFamily="34" charset="0"/>
              <a:buChar char="•"/>
            </a:pPr>
            <a:endParaRPr lang="en-GB" sz="800" dirty="0">
              <a:solidFill>
                <a:srgbClr val="00AEC5"/>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Much rests on your relationship with your supervisor!</a:t>
            </a:r>
          </a:p>
          <a:p>
            <a:pPr marL="342900" indent="-342900">
              <a:buFont typeface="Arial" panose="020B0604020202020204" pitchFamily="34" charset="0"/>
              <a:buChar char="•"/>
            </a:pPr>
            <a:endParaRPr lang="en-GB" sz="800" dirty="0">
              <a:solidFill>
                <a:srgbClr val="00AEC5"/>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solidFill>
                  <a:srgbClr val="00AEC5"/>
                </a:solidFill>
                <a:latin typeface="Arial" panose="020B0604020202020204" pitchFamily="34" charset="0"/>
                <a:cs typeface="Arial" panose="020B0604020202020204" pitchFamily="34" charset="0"/>
              </a:rPr>
              <a:t>Convincing prospective employers you aren’t just focused on one niche area</a:t>
            </a:r>
          </a:p>
          <a:p>
            <a:pPr marL="342900" indent="-342900">
              <a:buFont typeface="Arial" panose="020B0604020202020204" pitchFamily="34" charset="0"/>
              <a:buChar char="•"/>
            </a:pPr>
            <a:endParaRPr lang="en-GB" sz="2400" dirty="0">
              <a:solidFill>
                <a:srgbClr val="00AEC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74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BBED-E06C-4A7F-B45D-B2820C5A5F35}"/>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B476044D-3FBB-48EC-9530-E2480500AF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3" name="TextBox 22">
            <a:extLst>
              <a:ext uri="{FF2B5EF4-FFF2-40B4-BE49-F238E27FC236}">
                <a16:creationId xmlns:a16="http://schemas.microsoft.com/office/drawing/2014/main" id="{3BFEEF32-1BF3-4344-86C5-454A2D4E1E3F}"/>
              </a:ext>
            </a:extLst>
          </p:cNvPr>
          <p:cNvSpPr txBox="1"/>
          <p:nvPr/>
        </p:nvSpPr>
        <p:spPr>
          <a:xfrm>
            <a:off x="397813" y="2355496"/>
            <a:ext cx="11208248" cy="1200329"/>
          </a:xfrm>
          <a:prstGeom prst="rect">
            <a:avLst/>
          </a:prstGeom>
          <a:noFill/>
        </p:spPr>
        <p:txBody>
          <a:bodyPr wrap="square" rtlCol="0">
            <a:spAutoFit/>
          </a:bodyPr>
          <a:lstStyle/>
          <a:p>
            <a:pPr algn="ctr">
              <a:defRPr/>
            </a:pPr>
            <a:r>
              <a:rPr lang="en-GB" sz="7200" b="1" dirty="0">
                <a:solidFill>
                  <a:srgbClr val="B10170"/>
                </a:solidFill>
                <a:latin typeface="Arial" panose="020B0604020202020204" pitchFamily="34" charset="0"/>
                <a:cs typeface="Arial" panose="020B0604020202020204" pitchFamily="34" charset="0"/>
              </a:rPr>
              <a:t>WHAT IS A PhD?</a:t>
            </a:r>
            <a:endParaRPr lang="en-GB" sz="7200" dirty="0">
              <a:solidFill>
                <a:srgbClr val="B1017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337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3" name="TextBox 2">
            <a:extLst>
              <a:ext uri="{FF2B5EF4-FFF2-40B4-BE49-F238E27FC236}">
                <a16:creationId xmlns:a16="http://schemas.microsoft.com/office/drawing/2014/main" id="{2C875970-B32C-4952-9325-6AFC3523BFCB}"/>
              </a:ext>
            </a:extLst>
          </p:cNvPr>
          <p:cNvSpPr txBox="1"/>
          <p:nvPr/>
        </p:nvSpPr>
        <p:spPr>
          <a:xfrm>
            <a:off x="645514" y="1775272"/>
            <a:ext cx="5450486" cy="4893647"/>
          </a:xfrm>
          <a:prstGeom prst="rect">
            <a:avLst/>
          </a:prstGeom>
          <a:noFill/>
        </p:spPr>
        <p:txBody>
          <a:bodyPr wrap="square" rtlCol="0">
            <a:spAutoFit/>
          </a:bodyPr>
          <a:lstStyle/>
          <a:p>
            <a:pPr>
              <a:defRPr/>
            </a:pPr>
            <a:r>
              <a:rPr lang="en-US" altLang="en-US" sz="2400" b="1" dirty="0">
                <a:latin typeface="Arial" panose="020B0604020202020204" pitchFamily="34" charset="0"/>
              </a:rPr>
              <a:t>Research</a:t>
            </a:r>
          </a:p>
          <a:p>
            <a:pPr>
              <a:defRPr/>
            </a:pPr>
            <a:r>
              <a:rPr lang="en-US" altLang="en-US" sz="2400" dirty="0">
                <a:latin typeface="Arial" panose="020B0604020202020204" pitchFamily="34" charset="0"/>
              </a:rPr>
              <a:t>- Fieldwork – interviewing people etc.</a:t>
            </a:r>
          </a:p>
          <a:p>
            <a:pPr marL="171450" indent="-171450">
              <a:buFontTx/>
              <a:buChar char="-"/>
              <a:defRPr/>
            </a:pPr>
            <a:r>
              <a:rPr lang="en-US" altLang="en-US" sz="2400" dirty="0">
                <a:latin typeface="Arial" panose="020B0604020202020204" pitchFamily="34" charset="0"/>
              </a:rPr>
              <a:t>Lab work – setting up experiments, running experiments</a:t>
            </a:r>
          </a:p>
          <a:p>
            <a:pPr marL="171450" indent="-171450">
              <a:buFontTx/>
              <a:buChar char="-"/>
              <a:defRPr/>
            </a:pPr>
            <a:r>
              <a:rPr lang="en-US" altLang="en-US" sz="2400" dirty="0">
                <a:latin typeface="Arial" panose="020B0604020202020204" pitchFamily="34" charset="0"/>
              </a:rPr>
              <a:t>Recruiting participants</a:t>
            </a:r>
          </a:p>
          <a:p>
            <a:pPr marL="171450" indent="-171450">
              <a:buFontTx/>
              <a:buChar char="-"/>
              <a:defRPr/>
            </a:pPr>
            <a:r>
              <a:rPr lang="en-US" altLang="en-US" sz="2400" dirty="0">
                <a:latin typeface="Arial" panose="020B0604020202020204" pitchFamily="34" charset="0"/>
              </a:rPr>
              <a:t>Meetings with supervisors/ lab group</a:t>
            </a:r>
          </a:p>
          <a:p>
            <a:pPr marL="171450" indent="-171450">
              <a:buFontTx/>
              <a:buChar char="-"/>
              <a:defRPr/>
            </a:pPr>
            <a:r>
              <a:rPr lang="en-US" altLang="en-US" sz="2400" dirty="0">
                <a:latin typeface="Arial" panose="020B0604020202020204" pitchFamily="34" charset="0"/>
              </a:rPr>
              <a:t>Collecting data</a:t>
            </a:r>
          </a:p>
          <a:p>
            <a:pPr marL="171450" indent="-171450">
              <a:buFontTx/>
              <a:buChar char="-"/>
              <a:defRPr/>
            </a:pPr>
            <a:r>
              <a:rPr lang="en-US" altLang="en-US" sz="2400" dirty="0">
                <a:latin typeface="Arial" panose="020B0604020202020204" pitchFamily="34" charset="0"/>
              </a:rPr>
              <a:t>Interpreting results</a:t>
            </a:r>
          </a:p>
          <a:p>
            <a:pPr marL="171450" indent="-171450">
              <a:buFontTx/>
              <a:buChar char="-"/>
              <a:defRPr/>
            </a:pPr>
            <a:r>
              <a:rPr lang="en-US" altLang="en-US" sz="2400" dirty="0">
                <a:latin typeface="Arial" panose="020B0604020202020204" pitchFamily="34" charset="0"/>
              </a:rPr>
              <a:t>Using archives</a:t>
            </a:r>
          </a:p>
          <a:p>
            <a:pPr marL="171450" indent="-171450">
              <a:buFontTx/>
              <a:buChar char="-"/>
              <a:defRPr/>
            </a:pPr>
            <a:r>
              <a:rPr lang="en-US" altLang="en-US" sz="2400" dirty="0">
                <a:latin typeface="Arial" panose="020B0604020202020204" pitchFamily="34" charset="0"/>
              </a:rPr>
              <a:t>Reading: using the library a lot!</a:t>
            </a:r>
          </a:p>
          <a:p>
            <a:pPr marL="171450" indent="-171450">
              <a:buFontTx/>
              <a:buChar char="-"/>
              <a:defRPr/>
            </a:pPr>
            <a:r>
              <a:rPr lang="en-US" altLang="en-US" sz="2400" dirty="0">
                <a:latin typeface="Arial" panose="020B0604020202020204" pitchFamily="34" charset="0"/>
              </a:rPr>
              <a:t>Writing</a:t>
            </a:r>
          </a:p>
          <a:p>
            <a:pPr marL="171450" indent="-171450">
              <a:buFontTx/>
              <a:buChar char="-"/>
              <a:defRPr/>
            </a:pPr>
            <a:r>
              <a:rPr lang="en-US" altLang="en-US" sz="2400" dirty="0">
                <a:latin typeface="Arial" panose="020B0604020202020204" pitchFamily="34" charset="0"/>
              </a:rPr>
              <a:t>Editing</a:t>
            </a:r>
          </a:p>
          <a:p>
            <a:pPr marL="800100" lvl="1" indent="-342900">
              <a:buFont typeface="Arial" panose="020B0604020202020204" pitchFamily="34" charset="0"/>
              <a:buChar char="•"/>
            </a:pPr>
            <a:endParaRPr lang="en-GB" sz="2400" dirty="0">
              <a:solidFill>
                <a:srgbClr val="00AEC5"/>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8184CCC-7C47-4B15-ADDD-37966BFDC45D}"/>
              </a:ext>
            </a:extLst>
          </p:cNvPr>
          <p:cNvSpPr txBox="1"/>
          <p:nvPr/>
        </p:nvSpPr>
        <p:spPr>
          <a:xfrm>
            <a:off x="6365462" y="1775272"/>
            <a:ext cx="5450485" cy="5355312"/>
          </a:xfrm>
          <a:prstGeom prst="rect">
            <a:avLst/>
          </a:prstGeom>
          <a:noFill/>
        </p:spPr>
        <p:txBody>
          <a:bodyPr wrap="square" rtlCol="0">
            <a:spAutoFit/>
          </a:bodyPr>
          <a:lstStyle/>
          <a:p>
            <a:pPr>
              <a:defRPr/>
            </a:pPr>
            <a:r>
              <a:rPr lang="en-US" altLang="en-US" sz="2400" b="1" dirty="0">
                <a:latin typeface="Arial" panose="020B0604020202020204" pitchFamily="34" charset="0"/>
              </a:rPr>
              <a:t>Other things</a:t>
            </a:r>
          </a:p>
          <a:p>
            <a:pPr>
              <a:defRPr/>
            </a:pPr>
            <a:r>
              <a:rPr lang="en-US" altLang="en-US" sz="2400" dirty="0">
                <a:latin typeface="Arial" panose="020B0604020202020204" pitchFamily="34" charset="0"/>
              </a:rPr>
              <a:t>- Seminars and conferences</a:t>
            </a:r>
          </a:p>
          <a:p>
            <a:pPr marL="171450" indent="-171450">
              <a:buFontTx/>
              <a:buChar char="-"/>
              <a:defRPr/>
            </a:pPr>
            <a:r>
              <a:rPr lang="en-US" altLang="en-US" sz="2400" dirty="0" err="1">
                <a:latin typeface="Arial" panose="020B0604020202020204" pitchFamily="34" charset="0"/>
              </a:rPr>
              <a:t>Organising</a:t>
            </a:r>
            <a:r>
              <a:rPr lang="en-US" altLang="en-US" sz="2400" dirty="0">
                <a:latin typeface="Arial" panose="020B0604020202020204" pitchFamily="34" charset="0"/>
              </a:rPr>
              <a:t> conferences/ seminars</a:t>
            </a:r>
          </a:p>
          <a:p>
            <a:pPr marL="171450" indent="-171450">
              <a:buFontTx/>
              <a:buChar char="-"/>
              <a:defRPr/>
            </a:pPr>
            <a:r>
              <a:rPr lang="en-US" altLang="en-US" sz="2400" dirty="0">
                <a:latin typeface="Arial" panose="020B0604020202020204" pitchFamily="34" charset="0"/>
              </a:rPr>
              <a:t>Writing articles/ publications</a:t>
            </a:r>
          </a:p>
          <a:p>
            <a:pPr marL="171450" indent="-171450">
              <a:buFontTx/>
              <a:buChar char="-"/>
              <a:defRPr/>
            </a:pPr>
            <a:r>
              <a:rPr lang="en-US" altLang="en-US" sz="2400" dirty="0">
                <a:latin typeface="Arial" panose="020B0604020202020204" pitchFamily="34" charset="0"/>
              </a:rPr>
              <a:t>Teaching or demonstrating</a:t>
            </a:r>
          </a:p>
          <a:p>
            <a:pPr marL="171450" indent="-171450">
              <a:buFontTx/>
              <a:buChar char="-"/>
              <a:defRPr/>
            </a:pPr>
            <a:r>
              <a:rPr lang="en-US" altLang="en-US" sz="2400" dirty="0">
                <a:latin typeface="Arial" panose="020B0604020202020204" pitchFamily="34" charset="0"/>
              </a:rPr>
              <a:t>Upgrade/ progress panels</a:t>
            </a:r>
          </a:p>
          <a:p>
            <a:pPr marL="171450" indent="-171450">
              <a:buFontTx/>
              <a:buChar char="-"/>
              <a:defRPr/>
            </a:pPr>
            <a:r>
              <a:rPr lang="en-US" altLang="en-US" sz="2400" dirty="0">
                <a:latin typeface="Arial" panose="020B0604020202020204" pitchFamily="34" charset="0"/>
              </a:rPr>
              <a:t>Undertaking training</a:t>
            </a:r>
          </a:p>
          <a:p>
            <a:pPr marL="171450" indent="-171450">
              <a:buFontTx/>
              <a:buChar char="-"/>
              <a:defRPr/>
            </a:pPr>
            <a:r>
              <a:rPr lang="en-US" altLang="en-US" sz="2400" dirty="0">
                <a:latin typeface="Arial" panose="020B0604020202020204" pitchFamily="34" charset="0"/>
              </a:rPr>
              <a:t>Bidding for funding</a:t>
            </a:r>
          </a:p>
          <a:p>
            <a:pPr marL="171450" indent="-171450">
              <a:buFontTx/>
              <a:buChar char="-"/>
              <a:defRPr/>
            </a:pPr>
            <a:r>
              <a:rPr lang="en-US" altLang="en-US" sz="2400" dirty="0">
                <a:latin typeface="Arial" panose="020B0604020202020204" pitchFamily="34" charset="0"/>
              </a:rPr>
              <a:t>P/T work (?)</a:t>
            </a:r>
          </a:p>
          <a:p>
            <a:pPr marL="171450" indent="-171450">
              <a:buFontTx/>
              <a:buChar char="-"/>
              <a:defRPr/>
            </a:pPr>
            <a:r>
              <a:rPr lang="en-US" altLang="en-US" sz="2400" dirty="0">
                <a:latin typeface="Arial" panose="020B0604020202020204" pitchFamily="34" charset="0"/>
              </a:rPr>
              <a:t>Liaising with industrial partners</a:t>
            </a:r>
          </a:p>
          <a:p>
            <a:pPr marL="171450" indent="-171450">
              <a:buFontTx/>
              <a:buChar char="-"/>
              <a:defRPr/>
            </a:pPr>
            <a:r>
              <a:rPr lang="en-US" altLang="en-US" sz="2400" dirty="0">
                <a:latin typeface="Arial" panose="020B0604020202020204" pitchFamily="34" charset="0"/>
              </a:rPr>
              <a:t>Some CDT doctorates may have modules/ research skills training</a:t>
            </a:r>
          </a:p>
          <a:p>
            <a:pPr marL="171450" indent="-171450">
              <a:buFontTx/>
              <a:buChar char="-"/>
              <a:defRPr/>
            </a:pPr>
            <a:r>
              <a:rPr lang="en-US" altLang="en-US" sz="2400" dirty="0">
                <a:latin typeface="Arial" panose="020B0604020202020204" pitchFamily="34" charset="0"/>
              </a:rPr>
              <a:t>Getting involved in for a &amp; groups</a:t>
            </a:r>
          </a:p>
          <a:p>
            <a:pPr>
              <a:defRPr/>
            </a:pPr>
            <a:endParaRPr lang="en-US" altLang="en-US" sz="1200" dirty="0">
              <a:latin typeface="Arial" panose="020B0604020202020204" pitchFamily="34" charset="0"/>
            </a:endParaRPr>
          </a:p>
          <a:p>
            <a:endParaRPr lang="en-GB" dirty="0"/>
          </a:p>
        </p:txBody>
      </p:sp>
    </p:spTree>
    <p:extLst>
      <p:ext uri="{BB962C8B-B14F-4D97-AF65-F5344CB8AC3E}">
        <p14:creationId xmlns:p14="http://schemas.microsoft.com/office/powerpoint/2010/main" val="153933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478313"/>
            <a:ext cx="8169648"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WHAT IS A PhD?</a:t>
            </a:r>
          </a:p>
        </p:txBody>
      </p:sp>
      <p:sp>
        <p:nvSpPr>
          <p:cNvPr id="3" name="TextBox 2">
            <a:extLst>
              <a:ext uri="{FF2B5EF4-FFF2-40B4-BE49-F238E27FC236}">
                <a16:creationId xmlns:a16="http://schemas.microsoft.com/office/drawing/2014/main" id="{2C875970-B32C-4952-9325-6AFC3523BFCB}"/>
              </a:ext>
            </a:extLst>
          </p:cNvPr>
          <p:cNvSpPr txBox="1"/>
          <p:nvPr/>
        </p:nvSpPr>
        <p:spPr>
          <a:xfrm>
            <a:off x="736846" y="2244553"/>
            <a:ext cx="10900972" cy="4770537"/>
          </a:xfrm>
          <a:prstGeom prst="rect">
            <a:avLst/>
          </a:prstGeom>
          <a:noFill/>
        </p:spPr>
        <p:txBody>
          <a:bodyPr wrap="square" rtlCol="0">
            <a:spAutoFit/>
          </a:bodyPr>
          <a:lstStyle/>
          <a:p>
            <a:pPr>
              <a:defRP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Carrying out a </a:t>
            </a:r>
            <a:r>
              <a:rPr lang="en-GB" sz="2400" b="1" dirty="0">
                <a:latin typeface="Arial" panose="020B0604020202020204" pitchFamily="34" charset="0"/>
                <a:cs typeface="Arial" panose="020B0604020202020204" pitchFamily="34" charset="0"/>
              </a:rPr>
              <a:t>literature review</a:t>
            </a:r>
            <a:r>
              <a:rPr lang="en-GB" sz="2400" dirty="0">
                <a:latin typeface="Arial" panose="020B0604020202020204" pitchFamily="34" charset="0"/>
                <a:cs typeface="Arial" panose="020B0604020202020204" pitchFamily="34" charset="0"/>
              </a:rPr>
              <a:t> (a survey of current relevant scholarship)</a:t>
            </a:r>
          </a:p>
          <a:p>
            <a:pPr marL="342900" indent="-342900">
              <a:buFont typeface="Arial" panose="020B0604020202020204" pitchFamily="34" charset="0"/>
              <a:buChar char="•"/>
              <a:defRP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Deciding a </a:t>
            </a:r>
            <a:r>
              <a:rPr lang="en-GB" sz="2400" b="1" dirty="0">
                <a:latin typeface="Arial" panose="020B0604020202020204" pitchFamily="34" charset="0"/>
                <a:cs typeface="Arial" panose="020B0604020202020204" pitchFamily="34" charset="0"/>
              </a:rPr>
              <a:t>methodology</a:t>
            </a:r>
          </a:p>
          <a:p>
            <a:pPr marL="342900" indent="-342900">
              <a:buFont typeface="Arial" panose="020B0604020202020204" pitchFamily="34" charset="0"/>
              <a:buChar char="•"/>
              <a:defRPr/>
            </a:pPr>
            <a:endParaRPr lang="en-GB" sz="8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Research </a:t>
            </a:r>
            <a:r>
              <a:rPr lang="en-GB" sz="2400" b="1" dirty="0">
                <a:latin typeface="Arial" panose="020B0604020202020204" pitchFamily="34" charset="0"/>
                <a:cs typeface="Arial" panose="020B0604020202020204" pitchFamily="34" charset="0"/>
              </a:rPr>
              <a:t>design</a:t>
            </a:r>
            <a:r>
              <a:rPr lang="en-GB" sz="2400" dirty="0">
                <a:latin typeface="Arial" panose="020B0604020202020204" pitchFamily="34" charset="0"/>
                <a:cs typeface="Arial" panose="020B0604020202020204" pitchFamily="34" charset="0"/>
              </a:rPr>
              <a:t> (designing experiments, surveys, fieldwork etc.)</a:t>
            </a:r>
          </a:p>
          <a:p>
            <a:pPr marL="342900" indent="-342900">
              <a:buFont typeface="Arial" panose="020B0604020202020204" pitchFamily="34" charset="0"/>
              <a:buChar char="•"/>
              <a:defRP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Conducting </a:t>
            </a:r>
            <a:r>
              <a:rPr lang="en-GB" sz="2400" b="1" dirty="0">
                <a:latin typeface="Arial" panose="020B0604020202020204" pitchFamily="34" charset="0"/>
                <a:cs typeface="Arial" panose="020B0604020202020204" pitchFamily="34" charset="0"/>
              </a:rPr>
              <a:t>original research</a:t>
            </a:r>
            <a:r>
              <a:rPr lang="en-GB" sz="2400" dirty="0">
                <a:latin typeface="Arial" panose="020B0604020202020204" pitchFamily="34" charset="0"/>
                <a:cs typeface="Arial" panose="020B0604020202020204" pitchFamily="34" charset="0"/>
              </a:rPr>
              <a:t> and forming </a:t>
            </a:r>
            <a:r>
              <a:rPr lang="en-GB" sz="2400" b="1" dirty="0">
                <a:latin typeface="Arial" panose="020B0604020202020204" pitchFamily="34" charset="0"/>
                <a:cs typeface="Arial" panose="020B0604020202020204" pitchFamily="34" charset="0"/>
              </a:rPr>
              <a:t>conclusions/ gathering results</a:t>
            </a:r>
          </a:p>
          <a:p>
            <a:pPr marL="342900" indent="-342900">
              <a:buFont typeface="Arial" panose="020B0604020202020204" pitchFamily="34" charset="0"/>
              <a:buChar char="•"/>
              <a:defRP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Producing a </a:t>
            </a:r>
            <a:r>
              <a:rPr lang="en-GB" sz="2400" b="1" dirty="0">
                <a:latin typeface="Arial" panose="020B0604020202020204" pitchFamily="34" charset="0"/>
                <a:cs typeface="Arial" panose="020B0604020202020204" pitchFamily="34" charset="0"/>
              </a:rPr>
              <a:t>thesis</a:t>
            </a:r>
            <a:r>
              <a:rPr lang="en-GB" sz="2400" dirty="0">
                <a:latin typeface="Arial" panose="020B0604020202020204" pitchFamily="34" charset="0"/>
                <a:cs typeface="Arial" panose="020B0604020202020204" pitchFamily="34" charset="0"/>
              </a:rPr>
              <a:t> that presents your work and conclusions</a:t>
            </a:r>
          </a:p>
          <a:p>
            <a:pPr marL="342900" indent="-342900">
              <a:buFont typeface="Arial" panose="020B0604020202020204" pitchFamily="34" charset="0"/>
              <a:buChar char="•"/>
              <a:defRP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400" b="1" dirty="0">
                <a:latin typeface="Arial" panose="020B0604020202020204" pitchFamily="34" charset="0"/>
                <a:cs typeface="Arial" panose="020B0604020202020204" pitchFamily="34" charset="0"/>
              </a:rPr>
              <a:t>Writing up</a:t>
            </a:r>
            <a:r>
              <a:rPr lang="en-GB" sz="2400" dirty="0">
                <a:latin typeface="Arial" panose="020B0604020202020204" pitchFamily="34" charset="0"/>
                <a:cs typeface="Arial" panose="020B0604020202020204" pitchFamily="34" charset="0"/>
              </a:rPr>
              <a:t> your thesis and submitting it </a:t>
            </a:r>
          </a:p>
          <a:p>
            <a:pPr marL="342900" indent="-342900">
              <a:buFont typeface="Arial" panose="020B0604020202020204" pitchFamily="34" charset="0"/>
              <a:buChar char="•"/>
              <a:defRP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400" b="1" dirty="0">
                <a:latin typeface="Arial" panose="020B0604020202020204" pitchFamily="34" charset="0"/>
                <a:cs typeface="Arial" panose="020B0604020202020204" pitchFamily="34" charset="0"/>
              </a:rPr>
              <a:t>Defending</a:t>
            </a:r>
            <a:r>
              <a:rPr lang="en-GB" sz="2400" dirty="0">
                <a:latin typeface="Arial" panose="020B0604020202020204" pitchFamily="34" charset="0"/>
                <a:cs typeface="Arial" panose="020B0604020202020204" pitchFamily="34" charset="0"/>
              </a:rPr>
              <a:t> your thesis in an oral </a:t>
            </a:r>
            <a:r>
              <a:rPr lang="en-GB" sz="2400" b="1" i="1" dirty="0">
                <a:latin typeface="Arial" panose="020B0604020202020204" pitchFamily="34" charset="0"/>
                <a:cs typeface="Arial" panose="020B0604020202020204" pitchFamily="34" charset="0"/>
              </a:rPr>
              <a:t>viva voce</a:t>
            </a:r>
            <a:r>
              <a:rPr lang="en-GB" sz="2400" i="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exam which assess what </a:t>
            </a:r>
            <a:r>
              <a:rPr lang="en-GB" sz="2400" b="1" dirty="0">
                <a:latin typeface="Arial" panose="020B0604020202020204" pitchFamily="34" charset="0"/>
                <a:cs typeface="Arial" panose="020B0604020202020204" pitchFamily="34" charset="0"/>
              </a:rPr>
              <a:t>original contribution to knowledge </a:t>
            </a:r>
            <a:r>
              <a:rPr lang="en-GB" sz="2400" dirty="0">
                <a:latin typeface="Arial" panose="020B0604020202020204" pitchFamily="34" charset="0"/>
                <a:cs typeface="Arial" panose="020B0604020202020204" pitchFamily="34" charset="0"/>
              </a:rPr>
              <a:t>your work has made</a:t>
            </a:r>
          </a:p>
          <a:p>
            <a:pPr>
              <a:defRPr/>
            </a:pPr>
            <a:endParaRPr lang="en-US" altLang="en-US" sz="1600" dirty="0">
              <a:latin typeface="Arial" panose="020B0604020202020204" pitchFamily="34" charset="0"/>
            </a:endParaRPr>
          </a:p>
          <a:p>
            <a:pPr marL="800100" lvl="1" indent="-342900">
              <a:buFont typeface="Arial" panose="020B0604020202020204" pitchFamily="34" charset="0"/>
              <a:buChar char="•"/>
            </a:pPr>
            <a:endParaRPr lang="en-GB" sz="2400" dirty="0">
              <a:solidFill>
                <a:srgbClr val="00AEC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95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478313"/>
            <a:ext cx="8169648"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WHAT IS A PhD?</a:t>
            </a:r>
          </a:p>
        </p:txBody>
      </p:sp>
      <p:sp>
        <p:nvSpPr>
          <p:cNvPr id="3" name="TextBox 2">
            <a:extLst>
              <a:ext uri="{FF2B5EF4-FFF2-40B4-BE49-F238E27FC236}">
                <a16:creationId xmlns:a16="http://schemas.microsoft.com/office/drawing/2014/main" id="{2C875970-B32C-4952-9325-6AFC3523BFCB}"/>
              </a:ext>
            </a:extLst>
          </p:cNvPr>
          <p:cNvSpPr txBox="1"/>
          <p:nvPr/>
        </p:nvSpPr>
        <p:spPr>
          <a:xfrm>
            <a:off x="736845" y="2244553"/>
            <a:ext cx="11138479" cy="4401205"/>
          </a:xfrm>
          <a:prstGeom prst="rect">
            <a:avLst/>
          </a:prstGeom>
          <a:noFill/>
        </p:spPr>
        <p:txBody>
          <a:bodyPr wrap="square" rtlCol="0">
            <a:spAutoFit/>
          </a:bodyPr>
          <a:lstStyle/>
          <a:p>
            <a:pPr>
              <a:defRPr/>
            </a:pPr>
            <a:endParaRPr lang="en-GB" sz="2400" dirty="0">
              <a:latin typeface="Arial" panose="020B0604020202020204" pitchFamily="34" charset="0"/>
              <a:cs typeface="Arial" panose="020B0604020202020204" pitchFamily="34" charset="0"/>
            </a:endParaRPr>
          </a:p>
          <a:p>
            <a:pPr>
              <a:defRPr/>
            </a:pPr>
            <a:r>
              <a:rPr lang="en-GB" sz="2400" b="1" i="1" dirty="0">
                <a:latin typeface="Arial" panose="020B0604020202020204" pitchFamily="34" charset="0"/>
                <a:cs typeface="Arial" panose="020B0604020202020204" pitchFamily="34" charset="0"/>
              </a:rPr>
              <a:t>Research objectives </a:t>
            </a:r>
            <a:r>
              <a:rPr lang="en-GB" sz="2400" b="1" dirty="0">
                <a:latin typeface="Arial" panose="020B0604020202020204" pitchFamily="34" charset="0"/>
                <a:cs typeface="Arial" panose="020B0604020202020204" pitchFamily="34" charset="0"/>
              </a:rPr>
              <a:t>explain what you are intending to achieve. You might use:</a:t>
            </a:r>
            <a:br>
              <a:rPr lang="en-GB" sz="2400" b="1" dirty="0">
                <a:latin typeface="Arial" panose="020B0604020202020204" pitchFamily="34" charset="0"/>
                <a:cs typeface="Arial" panose="020B0604020202020204" pitchFamily="34" charset="0"/>
              </a:rPr>
            </a:br>
            <a:endParaRPr lang="en-GB" sz="2400" b="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Research question(s)</a:t>
            </a:r>
          </a:p>
          <a:p>
            <a:pPr marL="800100" lvl="1"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Hypotheses: an assumed relationship between two or more variables</a:t>
            </a:r>
          </a:p>
          <a:p>
            <a:pPr marL="800100" lvl="1"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Propositions: testing statements that explain likely phenomena </a:t>
            </a:r>
          </a:p>
          <a:p>
            <a:pPr marL="800100" lvl="1" indent="-342900">
              <a:buFont typeface="Arial" panose="020B0604020202020204" pitchFamily="34" charset="0"/>
              <a:buChar char="•"/>
              <a:defRPr/>
            </a:pPr>
            <a:r>
              <a:rPr lang="en-GB" sz="2400" dirty="0">
                <a:latin typeface="Arial" panose="020B0604020202020204" pitchFamily="34" charset="0"/>
                <a:cs typeface="Arial" panose="020B0604020202020204" pitchFamily="34" charset="0"/>
              </a:rPr>
              <a:t>Problem(s): identify and propose a solution</a:t>
            </a:r>
          </a:p>
          <a:p>
            <a:pPr lvl="1">
              <a:defRPr/>
            </a:pPr>
            <a:endParaRPr lang="en-GB" sz="2400" dirty="0">
              <a:latin typeface="Arial" panose="020B0604020202020204" pitchFamily="34" charset="0"/>
              <a:cs typeface="Arial" panose="020B0604020202020204" pitchFamily="34" charset="0"/>
            </a:endParaRPr>
          </a:p>
          <a:p>
            <a:pPr lvl="1">
              <a:defRPr/>
            </a:pPr>
            <a:r>
              <a:rPr lang="en-GB" sz="2400" b="1" dirty="0">
                <a:latin typeface="Arial" panose="020B0604020202020204" pitchFamily="34" charset="0"/>
                <a:cs typeface="Arial" panose="020B0604020202020204" pitchFamily="34" charset="0"/>
              </a:rPr>
              <a:t>Your research question(s)/ objectives may change over time… that’s ok!</a:t>
            </a:r>
          </a:p>
          <a:p>
            <a:pPr>
              <a:defRPr/>
            </a:pPr>
            <a:endParaRPr lang="en-US" altLang="en-US" sz="1600" dirty="0">
              <a:latin typeface="Arial" panose="020B0604020202020204" pitchFamily="34" charset="0"/>
            </a:endParaRPr>
          </a:p>
          <a:p>
            <a:pPr marL="800100" lvl="1" indent="-342900">
              <a:buFont typeface="Arial" panose="020B0604020202020204" pitchFamily="34" charset="0"/>
              <a:buChar char="•"/>
            </a:pPr>
            <a:endParaRPr lang="en-GB" sz="2400" dirty="0">
              <a:solidFill>
                <a:srgbClr val="00AEC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057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6" name="TextBox 15">
            <a:extLst>
              <a:ext uri="{FF2B5EF4-FFF2-40B4-BE49-F238E27FC236}">
                <a16:creationId xmlns:a16="http://schemas.microsoft.com/office/drawing/2014/main" id="{AD0AEC5D-33C5-4B95-A987-51FC9E891778}"/>
              </a:ext>
            </a:extLst>
          </p:cNvPr>
          <p:cNvSpPr txBox="1"/>
          <p:nvPr/>
        </p:nvSpPr>
        <p:spPr>
          <a:xfrm>
            <a:off x="403761" y="1339313"/>
            <a:ext cx="11447813" cy="1754326"/>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WHAT DOES IT TAKE TO DO A PhD?</a:t>
            </a:r>
          </a:p>
        </p:txBody>
      </p:sp>
    </p:spTree>
    <p:extLst>
      <p:ext uri="{BB962C8B-B14F-4D97-AF65-F5344CB8AC3E}">
        <p14:creationId xmlns:p14="http://schemas.microsoft.com/office/powerpoint/2010/main" val="160620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2247C93B-4D86-41E9-BDF9-0FB0DCC58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691E14E2-BD30-46F8-B0E5-1876534AA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1771" y="1803158"/>
            <a:ext cx="6616769" cy="3721932"/>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5B647EB2-3BCC-4EE0-996F-1F3DC2514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3709" y="1332910"/>
            <a:ext cx="6647116" cy="3739002"/>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EABA5697-13FA-4FFA-8F95-2F7CE14336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453" y="1332910"/>
            <a:ext cx="6401466" cy="3600824"/>
          </a:xfrm>
          <a:prstGeom prst="rect">
            <a:avLst/>
          </a:prstGeom>
        </p:spPr>
      </p:pic>
      <p:sp>
        <p:nvSpPr>
          <p:cNvPr id="15" name="TextBox 14">
            <a:extLst>
              <a:ext uri="{FF2B5EF4-FFF2-40B4-BE49-F238E27FC236}">
                <a16:creationId xmlns:a16="http://schemas.microsoft.com/office/drawing/2014/main" id="{D02DB300-71C4-459E-A3A2-7A89808352CD}"/>
              </a:ext>
            </a:extLst>
          </p:cNvPr>
          <p:cNvSpPr txBox="1"/>
          <p:nvPr/>
        </p:nvSpPr>
        <p:spPr>
          <a:xfrm>
            <a:off x="593421" y="2822746"/>
            <a:ext cx="2386383" cy="1815882"/>
          </a:xfrm>
          <a:prstGeom prst="rect">
            <a:avLst/>
          </a:prstGeom>
          <a:noFill/>
        </p:spPr>
        <p:txBody>
          <a:bodyPr wrap="square">
            <a:spAutoFit/>
          </a:bodyPr>
          <a:lstStyle/>
          <a:p>
            <a:pPr algn="ctr"/>
            <a:r>
              <a:rPr lang="en-GB" sz="2800" b="1" dirty="0">
                <a:solidFill>
                  <a:schemeClr val="bg1"/>
                </a:solidFill>
                <a:latin typeface="Arial" panose="020B0604020202020204" pitchFamily="34" charset="0"/>
                <a:cs typeface="Arial" panose="020B0604020202020204" pitchFamily="34" charset="0"/>
              </a:rPr>
              <a:t>Identify valid reasons for undertaking a PhD</a:t>
            </a:r>
          </a:p>
        </p:txBody>
      </p:sp>
      <p:sp>
        <p:nvSpPr>
          <p:cNvPr id="17" name="TextBox 16">
            <a:extLst>
              <a:ext uri="{FF2B5EF4-FFF2-40B4-BE49-F238E27FC236}">
                <a16:creationId xmlns:a16="http://schemas.microsoft.com/office/drawing/2014/main" id="{04CD6C32-39FE-4551-AE00-4341FD15639E}"/>
              </a:ext>
            </a:extLst>
          </p:cNvPr>
          <p:cNvSpPr txBox="1"/>
          <p:nvPr/>
        </p:nvSpPr>
        <p:spPr>
          <a:xfrm>
            <a:off x="3843241" y="1936284"/>
            <a:ext cx="2503514" cy="1815882"/>
          </a:xfrm>
          <a:prstGeom prst="rect">
            <a:avLst/>
          </a:prstGeom>
          <a:noFill/>
        </p:spPr>
        <p:txBody>
          <a:bodyPr wrap="square">
            <a:spAutoFit/>
          </a:bodyPr>
          <a:lstStyle/>
          <a:p>
            <a:pPr algn="ctr"/>
            <a:r>
              <a:rPr lang="en-GB" sz="2800" b="1" dirty="0">
                <a:solidFill>
                  <a:schemeClr val="bg1"/>
                </a:solidFill>
                <a:latin typeface="Arial" panose="020B0604020202020204" pitchFamily="34" charset="0"/>
                <a:cs typeface="Arial" panose="020B0604020202020204" pitchFamily="34" charset="0"/>
              </a:rPr>
              <a:t>Find out what's really involved in doing a PhD</a:t>
            </a:r>
          </a:p>
        </p:txBody>
      </p:sp>
      <p:sp>
        <p:nvSpPr>
          <p:cNvPr id="19" name="TextBox 18">
            <a:extLst>
              <a:ext uri="{FF2B5EF4-FFF2-40B4-BE49-F238E27FC236}">
                <a16:creationId xmlns:a16="http://schemas.microsoft.com/office/drawing/2014/main" id="{A5A18C87-E5C3-4DEA-8B91-6B1F192D52D2}"/>
              </a:ext>
            </a:extLst>
          </p:cNvPr>
          <p:cNvSpPr txBox="1"/>
          <p:nvPr/>
        </p:nvSpPr>
        <p:spPr>
          <a:xfrm>
            <a:off x="6998050" y="2305615"/>
            <a:ext cx="2050947" cy="1815882"/>
          </a:xfrm>
          <a:prstGeom prst="rect">
            <a:avLst/>
          </a:prstGeom>
          <a:noFill/>
        </p:spPr>
        <p:txBody>
          <a:bodyPr wrap="square">
            <a:spAutoFit/>
          </a:bodyPr>
          <a:lstStyle/>
          <a:p>
            <a:pPr algn="ctr"/>
            <a:r>
              <a:rPr lang="en-GB" sz="2800" b="1" dirty="0">
                <a:solidFill>
                  <a:schemeClr val="bg1"/>
                </a:solidFill>
                <a:latin typeface="Arial" panose="020B0604020202020204" pitchFamily="34" charset="0"/>
                <a:cs typeface="Arial" panose="020B0604020202020204" pitchFamily="34" charset="0"/>
              </a:rPr>
              <a:t>Assess if a PhD could be right for you</a:t>
            </a:r>
          </a:p>
        </p:txBody>
      </p:sp>
      <p:sp>
        <p:nvSpPr>
          <p:cNvPr id="21" name="TextBox 20">
            <a:extLst>
              <a:ext uri="{FF2B5EF4-FFF2-40B4-BE49-F238E27FC236}">
                <a16:creationId xmlns:a16="http://schemas.microsoft.com/office/drawing/2014/main" id="{8EB5B40E-EB24-42BE-BF40-CE2302D38C11}"/>
              </a:ext>
            </a:extLst>
          </p:cNvPr>
          <p:cNvSpPr txBox="1"/>
          <p:nvPr/>
        </p:nvSpPr>
        <p:spPr>
          <a:xfrm>
            <a:off x="615294" y="612845"/>
            <a:ext cx="7155402" cy="1323439"/>
          </a:xfrm>
          <a:prstGeom prst="rect">
            <a:avLst/>
          </a:prstGeom>
          <a:noFill/>
        </p:spPr>
        <p:txBody>
          <a:bodyPr wrap="square" rtlCol="0">
            <a:spAutoFit/>
          </a:bodyPr>
          <a:lstStyle/>
          <a:p>
            <a:r>
              <a:rPr lang="en-GB" sz="4000" b="1" dirty="0">
                <a:solidFill>
                  <a:srgbClr val="00AEC5"/>
                </a:solidFill>
                <a:latin typeface="Arial" panose="020B0604020202020204" pitchFamily="34" charset="0"/>
                <a:cs typeface="Arial" panose="020B0604020202020204" pitchFamily="34" charset="0"/>
              </a:rPr>
              <a:t>The session aims to help you…</a:t>
            </a:r>
          </a:p>
        </p:txBody>
      </p:sp>
      <p:pic>
        <p:nvPicPr>
          <p:cNvPr id="4" name="Picture 3" descr="A picture containing drawing&#10;&#10;Description automatically generated">
            <a:extLst>
              <a:ext uri="{FF2B5EF4-FFF2-40B4-BE49-F238E27FC236}">
                <a16:creationId xmlns:a16="http://schemas.microsoft.com/office/drawing/2014/main" id="{11F8DC5C-5DC3-FE73-5C9A-C86A21E7B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5648" y="3280035"/>
            <a:ext cx="6911314" cy="3887614"/>
          </a:xfrm>
          <a:prstGeom prst="rect">
            <a:avLst/>
          </a:prstGeom>
        </p:spPr>
      </p:pic>
      <p:sp>
        <p:nvSpPr>
          <p:cNvPr id="6" name="TextBox 5">
            <a:extLst>
              <a:ext uri="{FF2B5EF4-FFF2-40B4-BE49-F238E27FC236}">
                <a16:creationId xmlns:a16="http://schemas.microsoft.com/office/drawing/2014/main" id="{DD0B5692-88F0-1B61-BB4F-BF16FBD08DB0}"/>
              </a:ext>
            </a:extLst>
          </p:cNvPr>
          <p:cNvSpPr txBox="1"/>
          <p:nvPr/>
        </p:nvSpPr>
        <p:spPr>
          <a:xfrm>
            <a:off x="8981233" y="4289002"/>
            <a:ext cx="2835547" cy="1815882"/>
          </a:xfrm>
          <a:prstGeom prst="rect">
            <a:avLst/>
          </a:prstGeom>
          <a:noFill/>
        </p:spPr>
        <p:txBody>
          <a:bodyPr wrap="square">
            <a:spAutoFit/>
          </a:bodyPr>
          <a:lstStyle/>
          <a:p>
            <a:pPr algn="ctr"/>
            <a:r>
              <a:rPr lang="en-GB" sz="2800" b="1" dirty="0">
                <a:solidFill>
                  <a:schemeClr val="bg1"/>
                </a:solidFill>
                <a:latin typeface="Arial" panose="020B0604020202020204" pitchFamily="34" charset="0"/>
                <a:cs typeface="Arial" panose="020B0604020202020204" pitchFamily="34" charset="0"/>
              </a:rPr>
              <a:t>We WON’T discuss funding or applications…</a:t>
            </a:r>
          </a:p>
        </p:txBody>
      </p:sp>
    </p:spTree>
    <p:extLst>
      <p:ext uri="{BB962C8B-B14F-4D97-AF65-F5344CB8AC3E}">
        <p14:creationId xmlns:p14="http://schemas.microsoft.com/office/powerpoint/2010/main" val="3760521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graphicFrame>
        <p:nvGraphicFramePr>
          <p:cNvPr id="6" name="Table 5">
            <a:extLst>
              <a:ext uri="{FF2B5EF4-FFF2-40B4-BE49-F238E27FC236}">
                <a16:creationId xmlns:a16="http://schemas.microsoft.com/office/drawing/2014/main" id="{A0632B19-72BE-47A1-A9BE-10F875B9DB3C}"/>
              </a:ext>
            </a:extLst>
          </p:cNvPr>
          <p:cNvGraphicFramePr>
            <a:graphicFrameLocks noGrp="1"/>
          </p:cNvGraphicFramePr>
          <p:nvPr>
            <p:extLst>
              <p:ext uri="{D42A27DB-BD31-4B8C-83A1-F6EECF244321}">
                <p14:modId xmlns:p14="http://schemas.microsoft.com/office/powerpoint/2010/main" val="2924883897"/>
              </p:ext>
            </p:extLst>
          </p:nvPr>
        </p:nvGraphicFramePr>
        <p:xfrm>
          <a:off x="288967" y="65593"/>
          <a:ext cx="11614065" cy="6726814"/>
        </p:xfrm>
        <a:graphic>
          <a:graphicData uri="http://schemas.openxmlformats.org/drawingml/2006/table">
            <a:tbl>
              <a:tblPr firstRow="1" bandRow="1">
                <a:tableStyleId>{0505E3EF-67EA-436B-97B2-0124C06EBD24}</a:tableStyleId>
              </a:tblPr>
              <a:tblGrid>
                <a:gridCol w="3871355">
                  <a:extLst>
                    <a:ext uri="{9D8B030D-6E8A-4147-A177-3AD203B41FA5}">
                      <a16:colId xmlns:a16="http://schemas.microsoft.com/office/drawing/2014/main" val="20000"/>
                    </a:ext>
                  </a:extLst>
                </a:gridCol>
                <a:gridCol w="3871355">
                  <a:extLst>
                    <a:ext uri="{9D8B030D-6E8A-4147-A177-3AD203B41FA5}">
                      <a16:colId xmlns:a16="http://schemas.microsoft.com/office/drawing/2014/main" val="20001"/>
                    </a:ext>
                  </a:extLst>
                </a:gridCol>
                <a:gridCol w="3871355">
                  <a:extLst>
                    <a:ext uri="{9D8B030D-6E8A-4147-A177-3AD203B41FA5}">
                      <a16:colId xmlns:a16="http://schemas.microsoft.com/office/drawing/2014/main" val="20002"/>
                    </a:ext>
                  </a:extLst>
                </a:gridCol>
              </a:tblGrid>
              <a:tr h="1828800">
                <a:tc>
                  <a:txBody>
                    <a:bodyPr/>
                    <a:lstStyle/>
                    <a:p>
                      <a:r>
                        <a:rPr lang="en-GB" sz="2800" b="0" dirty="0">
                          <a:latin typeface="Arial" panose="020B0604020202020204" pitchFamily="34" charset="0"/>
                          <a:cs typeface="Arial" panose="020B0604020202020204" pitchFamily="34" charset="0"/>
                        </a:rPr>
                        <a:t>Subject knowledge: modules</a:t>
                      </a:r>
                      <a:r>
                        <a:rPr lang="en-GB" sz="2800" b="0" baseline="0" dirty="0">
                          <a:latin typeface="Arial" panose="020B0604020202020204" pitchFamily="34" charset="0"/>
                          <a:cs typeface="Arial" panose="020B0604020202020204" pitchFamily="34" charset="0"/>
                        </a:rPr>
                        <a:t> relevant to the project</a:t>
                      </a:r>
                      <a:endParaRPr lang="en-GB" sz="2800" b="0" dirty="0">
                        <a:latin typeface="Arial" panose="020B0604020202020204" pitchFamily="34" charset="0"/>
                        <a:cs typeface="Arial" panose="020B0604020202020204" pitchFamily="34" charset="0"/>
                      </a:endParaRPr>
                    </a:p>
                  </a:txBody>
                  <a:tcPr marL="91435" marR="91435"/>
                </a:tc>
                <a:tc>
                  <a:txBody>
                    <a:bodyPr/>
                    <a:lstStyle/>
                    <a:p>
                      <a:r>
                        <a:rPr lang="en-GB" sz="2800" b="0" dirty="0">
                          <a:latin typeface="Arial" panose="020B0604020202020204" pitchFamily="34" charset="0"/>
                          <a:cs typeface="Arial" panose="020B0604020202020204" pitchFamily="34" charset="0"/>
                        </a:rPr>
                        <a:t>Relevant</a:t>
                      </a:r>
                      <a:r>
                        <a:rPr lang="en-GB" sz="2800" b="0" baseline="0" dirty="0">
                          <a:latin typeface="Arial" panose="020B0604020202020204" pitchFamily="34" charset="0"/>
                          <a:cs typeface="Arial" panose="020B0604020202020204" pitchFamily="34" charset="0"/>
                        </a:rPr>
                        <a:t> technical skills, lab techniques or methods</a:t>
                      </a:r>
                      <a:endParaRPr lang="en-GB" sz="2800" b="0" dirty="0">
                        <a:latin typeface="Arial" panose="020B0604020202020204" pitchFamily="34" charset="0"/>
                        <a:cs typeface="Arial" panose="020B0604020202020204" pitchFamily="34" charset="0"/>
                      </a:endParaRPr>
                    </a:p>
                  </a:txBody>
                  <a:tcPr marL="91435" marR="91435"/>
                </a:tc>
                <a:tc>
                  <a:txBody>
                    <a:bodyPr/>
                    <a:lstStyle/>
                    <a:p>
                      <a:r>
                        <a:rPr lang="en-GB" sz="2800" b="0" dirty="0">
                          <a:latin typeface="Arial" panose="020B0604020202020204" pitchFamily="34" charset="0"/>
                          <a:cs typeface="Arial" panose="020B0604020202020204" pitchFamily="34" charset="0"/>
                        </a:rPr>
                        <a:t>Research experience (lab project, dissertation, work</a:t>
                      </a:r>
                      <a:r>
                        <a:rPr lang="en-GB" sz="2800" b="0" baseline="0" dirty="0">
                          <a:latin typeface="Arial" panose="020B0604020202020204" pitchFamily="34" charset="0"/>
                          <a:cs typeface="Arial" panose="020B0604020202020204" pitchFamily="34" charset="0"/>
                        </a:rPr>
                        <a:t> experience</a:t>
                      </a:r>
                      <a:r>
                        <a:rPr lang="en-GB" sz="2800" b="0" dirty="0">
                          <a:latin typeface="Arial" panose="020B0604020202020204" pitchFamily="34" charset="0"/>
                          <a:cs typeface="Arial" panose="020B0604020202020204" pitchFamily="34" charset="0"/>
                        </a:rPr>
                        <a:t>)</a:t>
                      </a:r>
                    </a:p>
                  </a:txBody>
                  <a:tcPr marL="91435" marR="91435"/>
                </a:tc>
                <a:extLst>
                  <a:ext uri="{0D108BD9-81ED-4DB2-BD59-A6C34878D82A}">
                    <a16:rowId xmlns:a16="http://schemas.microsoft.com/office/drawing/2014/main" val="10000"/>
                  </a:ext>
                </a:extLst>
              </a:tr>
              <a:tr h="952554">
                <a:tc>
                  <a:txBody>
                    <a:bodyPr/>
                    <a:lstStyle/>
                    <a:p>
                      <a:r>
                        <a:rPr lang="en-GB" sz="2800" dirty="0">
                          <a:latin typeface="Arial" panose="020B0604020202020204" pitchFamily="34" charset="0"/>
                          <a:cs typeface="Arial" panose="020B0604020202020204" pitchFamily="34" charset="0"/>
                        </a:rPr>
                        <a:t>Curious with</a:t>
                      </a:r>
                      <a:r>
                        <a:rPr lang="en-GB" sz="2800" baseline="0" dirty="0">
                          <a:latin typeface="Arial" panose="020B0604020202020204" pitchFamily="34" charset="0"/>
                          <a:cs typeface="Arial" panose="020B0604020202020204" pitchFamily="34" charset="0"/>
                        </a:rPr>
                        <a:t> a</a:t>
                      </a:r>
                      <a:r>
                        <a:rPr lang="en-GB" sz="2800" dirty="0">
                          <a:latin typeface="Arial" panose="020B0604020202020204" pitchFamily="34" charset="0"/>
                          <a:cs typeface="Arial" panose="020B0604020202020204" pitchFamily="34" charset="0"/>
                        </a:rPr>
                        <a:t> thirst for knowledge</a:t>
                      </a:r>
                    </a:p>
                  </a:txBody>
                  <a:tcPr marL="91435" marR="91435"/>
                </a:tc>
                <a:tc>
                  <a:txBody>
                    <a:bodyPr/>
                    <a:lstStyle/>
                    <a:p>
                      <a:r>
                        <a:rPr lang="en-GB" sz="2800" dirty="0">
                          <a:latin typeface="Arial" panose="020B0604020202020204" pitchFamily="34" charset="0"/>
                          <a:cs typeface="Arial" panose="020B0604020202020204" pitchFamily="34" charset="0"/>
                        </a:rPr>
                        <a:t>Thorough</a:t>
                      </a:r>
                    </a:p>
                  </a:txBody>
                  <a:tcPr marL="91435" marR="91435"/>
                </a:tc>
                <a:tc>
                  <a:txBody>
                    <a:bodyPr/>
                    <a:lstStyle/>
                    <a:p>
                      <a:r>
                        <a:rPr lang="en-GB" sz="2800" dirty="0">
                          <a:latin typeface="Arial" panose="020B0604020202020204" pitchFamily="34" charset="0"/>
                          <a:cs typeface="Arial" panose="020B0604020202020204" pitchFamily="34" charset="0"/>
                        </a:rPr>
                        <a:t>Independent</a:t>
                      </a:r>
                      <a:r>
                        <a:rPr lang="en-GB" sz="2800" baseline="0" dirty="0">
                          <a:latin typeface="Arial" panose="020B0604020202020204" pitchFamily="34" charset="0"/>
                          <a:cs typeface="Arial" panose="020B0604020202020204" pitchFamily="34" charset="0"/>
                        </a:rPr>
                        <a:t> thinker</a:t>
                      </a:r>
                      <a:endParaRPr lang="en-GB" sz="2800" dirty="0">
                        <a:latin typeface="Arial" panose="020B0604020202020204" pitchFamily="34" charset="0"/>
                        <a:cs typeface="Arial" panose="020B0604020202020204" pitchFamily="34" charset="0"/>
                      </a:endParaRPr>
                    </a:p>
                  </a:txBody>
                  <a:tcPr marL="91435" marR="91435"/>
                </a:tc>
                <a:extLst>
                  <a:ext uri="{0D108BD9-81ED-4DB2-BD59-A6C34878D82A}">
                    <a16:rowId xmlns:a16="http://schemas.microsoft.com/office/drawing/2014/main" val="10001"/>
                  </a:ext>
                </a:extLst>
              </a:tr>
              <a:tr h="952554">
                <a:tc>
                  <a:txBody>
                    <a:bodyPr/>
                    <a:lstStyle/>
                    <a:p>
                      <a:r>
                        <a:rPr lang="en-GB" sz="2800" dirty="0">
                          <a:latin typeface="Arial" panose="020B0604020202020204" pitchFamily="34" charset="0"/>
                          <a:cs typeface="Arial" panose="020B0604020202020204" pitchFamily="34" charset="0"/>
                        </a:rPr>
                        <a:t>Self-motivated</a:t>
                      </a:r>
                      <a:r>
                        <a:rPr lang="en-GB" sz="2800" baseline="0" dirty="0">
                          <a:latin typeface="Arial" panose="020B0604020202020204" pitchFamily="34" charset="0"/>
                          <a:cs typeface="Arial" panose="020B0604020202020204" pitchFamily="34" charset="0"/>
                        </a:rPr>
                        <a:t>, self-disciplined</a:t>
                      </a:r>
                      <a:endParaRPr lang="en-GB" sz="2800" dirty="0">
                        <a:latin typeface="Arial" panose="020B0604020202020204" pitchFamily="34" charset="0"/>
                        <a:cs typeface="Arial" panose="020B0604020202020204" pitchFamily="34" charset="0"/>
                      </a:endParaRPr>
                    </a:p>
                  </a:txBody>
                  <a:tcPr marL="91435" marR="91435"/>
                </a:tc>
                <a:tc>
                  <a:txBody>
                    <a:bodyPr/>
                    <a:lstStyle/>
                    <a:p>
                      <a:r>
                        <a:rPr lang="en-GB" sz="2800" dirty="0">
                          <a:latin typeface="Arial" panose="020B0604020202020204" pitchFamily="34" charset="0"/>
                          <a:cs typeface="Arial" panose="020B0604020202020204" pitchFamily="34" charset="0"/>
                        </a:rPr>
                        <a:t>Good at teaching yourself</a:t>
                      </a:r>
                    </a:p>
                  </a:txBody>
                  <a:tcPr marL="91435" marR="91435"/>
                </a:tc>
                <a:tc>
                  <a:txBody>
                    <a:bodyPr/>
                    <a:lstStyle/>
                    <a:p>
                      <a:r>
                        <a:rPr lang="en-GB" sz="2800" dirty="0">
                          <a:latin typeface="Arial" panose="020B0604020202020204" pitchFamily="34" charset="0"/>
                          <a:cs typeface="Arial" panose="020B0604020202020204" pitchFamily="34" charset="0"/>
                        </a:rPr>
                        <a:t>Good concentration</a:t>
                      </a:r>
                    </a:p>
                  </a:txBody>
                  <a:tcPr marL="91435" marR="91435"/>
                </a:tc>
                <a:extLst>
                  <a:ext uri="{0D108BD9-81ED-4DB2-BD59-A6C34878D82A}">
                    <a16:rowId xmlns:a16="http://schemas.microsoft.com/office/drawing/2014/main" val="10002"/>
                  </a:ext>
                </a:extLst>
              </a:tr>
              <a:tr h="696913">
                <a:tc>
                  <a:txBody>
                    <a:bodyPr/>
                    <a:lstStyle/>
                    <a:p>
                      <a:r>
                        <a:rPr lang="en-GB" sz="2800" dirty="0">
                          <a:latin typeface="Arial" panose="020B0604020202020204" pitchFamily="34" charset="0"/>
                          <a:cs typeface="Arial" panose="020B0604020202020204" pitchFamily="34" charset="0"/>
                        </a:rPr>
                        <a:t>Dedicated</a:t>
                      </a:r>
                    </a:p>
                  </a:txBody>
                  <a:tcPr marL="91435" marR="91435"/>
                </a:tc>
                <a:tc>
                  <a:txBody>
                    <a:bodyPr/>
                    <a:lstStyle/>
                    <a:p>
                      <a:r>
                        <a:rPr lang="en-GB" sz="2800" dirty="0">
                          <a:latin typeface="Arial" panose="020B0604020202020204" pitchFamily="34" charset="0"/>
                          <a:cs typeface="Arial" panose="020B0604020202020204" pitchFamily="34" charset="0"/>
                        </a:rPr>
                        <a:t>Proactive</a:t>
                      </a:r>
                    </a:p>
                  </a:txBody>
                  <a:tcPr marL="91435" marR="91435"/>
                </a:tc>
                <a:tc>
                  <a:txBody>
                    <a:bodyPr/>
                    <a:lstStyle/>
                    <a:p>
                      <a:r>
                        <a:rPr lang="en-GB" sz="2800" dirty="0">
                          <a:latin typeface="Arial" panose="020B0604020202020204" pitchFamily="34" charset="0"/>
                          <a:cs typeface="Arial" panose="020B0604020202020204" pitchFamily="34" charset="0"/>
                        </a:rPr>
                        <a:t>Good</a:t>
                      </a:r>
                      <a:r>
                        <a:rPr lang="en-GB" sz="2800" baseline="0" dirty="0">
                          <a:latin typeface="Arial" panose="020B0604020202020204" pitchFamily="34" charset="0"/>
                          <a:cs typeface="Arial" panose="020B0604020202020204" pitchFamily="34" charset="0"/>
                        </a:rPr>
                        <a:t> problem solving ability</a:t>
                      </a:r>
                      <a:endParaRPr lang="en-GB" sz="2800" dirty="0">
                        <a:latin typeface="Arial" panose="020B0604020202020204" pitchFamily="34" charset="0"/>
                        <a:cs typeface="Arial" panose="020B0604020202020204" pitchFamily="34" charset="0"/>
                      </a:endParaRPr>
                    </a:p>
                  </a:txBody>
                  <a:tcPr marL="91435" marR="91435"/>
                </a:tc>
                <a:extLst>
                  <a:ext uri="{0D108BD9-81ED-4DB2-BD59-A6C34878D82A}">
                    <a16:rowId xmlns:a16="http://schemas.microsoft.com/office/drawing/2014/main" val="10003"/>
                  </a:ext>
                </a:extLst>
              </a:tr>
              <a:tr h="522368">
                <a:tc>
                  <a:txBody>
                    <a:bodyPr/>
                    <a:lstStyle/>
                    <a:p>
                      <a:r>
                        <a:rPr lang="en-GB" sz="2800" dirty="0">
                          <a:latin typeface="Arial" panose="020B0604020202020204" pitchFamily="34" charset="0"/>
                          <a:cs typeface="Arial" panose="020B0604020202020204" pitchFamily="34" charset="0"/>
                        </a:rPr>
                        <a:t>Questioning</a:t>
                      </a:r>
                    </a:p>
                  </a:txBody>
                  <a:tcPr marL="91435" marR="91435"/>
                </a:tc>
                <a:tc>
                  <a:txBody>
                    <a:bodyPr/>
                    <a:lstStyle/>
                    <a:p>
                      <a:r>
                        <a:rPr lang="en-GB" sz="2800" dirty="0">
                          <a:latin typeface="Arial" panose="020B0604020202020204" pitchFamily="34" charset="0"/>
                          <a:cs typeface="Arial" panose="020B0604020202020204" pitchFamily="34" charset="0"/>
                        </a:rPr>
                        <a:t>Driven</a:t>
                      </a:r>
                    </a:p>
                  </a:txBody>
                  <a:tcPr marL="91435" marR="91435"/>
                </a:tc>
                <a:tc>
                  <a:txBody>
                    <a:bodyPr/>
                    <a:lstStyle/>
                    <a:p>
                      <a:r>
                        <a:rPr lang="en-GB" sz="2800" dirty="0">
                          <a:latin typeface="Arial" panose="020B0604020202020204" pitchFamily="34" charset="0"/>
                          <a:cs typeface="Arial" panose="020B0604020202020204" pitchFamily="34" charset="0"/>
                        </a:rPr>
                        <a:t>Resilient</a:t>
                      </a:r>
                    </a:p>
                  </a:txBody>
                  <a:tcPr marL="91435" marR="91435"/>
                </a:tc>
                <a:extLst>
                  <a:ext uri="{0D108BD9-81ED-4DB2-BD59-A6C34878D82A}">
                    <a16:rowId xmlns:a16="http://schemas.microsoft.com/office/drawing/2014/main" val="10004"/>
                  </a:ext>
                </a:extLst>
              </a:tr>
              <a:tr h="1003290">
                <a:tc>
                  <a:txBody>
                    <a:bodyPr/>
                    <a:lstStyle/>
                    <a:p>
                      <a:r>
                        <a:rPr lang="en-GB" sz="2800" dirty="0">
                          <a:latin typeface="Arial" panose="020B0604020202020204" pitchFamily="34" charset="0"/>
                          <a:cs typeface="Arial" panose="020B0604020202020204" pitchFamily="34" charset="0"/>
                        </a:rPr>
                        <a:t>Able to accept feedback</a:t>
                      </a:r>
                      <a:r>
                        <a:rPr lang="en-GB" sz="2800" baseline="0" dirty="0">
                          <a:latin typeface="Arial" panose="020B0604020202020204" pitchFamily="34" charset="0"/>
                          <a:cs typeface="Arial" panose="020B0604020202020204" pitchFamily="34" charset="0"/>
                        </a:rPr>
                        <a:t> and criticism</a:t>
                      </a:r>
                      <a:endParaRPr lang="en-GB" sz="2800" dirty="0">
                        <a:latin typeface="Arial" panose="020B0604020202020204" pitchFamily="34" charset="0"/>
                        <a:cs typeface="Arial" panose="020B0604020202020204" pitchFamily="34" charset="0"/>
                      </a:endParaRPr>
                    </a:p>
                  </a:txBody>
                  <a:tcPr marL="91435" marR="91435"/>
                </a:tc>
                <a:tc>
                  <a:txBody>
                    <a:bodyPr/>
                    <a:lstStyle/>
                    <a:p>
                      <a:r>
                        <a:rPr lang="en-GB" sz="2800" dirty="0">
                          <a:latin typeface="Arial" panose="020B0604020202020204" pitchFamily="34" charset="0"/>
                          <a:cs typeface="Arial" panose="020B0604020202020204" pitchFamily="34" charset="0"/>
                        </a:rPr>
                        <a:t>Organised</a:t>
                      </a:r>
                    </a:p>
                  </a:txBody>
                  <a:tcPr marL="91435" marR="91435"/>
                </a:tc>
                <a:tc>
                  <a:txBody>
                    <a:bodyPr/>
                    <a:lstStyle/>
                    <a:p>
                      <a:r>
                        <a:rPr lang="en-GB" sz="2800" dirty="0">
                          <a:latin typeface="Arial" panose="020B0604020202020204" pitchFamily="34" charset="0"/>
                          <a:cs typeface="Arial" panose="020B0604020202020204" pitchFamily="34" charset="0"/>
                        </a:rPr>
                        <a:t>Willing to learn</a:t>
                      </a:r>
                    </a:p>
                  </a:txBody>
                  <a:tcPr marL="91435" marR="91435"/>
                </a:tc>
                <a:extLst>
                  <a:ext uri="{0D108BD9-81ED-4DB2-BD59-A6C34878D82A}">
                    <a16:rowId xmlns:a16="http://schemas.microsoft.com/office/drawing/2014/main" val="10005"/>
                  </a:ext>
                </a:extLst>
              </a:tr>
              <a:tr h="522368">
                <a:tc>
                  <a:txBody>
                    <a:bodyPr/>
                    <a:lstStyle/>
                    <a:p>
                      <a:r>
                        <a:rPr lang="en-GB" sz="2800" dirty="0">
                          <a:latin typeface="Arial" panose="020B0604020202020204" pitchFamily="34" charset="0"/>
                          <a:cs typeface="Arial" panose="020B0604020202020204" pitchFamily="34" charset="0"/>
                        </a:rPr>
                        <a:t>Can admit mistakes</a:t>
                      </a:r>
                    </a:p>
                  </a:txBody>
                  <a:tcPr marL="91435" marR="91435"/>
                </a:tc>
                <a:tc>
                  <a:txBody>
                    <a:bodyPr/>
                    <a:lstStyle/>
                    <a:p>
                      <a:r>
                        <a:rPr lang="en-GB" sz="2800" dirty="0">
                          <a:latin typeface="Arial" panose="020B0604020202020204" pitchFamily="34" charset="0"/>
                          <a:cs typeface="Arial" panose="020B0604020202020204" pitchFamily="34" charset="0"/>
                        </a:rPr>
                        <a:t>Adaptable</a:t>
                      </a:r>
                    </a:p>
                  </a:txBody>
                  <a:tcPr marL="91435" marR="91435"/>
                </a:tc>
                <a:tc>
                  <a:txBody>
                    <a:bodyPr/>
                    <a:lstStyle/>
                    <a:p>
                      <a:r>
                        <a:rPr lang="en-GB" sz="2800" dirty="0">
                          <a:latin typeface="Arial" panose="020B0604020202020204" pitchFamily="34" charset="0"/>
                          <a:cs typeface="Arial" panose="020B0604020202020204" pitchFamily="34" charset="0"/>
                        </a:rPr>
                        <a:t>Confident</a:t>
                      </a:r>
                    </a:p>
                  </a:txBody>
                  <a:tcPr marL="91435" marR="9143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17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BBED-E06C-4A7F-B45D-B2820C5A5F35}"/>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B476044D-3FBB-48EC-9530-E2480500AF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3" name="TextBox 22">
            <a:extLst>
              <a:ext uri="{FF2B5EF4-FFF2-40B4-BE49-F238E27FC236}">
                <a16:creationId xmlns:a16="http://schemas.microsoft.com/office/drawing/2014/main" id="{3BFEEF32-1BF3-4344-86C5-454A2D4E1E3F}"/>
              </a:ext>
            </a:extLst>
          </p:cNvPr>
          <p:cNvSpPr txBox="1"/>
          <p:nvPr/>
        </p:nvSpPr>
        <p:spPr>
          <a:xfrm>
            <a:off x="397813" y="2355496"/>
            <a:ext cx="11208248" cy="2308324"/>
          </a:xfrm>
          <a:prstGeom prst="rect">
            <a:avLst/>
          </a:prstGeom>
          <a:noFill/>
        </p:spPr>
        <p:txBody>
          <a:bodyPr wrap="square" rtlCol="0">
            <a:spAutoFit/>
          </a:bodyPr>
          <a:lstStyle/>
          <a:p>
            <a:pPr algn="ctr">
              <a:defRPr/>
            </a:pPr>
            <a:r>
              <a:rPr lang="en-GB" sz="7200" b="1" dirty="0">
                <a:solidFill>
                  <a:srgbClr val="B10170"/>
                </a:solidFill>
                <a:latin typeface="Arial" panose="020B0604020202020204" pitchFamily="34" charset="0"/>
                <a:cs typeface="Arial" panose="020B0604020202020204" pitchFamily="34" charset="0"/>
              </a:rPr>
              <a:t>IS IT FOR ME RIGHT NOW?</a:t>
            </a:r>
            <a:endParaRPr lang="en-GB" sz="7200" dirty="0">
              <a:solidFill>
                <a:srgbClr val="B1017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800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4" name="TextBox 13">
            <a:extLst>
              <a:ext uri="{FF2B5EF4-FFF2-40B4-BE49-F238E27FC236}">
                <a16:creationId xmlns:a16="http://schemas.microsoft.com/office/drawing/2014/main" id="{B3AD0BDE-917F-4D2E-A273-79888FE2D155}"/>
              </a:ext>
            </a:extLst>
          </p:cNvPr>
          <p:cNvSpPr txBox="1"/>
          <p:nvPr/>
        </p:nvSpPr>
        <p:spPr>
          <a:xfrm>
            <a:off x="631813" y="2659156"/>
            <a:ext cx="5464188" cy="2677656"/>
          </a:xfrm>
          <a:prstGeom prst="rect">
            <a:avLst/>
          </a:prstGeom>
          <a:noFill/>
        </p:spPr>
        <p:txBody>
          <a:bodyPr wrap="square" rtlCol="0">
            <a:spAutoFit/>
          </a:bodyPr>
          <a:lstStyle/>
          <a:p>
            <a:r>
              <a:rPr lang="en-GB" sz="2400" b="1" dirty="0">
                <a:solidFill>
                  <a:srgbClr val="00AEC5"/>
                </a:solidFill>
                <a:latin typeface="Arial" panose="020B0604020202020204" pitchFamily="34" charset="0"/>
                <a:cs typeface="Arial" panose="020B0604020202020204" pitchFamily="34" charset="0"/>
              </a:rPr>
              <a:t>What do you want to do with the next 4/5… years of your life? </a:t>
            </a:r>
            <a:br>
              <a:rPr lang="en-GB" sz="2400" b="1" dirty="0">
                <a:solidFill>
                  <a:srgbClr val="00AEC5"/>
                </a:solidFill>
                <a:latin typeface="Arial" panose="020B0604020202020204" pitchFamily="34" charset="0"/>
                <a:cs typeface="Arial" panose="020B0604020202020204" pitchFamily="34" charset="0"/>
              </a:rPr>
            </a:br>
            <a:endParaRPr lang="en-GB" sz="2400" b="1" dirty="0">
              <a:solidFill>
                <a:srgbClr val="00AEC5"/>
              </a:solidFill>
              <a:latin typeface="Arial" panose="020B0604020202020204" pitchFamily="34" charset="0"/>
              <a:cs typeface="Arial" panose="020B0604020202020204" pitchFamily="34" charset="0"/>
            </a:endParaRP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Explore ideas</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Expand my career opportunities</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Make money</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I’m not sure</a:t>
            </a: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521188"/>
            <a:ext cx="7297444"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ASK YOURSELF…</a:t>
            </a:r>
          </a:p>
        </p:txBody>
      </p:sp>
      <p:sp>
        <p:nvSpPr>
          <p:cNvPr id="3" name="TextBox 2">
            <a:extLst>
              <a:ext uri="{FF2B5EF4-FFF2-40B4-BE49-F238E27FC236}">
                <a16:creationId xmlns:a16="http://schemas.microsoft.com/office/drawing/2014/main" id="{E1A86647-8ED8-4CAC-B4B0-B7F667147144}"/>
              </a:ext>
            </a:extLst>
          </p:cNvPr>
          <p:cNvSpPr txBox="1"/>
          <p:nvPr/>
        </p:nvSpPr>
        <p:spPr>
          <a:xfrm>
            <a:off x="6413886" y="2659156"/>
            <a:ext cx="5464188" cy="2308324"/>
          </a:xfrm>
          <a:prstGeom prst="rect">
            <a:avLst/>
          </a:prstGeom>
          <a:noFill/>
        </p:spPr>
        <p:txBody>
          <a:bodyPr wrap="square" rtlCol="0">
            <a:spAutoFit/>
          </a:bodyPr>
          <a:lstStyle/>
          <a:p>
            <a:r>
              <a:rPr lang="en-GB" sz="2400" b="1" dirty="0">
                <a:solidFill>
                  <a:srgbClr val="00AEC5"/>
                </a:solidFill>
                <a:latin typeface="Arial" panose="020B0604020202020204" pitchFamily="34" charset="0"/>
                <a:cs typeface="Arial" panose="020B0604020202020204" pitchFamily="34" charset="0"/>
              </a:rPr>
              <a:t>Do you have an idea of what area you would study for a PhD?</a:t>
            </a:r>
            <a:br>
              <a:rPr lang="en-GB" sz="2400" b="1" dirty="0">
                <a:solidFill>
                  <a:srgbClr val="00AEC5"/>
                </a:solidFill>
                <a:latin typeface="Arial" panose="020B0604020202020204" pitchFamily="34" charset="0"/>
                <a:cs typeface="Arial" panose="020B0604020202020204" pitchFamily="34" charset="0"/>
              </a:rPr>
            </a:br>
            <a:endParaRPr lang="en-GB" sz="2400" b="1" dirty="0">
              <a:solidFill>
                <a:srgbClr val="00AEC5"/>
              </a:solidFill>
              <a:latin typeface="Arial" panose="020B0604020202020204" pitchFamily="34" charset="0"/>
              <a:cs typeface="Arial" panose="020B0604020202020204" pitchFamily="34" charset="0"/>
            </a:endParaRP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I have a clear idea</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I have some ideas</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Not really</a:t>
            </a:r>
          </a:p>
        </p:txBody>
      </p:sp>
    </p:spTree>
    <p:extLst>
      <p:ext uri="{BB962C8B-B14F-4D97-AF65-F5344CB8AC3E}">
        <p14:creationId xmlns:p14="http://schemas.microsoft.com/office/powerpoint/2010/main" val="409907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4" name="TextBox 13">
            <a:extLst>
              <a:ext uri="{FF2B5EF4-FFF2-40B4-BE49-F238E27FC236}">
                <a16:creationId xmlns:a16="http://schemas.microsoft.com/office/drawing/2014/main" id="{B3AD0BDE-917F-4D2E-A273-79888FE2D155}"/>
              </a:ext>
            </a:extLst>
          </p:cNvPr>
          <p:cNvSpPr txBox="1"/>
          <p:nvPr/>
        </p:nvSpPr>
        <p:spPr>
          <a:xfrm>
            <a:off x="631813" y="2659156"/>
            <a:ext cx="5464188" cy="2677656"/>
          </a:xfrm>
          <a:prstGeom prst="rect">
            <a:avLst/>
          </a:prstGeom>
          <a:noFill/>
        </p:spPr>
        <p:txBody>
          <a:bodyPr wrap="square" rtlCol="0">
            <a:spAutoFit/>
          </a:bodyPr>
          <a:lstStyle/>
          <a:p>
            <a:r>
              <a:rPr lang="en-GB" sz="2400" b="1" dirty="0">
                <a:solidFill>
                  <a:srgbClr val="00AEC5"/>
                </a:solidFill>
                <a:latin typeface="Arial" panose="020B0604020202020204" pitchFamily="34" charset="0"/>
                <a:cs typeface="Arial" panose="020B0604020202020204" pitchFamily="34" charset="0"/>
              </a:rPr>
              <a:t>How excited are you by the ideas you have for your PhD area? </a:t>
            </a:r>
            <a:br>
              <a:rPr lang="en-GB" sz="2400" b="1" dirty="0">
                <a:solidFill>
                  <a:srgbClr val="00AEC5"/>
                </a:solidFill>
                <a:latin typeface="Arial" panose="020B0604020202020204" pitchFamily="34" charset="0"/>
                <a:cs typeface="Arial" panose="020B0604020202020204" pitchFamily="34" charset="0"/>
              </a:rPr>
            </a:br>
            <a:endParaRPr lang="en-GB" sz="2400" b="1" dirty="0">
              <a:solidFill>
                <a:srgbClr val="00AEC5"/>
              </a:solidFill>
              <a:latin typeface="Arial" panose="020B0604020202020204" pitchFamily="34" charset="0"/>
              <a:cs typeface="Arial" panose="020B0604020202020204" pitchFamily="34" charset="0"/>
            </a:endParaRP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Very</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Fairly</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Not very</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I’d rather watch Netflix…</a:t>
            </a: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521188"/>
            <a:ext cx="7297444"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ASK YOURSELF…</a:t>
            </a:r>
          </a:p>
        </p:txBody>
      </p:sp>
      <p:sp>
        <p:nvSpPr>
          <p:cNvPr id="3" name="TextBox 2">
            <a:extLst>
              <a:ext uri="{FF2B5EF4-FFF2-40B4-BE49-F238E27FC236}">
                <a16:creationId xmlns:a16="http://schemas.microsoft.com/office/drawing/2014/main" id="{E1A86647-8ED8-4CAC-B4B0-B7F667147144}"/>
              </a:ext>
            </a:extLst>
          </p:cNvPr>
          <p:cNvSpPr txBox="1"/>
          <p:nvPr/>
        </p:nvSpPr>
        <p:spPr>
          <a:xfrm>
            <a:off x="6413886" y="2659156"/>
            <a:ext cx="5464188" cy="2677656"/>
          </a:xfrm>
          <a:prstGeom prst="rect">
            <a:avLst/>
          </a:prstGeom>
          <a:noFill/>
        </p:spPr>
        <p:txBody>
          <a:bodyPr wrap="square" rtlCol="0">
            <a:spAutoFit/>
          </a:bodyPr>
          <a:lstStyle/>
          <a:p>
            <a:r>
              <a:rPr lang="en-GB" sz="2400" b="1" dirty="0">
                <a:solidFill>
                  <a:srgbClr val="00AEC5"/>
                </a:solidFill>
                <a:latin typeface="Arial" panose="020B0604020202020204" pitchFamily="34" charset="0"/>
                <a:cs typeface="Arial" panose="020B0604020202020204" pitchFamily="34" charset="0"/>
              </a:rPr>
              <a:t>Do you need to do a PhD to pursue these ideas/ interests?</a:t>
            </a:r>
            <a:br>
              <a:rPr lang="en-GB" sz="2400" b="1" dirty="0">
                <a:solidFill>
                  <a:srgbClr val="00AEC5"/>
                </a:solidFill>
                <a:latin typeface="Arial" panose="020B0604020202020204" pitchFamily="34" charset="0"/>
                <a:cs typeface="Arial" panose="020B0604020202020204" pitchFamily="34" charset="0"/>
              </a:rPr>
            </a:br>
            <a:endParaRPr lang="en-GB" sz="2400" b="1" dirty="0">
              <a:solidFill>
                <a:srgbClr val="00AEC5"/>
              </a:solidFill>
              <a:latin typeface="Arial" panose="020B0604020202020204" pitchFamily="34" charset="0"/>
              <a:cs typeface="Arial" panose="020B0604020202020204" pitchFamily="34" charset="0"/>
            </a:endParaRP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Yes</a:t>
            </a:r>
          </a:p>
          <a:p>
            <a:pPr marL="457200" indent="-457200">
              <a:buFontTx/>
              <a:buAutoNum type="alphaLcParenR"/>
            </a:pPr>
            <a:r>
              <a:rPr lang="en-GB" sz="2400" dirty="0">
                <a:solidFill>
                  <a:srgbClr val="00AEC5"/>
                </a:solidFill>
                <a:latin typeface="Arial" panose="020B0604020202020204" pitchFamily="34" charset="0"/>
                <a:cs typeface="Arial" panose="020B0604020202020204" pitchFamily="34" charset="0"/>
              </a:rPr>
              <a:t>I don’t know</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Maybe not</a:t>
            </a:r>
          </a:p>
          <a:p>
            <a:pPr marL="457200" indent="-457200">
              <a:buAutoNum type="alphaLcParenR"/>
            </a:pPr>
            <a:r>
              <a:rPr lang="en-GB" sz="2400" dirty="0">
                <a:solidFill>
                  <a:srgbClr val="00AEC5"/>
                </a:solidFill>
                <a:latin typeface="Arial" panose="020B0604020202020204" pitchFamily="34" charset="0"/>
                <a:cs typeface="Arial" panose="020B0604020202020204" pitchFamily="34" charset="0"/>
              </a:rPr>
              <a:t>No</a:t>
            </a:r>
          </a:p>
        </p:txBody>
      </p:sp>
      <p:sp>
        <p:nvSpPr>
          <p:cNvPr id="4" name="TextBox 3">
            <a:extLst>
              <a:ext uri="{FF2B5EF4-FFF2-40B4-BE49-F238E27FC236}">
                <a16:creationId xmlns:a16="http://schemas.microsoft.com/office/drawing/2014/main" id="{82420BE7-29F8-40C0-A374-2A00E18D867D}"/>
              </a:ext>
            </a:extLst>
          </p:cNvPr>
          <p:cNvSpPr txBox="1"/>
          <p:nvPr/>
        </p:nvSpPr>
        <p:spPr>
          <a:xfrm>
            <a:off x="631813" y="5528255"/>
            <a:ext cx="10507242" cy="584775"/>
          </a:xfrm>
          <a:prstGeom prst="rect">
            <a:avLst/>
          </a:prstGeom>
          <a:noFill/>
        </p:spPr>
        <p:txBody>
          <a:bodyPr wrap="square" rtlCol="0">
            <a:spAutoFit/>
          </a:bodyPr>
          <a:lstStyle/>
          <a:p>
            <a:pPr algn="ctr"/>
            <a:r>
              <a:rPr lang="en-GB" sz="3200" b="1" dirty="0">
                <a:solidFill>
                  <a:srgbClr val="A3235A"/>
                </a:solidFill>
                <a:latin typeface="Arial" panose="020B0604020202020204" pitchFamily="34" charset="0"/>
                <a:cs typeface="Arial" panose="020B0604020202020204" pitchFamily="34" charset="0"/>
              </a:rPr>
              <a:t>Who is still standing…?!?</a:t>
            </a:r>
          </a:p>
        </p:txBody>
      </p:sp>
      <p:sp>
        <p:nvSpPr>
          <p:cNvPr id="6" name="TextBox 5">
            <a:extLst>
              <a:ext uri="{FF2B5EF4-FFF2-40B4-BE49-F238E27FC236}">
                <a16:creationId xmlns:a16="http://schemas.microsoft.com/office/drawing/2014/main" id="{23D5E29E-3006-47D7-8D88-6E8E88F63259}"/>
              </a:ext>
            </a:extLst>
          </p:cNvPr>
          <p:cNvSpPr txBox="1"/>
          <p:nvPr/>
        </p:nvSpPr>
        <p:spPr>
          <a:xfrm>
            <a:off x="631813" y="6085405"/>
            <a:ext cx="10507242" cy="400110"/>
          </a:xfrm>
          <a:prstGeom prst="rect">
            <a:avLst/>
          </a:prstGeom>
          <a:noFill/>
        </p:spPr>
        <p:txBody>
          <a:bodyPr wrap="square" rtlCol="0">
            <a:spAutoFit/>
          </a:bodyPr>
          <a:lstStyle/>
          <a:p>
            <a:pPr algn="ctr"/>
            <a:r>
              <a:rPr lang="en-GB" sz="2000" dirty="0">
                <a:solidFill>
                  <a:srgbClr val="A3235A"/>
                </a:solidFill>
                <a:latin typeface="Arial" panose="020B0604020202020204" pitchFamily="34" charset="0"/>
                <a:cs typeface="Arial" panose="020B0604020202020204" pitchFamily="34" charset="0"/>
              </a:rPr>
              <a:t>Inspired by </a:t>
            </a:r>
            <a:r>
              <a:rPr lang="en-GB" sz="2000" dirty="0" err="1">
                <a:solidFill>
                  <a:srgbClr val="A3235A"/>
                </a:solidFill>
                <a:latin typeface="Arial" panose="020B0604020202020204" pitchFamily="34" charset="0"/>
                <a:cs typeface="Arial" panose="020B0604020202020204" pitchFamily="34" charset="0"/>
              </a:rPr>
              <a:t>Berdahl</a:t>
            </a:r>
            <a:r>
              <a:rPr lang="en-GB" sz="2000" dirty="0">
                <a:solidFill>
                  <a:srgbClr val="A3235A"/>
                </a:solidFill>
                <a:latin typeface="Arial" panose="020B0604020202020204" pitchFamily="34" charset="0"/>
                <a:cs typeface="Arial" panose="020B0604020202020204" pitchFamily="34" charset="0"/>
              </a:rPr>
              <a:t> &amp; Malloy: </a:t>
            </a:r>
            <a:r>
              <a:rPr lang="en-GB" sz="2000" i="1" dirty="0">
                <a:solidFill>
                  <a:srgbClr val="A3235A"/>
                </a:solidFill>
                <a:latin typeface="Arial" panose="020B0604020202020204" pitchFamily="34" charset="0"/>
                <a:cs typeface="Arial" panose="020B0604020202020204" pitchFamily="34" charset="0"/>
              </a:rPr>
              <a:t>Work your Career </a:t>
            </a:r>
            <a:r>
              <a:rPr lang="en-GB" sz="2000" dirty="0">
                <a:solidFill>
                  <a:srgbClr val="A3235A"/>
                </a:solidFill>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416678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6" name="TextBox 15">
            <a:extLst>
              <a:ext uri="{FF2B5EF4-FFF2-40B4-BE49-F238E27FC236}">
                <a16:creationId xmlns:a16="http://schemas.microsoft.com/office/drawing/2014/main" id="{AD0AEC5D-33C5-4B95-A987-51FC9E891778}"/>
              </a:ext>
            </a:extLst>
          </p:cNvPr>
          <p:cNvSpPr txBox="1"/>
          <p:nvPr/>
        </p:nvSpPr>
        <p:spPr>
          <a:xfrm>
            <a:off x="403761" y="1339313"/>
            <a:ext cx="11447813"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WHY IS THIS IMPORTANT?</a:t>
            </a:r>
          </a:p>
        </p:txBody>
      </p:sp>
      <p:sp>
        <p:nvSpPr>
          <p:cNvPr id="3" name="TextBox 2">
            <a:extLst>
              <a:ext uri="{FF2B5EF4-FFF2-40B4-BE49-F238E27FC236}">
                <a16:creationId xmlns:a16="http://schemas.microsoft.com/office/drawing/2014/main" id="{F5BDE934-CAB1-4DC5-B132-42467D9C5736}"/>
              </a:ext>
            </a:extLst>
          </p:cNvPr>
          <p:cNvSpPr txBox="1"/>
          <p:nvPr/>
        </p:nvSpPr>
        <p:spPr>
          <a:xfrm>
            <a:off x="543846" y="2470067"/>
            <a:ext cx="10854047" cy="4401205"/>
          </a:xfrm>
          <a:prstGeom prst="rect">
            <a:avLst/>
          </a:prstGeom>
          <a:noFill/>
        </p:spPr>
        <p:txBody>
          <a:bodyPr wrap="square" rtlCol="0">
            <a:spAutoFit/>
          </a:bodyPr>
          <a:lstStyle/>
          <a:p>
            <a:pPr marL="342900" indent="-342900" algn="l">
              <a:buFont typeface="Arial" panose="020B0604020202020204" pitchFamily="34" charset="0"/>
              <a:buChar char="•"/>
            </a:pPr>
            <a:r>
              <a:rPr lang="en-GB" altLang="en-US" sz="2400" b="1" dirty="0">
                <a:latin typeface="Arial" panose="020B0604020202020204" pitchFamily="34" charset="0"/>
                <a:cs typeface="Arial" panose="020B0604020202020204" pitchFamily="34" charset="0"/>
              </a:rPr>
              <a:t>Project: </a:t>
            </a:r>
            <a:r>
              <a:rPr lang="en-GB" altLang="en-US" sz="2400" dirty="0">
                <a:latin typeface="Arial" panose="020B0604020202020204" pitchFamily="34" charset="0"/>
                <a:cs typeface="Arial" panose="020B0604020202020204" pitchFamily="34" charset="0"/>
              </a:rPr>
              <a:t>clearly-outlined; feasible; positions itself within/alongside existing scholarship and displays an </a:t>
            </a:r>
            <a:r>
              <a:rPr lang="en-GB" altLang="en-US" sz="2400" b="1" i="1" dirty="0">
                <a:latin typeface="Arial" panose="020B0604020202020204" pitchFamily="34" charset="0"/>
                <a:cs typeface="Arial" panose="020B0604020202020204" pitchFamily="34" charset="0"/>
              </a:rPr>
              <a:t>original contribution to knowledge</a:t>
            </a:r>
          </a:p>
          <a:p>
            <a:pPr marL="171450" indent="-171450" algn="l">
              <a:buFont typeface="Arial" panose="020B0604020202020204" pitchFamily="34" charset="0"/>
              <a:buChar char="•"/>
            </a:pPr>
            <a:endParaRPr lang="en-GB" altLang="en-US" sz="11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altLang="en-US" sz="2400" b="1" dirty="0">
                <a:latin typeface="Arial" panose="020B0604020202020204" pitchFamily="34" charset="0"/>
                <a:cs typeface="Arial" panose="020B0604020202020204" pitchFamily="34" charset="0"/>
              </a:rPr>
              <a:t>Person: </a:t>
            </a:r>
            <a:r>
              <a:rPr lang="en-GB" altLang="en-US" sz="2400" dirty="0">
                <a:latin typeface="Arial" panose="020B0604020202020204" pitchFamily="34" charset="0"/>
                <a:cs typeface="Arial" panose="020B0604020202020204" pitchFamily="34" charset="0"/>
              </a:rPr>
              <a:t>what makes you the best person to undertake this research? </a:t>
            </a:r>
          </a:p>
          <a:p>
            <a:pPr marL="171450" indent="-171450" algn="l">
              <a:buFont typeface="Arial" panose="020B0604020202020204" pitchFamily="34" charset="0"/>
              <a:buChar char="•"/>
            </a:pPr>
            <a:endParaRPr lang="en-GB" altLang="en-US" sz="11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altLang="en-US" sz="2400" b="1" dirty="0">
                <a:latin typeface="Arial" panose="020B0604020202020204" pitchFamily="34" charset="0"/>
                <a:cs typeface="Arial" panose="020B0604020202020204" pitchFamily="34" charset="0"/>
              </a:rPr>
              <a:t>Preparation: </a:t>
            </a:r>
            <a:r>
              <a:rPr lang="en-GB" altLang="en-US" sz="2400" dirty="0">
                <a:latin typeface="Arial" panose="020B0604020202020204" pitchFamily="34" charset="0"/>
                <a:cs typeface="Arial" panose="020B0604020202020204" pitchFamily="34" charset="0"/>
              </a:rPr>
              <a:t>What relevant experience do you have (relevant modules, dissertation, research skills courses etc.)?</a:t>
            </a:r>
          </a:p>
          <a:p>
            <a:pPr marL="171450" indent="-171450" algn="l">
              <a:buFont typeface="Arial" panose="020B0604020202020204" pitchFamily="34" charset="0"/>
              <a:buChar char="•"/>
            </a:pPr>
            <a:endParaRPr lang="en-GB" altLang="en-US" sz="12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altLang="en-US" sz="2400" b="1" dirty="0">
                <a:latin typeface="Arial" panose="020B0604020202020204" pitchFamily="34" charset="0"/>
                <a:cs typeface="Arial" panose="020B0604020202020204" pitchFamily="34" charset="0"/>
              </a:rPr>
              <a:t>Place: </a:t>
            </a:r>
            <a:r>
              <a:rPr lang="en-GB" altLang="en-US" sz="2400" dirty="0">
                <a:latin typeface="Arial" panose="020B0604020202020204" pitchFamily="34" charset="0"/>
                <a:cs typeface="Arial" panose="020B0604020202020204" pitchFamily="34" charset="0"/>
              </a:rPr>
              <a:t>Why are you applying to that University/ Department? Your fit with existing research interests, resources available, evidence that appropriate qualified supervisors are available </a:t>
            </a:r>
          </a:p>
          <a:p>
            <a:pPr marL="171450" indent="-171450" algn="l">
              <a:buFont typeface="Arial" panose="020B0604020202020204" pitchFamily="34" charset="0"/>
              <a:buChar char="•"/>
            </a:pPr>
            <a:endParaRPr lang="en-GB" altLang="en-US" sz="12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altLang="en-US" sz="2400" b="1" dirty="0">
                <a:latin typeface="Arial" panose="020B0604020202020204" pitchFamily="34" charset="0"/>
                <a:cs typeface="Arial" panose="020B0604020202020204" pitchFamily="34" charset="0"/>
              </a:rPr>
              <a:t>Passion</a:t>
            </a:r>
            <a:r>
              <a:rPr lang="en-GB" altLang="en-US" sz="2400" dirty="0">
                <a:latin typeface="Arial" panose="020B0604020202020204" pitchFamily="34" charset="0"/>
                <a:cs typeface="Arial" panose="020B0604020202020204" pitchFamily="34" charset="0"/>
              </a:rPr>
              <a:t> for your subject!</a:t>
            </a:r>
          </a:p>
          <a:p>
            <a:endParaRPr lang="en-GB" dirty="0"/>
          </a:p>
        </p:txBody>
      </p:sp>
    </p:spTree>
    <p:extLst>
      <p:ext uri="{BB962C8B-B14F-4D97-AF65-F5344CB8AC3E}">
        <p14:creationId xmlns:p14="http://schemas.microsoft.com/office/powerpoint/2010/main" val="283857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8597590" y="3691054"/>
            <a:ext cx="2118732" cy="1631216"/>
          </a:xfrm>
          <a:prstGeom prst="rect">
            <a:avLst/>
          </a:prstGeom>
          <a:noFill/>
        </p:spPr>
        <p:txBody>
          <a:bodyPr wrap="square" rtlCol="0">
            <a:spAutoFit/>
          </a:bodyPr>
          <a:lstStyle/>
          <a:p>
            <a:pPr algn="ctr"/>
            <a:r>
              <a:rPr lang="en-GB" sz="2000" b="1" dirty="0">
                <a:solidFill>
                  <a:schemeClr val="bg1"/>
                </a:solidFill>
                <a:latin typeface="Arial" panose="020B0604020202020204" pitchFamily="34" charset="0"/>
                <a:cs typeface="Arial" panose="020B0604020202020204" pitchFamily="34" charset="0"/>
              </a:rPr>
              <a:t>Highlight something, add a call to action, or provide a link</a:t>
            </a:r>
          </a:p>
        </p:txBody>
      </p:sp>
      <p:sp>
        <p:nvSpPr>
          <p:cNvPr id="14" name="TextBox 13">
            <a:extLst>
              <a:ext uri="{FF2B5EF4-FFF2-40B4-BE49-F238E27FC236}">
                <a16:creationId xmlns:a16="http://schemas.microsoft.com/office/drawing/2014/main" id="{B3AD0BDE-917F-4D2E-A273-79888FE2D155}"/>
              </a:ext>
            </a:extLst>
          </p:cNvPr>
          <p:cNvSpPr txBox="1"/>
          <p:nvPr/>
        </p:nvSpPr>
        <p:spPr>
          <a:xfrm>
            <a:off x="645514" y="2402864"/>
            <a:ext cx="8355611" cy="4154984"/>
          </a:xfrm>
          <a:prstGeom prst="rect">
            <a:avLst/>
          </a:prstGeom>
          <a:noFill/>
        </p:spPr>
        <p:txBody>
          <a:bodyPr wrap="square" rtlCol="0">
            <a:spAutoFit/>
          </a:bodyPr>
          <a:lstStyle/>
          <a:p>
            <a:r>
              <a:rPr lang="en-GB" sz="2400" b="1" dirty="0">
                <a:solidFill>
                  <a:srgbClr val="00AEC5"/>
                </a:solidFill>
                <a:latin typeface="Arial" panose="020B0604020202020204" pitchFamily="34" charset="0"/>
                <a:cs typeface="Arial" panose="020B0604020202020204" pitchFamily="34" charset="0"/>
              </a:rPr>
              <a:t>Applying for and funding a PhD</a:t>
            </a:r>
          </a:p>
          <a:p>
            <a:r>
              <a:rPr lang="en-GB" sz="2400" dirty="0">
                <a:solidFill>
                  <a:srgbClr val="00AEC5"/>
                </a:solidFill>
                <a:latin typeface="Arial" panose="020B0604020202020204" pitchFamily="34" charset="0"/>
                <a:cs typeface="Arial" panose="020B0604020202020204" pitchFamily="34" charset="0"/>
              </a:rPr>
              <a:t>15</a:t>
            </a:r>
            <a:r>
              <a:rPr lang="en-GB" sz="2400" baseline="30000" dirty="0">
                <a:solidFill>
                  <a:srgbClr val="00AEC5"/>
                </a:solidFill>
                <a:latin typeface="Arial" panose="020B0604020202020204" pitchFamily="34" charset="0"/>
                <a:cs typeface="Arial" panose="020B0604020202020204" pitchFamily="34" charset="0"/>
              </a:rPr>
              <a:t>th</a:t>
            </a:r>
            <a:r>
              <a:rPr lang="en-GB" sz="2400" dirty="0">
                <a:solidFill>
                  <a:srgbClr val="00AEC5"/>
                </a:solidFill>
                <a:latin typeface="Arial" panose="020B0604020202020204" pitchFamily="34" charset="0"/>
                <a:cs typeface="Arial" panose="020B0604020202020204" pitchFamily="34" charset="0"/>
              </a:rPr>
              <a:t> November 14.00 – 15.30, online</a:t>
            </a:r>
          </a:p>
          <a:p>
            <a:endParaRPr lang="en-GB" sz="2400" dirty="0">
              <a:solidFill>
                <a:srgbClr val="00AEC5"/>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400" b="0" i="0" dirty="0">
                <a:solidFill>
                  <a:srgbClr val="4C4C4C"/>
                </a:solidFill>
                <a:effectLst/>
                <a:latin typeface="Arial" panose="020B0604020202020204" pitchFamily="34" charset="0"/>
              </a:rPr>
              <a:t>The PhD application process;</a:t>
            </a:r>
          </a:p>
          <a:p>
            <a:pPr marL="342900" indent="-342900" algn="l">
              <a:buFont typeface="Arial" panose="020B0604020202020204" pitchFamily="34" charset="0"/>
              <a:buChar char="•"/>
            </a:pPr>
            <a:r>
              <a:rPr lang="en-GB" sz="2400" b="0" i="0" dirty="0">
                <a:solidFill>
                  <a:srgbClr val="4C4C4C"/>
                </a:solidFill>
                <a:effectLst/>
                <a:latin typeface="Arial" panose="020B0604020202020204" pitchFamily="34" charset="0"/>
              </a:rPr>
              <a:t>The difference between applying for a pre-set project and applying for a project of your own creation;</a:t>
            </a:r>
          </a:p>
          <a:p>
            <a:pPr marL="342900" indent="-342900" algn="l">
              <a:buFont typeface="Arial" panose="020B0604020202020204" pitchFamily="34" charset="0"/>
              <a:buChar char="•"/>
            </a:pPr>
            <a:r>
              <a:rPr lang="en-GB" sz="2400" b="0" i="0" dirty="0">
                <a:solidFill>
                  <a:srgbClr val="4C4C4C"/>
                </a:solidFill>
                <a:effectLst/>
                <a:latin typeface="Arial" panose="020B0604020202020204" pitchFamily="34" charset="0"/>
              </a:rPr>
              <a:t>Some of the different funding options available to you;</a:t>
            </a:r>
          </a:p>
          <a:p>
            <a:pPr marL="342900" indent="-342900" algn="l">
              <a:buFont typeface="Arial" panose="020B0604020202020204" pitchFamily="34" charset="0"/>
              <a:buChar char="•"/>
            </a:pPr>
            <a:r>
              <a:rPr lang="en-GB" sz="2400" b="0" i="0" dirty="0">
                <a:solidFill>
                  <a:srgbClr val="4C4C4C"/>
                </a:solidFill>
                <a:effectLst/>
                <a:latin typeface="Arial" panose="020B0604020202020204" pitchFamily="34" charset="0"/>
              </a:rPr>
              <a:t>Any questions you might have about the application or funding processes.</a:t>
            </a:r>
          </a:p>
          <a:p>
            <a:endParaRPr lang="en-GB" sz="2400" dirty="0">
              <a:solidFill>
                <a:srgbClr val="00AEC5"/>
              </a:solidFill>
              <a:latin typeface="Arial" panose="020B0604020202020204" pitchFamily="34" charset="0"/>
              <a:cs typeface="Arial" panose="020B0604020202020204" pitchFamily="34" charset="0"/>
            </a:endParaRPr>
          </a:p>
          <a:p>
            <a:r>
              <a:rPr lang="en-GB" sz="2400" dirty="0">
                <a:solidFill>
                  <a:srgbClr val="00AEC5"/>
                </a:solidFill>
                <a:latin typeface="Arial" panose="020B0604020202020204" pitchFamily="34" charset="0"/>
                <a:cs typeface="Arial" panose="020B0604020202020204" pitchFamily="34" charset="0"/>
              </a:rPr>
              <a:t>Book </a:t>
            </a:r>
            <a:r>
              <a:rPr lang="en-GB" sz="2400" dirty="0">
                <a:solidFill>
                  <a:srgbClr val="00AEC5"/>
                </a:solidFill>
                <a:latin typeface="Arial" panose="020B0604020202020204" pitchFamily="34" charset="0"/>
                <a:cs typeface="Arial" panose="020B0604020202020204" pitchFamily="34" charset="0"/>
                <a:hlinkClick r:id="rId3"/>
              </a:rPr>
              <a:t>here</a:t>
            </a:r>
            <a:endParaRPr lang="en-GB" sz="2400" dirty="0">
              <a:solidFill>
                <a:srgbClr val="00AEC5"/>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D0AEC5D-33C5-4B95-A987-51FC9E891778}"/>
              </a:ext>
            </a:extLst>
          </p:cNvPr>
          <p:cNvSpPr txBox="1"/>
          <p:nvPr/>
        </p:nvSpPr>
        <p:spPr>
          <a:xfrm>
            <a:off x="645514" y="1479534"/>
            <a:ext cx="10900972"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Ready to find out more?</a:t>
            </a:r>
          </a:p>
        </p:txBody>
      </p:sp>
      <p:pic>
        <p:nvPicPr>
          <p:cNvPr id="4" name="Picture 3">
            <a:extLst>
              <a:ext uri="{FF2B5EF4-FFF2-40B4-BE49-F238E27FC236}">
                <a16:creationId xmlns:a16="http://schemas.microsoft.com/office/drawing/2014/main" id="{E08ED69A-65FE-D580-B464-47A6632CA5C2}"/>
              </a:ext>
            </a:extLst>
          </p:cNvPr>
          <p:cNvPicPr>
            <a:picLocks noChangeAspect="1"/>
          </p:cNvPicPr>
          <p:nvPr/>
        </p:nvPicPr>
        <p:blipFill>
          <a:blip r:embed="rId4"/>
          <a:stretch>
            <a:fillRect/>
          </a:stretch>
        </p:blipFill>
        <p:spPr>
          <a:xfrm>
            <a:off x="9187211" y="3170222"/>
            <a:ext cx="2266950" cy="2219325"/>
          </a:xfrm>
          <a:prstGeom prst="rect">
            <a:avLst/>
          </a:prstGeom>
        </p:spPr>
      </p:pic>
    </p:spTree>
    <p:extLst>
      <p:ext uri="{BB962C8B-B14F-4D97-AF65-F5344CB8AC3E}">
        <p14:creationId xmlns:p14="http://schemas.microsoft.com/office/powerpoint/2010/main" val="1102504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521188"/>
            <a:ext cx="7297444"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NEXT STEPS</a:t>
            </a:r>
          </a:p>
        </p:txBody>
      </p:sp>
      <p:sp>
        <p:nvSpPr>
          <p:cNvPr id="8" name="TextBox 7">
            <a:extLst>
              <a:ext uri="{FF2B5EF4-FFF2-40B4-BE49-F238E27FC236}">
                <a16:creationId xmlns:a16="http://schemas.microsoft.com/office/drawing/2014/main" id="{90A2C9DB-9409-4460-AA49-73C0A9940A28}"/>
              </a:ext>
            </a:extLst>
          </p:cNvPr>
          <p:cNvSpPr txBox="1"/>
          <p:nvPr/>
        </p:nvSpPr>
        <p:spPr>
          <a:xfrm>
            <a:off x="736846" y="2627739"/>
            <a:ext cx="11114728" cy="2939266"/>
          </a:xfrm>
          <a:prstGeom prst="rect">
            <a:avLst/>
          </a:prstGeom>
          <a:noFill/>
        </p:spPr>
        <p:txBody>
          <a:bodyPr wrap="square">
            <a:spAutoFit/>
          </a:bodyPr>
          <a:lstStyle/>
          <a:p>
            <a:pPr>
              <a:defRPr/>
            </a:pPr>
            <a:endParaRPr lang="en-GB" altLang="en-US" sz="900" dirty="0">
              <a:latin typeface="Arial" panose="020B0604020202020204" pitchFamily="34" charset="0"/>
              <a:ea typeface="MS PGothic" pitchFamily="34" charset="-128"/>
              <a:cs typeface="Arial" panose="020B0604020202020204" pitchFamily="34" charset="0"/>
            </a:endParaRPr>
          </a:p>
          <a:p>
            <a:pPr>
              <a:buFont typeface="Wingdings" pitchFamily="2" charset="2"/>
              <a:buChar char="Ø"/>
              <a:defRPr/>
            </a:pPr>
            <a:r>
              <a:rPr lang="en-GB" altLang="en-US" sz="2000" dirty="0">
                <a:latin typeface="Arial" panose="020B0604020202020204" pitchFamily="34" charset="0"/>
                <a:ea typeface="MS PGothic" pitchFamily="34" charset="-128"/>
                <a:cs typeface="Arial" panose="020B0604020202020204" pitchFamily="34" charset="0"/>
              </a:rPr>
              <a:t>Discuss your options with a careers adviser by booking an appointment via </a:t>
            </a:r>
            <a:r>
              <a:rPr lang="en-GB" altLang="en-US" sz="2000" b="1" dirty="0">
                <a:solidFill>
                  <a:schemeClr val="tx2"/>
                </a:solidFill>
                <a:latin typeface="Arial" panose="020B0604020202020204" pitchFamily="34" charset="0"/>
                <a:ea typeface="MS PGothic" pitchFamily="34" charset="-128"/>
                <a:cs typeface="Arial" panose="020B0604020202020204" pitchFamily="34" charset="0"/>
              </a:rPr>
              <a:t>Careers Connect: </a:t>
            </a:r>
            <a:r>
              <a:rPr lang="en-GB" altLang="en-US" sz="2000" b="1" dirty="0">
                <a:latin typeface="Arial" panose="020B0604020202020204" pitchFamily="34" charset="0"/>
                <a:ea typeface="MS PGothic" pitchFamily="34" charset="-128"/>
                <a:cs typeface="Arial" panose="020B0604020202020204" pitchFamily="34" charset="0"/>
                <a:hlinkClick r:id="rId4"/>
              </a:rPr>
              <a:t>https://bham.targetconnect.net</a:t>
            </a:r>
            <a:br>
              <a:rPr lang="en-GB" altLang="en-US" sz="2000" b="1" dirty="0">
                <a:latin typeface="Arial" panose="020B0604020202020204" pitchFamily="34" charset="0"/>
                <a:ea typeface="MS PGothic" pitchFamily="34" charset="-128"/>
                <a:cs typeface="Arial" panose="020B0604020202020204" pitchFamily="34" charset="0"/>
              </a:rPr>
            </a:br>
            <a:endParaRPr lang="en-GB" altLang="en-US" sz="2000" b="1" dirty="0">
              <a:latin typeface="Arial" panose="020B0604020202020204" pitchFamily="34" charset="0"/>
              <a:ea typeface="MS PGothic" pitchFamily="34" charset="-128"/>
              <a:cs typeface="Arial" panose="020B0604020202020204" pitchFamily="34" charset="0"/>
            </a:endParaRPr>
          </a:p>
          <a:p>
            <a:pPr>
              <a:buFont typeface="Wingdings" pitchFamily="2" charset="2"/>
              <a:buChar char="Ø"/>
              <a:defRPr/>
            </a:pPr>
            <a:r>
              <a:rPr lang="en-GB" altLang="en-US" sz="2000" dirty="0">
                <a:latin typeface="Arial" panose="020B0604020202020204" pitchFamily="34" charset="0"/>
                <a:ea typeface="MS PGothic" pitchFamily="34" charset="-128"/>
                <a:cs typeface="Arial" panose="020B0604020202020204" pitchFamily="34" charset="0"/>
              </a:rPr>
              <a:t>Applying for PG Study and applying for funding: 2:00 – 3:30pm, Wednesday 15 November</a:t>
            </a:r>
          </a:p>
          <a:p>
            <a:pPr>
              <a:buFont typeface="Wingdings" pitchFamily="2" charset="2"/>
              <a:buChar char="Ø"/>
              <a:defRPr/>
            </a:pPr>
            <a:endParaRPr lang="en-GB" altLang="en-US" sz="800" b="1" dirty="0">
              <a:latin typeface="Arial" panose="020B0604020202020204" pitchFamily="34" charset="0"/>
              <a:ea typeface="MS PGothic" pitchFamily="34" charset="-128"/>
              <a:cs typeface="Arial" panose="020B0604020202020204" pitchFamily="34" charset="0"/>
            </a:endParaRPr>
          </a:p>
          <a:p>
            <a:pPr>
              <a:buFont typeface="Wingdings" pitchFamily="2" charset="2"/>
              <a:buChar char="Ø"/>
              <a:defRPr/>
            </a:pPr>
            <a:endParaRPr lang="en-GB" altLang="en-US" sz="800" b="1" dirty="0">
              <a:latin typeface="Arial" panose="020B0604020202020204" pitchFamily="34" charset="0"/>
              <a:ea typeface="MS PGothic" pitchFamily="34" charset="-128"/>
              <a:cs typeface="Arial" panose="020B0604020202020204" pitchFamily="34" charset="0"/>
            </a:endParaRPr>
          </a:p>
          <a:p>
            <a:pPr>
              <a:buFont typeface="Wingdings" pitchFamily="2" charset="2"/>
              <a:buChar char="Ø"/>
              <a:defRPr/>
            </a:pPr>
            <a:r>
              <a:rPr lang="en-GB" altLang="en-US" sz="2000" dirty="0">
                <a:latin typeface="Arial" panose="020B0604020202020204" pitchFamily="34" charset="0"/>
                <a:ea typeface="MS PGothic" pitchFamily="34" charset="-128"/>
                <a:cs typeface="Arial" panose="020B0604020202020204" pitchFamily="34" charset="0"/>
              </a:rPr>
              <a:t>Postgraduate Open Day: Saturday 25</a:t>
            </a:r>
            <a:r>
              <a:rPr lang="en-GB" altLang="en-US" sz="2000" baseline="30000" dirty="0">
                <a:latin typeface="Arial" panose="020B0604020202020204" pitchFamily="34" charset="0"/>
                <a:ea typeface="MS PGothic" pitchFamily="34" charset="-128"/>
                <a:cs typeface="Arial" panose="020B0604020202020204" pitchFamily="34" charset="0"/>
              </a:rPr>
              <a:t>th</a:t>
            </a:r>
            <a:r>
              <a:rPr lang="en-GB" altLang="en-US" sz="2000" dirty="0">
                <a:latin typeface="Arial" panose="020B0604020202020204" pitchFamily="34" charset="0"/>
                <a:ea typeface="MS PGothic" pitchFamily="34" charset="-128"/>
                <a:cs typeface="Arial" panose="020B0604020202020204" pitchFamily="34" charset="0"/>
              </a:rPr>
              <a:t> November: </a:t>
            </a:r>
            <a:r>
              <a:rPr lang="en-GB" altLang="en-US" sz="2000" dirty="0">
                <a:latin typeface="Arial" panose="020B0604020202020204" pitchFamily="34" charset="0"/>
                <a:ea typeface="MS PGothic" pitchFamily="34" charset="-128"/>
                <a:cs typeface="Arial" panose="020B0604020202020204" pitchFamily="34" charset="0"/>
                <a:hlinkClick r:id="rId5"/>
              </a:rPr>
              <a:t>https://www.birmingham.ac.uk/study/postgraduate/open-events/campus-event</a:t>
            </a:r>
            <a:r>
              <a:rPr lang="en-GB" altLang="en-US" sz="2000" dirty="0">
                <a:latin typeface="Arial" panose="020B0604020202020204" pitchFamily="34" charset="0"/>
                <a:ea typeface="MS PGothic" pitchFamily="34" charset="-128"/>
                <a:cs typeface="Arial" panose="020B0604020202020204" pitchFamily="34" charset="0"/>
              </a:rPr>
              <a:t> </a:t>
            </a:r>
            <a:br>
              <a:rPr lang="en-GB" altLang="en-US" sz="2000" dirty="0">
                <a:latin typeface="Arial" panose="020B0604020202020204" pitchFamily="34" charset="0"/>
                <a:ea typeface="MS PGothic" pitchFamily="34" charset="-128"/>
                <a:cs typeface="Arial" panose="020B0604020202020204" pitchFamily="34" charset="0"/>
              </a:rPr>
            </a:br>
            <a:endParaRPr lang="en-GB" altLang="en-US" sz="2000" dirty="0">
              <a:latin typeface="Arial" panose="020B0604020202020204" pitchFamily="34" charset="0"/>
              <a:ea typeface="MS PGothic" pitchFamily="34" charset="-128"/>
              <a:cs typeface="Arial" panose="020B0604020202020204" pitchFamily="34" charset="0"/>
            </a:endParaRPr>
          </a:p>
          <a:p>
            <a:pPr>
              <a:defRPr/>
            </a:pPr>
            <a:endParaRPr lang="en-GB" altLang="en-US" sz="2000" dirty="0">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412445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on a green background&#10;&#10;Description automatically generated">
            <a:extLst>
              <a:ext uri="{FF2B5EF4-FFF2-40B4-BE49-F238E27FC236}">
                <a16:creationId xmlns:a16="http://schemas.microsoft.com/office/drawing/2014/main" id="{11C7BF76-DAEE-44B9-0576-F697E8BD10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226" y="178823"/>
            <a:ext cx="4595749" cy="6500354"/>
          </a:xfrm>
        </p:spPr>
      </p:pic>
    </p:spTree>
    <p:extLst>
      <p:ext uri="{BB962C8B-B14F-4D97-AF65-F5344CB8AC3E}">
        <p14:creationId xmlns:p14="http://schemas.microsoft.com/office/powerpoint/2010/main" val="3348786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0668-C0E5-4857-A77B-2559977ABA86}"/>
              </a:ext>
            </a:extLst>
          </p:cNvPr>
          <p:cNvSpPr>
            <a:spLocks noGrp="1"/>
          </p:cNvSpPr>
          <p:nvPr>
            <p:ph type="title"/>
          </p:nvPr>
        </p:nvSpPr>
        <p:spPr/>
        <p:txBody>
          <a:bodyPr/>
          <a:lstStyle/>
          <a:p>
            <a:endParaRPr lang="en-GB"/>
          </a:p>
        </p:txBody>
      </p:sp>
      <p:pic>
        <p:nvPicPr>
          <p:cNvPr id="5" name="Content Placeholder 4" descr="A picture containing flower, bird&#10;&#10;Description automatically generated">
            <a:extLst>
              <a:ext uri="{FF2B5EF4-FFF2-40B4-BE49-F238E27FC236}">
                <a16:creationId xmlns:a16="http://schemas.microsoft.com/office/drawing/2014/main" id="{66800A70-8E30-4085-BCE9-A3EFE6E6C7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A617BF5E-E777-4068-B4B3-AD85C3364537}"/>
              </a:ext>
            </a:extLst>
          </p:cNvPr>
          <p:cNvSpPr txBox="1"/>
          <p:nvPr/>
        </p:nvSpPr>
        <p:spPr>
          <a:xfrm>
            <a:off x="400692" y="2888166"/>
            <a:ext cx="11106364" cy="1323439"/>
          </a:xfrm>
          <a:prstGeom prst="rect">
            <a:avLst/>
          </a:prstGeom>
          <a:noFill/>
        </p:spPr>
        <p:txBody>
          <a:bodyPr wrap="square" rtlCol="0">
            <a:spAutoFit/>
          </a:bodyPr>
          <a:lstStyle/>
          <a:p>
            <a:pPr algn="ctr"/>
            <a:r>
              <a:rPr lang="en-GB" altLang="en-US" sz="2400" b="1" dirty="0">
                <a:solidFill>
                  <a:schemeClr val="bg1"/>
                </a:solidFill>
                <a:latin typeface="Arial" charset="0"/>
                <a:cs typeface="Arial" charset="0"/>
              </a:rPr>
              <a:t>URL: </a:t>
            </a:r>
            <a:r>
              <a:rPr lang="en-GB" altLang="en-US" sz="2400" b="1" dirty="0">
                <a:solidFill>
                  <a:schemeClr val="bg1"/>
                </a:solidFill>
                <a:latin typeface="Arial" charset="0"/>
                <a:cs typeface="Arial" charset="0"/>
                <a:hlinkClick r:id="rId4"/>
              </a:rPr>
              <a:t>http://intranet.birmingham.ac.uk/careers/pg</a:t>
            </a:r>
            <a:r>
              <a:rPr lang="en-GB" altLang="en-US" sz="2400" b="1" dirty="0">
                <a:solidFill>
                  <a:schemeClr val="bg1"/>
                </a:solidFill>
                <a:latin typeface="Arial" charset="0"/>
                <a:cs typeface="Arial" charset="0"/>
              </a:rPr>
              <a:t>  </a:t>
            </a:r>
          </a:p>
          <a:p>
            <a:pPr algn="ctr"/>
            <a:r>
              <a:rPr lang="en-GB" altLang="en-US" sz="2400" b="1" dirty="0">
                <a:solidFill>
                  <a:schemeClr val="bg1"/>
                </a:solidFill>
                <a:latin typeface="Arial" charset="0"/>
                <a:cs typeface="Arial" charset="0"/>
              </a:rPr>
              <a:t> Email: </a:t>
            </a:r>
            <a:r>
              <a:rPr lang="en-GB" altLang="en-US" sz="2400" b="1" dirty="0">
                <a:solidFill>
                  <a:schemeClr val="bg1"/>
                </a:solidFill>
                <a:latin typeface="Arial" charset="0"/>
                <a:cs typeface="Arial" charset="0"/>
                <a:hlinkClick r:id="rId5"/>
              </a:rPr>
              <a:t>careersenquiries@contacts.bham.ac.uk</a:t>
            </a:r>
            <a:endParaRPr lang="en-GB" altLang="en-US" sz="2400" b="1" dirty="0">
              <a:solidFill>
                <a:schemeClr val="bg1"/>
              </a:solidFill>
              <a:latin typeface="Arial" charset="0"/>
              <a:cs typeface="Arial" charset="0"/>
            </a:endParaRPr>
          </a:p>
          <a:p>
            <a:pPr algn="ctr"/>
            <a:endParaRPr lang="en-GB" sz="800" b="1" dirty="0">
              <a:solidFill>
                <a:schemeClr val="bg1"/>
              </a:solidFill>
              <a:latin typeface="Arial" charset="0"/>
              <a:cs typeface="Arial" charset="0"/>
            </a:endParaRPr>
          </a:p>
          <a:p>
            <a:pPr algn="ctr"/>
            <a:endParaRPr lang="en-GB" altLang="en-US" sz="2400" b="1" dirty="0">
              <a:solidFill>
                <a:schemeClr val="bg1"/>
              </a:solidFill>
              <a:latin typeface="Arial" charset="0"/>
              <a:cs typeface="Arial" charset="0"/>
            </a:endParaRPr>
          </a:p>
        </p:txBody>
      </p:sp>
    </p:spTree>
    <p:extLst>
      <p:ext uri="{BB962C8B-B14F-4D97-AF65-F5344CB8AC3E}">
        <p14:creationId xmlns:p14="http://schemas.microsoft.com/office/powerpoint/2010/main" val="46635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8597590" y="3691054"/>
            <a:ext cx="2118732" cy="1631216"/>
          </a:xfrm>
          <a:prstGeom prst="rect">
            <a:avLst/>
          </a:prstGeom>
          <a:noFill/>
        </p:spPr>
        <p:txBody>
          <a:bodyPr wrap="square" rtlCol="0">
            <a:spAutoFit/>
          </a:bodyPr>
          <a:lstStyle/>
          <a:p>
            <a:pPr algn="ctr"/>
            <a:r>
              <a:rPr lang="en-GB" sz="2000" b="1" dirty="0">
                <a:solidFill>
                  <a:schemeClr val="bg1"/>
                </a:solidFill>
                <a:latin typeface="Arial" panose="020B0604020202020204" pitchFamily="34" charset="0"/>
                <a:cs typeface="Arial" panose="020B0604020202020204" pitchFamily="34" charset="0"/>
              </a:rPr>
              <a:t>Highlight something, add a call to action, or provide a link</a:t>
            </a:r>
          </a:p>
        </p:txBody>
      </p:sp>
      <p:sp>
        <p:nvSpPr>
          <p:cNvPr id="14" name="TextBox 13">
            <a:extLst>
              <a:ext uri="{FF2B5EF4-FFF2-40B4-BE49-F238E27FC236}">
                <a16:creationId xmlns:a16="http://schemas.microsoft.com/office/drawing/2014/main" id="{B3AD0BDE-917F-4D2E-A273-79888FE2D155}"/>
              </a:ext>
            </a:extLst>
          </p:cNvPr>
          <p:cNvSpPr txBox="1"/>
          <p:nvPr/>
        </p:nvSpPr>
        <p:spPr>
          <a:xfrm>
            <a:off x="645514" y="2402864"/>
            <a:ext cx="8355611" cy="4154984"/>
          </a:xfrm>
          <a:prstGeom prst="rect">
            <a:avLst/>
          </a:prstGeom>
          <a:noFill/>
        </p:spPr>
        <p:txBody>
          <a:bodyPr wrap="square" rtlCol="0">
            <a:spAutoFit/>
          </a:bodyPr>
          <a:lstStyle/>
          <a:p>
            <a:r>
              <a:rPr lang="en-GB" sz="2400" b="1" dirty="0">
                <a:solidFill>
                  <a:srgbClr val="00AEC5"/>
                </a:solidFill>
                <a:latin typeface="Arial" panose="020B0604020202020204" pitchFamily="34" charset="0"/>
                <a:cs typeface="Arial" panose="020B0604020202020204" pitchFamily="34" charset="0"/>
              </a:rPr>
              <a:t>Applying for and funding a PhD</a:t>
            </a:r>
          </a:p>
          <a:p>
            <a:r>
              <a:rPr lang="en-GB" sz="2400" dirty="0">
                <a:solidFill>
                  <a:srgbClr val="00AEC5"/>
                </a:solidFill>
                <a:latin typeface="Arial" panose="020B0604020202020204" pitchFamily="34" charset="0"/>
                <a:cs typeface="Arial" panose="020B0604020202020204" pitchFamily="34" charset="0"/>
              </a:rPr>
              <a:t>15</a:t>
            </a:r>
            <a:r>
              <a:rPr lang="en-GB" sz="2400" baseline="30000" dirty="0">
                <a:solidFill>
                  <a:srgbClr val="00AEC5"/>
                </a:solidFill>
                <a:latin typeface="Arial" panose="020B0604020202020204" pitchFamily="34" charset="0"/>
                <a:cs typeface="Arial" panose="020B0604020202020204" pitchFamily="34" charset="0"/>
              </a:rPr>
              <a:t>th</a:t>
            </a:r>
            <a:r>
              <a:rPr lang="en-GB" sz="2400" dirty="0">
                <a:solidFill>
                  <a:srgbClr val="00AEC5"/>
                </a:solidFill>
                <a:latin typeface="Arial" panose="020B0604020202020204" pitchFamily="34" charset="0"/>
                <a:cs typeface="Arial" panose="020B0604020202020204" pitchFamily="34" charset="0"/>
              </a:rPr>
              <a:t> November 14.00 – 15.30, online</a:t>
            </a:r>
          </a:p>
          <a:p>
            <a:endParaRPr lang="en-GB" sz="2400" dirty="0">
              <a:solidFill>
                <a:srgbClr val="00AEC5"/>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400" b="0" i="0" dirty="0">
                <a:solidFill>
                  <a:srgbClr val="4C4C4C"/>
                </a:solidFill>
                <a:effectLst/>
                <a:latin typeface="Arial" panose="020B0604020202020204" pitchFamily="34" charset="0"/>
              </a:rPr>
              <a:t>The PhD application process;</a:t>
            </a:r>
          </a:p>
          <a:p>
            <a:pPr marL="342900" indent="-342900" algn="l">
              <a:buFont typeface="Arial" panose="020B0604020202020204" pitchFamily="34" charset="0"/>
              <a:buChar char="•"/>
            </a:pPr>
            <a:r>
              <a:rPr lang="en-GB" sz="2400" b="0" i="0" dirty="0">
                <a:solidFill>
                  <a:srgbClr val="4C4C4C"/>
                </a:solidFill>
                <a:effectLst/>
                <a:latin typeface="Arial" panose="020B0604020202020204" pitchFamily="34" charset="0"/>
              </a:rPr>
              <a:t>The difference between applying for a pre-set project and applying for a project of your own creation;</a:t>
            </a:r>
          </a:p>
          <a:p>
            <a:pPr marL="342900" indent="-342900" algn="l">
              <a:buFont typeface="Arial" panose="020B0604020202020204" pitchFamily="34" charset="0"/>
              <a:buChar char="•"/>
            </a:pPr>
            <a:r>
              <a:rPr lang="en-GB" sz="2400" b="0" i="0" dirty="0">
                <a:solidFill>
                  <a:srgbClr val="4C4C4C"/>
                </a:solidFill>
                <a:effectLst/>
                <a:latin typeface="Arial" panose="020B0604020202020204" pitchFamily="34" charset="0"/>
              </a:rPr>
              <a:t>Some of the different funding options available to you;</a:t>
            </a:r>
          </a:p>
          <a:p>
            <a:pPr marL="342900" indent="-342900" algn="l">
              <a:buFont typeface="Arial" panose="020B0604020202020204" pitchFamily="34" charset="0"/>
              <a:buChar char="•"/>
            </a:pPr>
            <a:r>
              <a:rPr lang="en-GB" sz="2400" b="0" i="0" dirty="0">
                <a:solidFill>
                  <a:srgbClr val="4C4C4C"/>
                </a:solidFill>
                <a:effectLst/>
                <a:latin typeface="Arial" panose="020B0604020202020204" pitchFamily="34" charset="0"/>
              </a:rPr>
              <a:t>Any questions you might have about the application or funding processes.</a:t>
            </a:r>
          </a:p>
          <a:p>
            <a:endParaRPr lang="en-GB" sz="2400" dirty="0">
              <a:solidFill>
                <a:srgbClr val="00AEC5"/>
              </a:solidFill>
              <a:latin typeface="Arial" panose="020B0604020202020204" pitchFamily="34" charset="0"/>
              <a:cs typeface="Arial" panose="020B0604020202020204" pitchFamily="34" charset="0"/>
            </a:endParaRPr>
          </a:p>
          <a:p>
            <a:r>
              <a:rPr lang="en-GB" sz="2400" dirty="0">
                <a:solidFill>
                  <a:srgbClr val="00AEC5"/>
                </a:solidFill>
                <a:latin typeface="Arial" panose="020B0604020202020204" pitchFamily="34" charset="0"/>
                <a:cs typeface="Arial" panose="020B0604020202020204" pitchFamily="34" charset="0"/>
              </a:rPr>
              <a:t>Book </a:t>
            </a:r>
            <a:r>
              <a:rPr lang="en-GB" sz="2400" dirty="0">
                <a:solidFill>
                  <a:srgbClr val="00AEC5"/>
                </a:solidFill>
                <a:latin typeface="Arial" panose="020B0604020202020204" pitchFamily="34" charset="0"/>
                <a:cs typeface="Arial" panose="020B0604020202020204" pitchFamily="34" charset="0"/>
                <a:hlinkClick r:id="rId3"/>
              </a:rPr>
              <a:t>here</a:t>
            </a:r>
            <a:endParaRPr lang="en-GB" sz="2400" dirty="0">
              <a:solidFill>
                <a:srgbClr val="00AEC5"/>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D0AEC5D-33C5-4B95-A987-51FC9E891778}"/>
              </a:ext>
            </a:extLst>
          </p:cNvPr>
          <p:cNvSpPr txBox="1"/>
          <p:nvPr/>
        </p:nvSpPr>
        <p:spPr>
          <a:xfrm>
            <a:off x="645514" y="1479534"/>
            <a:ext cx="10900972"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Ready to find out more?</a:t>
            </a:r>
          </a:p>
        </p:txBody>
      </p:sp>
      <p:pic>
        <p:nvPicPr>
          <p:cNvPr id="4" name="Picture 3">
            <a:extLst>
              <a:ext uri="{FF2B5EF4-FFF2-40B4-BE49-F238E27FC236}">
                <a16:creationId xmlns:a16="http://schemas.microsoft.com/office/drawing/2014/main" id="{E08ED69A-65FE-D580-B464-47A6632CA5C2}"/>
              </a:ext>
            </a:extLst>
          </p:cNvPr>
          <p:cNvPicPr>
            <a:picLocks noChangeAspect="1"/>
          </p:cNvPicPr>
          <p:nvPr/>
        </p:nvPicPr>
        <p:blipFill>
          <a:blip r:embed="rId4"/>
          <a:stretch>
            <a:fillRect/>
          </a:stretch>
        </p:blipFill>
        <p:spPr>
          <a:xfrm>
            <a:off x="9187211" y="3170222"/>
            <a:ext cx="2266950" cy="2219325"/>
          </a:xfrm>
          <a:prstGeom prst="rect">
            <a:avLst/>
          </a:prstGeom>
        </p:spPr>
      </p:pic>
    </p:spTree>
    <p:extLst>
      <p:ext uri="{BB962C8B-B14F-4D97-AF65-F5344CB8AC3E}">
        <p14:creationId xmlns:p14="http://schemas.microsoft.com/office/powerpoint/2010/main" val="455304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43732"/>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8390831" y="3905783"/>
            <a:ext cx="3064323" cy="1077218"/>
          </a:xfrm>
          <a:prstGeom prst="rect">
            <a:avLst/>
          </a:prstGeom>
          <a:noFill/>
        </p:spPr>
        <p:txBody>
          <a:bodyPr wrap="square" rtlCol="0">
            <a:spAutoFit/>
          </a:bodyPr>
          <a:lstStyle/>
          <a:p>
            <a:pPr algn="ctr"/>
            <a:r>
              <a:rPr lang="en-GB" sz="3200" b="1" dirty="0">
                <a:solidFill>
                  <a:schemeClr val="bg1"/>
                </a:solidFill>
                <a:latin typeface="Arial" panose="020B0604020202020204" pitchFamily="34" charset="0"/>
                <a:cs typeface="Arial" panose="020B0604020202020204" pitchFamily="34" charset="0"/>
              </a:rPr>
              <a:t>Attend 3 Masterclasses</a:t>
            </a:r>
          </a:p>
        </p:txBody>
      </p:sp>
      <p:pic>
        <p:nvPicPr>
          <p:cNvPr id="8" name="Content Placeholder 4" descr="A picture containing person, holding, front, posing&#10;&#10;Description automatically generated">
            <a:extLst>
              <a:ext uri="{FF2B5EF4-FFF2-40B4-BE49-F238E27FC236}">
                <a16:creationId xmlns:a16="http://schemas.microsoft.com/office/drawing/2014/main" id="{1B5C5C37-7BFD-4C8C-B718-6BC0509377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590" y="-202958"/>
            <a:ext cx="10515599" cy="2944183"/>
          </a:xfrm>
          <a:prstGeom prst="rect">
            <a:avLst/>
          </a:prstGeom>
        </p:spPr>
      </p:pic>
      <p:sp>
        <p:nvSpPr>
          <p:cNvPr id="3" name="TextBox 2">
            <a:extLst>
              <a:ext uri="{FF2B5EF4-FFF2-40B4-BE49-F238E27FC236}">
                <a16:creationId xmlns:a16="http://schemas.microsoft.com/office/drawing/2014/main" id="{D510F69C-4711-4B98-895A-3B34F69FC791}"/>
              </a:ext>
            </a:extLst>
          </p:cNvPr>
          <p:cNvSpPr txBox="1"/>
          <p:nvPr/>
        </p:nvSpPr>
        <p:spPr>
          <a:xfrm>
            <a:off x="468527" y="5182738"/>
            <a:ext cx="10268606" cy="1508105"/>
          </a:xfrm>
          <a:prstGeom prst="rect">
            <a:avLst/>
          </a:prstGeom>
          <a:noFill/>
        </p:spPr>
        <p:txBody>
          <a:bodyPr wrap="square" rtlCol="0">
            <a:spAutoFit/>
          </a:bodyPr>
          <a:lstStyle/>
          <a:p>
            <a:pPr algn="ctr"/>
            <a:r>
              <a:rPr lang="en-GB" sz="2400" b="1" dirty="0"/>
              <a:t>Join the Canvas site: </a:t>
            </a:r>
            <a:r>
              <a:rPr lang="en-GB" sz="2000" b="1" i="0" dirty="0">
                <a:solidFill>
                  <a:srgbClr val="333333"/>
                </a:solidFill>
                <a:effectLst/>
                <a:latin typeface="Arial" panose="020B0604020202020204" pitchFamily="34" charset="0"/>
                <a:hlinkClick r:id="rId5"/>
              </a:rPr>
              <a:t>https://canvas.bham.ac.uk/enroll/H6LJ7T</a:t>
            </a:r>
            <a:r>
              <a:rPr lang="en-GB" sz="2000" b="1" i="0" dirty="0">
                <a:solidFill>
                  <a:srgbClr val="333333"/>
                </a:solidFill>
                <a:effectLst/>
                <a:latin typeface="Arial" panose="020B0604020202020204" pitchFamily="34" charset="0"/>
              </a:rPr>
              <a:t> </a:t>
            </a:r>
            <a:br>
              <a:rPr lang="en-GB" sz="2000" b="1" dirty="0">
                <a:solidFill>
                  <a:srgbClr val="333333"/>
                </a:solidFill>
                <a:latin typeface="Arial" panose="020B0604020202020204" pitchFamily="34" charset="0"/>
              </a:rPr>
            </a:br>
            <a:endParaRPr lang="en-GB" sz="2000" b="1" i="0" dirty="0">
              <a:solidFill>
                <a:srgbClr val="333333"/>
              </a:solidFill>
              <a:effectLst/>
              <a:latin typeface="Arial" panose="020B0604020202020204" pitchFamily="34" charset="0"/>
            </a:endParaRPr>
          </a:p>
          <a:p>
            <a:pPr algn="ctr"/>
            <a:r>
              <a:rPr lang="en-GB" sz="2800" b="1" dirty="0">
                <a:latin typeface="Calibri" panose="020F0502020204030204" pitchFamily="34" charset="0"/>
                <a:cs typeface="Times New Roman" panose="02020603050405020304" pitchFamily="18" charset="0"/>
              </a:rPr>
              <a:t>This session counts as 1 Masterclass towards the PPDA!</a:t>
            </a:r>
            <a:endParaRPr lang="en-GB" sz="2800" b="1" dirty="0">
              <a:effectLst/>
              <a:latin typeface="Arial" panose="020B0604020202020204" pitchFamily="34" charset="0"/>
            </a:endParaRPr>
          </a:p>
          <a:p>
            <a:pPr algn="ctr"/>
            <a:endParaRPr lang="en-GB" sz="2000" b="1" i="0" dirty="0">
              <a:solidFill>
                <a:srgbClr val="333333"/>
              </a:solidFill>
              <a:effectLst/>
              <a:latin typeface="Arial" panose="020B0604020202020204" pitchFamily="34" charset="0"/>
            </a:endParaRPr>
          </a:p>
        </p:txBody>
      </p:sp>
      <p:graphicFrame>
        <p:nvGraphicFramePr>
          <p:cNvPr id="9" name="Diagram 8">
            <a:extLst>
              <a:ext uri="{FF2B5EF4-FFF2-40B4-BE49-F238E27FC236}">
                <a16:creationId xmlns:a16="http://schemas.microsoft.com/office/drawing/2014/main" id="{BE1E9C66-4574-47BB-B247-5CAFD739CC62}"/>
              </a:ext>
            </a:extLst>
          </p:cNvPr>
          <p:cNvGraphicFramePr/>
          <p:nvPr/>
        </p:nvGraphicFramePr>
        <p:xfrm>
          <a:off x="-94265" y="1628318"/>
          <a:ext cx="11817738" cy="421498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Picture 5" descr="A qr code on a white background&#10;&#10;Description automatically generated">
            <a:extLst>
              <a:ext uri="{FF2B5EF4-FFF2-40B4-BE49-F238E27FC236}">
                <a16:creationId xmlns:a16="http://schemas.microsoft.com/office/drawing/2014/main" id="{2C30973F-C2B9-7E02-D95E-67EFAE18EF1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20421" y="4400951"/>
            <a:ext cx="2381261" cy="2338586"/>
          </a:xfrm>
          <a:prstGeom prst="rect">
            <a:avLst/>
          </a:prstGeom>
        </p:spPr>
      </p:pic>
    </p:spTree>
    <p:extLst>
      <p:ext uri="{BB962C8B-B14F-4D97-AF65-F5344CB8AC3E}">
        <p14:creationId xmlns:p14="http://schemas.microsoft.com/office/powerpoint/2010/main" val="46654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BBED-E06C-4A7F-B45D-B2820C5A5F35}"/>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B476044D-3FBB-48EC-9530-E2480500AF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3" name="TextBox 22">
            <a:extLst>
              <a:ext uri="{FF2B5EF4-FFF2-40B4-BE49-F238E27FC236}">
                <a16:creationId xmlns:a16="http://schemas.microsoft.com/office/drawing/2014/main" id="{3BFEEF32-1BF3-4344-86C5-454A2D4E1E3F}"/>
              </a:ext>
            </a:extLst>
          </p:cNvPr>
          <p:cNvSpPr txBox="1"/>
          <p:nvPr/>
        </p:nvSpPr>
        <p:spPr>
          <a:xfrm>
            <a:off x="397813" y="2355496"/>
            <a:ext cx="11208248" cy="1200329"/>
          </a:xfrm>
          <a:prstGeom prst="rect">
            <a:avLst/>
          </a:prstGeom>
          <a:noFill/>
        </p:spPr>
        <p:txBody>
          <a:bodyPr wrap="square" rtlCol="0">
            <a:spAutoFit/>
          </a:bodyPr>
          <a:lstStyle/>
          <a:p>
            <a:pPr algn="ctr">
              <a:defRPr/>
            </a:pPr>
            <a:r>
              <a:rPr lang="en-GB" sz="7200" b="1" dirty="0">
                <a:solidFill>
                  <a:srgbClr val="B10170"/>
                </a:solidFill>
                <a:latin typeface="Arial" panose="020B0604020202020204" pitchFamily="34" charset="0"/>
                <a:cs typeface="Arial" panose="020B0604020202020204" pitchFamily="34" charset="0"/>
              </a:rPr>
              <a:t>WHY A PhD?</a:t>
            </a:r>
            <a:endParaRPr lang="en-GB" sz="7200" dirty="0">
              <a:solidFill>
                <a:srgbClr val="B1017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44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6" name="TextBox 15">
            <a:extLst>
              <a:ext uri="{FF2B5EF4-FFF2-40B4-BE49-F238E27FC236}">
                <a16:creationId xmlns:a16="http://schemas.microsoft.com/office/drawing/2014/main" id="{AD0AEC5D-33C5-4B95-A987-51FC9E891778}"/>
              </a:ext>
            </a:extLst>
          </p:cNvPr>
          <p:cNvSpPr txBox="1"/>
          <p:nvPr/>
        </p:nvSpPr>
        <p:spPr>
          <a:xfrm>
            <a:off x="688474" y="1339313"/>
            <a:ext cx="7297444"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WHY DO A PHD?</a:t>
            </a:r>
          </a:p>
        </p:txBody>
      </p:sp>
      <p:sp>
        <p:nvSpPr>
          <p:cNvPr id="10" name="Subtitle 2">
            <a:extLst>
              <a:ext uri="{FF2B5EF4-FFF2-40B4-BE49-F238E27FC236}">
                <a16:creationId xmlns:a16="http://schemas.microsoft.com/office/drawing/2014/main" id="{AB463728-C57F-4142-B070-F75028C8CE30}"/>
              </a:ext>
            </a:extLst>
          </p:cNvPr>
          <p:cNvSpPr txBox="1">
            <a:spLocks/>
          </p:cNvSpPr>
          <p:nvPr/>
        </p:nvSpPr>
        <p:spPr bwMode="auto">
          <a:xfrm>
            <a:off x="568857" y="1733459"/>
            <a:ext cx="6236389" cy="4606925"/>
          </a:xfrm>
          <a:prstGeom prst="rect">
            <a:avLst/>
          </a:prstGeom>
          <a:noFill/>
          <a:ln w="9525">
            <a:noFill/>
            <a:miter lim="800000"/>
            <a:headEnd/>
            <a:tailEnd/>
          </a:ln>
          <a:effectLst/>
        </p:spPr>
        <p:txBody>
          <a:bodyPr>
            <a:noAutofit/>
          </a:bodyPr>
          <a:lstStyle/>
          <a:p>
            <a:pPr fontAlgn="base">
              <a:spcBef>
                <a:spcPct val="20000"/>
              </a:spcBef>
              <a:spcAft>
                <a:spcPct val="0"/>
              </a:spcAft>
              <a:buClr>
                <a:srgbClr val="000000"/>
              </a:buClr>
              <a:buSzPct val="80000"/>
              <a:defRPr/>
            </a:pPr>
            <a:endParaRPr lang="en-GB" sz="2400" kern="0" dirty="0">
              <a:solidFill>
                <a:srgbClr val="000000"/>
              </a:solidFill>
              <a:latin typeface="Arial"/>
              <a:ea typeface="MS PGothic" pitchFamily="34" charset="-128"/>
            </a:endParaRPr>
          </a:p>
          <a:p>
            <a:pPr marL="342900" indent="-342900" fontAlgn="base">
              <a:spcBef>
                <a:spcPct val="20000"/>
              </a:spcBef>
              <a:spcAft>
                <a:spcPct val="0"/>
              </a:spcAft>
              <a:buClr>
                <a:srgbClr val="000000"/>
              </a:buClr>
              <a:buSzPct val="80000"/>
              <a:buFont typeface="Wingdings" pitchFamily="2" charset="2"/>
              <a:buChar char="ü"/>
              <a:defRPr/>
            </a:pPr>
            <a:r>
              <a:rPr lang="en-GB" sz="2400" kern="0" dirty="0">
                <a:solidFill>
                  <a:srgbClr val="000000"/>
                </a:solidFill>
                <a:latin typeface="Arial"/>
                <a:ea typeface="MS PGothic" pitchFamily="34" charset="-128"/>
              </a:rPr>
              <a:t>To make an original contribution to knowledge in your field – to discover or create something new</a:t>
            </a:r>
          </a:p>
          <a:p>
            <a:pPr marL="342900" indent="-342900" fontAlgn="base">
              <a:spcBef>
                <a:spcPct val="20000"/>
              </a:spcBef>
              <a:spcAft>
                <a:spcPct val="0"/>
              </a:spcAft>
              <a:buClr>
                <a:srgbClr val="000000"/>
              </a:buClr>
              <a:buSzPct val="80000"/>
              <a:buFont typeface="Wingdings" pitchFamily="2" charset="2"/>
              <a:buChar char="ü"/>
              <a:defRPr/>
            </a:pPr>
            <a:endParaRPr lang="en-GB" sz="800" kern="0" dirty="0">
              <a:solidFill>
                <a:srgbClr val="000000"/>
              </a:solidFill>
              <a:latin typeface="Arial"/>
              <a:ea typeface="MS PGothic" pitchFamily="34" charset="-128"/>
            </a:endParaRPr>
          </a:p>
          <a:p>
            <a:pPr marL="342900" indent="-342900" fontAlgn="base">
              <a:spcBef>
                <a:spcPct val="20000"/>
              </a:spcBef>
              <a:spcAft>
                <a:spcPct val="0"/>
              </a:spcAft>
              <a:buClr>
                <a:srgbClr val="000000"/>
              </a:buClr>
              <a:buSzPct val="80000"/>
              <a:buFont typeface="Wingdings" pitchFamily="2" charset="2"/>
              <a:buChar char="ü"/>
              <a:defRPr/>
            </a:pPr>
            <a:r>
              <a:rPr lang="en-GB" sz="2400" kern="0" dirty="0">
                <a:solidFill>
                  <a:srgbClr val="000000"/>
                </a:solidFill>
                <a:latin typeface="Arial"/>
                <a:ea typeface="MS PGothic" pitchFamily="34" charset="-128"/>
              </a:rPr>
              <a:t>To become an expert in your chosen field </a:t>
            </a:r>
            <a:endParaRPr lang="en-GB" sz="800" kern="0" dirty="0">
              <a:solidFill>
                <a:srgbClr val="000000"/>
              </a:solidFill>
              <a:latin typeface="Arial"/>
              <a:ea typeface="MS PGothic" pitchFamily="34" charset="-128"/>
            </a:endParaRPr>
          </a:p>
          <a:p>
            <a:pPr marL="342900" indent="-342900" fontAlgn="base">
              <a:spcBef>
                <a:spcPct val="20000"/>
              </a:spcBef>
              <a:spcAft>
                <a:spcPct val="0"/>
              </a:spcAft>
              <a:buClr>
                <a:srgbClr val="000000"/>
              </a:buClr>
              <a:buSzPct val="80000"/>
              <a:buFont typeface="Wingdings" pitchFamily="2" charset="2"/>
              <a:buChar char="ü"/>
              <a:defRPr/>
            </a:pPr>
            <a:endParaRPr lang="en-GB" sz="800" kern="0" dirty="0">
              <a:solidFill>
                <a:srgbClr val="000000"/>
              </a:solidFill>
              <a:latin typeface="Arial"/>
              <a:ea typeface="MS PGothic" pitchFamily="34" charset="-128"/>
            </a:endParaRPr>
          </a:p>
          <a:p>
            <a:pPr marL="342900" indent="-342900" fontAlgn="base">
              <a:spcBef>
                <a:spcPct val="20000"/>
              </a:spcBef>
              <a:spcAft>
                <a:spcPct val="0"/>
              </a:spcAft>
              <a:buClr>
                <a:srgbClr val="000000"/>
              </a:buClr>
              <a:buSzPct val="80000"/>
              <a:buFont typeface="Wingdings" pitchFamily="2" charset="2"/>
              <a:buChar char="ü"/>
              <a:defRPr/>
            </a:pPr>
            <a:r>
              <a:rPr lang="en-GB" sz="2400" kern="0" dirty="0">
                <a:solidFill>
                  <a:srgbClr val="000000"/>
                </a:solidFill>
                <a:latin typeface="Arial"/>
                <a:ea typeface="MS PGothic" pitchFamily="34" charset="-128"/>
              </a:rPr>
              <a:t>Rare opportunity to dedicate time to extended research project</a:t>
            </a:r>
          </a:p>
          <a:p>
            <a:pPr marL="342900" indent="-342900" fontAlgn="base">
              <a:spcBef>
                <a:spcPct val="20000"/>
              </a:spcBef>
              <a:spcAft>
                <a:spcPct val="0"/>
              </a:spcAft>
              <a:buClr>
                <a:srgbClr val="000000"/>
              </a:buClr>
              <a:buSzPct val="80000"/>
              <a:buFont typeface="Wingdings" pitchFamily="2" charset="2"/>
              <a:buChar char="ü"/>
              <a:defRPr/>
            </a:pPr>
            <a:endParaRPr lang="en-GB" sz="900" kern="0" dirty="0">
              <a:solidFill>
                <a:srgbClr val="000000"/>
              </a:solidFill>
              <a:latin typeface="Arial"/>
              <a:ea typeface="MS PGothic" pitchFamily="34" charset="-128"/>
            </a:endParaRPr>
          </a:p>
          <a:p>
            <a:pPr marL="342900" indent="-342900" fontAlgn="base">
              <a:spcBef>
                <a:spcPct val="20000"/>
              </a:spcBef>
              <a:spcAft>
                <a:spcPct val="0"/>
              </a:spcAft>
              <a:buClr>
                <a:srgbClr val="000000"/>
              </a:buClr>
              <a:buSzPct val="80000"/>
              <a:buFont typeface="Wingdings" pitchFamily="2" charset="2"/>
              <a:buChar char="ü"/>
              <a:defRPr/>
            </a:pPr>
            <a:r>
              <a:rPr lang="en-GB" sz="2400" kern="0" dirty="0">
                <a:solidFill>
                  <a:srgbClr val="000000"/>
                </a:solidFill>
                <a:latin typeface="Arial"/>
                <a:ea typeface="MS PGothic" pitchFamily="34" charset="-128"/>
              </a:rPr>
              <a:t>Necessary for career</a:t>
            </a:r>
          </a:p>
          <a:p>
            <a:pPr marL="342900" indent="-342900" fontAlgn="base">
              <a:spcBef>
                <a:spcPct val="20000"/>
              </a:spcBef>
              <a:spcAft>
                <a:spcPct val="0"/>
              </a:spcAft>
              <a:buClr>
                <a:srgbClr val="000000"/>
              </a:buClr>
              <a:buSzPct val="80000"/>
              <a:buFont typeface="Wingdings" pitchFamily="2" charset="2"/>
              <a:buChar char="ü"/>
              <a:defRPr/>
            </a:pPr>
            <a:endParaRPr lang="en-GB" sz="900" kern="0" dirty="0">
              <a:solidFill>
                <a:srgbClr val="000000"/>
              </a:solidFill>
              <a:latin typeface="Arial"/>
              <a:ea typeface="MS PGothic" pitchFamily="34" charset="-128"/>
            </a:endParaRPr>
          </a:p>
          <a:p>
            <a:pPr marL="342900" indent="-342900" fontAlgn="base">
              <a:spcBef>
                <a:spcPct val="20000"/>
              </a:spcBef>
              <a:spcAft>
                <a:spcPct val="0"/>
              </a:spcAft>
              <a:buClr>
                <a:srgbClr val="000000"/>
              </a:buClr>
              <a:buSzPct val="80000"/>
              <a:buFont typeface="Wingdings" pitchFamily="2" charset="2"/>
              <a:buChar char="ü"/>
              <a:defRPr/>
            </a:pPr>
            <a:r>
              <a:rPr lang="en-GB" sz="2400" kern="0" dirty="0">
                <a:solidFill>
                  <a:srgbClr val="000000"/>
                </a:solidFill>
                <a:latin typeface="Arial"/>
                <a:ea typeface="MS PGothic" pitchFamily="34" charset="-128"/>
              </a:rPr>
              <a:t>Access an academic career </a:t>
            </a:r>
          </a:p>
          <a:p>
            <a:pPr marL="342900" indent="-342900" fontAlgn="base">
              <a:spcBef>
                <a:spcPct val="20000"/>
              </a:spcBef>
              <a:spcAft>
                <a:spcPct val="0"/>
              </a:spcAft>
              <a:buClr>
                <a:srgbClr val="000000"/>
              </a:buClr>
              <a:buSzPct val="80000"/>
              <a:buFont typeface="Wingdings" pitchFamily="2" charset="2"/>
              <a:buChar char="ü"/>
              <a:defRPr/>
            </a:pPr>
            <a:endParaRPr lang="en-GB" sz="900" kern="0" dirty="0">
              <a:solidFill>
                <a:srgbClr val="000000"/>
              </a:solidFill>
              <a:latin typeface="Arial"/>
              <a:ea typeface="MS PGothic" pitchFamily="34" charset="-128"/>
            </a:endParaRPr>
          </a:p>
          <a:p>
            <a:pPr marL="342900" indent="-342900" fontAlgn="base">
              <a:spcBef>
                <a:spcPct val="20000"/>
              </a:spcBef>
              <a:spcAft>
                <a:spcPct val="0"/>
              </a:spcAft>
              <a:buClr>
                <a:srgbClr val="000000"/>
              </a:buClr>
              <a:buSzPct val="80000"/>
              <a:buFont typeface="Wingdings" pitchFamily="2" charset="2"/>
              <a:buChar char="ü"/>
              <a:defRPr/>
            </a:pPr>
            <a:r>
              <a:rPr lang="en-GB" sz="2400" kern="0" dirty="0">
                <a:solidFill>
                  <a:srgbClr val="000000"/>
                </a:solidFill>
                <a:latin typeface="Arial"/>
                <a:ea typeface="MS PGothic" pitchFamily="34" charset="-128"/>
              </a:rPr>
              <a:t>Passion for your subject/ project</a:t>
            </a:r>
          </a:p>
          <a:p>
            <a:pPr fontAlgn="base">
              <a:spcBef>
                <a:spcPct val="20000"/>
              </a:spcBef>
              <a:spcAft>
                <a:spcPct val="0"/>
              </a:spcAft>
              <a:buClr>
                <a:srgbClr val="000000"/>
              </a:buClr>
              <a:buSzPct val="80000"/>
              <a:defRPr/>
            </a:pPr>
            <a:endParaRPr lang="en-GB" sz="900" kern="0" dirty="0">
              <a:solidFill>
                <a:srgbClr val="000000"/>
              </a:solidFill>
              <a:latin typeface="Arial"/>
              <a:ea typeface="MS PGothic" pitchFamily="34" charset="-128"/>
            </a:endParaRPr>
          </a:p>
          <a:p>
            <a:pPr marL="342900" indent="-342900" fontAlgn="base">
              <a:spcBef>
                <a:spcPct val="20000"/>
              </a:spcBef>
              <a:spcAft>
                <a:spcPct val="0"/>
              </a:spcAft>
              <a:buClr>
                <a:srgbClr val="000000"/>
              </a:buClr>
              <a:buSzPct val="80000"/>
              <a:buFont typeface="Wingdings" pitchFamily="2" charset="2"/>
              <a:buChar char="ü"/>
              <a:defRPr/>
            </a:pPr>
            <a:r>
              <a:rPr lang="en-GB" sz="2400" kern="0" dirty="0">
                <a:solidFill>
                  <a:srgbClr val="000000"/>
                </a:solidFill>
                <a:latin typeface="Arial"/>
                <a:ea typeface="MS PGothic" pitchFamily="34" charset="-128"/>
              </a:rPr>
              <a:t>Networking</a:t>
            </a:r>
          </a:p>
          <a:p>
            <a:pPr marL="342900" indent="-342900" fontAlgn="base">
              <a:spcBef>
                <a:spcPct val="20000"/>
              </a:spcBef>
              <a:spcAft>
                <a:spcPct val="0"/>
              </a:spcAft>
              <a:buClr>
                <a:srgbClr val="000000"/>
              </a:buClr>
              <a:buSzPct val="80000"/>
              <a:buFont typeface="Wingdings" pitchFamily="2" charset="2"/>
              <a:buChar char="ü"/>
              <a:defRPr/>
            </a:pPr>
            <a:endParaRPr lang="en-GB" kern="0" dirty="0">
              <a:solidFill>
                <a:srgbClr val="424242"/>
              </a:solidFill>
              <a:latin typeface="Arial"/>
              <a:ea typeface="MS PGothic" pitchFamily="34" charset="-128"/>
            </a:endParaRPr>
          </a:p>
        </p:txBody>
      </p:sp>
      <p:sp>
        <p:nvSpPr>
          <p:cNvPr id="11" name="Rectangle 10">
            <a:extLst>
              <a:ext uri="{FF2B5EF4-FFF2-40B4-BE49-F238E27FC236}">
                <a16:creationId xmlns:a16="http://schemas.microsoft.com/office/drawing/2014/main" id="{8BB5AF72-C482-47C7-8118-47EB0600AFDC}"/>
              </a:ext>
            </a:extLst>
          </p:cNvPr>
          <p:cNvSpPr/>
          <p:nvPr/>
        </p:nvSpPr>
        <p:spPr>
          <a:xfrm>
            <a:off x="7374103" y="1585913"/>
            <a:ext cx="4672974" cy="5429179"/>
          </a:xfrm>
          <a:prstGeom prst="rect">
            <a:avLst/>
          </a:prstGeom>
        </p:spPr>
        <p:txBody>
          <a:bodyPr wrap="square">
            <a:spAutoFit/>
          </a:bodyPr>
          <a:lstStyle/>
          <a:p>
            <a:pPr marL="342900" indent="-342900" eaLnBrk="1" fontAlgn="auto" hangingPunct="1">
              <a:spcBef>
                <a:spcPct val="20000"/>
              </a:spcBef>
              <a:spcAft>
                <a:spcPts val="0"/>
              </a:spcAft>
              <a:buClr>
                <a:srgbClr val="FFC000"/>
              </a:buClr>
              <a:buSzPct val="90000"/>
              <a:defRPr/>
            </a:pPr>
            <a:r>
              <a:rPr lang="en-US" kern="0" dirty="0">
                <a:solidFill>
                  <a:schemeClr val="tx2"/>
                </a:solidFill>
                <a:latin typeface="Arial" charset="0"/>
                <a:ea typeface="MS PGothic" pitchFamily="34" charset="-128"/>
              </a:rPr>
              <a:t> </a:t>
            </a:r>
            <a:endParaRPr lang="en-GB" kern="0" dirty="0">
              <a:solidFill>
                <a:schemeClr val="tx2"/>
              </a:solidFill>
              <a:latin typeface="Arial" charset="0"/>
              <a:ea typeface="MS PGothic" pitchFamily="34" charset="-128"/>
            </a:endParaRPr>
          </a:p>
          <a:p>
            <a:pPr marL="342900" indent="-342900" eaLnBrk="1" fontAlgn="auto" hangingPunct="1">
              <a:spcBef>
                <a:spcPct val="20000"/>
              </a:spcBef>
              <a:spcAft>
                <a:spcPts val="0"/>
              </a:spcAft>
              <a:buClr>
                <a:srgbClr val="FFC000"/>
              </a:buClr>
              <a:buSzPct val="90000"/>
              <a:defRPr/>
            </a:pPr>
            <a:r>
              <a:rPr lang="en-GB" sz="2400" kern="0" dirty="0">
                <a:solidFill>
                  <a:schemeClr val="tx2"/>
                </a:solidFill>
                <a:latin typeface="Arial" charset="0"/>
                <a:ea typeface="MS PGothic" pitchFamily="34" charset="-128"/>
              </a:rPr>
              <a:t>X Peer pressure</a:t>
            </a:r>
          </a:p>
          <a:p>
            <a:pPr marL="342900" indent="-342900" eaLnBrk="1" fontAlgn="auto" hangingPunct="1">
              <a:spcBef>
                <a:spcPct val="20000"/>
              </a:spcBef>
              <a:spcAft>
                <a:spcPts val="0"/>
              </a:spcAft>
              <a:buClr>
                <a:srgbClr val="FFC000"/>
              </a:buClr>
              <a:buSzPct val="90000"/>
              <a:defRPr/>
            </a:pPr>
            <a:endParaRPr lang="en-GB" sz="800" kern="0" dirty="0">
              <a:solidFill>
                <a:schemeClr val="tx2"/>
              </a:solidFill>
              <a:latin typeface="Arial" charset="0"/>
              <a:ea typeface="MS PGothic" pitchFamily="34" charset="-128"/>
            </a:endParaRPr>
          </a:p>
          <a:p>
            <a:pPr marL="342900" indent="-342900" eaLnBrk="1" fontAlgn="auto" hangingPunct="1">
              <a:spcBef>
                <a:spcPct val="20000"/>
              </a:spcBef>
              <a:spcAft>
                <a:spcPts val="0"/>
              </a:spcAft>
              <a:buClr>
                <a:srgbClr val="FFC000"/>
              </a:buClr>
              <a:buSzPct val="90000"/>
              <a:defRPr/>
            </a:pPr>
            <a:r>
              <a:rPr lang="en-GB" sz="2400" kern="0" dirty="0">
                <a:solidFill>
                  <a:schemeClr val="tx2"/>
                </a:solidFill>
                <a:latin typeface="Arial" charset="0"/>
                <a:ea typeface="MS PGothic" pitchFamily="34" charset="-128"/>
              </a:rPr>
              <a:t>X Fulfilling others’ ambitions</a:t>
            </a:r>
          </a:p>
          <a:p>
            <a:pPr marL="342900" indent="-342900" eaLnBrk="1" fontAlgn="auto" hangingPunct="1">
              <a:spcBef>
                <a:spcPct val="20000"/>
              </a:spcBef>
              <a:spcAft>
                <a:spcPts val="0"/>
              </a:spcAft>
              <a:buClr>
                <a:srgbClr val="FFC000"/>
              </a:buClr>
              <a:buSzPct val="90000"/>
              <a:defRPr/>
            </a:pPr>
            <a:endParaRPr lang="en-GB" sz="800" kern="0" dirty="0">
              <a:solidFill>
                <a:schemeClr val="tx2"/>
              </a:solidFill>
              <a:latin typeface="Arial" charset="0"/>
              <a:ea typeface="MS PGothic" pitchFamily="34" charset="-128"/>
            </a:endParaRPr>
          </a:p>
          <a:p>
            <a:pPr marL="342900" indent="-342900" eaLnBrk="1" fontAlgn="auto" hangingPunct="1">
              <a:spcBef>
                <a:spcPct val="20000"/>
              </a:spcBef>
              <a:spcAft>
                <a:spcPts val="0"/>
              </a:spcAft>
              <a:buClr>
                <a:srgbClr val="FFC000"/>
              </a:buClr>
              <a:buSzPct val="90000"/>
              <a:defRPr/>
            </a:pPr>
            <a:r>
              <a:rPr lang="en-GB" sz="2400" kern="0" dirty="0">
                <a:solidFill>
                  <a:schemeClr val="tx2"/>
                </a:solidFill>
                <a:latin typeface="Arial" charset="0"/>
                <a:ea typeface="MS PGothic" pitchFamily="34" charset="-128"/>
              </a:rPr>
              <a:t>X Carry on living the ‘student life’</a:t>
            </a:r>
          </a:p>
          <a:p>
            <a:pPr marL="342900" indent="-342900" eaLnBrk="1" fontAlgn="auto" hangingPunct="1">
              <a:spcBef>
                <a:spcPct val="20000"/>
              </a:spcBef>
              <a:spcAft>
                <a:spcPts val="0"/>
              </a:spcAft>
              <a:buClr>
                <a:srgbClr val="FFC000"/>
              </a:buClr>
              <a:buSzPct val="90000"/>
              <a:defRPr/>
            </a:pPr>
            <a:endParaRPr lang="en-GB" sz="800" kern="0" dirty="0">
              <a:solidFill>
                <a:schemeClr val="tx2"/>
              </a:solidFill>
              <a:latin typeface="Arial" charset="0"/>
              <a:ea typeface="MS PGothic" pitchFamily="34" charset="-128"/>
            </a:endParaRPr>
          </a:p>
          <a:p>
            <a:pPr marL="342900" indent="-342900" eaLnBrk="1" fontAlgn="auto" hangingPunct="1">
              <a:spcBef>
                <a:spcPct val="20000"/>
              </a:spcBef>
              <a:spcAft>
                <a:spcPts val="0"/>
              </a:spcAft>
              <a:buClr>
                <a:srgbClr val="FFC000"/>
              </a:buClr>
              <a:buSzPct val="90000"/>
              <a:defRPr/>
            </a:pPr>
            <a:r>
              <a:rPr lang="en-GB" sz="2400" kern="0" dirty="0">
                <a:solidFill>
                  <a:schemeClr val="tx2"/>
                </a:solidFill>
                <a:latin typeface="Arial" charset="0"/>
                <a:ea typeface="MS PGothic" pitchFamily="34" charset="-128"/>
              </a:rPr>
              <a:t>X Keeping your visa</a:t>
            </a:r>
          </a:p>
          <a:p>
            <a:pPr marL="342900" indent="-342900" eaLnBrk="1" fontAlgn="auto" hangingPunct="1">
              <a:spcBef>
                <a:spcPct val="20000"/>
              </a:spcBef>
              <a:spcAft>
                <a:spcPts val="0"/>
              </a:spcAft>
              <a:buClr>
                <a:srgbClr val="FFC000"/>
              </a:buClr>
              <a:buSzPct val="90000"/>
              <a:defRPr/>
            </a:pPr>
            <a:endParaRPr lang="en-GB" sz="800" kern="0" dirty="0">
              <a:solidFill>
                <a:schemeClr val="tx2"/>
              </a:solidFill>
              <a:latin typeface="Arial" charset="0"/>
              <a:ea typeface="MS PGothic" pitchFamily="34" charset="-128"/>
            </a:endParaRPr>
          </a:p>
          <a:p>
            <a:pPr marL="342900" indent="-342900" eaLnBrk="1" fontAlgn="auto" hangingPunct="1">
              <a:spcBef>
                <a:spcPct val="20000"/>
              </a:spcBef>
              <a:spcAft>
                <a:spcPts val="0"/>
              </a:spcAft>
              <a:buClr>
                <a:srgbClr val="FFC000"/>
              </a:buClr>
              <a:buSzPct val="90000"/>
              <a:defRPr/>
            </a:pPr>
            <a:r>
              <a:rPr lang="en-GB" sz="2400" kern="0" dirty="0">
                <a:solidFill>
                  <a:schemeClr val="tx2"/>
                </a:solidFill>
                <a:latin typeface="Arial" charset="0"/>
                <a:ea typeface="MS PGothic" pitchFamily="34" charset="-128"/>
              </a:rPr>
              <a:t>X Escaping a job you’re not enjoying </a:t>
            </a:r>
          </a:p>
          <a:p>
            <a:pPr marL="342900" indent="-342900" eaLnBrk="1" fontAlgn="auto" hangingPunct="1">
              <a:spcBef>
                <a:spcPct val="20000"/>
              </a:spcBef>
              <a:spcAft>
                <a:spcPts val="0"/>
              </a:spcAft>
              <a:buClr>
                <a:srgbClr val="FFC000"/>
              </a:buClr>
              <a:buSzPct val="90000"/>
              <a:defRPr/>
            </a:pPr>
            <a:endParaRPr lang="en-GB" sz="800" kern="0" dirty="0">
              <a:solidFill>
                <a:schemeClr val="tx2"/>
              </a:solidFill>
              <a:latin typeface="Arial" charset="0"/>
              <a:ea typeface="MS PGothic" pitchFamily="34" charset="-128"/>
            </a:endParaRPr>
          </a:p>
          <a:p>
            <a:pPr marL="342900" indent="-342900" eaLnBrk="1" fontAlgn="auto" hangingPunct="1">
              <a:spcBef>
                <a:spcPct val="20000"/>
              </a:spcBef>
              <a:spcAft>
                <a:spcPts val="0"/>
              </a:spcAft>
              <a:buClr>
                <a:srgbClr val="FFC000"/>
              </a:buClr>
              <a:buSzPct val="90000"/>
              <a:defRPr/>
            </a:pPr>
            <a:r>
              <a:rPr lang="en-GB" sz="2400" kern="0" dirty="0">
                <a:solidFill>
                  <a:schemeClr val="tx2"/>
                </a:solidFill>
                <a:latin typeface="Arial" charset="0"/>
                <a:ea typeface="MS PGothic" pitchFamily="34" charset="-128"/>
              </a:rPr>
              <a:t>X A pay rise…??</a:t>
            </a:r>
          </a:p>
          <a:p>
            <a:pPr marL="342900" indent="-342900" eaLnBrk="1" fontAlgn="auto" hangingPunct="1">
              <a:spcBef>
                <a:spcPct val="20000"/>
              </a:spcBef>
              <a:spcAft>
                <a:spcPts val="0"/>
              </a:spcAft>
              <a:buClr>
                <a:srgbClr val="FFC000"/>
              </a:buClr>
              <a:buSzPct val="90000"/>
              <a:defRPr/>
            </a:pPr>
            <a:endParaRPr lang="en-GB" sz="800" kern="0" dirty="0">
              <a:solidFill>
                <a:schemeClr val="tx2"/>
              </a:solidFill>
              <a:latin typeface="Arial" charset="0"/>
              <a:ea typeface="MS PGothic" pitchFamily="34" charset="-128"/>
            </a:endParaRPr>
          </a:p>
          <a:p>
            <a:pPr marL="342900" indent="-342900" eaLnBrk="1" fontAlgn="auto" hangingPunct="1">
              <a:spcBef>
                <a:spcPct val="20000"/>
              </a:spcBef>
              <a:spcAft>
                <a:spcPts val="0"/>
              </a:spcAft>
              <a:buClr>
                <a:srgbClr val="FFC000"/>
              </a:buClr>
              <a:buSzPct val="90000"/>
              <a:defRPr/>
            </a:pPr>
            <a:r>
              <a:rPr lang="en-GB" sz="2400" kern="0" dirty="0">
                <a:solidFill>
                  <a:schemeClr val="tx2"/>
                </a:solidFill>
                <a:latin typeface="Arial" charset="0"/>
                <a:ea typeface="MS PGothic" pitchFamily="34" charset="-128"/>
              </a:rPr>
              <a:t>X Putting off making career decisions!</a:t>
            </a:r>
          </a:p>
          <a:p>
            <a:pPr marL="342900" indent="-342900" eaLnBrk="1" fontAlgn="auto" hangingPunct="1">
              <a:spcBef>
                <a:spcPct val="20000"/>
              </a:spcBef>
              <a:spcAft>
                <a:spcPts val="0"/>
              </a:spcAft>
              <a:buClr>
                <a:srgbClr val="FFC000"/>
              </a:buClr>
              <a:buSzPct val="90000"/>
              <a:defRPr/>
            </a:pPr>
            <a:endParaRPr lang="en-US" kern="0" dirty="0">
              <a:solidFill>
                <a:schemeClr val="tx2"/>
              </a:solidFill>
              <a:latin typeface="Arial" charset="0"/>
              <a:ea typeface="MS PGothic" pitchFamily="34" charset="-128"/>
            </a:endParaRPr>
          </a:p>
        </p:txBody>
      </p:sp>
    </p:spTree>
    <p:extLst>
      <p:ext uri="{BB962C8B-B14F-4D97-AF65-F5344CB8AC3E}">
        <p14:creationId xmlns:p14="http://schemas.microsoft.com/office/powerpoint/2010/main" val="39084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pic>
        <p:nvPicPr>
          <p:cNvPr id="9" name="Picture 8">
            <a:extLst>
              <a:ext uri="{FF2B5EF4-FFF2-40B4-BE49-F238E27FC236}">
                <a16:creationId xmlns:a16="http://schemas.microsoft.com/office/drawing/2014/main" id="{974F78C0-094D-432A-8B99-5519DDE59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8625" y="2624642"/>
            <a:ext cx="8175081" cy="4598483"/>
          </a:xfrm>
          <a:prstGeom prst="rect">
            <a:avLst/>
          </a:prstGeom>
        </p:spPr>
      </p:pic>
      <p:sp>
        <p:nvSpPr>
          <p:cNvPr id="12" name="TextBox 11">
            <a:extLst>
              <a:ext uri="{FF2B5EF4-FFF2-40B4-BE49-F238E27FC236}">
                <a16:creationId xmlns:a16="http://schemas.microsoft.com/office/drawing/2014/main" id="{C9004FF8-9821-40AD-A2FB-206AD4B54E25}"/>
              </a:ext>
            </a:extLst>
          </p:cNvPr>
          <p:cNvSpPr txBox="1"/>
          <p:nvPr/>
        </p:nvSpPr>
        <p:spPr>
          <a:xfrm>
            <a:off x="8629094" y="4315330"/>
            <a:ext cx="2118732" cy="461665"/>
          </a:xfrm>
          <a:prstGeom prst="rect">
            <a:avLst/>
          </a:prstGeom>
          <a:noFill/>
        </p:spPr>
        <p:txBody>
          <a:bodyPr wrap="square" rtlCol="0">
            <a:spAutoFit/>
          </a:bodyPr>
          <a:lstStyle/>
          <a:p>
            <a:pPr algn="ctr"/>
            <a:r>
              <a:rPr lang="en-GB" sz="2400" b="1">
                <a:solidFill>
                  <a:schemeClr val="bg1"/>
                </a:solidFill>
                <a:latin typeface="Arial" panose="020B0604020202020204" pitchFamily="34" charset="0"/>
                <a:cs typeface="Arial" panose="020B0604020202020204" pitchFamily="34" charset="0"/>
              </a:rPr>
              <a:t>Vote now…</a:t>
            </a:r>
          </a:p>
        </p:txBody>
      </p:sp>
      <p:sp>
        <p:nvSpPr>
          <p:cNvPr id="14" name="TextBox 13">
            <a:extLst>
              <a:ext uri="{FF2B5EF4-FFF2-40B4-BE49-F238E27FC236}">
                <a16:creationId xmlns:a16="http://schemas.microsoft.com/office/drawing/2014/main" id="{B3AD0BDE-917F-4D2E-A273-79888FE2D155}"/>
              </a:ext>
            </a:extLst>
          </p:cNvPr>
          <p:cNvSpPr txBox="1"/>
          <p:nvPr/>
        </p:nvSpPr>
        <p:spPr>
          <a:xfrm>
            <a:off x="736846" y="2984891"/>
            <a:ext cx="7155402" cy="3785652"/>
          </a:xfrm>
          <a:prstGeom prst="rect">
            <a:avLst/>
          </a:prstGeom>
          <a:noFill/>
        </p:spPr>
        <p:txBody>
          <a:bodyPr wrap="square" lIns="91440" tIns="45720" rIns="91440" bIns="45720" rtlCol="0" anchor="t">
            <a:spAutoFit/>
          </a:bodyPr>
          <a:lstStyle/>
          <a:p>
            <a:pPr>
              <a:spcBef>
                <a:spcPct val="20000"/>
              </a:spcBef>
              <a:spcAft>
                <a:spcPct val="0"/>
              </a:spcAft>
            </a:pPr>
            <a:r>
              <a:rPr lang="en-GB" sz="2400" b="1" dirty="0">
                <a:solidFill>
                  <a:srgbClr val="00AEC5"/>
                </a:solidFill>
                <a:latin typeface="Arial"/>
                <a:ea typeface="+mn-lt"/>
                <a:cs typeface="+mn-lt"/>
              </a:rPr>
              <a:t>According to the last available data, what percentage of PhDs were still working in academic research or teaching 15 months after graduating?</a:t>
            </a:r>
            <a:endParaRPr lang="en-US" sz="2400" b="1" dirty="0">
              <a:solidFill>
                <a:srgbClr val="00AEC5"/>
              </a:solidFill>
              <a:latin typeface="Arial"/>
              <a:ea typeface="+mn-lt"/>
              <a:cs typeface="+mn-lt"/>
            </a:endParaRPr>
          </a:p>
          <a:p>
            <a:pPr>
              <a:spcBef>
                <a:spcPct val="20000"/>
              </a:spcBef>
              <a:spcAft>
                <a:spcPct val="0"/>
              </a:spcAft>
            </a:pPr>
            <a:endParaRPr lang="en-GB" sz="2400" dirty="0">
              <a:solidFill>
                <a:srgbClr val="00AEC5"/>
              </a:solidFill>
              <a:latin typeface="Arial"/>
              <a:ea typeface="+mn-lt"/>
              <a:cs typeface="+mn-lt"/>
            </a:endParaRPr>
          </a:p>
          <a:p>
            <a:pPr marL="514350" indent="-514350">
              <a:spcBef>
                <a:spcPct val="20000"/>
              </a:spcBef>
              <a:spcAft>
                <a:spcPct val="0"/>
              </a:spcAft>
              <a:buAutoNum type="alphaUcPeriod"/>
            </a:pPr>
            <a:r>
              <a:rPr lang="en-GB" sz="2400" dirty="0">
                <a:solidFill>
                  <a:srgbClr val="00AEC5"/>
                </a:solidFill>
                <a:latin typeface="Arial"/>
                <a:ea typeface="+mn-lt"/>
                <a:cs typeface="+mn-lt"/>
              </a:rPr>
              <a:t>62.4%</a:t>
            </a:r>
          </a:p>
          <a:p>
            <a:pPr marL="514350" indent="-514350">
              <a:spcBef>
                <a:spcPct val="20000"/>
              </a:spcBef>
              <a:spcAft>
                <a:spcPct val="0"/>
              </a:spcAft>
              <a:buAutoNum type="alphaUcPeriod"/>
            </a:pPr>
            <a:r>
              <a:rPr lang="en-US" sz="2400" dirty="0">
                <a:solidFill>
                  <a:srgbClr val="00AEC5"/>
                </a:solidFill>
                <a:latin typeface="Arial"/>
                <a:ea typeface="+mn-lt"/>
                <a:cs typeface="+mn-lt"/>
              </a:rPr>
              <a:t>44.3%</a:t>
            </a:r>
            <a:endParaRPr lang="en-GB" sz="2400" dirty="0">
              <a:solidFill>
                <a:srgbClr val="00AEC5"/>
              </a:solidFill>
              <a:latin typeface="Arial"/>
              <a:ea typeface="+mn-lt"/>
              <a:cs typeface="+mn-lt"/>
            </a:endParaRPr>
          </a:p>
          <a:p>
            <a:pPr marL="514350" indent="-514350">
              <a:spcBef>
                <a:spcPct val="20000"/>
              </a:spcBef>
              <a:spcAft>
                <a:spcPct val="0"/>
              </a:spcAft>
              <a:buAutoNum type="alphaUcPeriod"/>
            </a:pPr>
            <a:r>
              <a:rPr lang="en-GB" sz="2400" dirty="0">
                <a:solidFill>
                  <a:srgbClr val="00AEC5"/>
                </a:solidFill>
                <a:latin typeface="Arial"/>
                <a:ea typeface="+mn-lt"/>
                <a:cs typeface="+mn-lt"/>
              </a:rPr>
              <a:t>33%</a:t>
            </a:r>
          </a:p>
          <a:p>
            <a:pPr marL="514350" indent="-514350">
              <a:spcBef>
                <a:spcPct val="20000"/>
              </a:spcBef>
              <a:spcAft>
                <a:spcPct val="0"/>
              </a:spcAft>
              <a:buAutoNum type="alphaUcPeriod"/>
            </a:pPr>
            <a:r>
              <a:rPr lang="en-GB" sz="2400" dirty="0">
                <a:solidFill>
                  <a:srgbClr val="00AEC5"/>
                </a:solidFill>
                <a:latin typeface="Arial"/>
                <a:ea typeface="+mn-lt"/>
                <a:cs typeface="+mn-lt"/>
              </a:rPr>
              <a:t>25.2%</a:t>
            </a:r>
            <a:endParaRPr lang="en-GB" dirty="0">
              <a:solidFill>
                <a:srgbClr val="00AEC5"/>
              </a:solidFill>
              <a:latin typeface="Arial"/>
              <a:ea typeface="+mn-lt"/>
              <a:cs typeface="+mn-lt"/>
            </a:endParaRP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6" y="1876124"/>
            <a:ext cx="7297444" cy="923330"/>
          </a:xfrm>
          <a:prstGeom prst="rect">
            <a:avLst/>
          </a:prstGeom>
          <a:noFill/>
        </p:spPr>
        <p:txBody>
          <a:bodyPr wrap="square" rtlCol="0">
            <a:spAutoFit/>
          </a:bodyPr>
          <a:lstStyle/>
          <a:p>
            <a:r>
              <a:rPr lang="en-GB" sz="5400" b="1">
                <a:solidFill>
                  <a:srgbClr val="B10170"/>
                </a:solidFill>
                <a:latin typeface="Arial" panose="020B0604020202020204" pitchFamily="34" charset="0"/>
                <a:cs typeface="Arial" panose="020B0604020202020204" pitchFamily="34" charset="0"/>
              </a:rPr>
              <a:t>QUIZ TIME</a:t>
            </a:r>
          </a:p>
        </p:txBody>
      </p:sp>
    </p:spTree>
    <p:extLst>
      <p:ext uri="{BB962C8B-B14F-4D97-AF65-F5344CB8AC3E}">
        <p14:creationId xmlns:p14="http://schemas.microsoft.com/office/powerpoint/2010/main" val="176164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sp>
        <p:nvSpPr>
          <p:cNvPr id="16" name="TextBox 15">
            <a:extLst>
              <a:ext uri="{FF2B5EF4-FFF2-40B4-BE49-F238E27FC236}">
                <a16:creationId xmlns:a16="http://schemas.microsoft.com/office/drawing/2014/main" id="{AD0AEC5D-33C5-4B95-A987-51FC9E891778}"/>
              </a:ext>
            </a:extLst>
          </p:cNvPr>
          <p:cNvSpPr txBox="1"/>
          <p:nvPr/>
        </p:nvSpPr>
        <p:spPr>
          <a:xfrm>
            <a:off x="736845" y="1521188"/>
            <a:ext cx="11018525" cy="923330"/>
          </a:xfrm>
          <a:prstGeom prst="rect">
            <a:avLst/>
          </a:prstGeom>
          <a:noFill/>
        </p:spPr>
        <p:txBody>
          <a:bodyPr wrap="square" rtlCol="0">
            <a:spAutoFit/>
          </a:bodyPr>
          <a:lstStyle/>
          <a:p>
            <a:r>
              <a:rPr lang="en-GB" sz="5400" b="1" dirty="0">
                <a:solidFill>
                  <a:srgbClr val="B10170"/>
                </a:solidFill>
                <a:latin typeface="Arial" panose="020B0604020202020204" pitchFamily="34" charset="0"/>
                <a:cs typeface="Arial" panose="020B0604020202020204" pitchFamily="34" charset="0"/>
              </a:rPr>
              <a:t>WHAT DO PGRs DO?</a:t>
            </a:r>
          </a:p>
        </p:txBody>
      </p:sp>
      <p:graphicFrame>
        <p:nvGraphicFramePr>
          <p:cNvPr id="3" name="Table 3">
            <a:extLst>
              <a:ext uri="{FF2B5EF4-FFF2-40B4-BE49-F238E27FC236}">
                <a16:creationId xmlns:a16="http://schemas.microsoft.com/office/drawing/2014/main" id="{A2986184-FD9C-4491-89EF-4B4AD59D63E3}"/>
              </a:ext>
            </a:extLst>
          </p:cNvPr>
          <p:cNvGraphicFramePr>
            <a:graphicFrameLocks noGrp="1"/>
          </p:cNvGraphicFramePr>
          <p:nvPr/>
        </p:nvGraphicFramePr>
        <p:xfrm>
          <a:off x="1410873" y="2647315"/>
          <a:ext cx="8128000" cy="3937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28401746"/>
                    </a:ext>
                  </a:extLst>
                </a:gridCol>
                <a:gridCol w="4064000">
                  <a:extLst>
                    <a:ext uri="{9D8B030D-6E8A-4147-A177-3AD203B41FA5}">
                      <a16:colId xmlns:a16="http://schemas.microsoft.com/office/drawing/2014/main" val="3366806012"/>
                    </a:ext>
                  </a:extLst>
                </a:gridCol>
              </a:tblGrid>
              <a:tr h="370840">
                <a:tc>
                  <a:txBody>
                    <a:bodyPr/>
                    <a:lstStyle/>
                    <a:p>
                      <a:pPr algn="ctr"/>
                      <a:r>
                        <a:rPr lang="en-GB" dirty="0">
                          <a:latin typeface="Arial" panose="020B0604020202020204" pitchFamily="34" charset="0"/>
                          <a:cs typeface="Arial" panose="020B0604020202020204" pitchFamily="34" charset="0"/>
                        </a:rPr>
                        <a:t>Sector</a:t>
                      </a:r>
                    </a:p>
                  </a:txBody>
                  <a:tcPr/>
                </a:tc>
                <a:tc>
                  <a:txBody>
                    <a:bodyPr/>
                    <a:lstStyle/>
                    <a:p>
                      <a:pPr algn="ctr"/>
                      <a:r>
                        <a:rPr lang="en-GB" dirty="0">
                          <a:latin typeface="Arial" panose="020B0604020202020204" pitchFamily="34" charset="0"/>
                          <a:cs typeface="Arial" panose="020B0604020202020204" pitchFamily="34" charset="0"/>
                        </a:rPr>
                        <a:t>Percentage</a:t>
                      </a:r>
                    </a:p>
                  </a:txBody>
                  <a:tcPr/>
                </a:tc>
                <a:extLst>
                  <a:ext uri="{0D108BD9-81ED-4DB2-BD59-A6C34878D82A}">
                    <a16:rowId xmlns:a16="http://schemas.microsoft.com/office/drawing/2014/main" val="4262392322"/>
                  </a:ext>
                </a:extLst>
              </a:tr>
              <a:tr h="370840">
                <a:tc>
                  <a:txBody>
                    <a:bodyPr/>
                    <a:lstStyle/>
                    <a:p>
                      <a:r>
                        <a:rPr lang="en-GB" sz="2400" dirty="0">
                          <a:latin typeface="Arial" panose="020B0604020202020204" pitchFamily="34" charset="0"/>
                          <a:cs typeface="Arial" panose="020B0604020202020204" pitchFamily="34" charset="0"/>
                        </a:rPr>
                        <a:t>HE Research</a:t>
                      </a:r>
                    </a:p>
                  </a:txBody>
                  <a:tcPr/>
                </a:tc>
                <a:tc>
                  <a:txBody>
                    <a:bodyPr/>
                    <a:lstStyle/>
                    <a:p>
                      <a:r>
                        <a:rPr lang="en-GB" sz="2400" dirty="0">
                          <a:latin typeface="Arial" panose="020B0604020202020204" pitchFamily="34" charset="0"/>
                          <a:cs typeface="Arial" panose="020B0604020202020204" pitchFamily="34" charset="0"/>
                        </a:rPr>
                        <a:t>26.7%</a:t>
                      </a:r>
                    </a:p>
                  </a:txBody>
                  <a:tcPr/>
                </a:tc>
                <a:extLst>
                  <a:ext uri="{0D108BD9-81ED-4DB2-BD59-A6C34878D82A}">
                    <a16:rowId xmlns:a16="http://schemas.microsoft.com/office/drawing/2014/main" val="3939540384"/>
                  </a:ext>
                </a:extLst>
              </a:tr>
              <a:tr h="370840">
                <a:tc>
                  <a:txBody>
                    <a:bodyPr/>
                    <a:lstStyle/>
                    <a:p>
                      <a:r>
                        <a:rPr lang="en-GB" sz="2400" dirty="0">
                          <a:latin typeface="Arial" panose="020B0604020202020204" pitchFamily="34" charset="0"/>
                          <a:cs typeface="Arial" panose="020B0604020202020204" pitchFamily="34" charset="0"/>
                        </a:rPr>
                        <a:t>HE Lecturing/ teaching</a:t>
                      </a:r>
                    </a:p>
                  </a:txBody>
                  <a:tcPr/>
                </a:tc>
                <a:tc>
                  <a:txBody>
                    <a:bodyPr/>
                    <a:lstStyle/>
                    <a:p>
                      <a:r>
                        <a:rPr lang="en-GB" sz="2400" dirty="0">
                          <a:latin typeface="Arial" panose="020B0604020202020204" pitchFamily="34" charset="0"/>
                          <a:cs typeface="Arial" panose="020B0604020202020204" pitchFamily="34" charset="0"/>
                        </a:rPr>
                        <a:t>17.6%</a:t>
                      </a:r>
                    </a:p>
                  </a:txBody>
                  <a:tcPr/>
                </a:tc>
                <a:extLst>
                  <a:ext uri="{0D108BD9-81ED-4DB2-BD59-A6C34878D82A}">
                    <a16:rowId xmlns:a16="http://schemas.microsoft.com/office/drawing/2014/main" val="3710652786"/>
                  </a:ext>
                </a:extLst>
              </a:tr>
              <a:tr h="370840">
                <a:tc>
                  <a:txBody>
                    <a:bodyPr/>
                    <a:lstStyle/>
                    <a:p>
                      <a:r>
                        <a:rPr lang="en-GB" sz="2400" dirty="0">
                          <a:latin typeface="Arial" panose="020B0604020202020204" pitchFamily="34" charset="0"/>
                          <a:cs typeface="Arial" panose="020B0604020202020204" pitchFamily="34" charset="0"/>
                        </a:rPr>
                        <a:t>HE Other</a:t>
                      </a:r>
                    </a:p>
                  </a:txBody>
                  <a:tcPr/>
                </a:tc>
                <a:tc>
                  <a:txBody>
                    <a:bodyPr/>
                    <a:lstStyle/>
                    <a:p>
                      <a:r>
                        <a:rPr lang="en-GB" sz="2400" dirty="0">
                          <a:latin typeface="Arial" panose="020B0604020202020204" pitchFamily="34" charset="0"/>
                          <a:cs typeface="Arial" panose="020B0604020202020204" pitchFamily="34" charset="0"/>
                        </a:rPr>
                        <a:t>4.2%</a:t>
                      </a:r>
                    </a:p>
                  </a:txBody>
                  <a:tcPr/>
                </a:tc>
                <a:extLst>
                  <a:ext uri="{0D108BD9-81ED-4DB2-BD59-A6C34878D82A}">
                    <a16:rowId xmlns:a16="http://schemas.microsoft.com/office/drawing/2014/main" val="2203813191"/>
                  </a:ext>
                </a:extLst>
              </a:tr>
              <a:tr h="370840">
                <a:tc>
                  <a:txBody>
                    <a:bodyPr/>
                    <a:lstStyle/>
                    <a:p>
                      <a:r>
                        <a:rPr lang="en-GB" sz="2400" dirty="0">
                          <a:latin typeface="Arial" panose="020B0604020202020204" pitchFamily="34" charset="0"/>
                          <a:cs typeface="Arial" panose="020B0604020202020204" pitchFamily="34" charset="0"/>
                        </a:rPr>
                        <a:t>Research outside HE</a:t>
                      </a:r>
                    </a:p>
                  </a:txBody>
                  <a:tcPr/>
                </a:tc>
                <a:tc>
                  <a:txBody>
                    <a:bodyPr/>
                    <a:lstStyle/>
                    <a:p>
                      <a:r>
                        <a:rPr lang="en-GB" sz="2400" dirty="0">
                          <a:latin typeface="Arial" panose="020B0604020202020204" pitchFamily="34" charset="0"/>
                          <a:cs typeface="Arial" panose="020B0604020202020204" pitchFamily="34" charset="0"/>
                        </a:rPr>
                        <a:t>10.2%</a:t>
                      </a:r>
                    </a:p>
                  </a:txBody>
                  <a:tcPr/>
                </a:tc>
                <a:extLst>
                  <a:ext uri="{0D108BD9-81ED-4DB2-BD59-A6C34878D82A}">
                    <a16:rowId xmlns:a16="http://schemas.microsoft.com/office/drawing/2014/main" val="2392164194"/>
                  </a:ext>
                </a:extLst>
              </a:tr>
              <a:tr h="370840">
                <a:tc>
                  <a:txBody>
                    <a:bodyPr/>
                    <a:lstStyle/>
                    <a:p>
                      <a:r>
                        <a:rPr lang="en-GB" sz="2400" dirty="0">
                          <a:latin typeface="Arial" panose="020B0604020202020204" pitchFamily="34" charset="0"/>
                          <a:cs typeface="Arial" panose="020B0604020202020204" pitchFamily="34" charset="0"/>
                        </a:rPr>
                        <a:t>Other teaching</a:t>
                      </a:r>
                    </a:p>
                  </a:txBody>
                  <a:tcPr/>
                </a:tc>
                <a:tc>
                  <a:txBody>
                    <a:bodyPr/>
                    <a:lstStyle/>
                    <a:p>
                      <a:r>
                        <a:rPr lang="en-GB" sz="2400" dirty="0">
                          <a:latin typeface="Arial" panose="020B0604020202020204" pitchFamily="34" charset="0"/>
                          <a:cs typeface="Arial" panose="020B0604020202020204" pitchFamily="34" charset="0"/>
                        </a:rPr>
                        <a:t>3.0%</a:t>
                      </a:r>
                    </a:p>
                  </a:txBody>
                  <a:tcPr/>
                </a:tc>
                <a:extLst>
                  <a:ext uri="{0D108BD9-81ED-4DB2-BD59-A6C34878D82A}">
                    <a16:rowId xmlns:a16="http://schemas.microsoft.com/office/drawing/2014/main" val="3030456742"/>
                  </a:ext>
                </a:extLst>
              </a:tr>
              <a:tr h="370840">
                <a:tc>
                  <a:txBody>
                    <a:bodyPr/>
                    <a:lstStyle/>
                    <a:p>
                      <a:r>
                        <a:rPr lang="en-GB" sz="2400" dirty="0">
                          <a:latin typeface="Arial" panose="020B0604020202020204" pitchFamily="34" charset="0"/>
                          <a:cs typeface="Arial" panose="020B0604020202020204" pitchFamily="34" charset="0"/>
                        </a:rPr>
                        <a:t>Other ‘common doctoral occupations’</a:t>
                      </a:r>
                    </a:p>
                  </a:txBody>
                  <a:tcPr/>
                </a:tc>
                <a:tc>
                  <a:txBody>
                    <a:bodyPr/>
                    <a:lstStyle/>
                    <a:p>
                      <a:r>
                        <a:rPr lang="en-GB" sz="2400" dirty="0">
                          <a:latin typeface="Arial" panose="020B0604020202020204" pitchFamily="34" charset="0"/>
                          <a:cs typeface="Arial" panose="020B0604020202020204" pitchFamily="34" charset="0"/>
                        </a:rPr>
                        <a:t>27.3%</a:t>
                      </a:r>
                    </a:p>
                  </a:txBody>
                  <a:tcPr/>
                </a:tc>
                <a:extLst>
                  <a:ext uri="{0D108BD9-81ED-4DB2-BD59-A6C34878D82A}">
                    <a16:rowId xmlns:a16="http://schemas.microsoft.com/office/drawing/2014/main" val="3847517964"/>
                  </a:ext>
                </a:extLst>
              </a:tr>
              <a:tr h="370840">
                <a:tc>
                  <a:txBody>
                    <a:bodyPr/>
                    <a:lstStyle/>
                    <a:p>
                      <a:r>
                        <a:rPr lang="en-GB" sz="2400" dirty="0">
                          <a:latin typeface="Arial" panose="020B0604020202020204" pitchFamily="34" charset="0"/>
                          <a:cs typeface="Arial" panose="020B0604020202020204" pitchFamily="34" charset="0"/>
                        </a:rPr>
                        <a:t>Other</a:t>
                      </a:r>
                    </a:p>
                  </a:txBody>
                  <a:tcPr/>
                </a:tc>
                <a:tc>
                  <a:txBody>
                    <a:bodyPr/>
                    <a:lstStyle/>
                    <a:p>
                      <a:r>
                        <a:rPr lang="en-GB" sz="2400" dirty="0">
                          <a:latin typeface="Arial" panose="020B0604020202020204" pitchFamily="34" charset="0"/>
                          <a:cs typeface="Arial" panose="020B0604020202020204" pitchFamily="34" charset="0"/>
                        </a:rPr>
                        <a:t>11%</a:t>
                      </a:r>
                    </a:p>
                  </a:txBody>
                  <a:tcPr/>
                </a:tc>
                <a:extLst>
                  <a:ext uri="{0D108BD9-81ED-4DB2-BD59-A6C34878D82A}">
                    <a16:rowId xmlns:a16="http://schemas.microsoft.com/office/drawing/2014/main" val="3007356157"/>
                  </a:ext>
                </a:extLst>
              </a:tr>
            </a:tbl>
          </a:graphicData>
        </a:graphic>
      </p:graphicFrame>
      <p:sp>
        <p:nvSpPr>
          <p:cNvPr id="4" name="TextBox 3">
            <a:extLst>
              <a:ext uri="{FF2B5EF4-FFF2-40B4-BE49-F238E27FC236}">
                <a16:creationId xmlns:a16="http://schemas.microsoft.com/office/drawing/2014/main" id="{6F34C2E2-899B-46E7-A4E8-D6DBBEB0901A}"/>
              </a:ext>
            </a:extLst>
          </p:cNvPr>
          <p:cNvSpPr txBox="1"/>
          <p:nvPr/>
        </p:nvSpPr>
        <p:spPr>
          <a:xfrm>
            <a:off x="9715116" y="1692589"/>
            <a:ext cx="2300640" cy="3785652"/>
          </a:xfrm>
          <a:prstGeom prst="rect">
            <a:avLst/>
          </a:prstGeom>
          <a:noFill/>
        </p:spPr>
        <p:txBody>
          <a:bodyPr wrap="square" rtlCol="0">
            <a:spAutoFit/>
          </a:bodyPr>
          <a:lstStyle/>
          <a:p>
            <a:r>
              <a:rPr lang="en-GB" sz="2400" i="1" dirty="0">
                <a:latin typeface="Arial" panose="020B0604020202020204" pitchFamily="34" charset="0"/>
                <a:cs typeface="Arial" panose="020B0604020202020204" pitchFamily="34" charset="0"/>
              </a:rPr>
              <a:t>Source: ‘Graduate Outcomes Survey’ 2018-19: surveying PGR graduates from UK universities 15 months after graduation </a:t>
            </a:r>
          </a:p>
        </p:txBody>
      </p:sp>
    </p:spTree>
    <p:extLst>
      <p:ext uri="{BB962C8B-B14F-4D97-AF65-F5344CB8AC3E}">
        <p14:creationId xmlns:p14="http://schemas.microsoft.com/office/powerpoint/2010/main" val="361863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F184-7774-4CFF-ABC6-1173873170A8}"/>
              </a:ext>
            </a:extLst>
          </p:cNvPr>
          <p:cNvSpPr>
            <a:spLocks noGrp="1"/>
          </p:cNvSpPr>
          <p:nvPr>
            <p:ph type="title"/>
          </p:nvPr>
        </p:nvSpPr>
        <p:spPr/>
        <p:txBody>
          <a:bodyPr/>
          <a:lstStyle/>
          <a:p>
            <a:endParaRPr lang="en-GB"/>
          </a:p>
        </p:txBody>
      </p:sp>
      <p:pic>
        <p:nvPicPr>
          <p:cNvPr id="5" name="Content Placeholder 4" descr="A close up of a logo&#10;&#10;Description automatically generated">
            <a:extLst>
              <a:ext uri="{FF2B5EF4-FFF2-40B4-BE49-F238E27FC236}">
                <a16:creationId xmlns:a16="http://schemas.microsoft.com/office/drawing/2014/main" id="{8F775C5C-326B-4902-917E-77A679B27A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2" name="TextBox 11">
            <a:extLst>
              <a:ext uri="{FF2B5EF4-FFF2-40B4-BE49-F238E27FC236}">
                <a16:creationId xmlns:a16="http://schemas.microsoft.com/office/drawing/2014/main" id="{C9004FF8-9821-40AD-A2FB-206AD4B54E25}"/>
              </a:ext>
            </a:extLst>
          </p:cNvPr>
          <p:cNvSpPr txBox="1"/>
          <p:nvPr/>
        </p:nvSpPr>
        <p:spPr>
          <a:xfrm>
            <a:off x="9928345" y="5110977"/>
            <a:ext cx="2118732" cy="461665"/>
          </a:xfrm>
          <a:prstGeom prst="rect">
            <a:avLst/>
          </a:prstGeom>
          <a:noFill/>
        </p:spPr>
        <p:txBody>
          <a:bodyPr wrap="square" rtlCol="0">
            <a:spAutoFit/>
          </a:bodyPr>
          <a:lstStyle/>
          <a:p>
            <a:pPr algn="ctr"/>
            <a:r>
              <a:rPr lang="en-GB" sz="2400" b="1" dirty="0">
                <a:solidFill>
                  <a:schemeClr val="bg1"/>
                </a:solidFill>
                <a:latin typeface="Arial" panose="020B0604020202020204" pitchFamily="34" charset="0"/>
                <a:cs typeface="Arial" panose="020B0604020202020204" pitchFamily="34" charset="0"/>
              </a:rPr>
              <a:t>Vote now…</a:t>
            </a:r>
          </a:p>
        </p:txBody>
      </p:sp>
      <p:pic>
        <p:nvPicPr>
          <p:cNvPr id="6" name="Picture 5">
            <a:extLst>
              <a:ext uri="{FF2B5EF4-FFF2-40B4-BE49-F238E27FC236}">
                <a16:creationId xmlns:a16="http://schemas.microsoft.com/office/drawing/2014/main" id="{CE5A02E2-D79D-4BA2-B892-9C8DA1F4369A}"/>
              </a:ext>
            </a:extLst>
          </p:cNvPr>
          <p:cNvPicPr>
            <a:picLocks noChangeAspect="1"/>
          </p:cNvPicPr>
          <p:nvPr/>
        </p:nvPicPr>
        <p:blipFill>
          <a:blip r:embed="rId4"/>
          <a:stretch>
            <a:fillRect/>
          </a:stretch>
        </p:blipFill>
        <p:spPr>
          <a:xfrm>
            <a:off x="4755139" y="85725"/>
            <a:ext cx="7191375" cy="6686550"/>
          </a:xfrm>
          <a:prstGeom prst="rect">
            <a:avLst/>
          </a:prstGeom>
        </p:spPr>
      </p:pic>
      <p:sp>
        <p:nvSpPr>
          <p:cNvPr id="9" name="TextBox 8">
            <a:extLst>
              <a:ext uri="{FF2B5EF4-FFF2-40B4-BE49-F238E27FC236}">
                <a16:creationId xmlns:a16="http://schemas.microsoft.com/office/drawing/2014/main" id="{90C0EE0F-0C94-411F-9AC6-7CA48E21832E}"/>
              </a:ext>
            </a:extLst>
          </p:cNvPr>
          <p:cNvSpPr txBox="1"/>
          <p:nvPr/>
        </p:nvSpPr>
        <p:spPr>
          <a:xfrm>
            <a:off x="496030" y="1786990"/>
            <a:ext cx="3317434" cy="1938992"/>
          </a:xfrm>
          <a:prstGeom prst="rect">
            <a:avLst/>
          </a:prstGeom>
          <a:noFill/>
        </p:spPr>
        <p:txBody>
          <a:bodyPr wrap="square" rtlCol="0">
            <a:spAutoFit/>
          </a:bodyPr>
          <a:lstStyle/>
          <a:p>
            <a:r>
              <a:rPr lang="en-GB" sz="2400" i="1" dirty="0">
                <a:latin typeface="Arial" panose="020B0604020202020204" pitchFamily="34" charset="0"/>
                <a:cs typeface="Arial" panose="020B0604020202020204" pitchFamily="34" charset="0"/>
              </a:rPr>
              <a:t>Note: the significant variation of PGR ‘destinations’ depending on subject area…</a:t>
            </a:r>
          </a:p>
        </p:txBody>
      </p:sp>
    </p:spTree>
    <p:extLst>
      <p:ext uri="{BB962C8B-B14F-4D97-AF65-F5344CB8AC3E}">
        <p14:creationId xmlns:p14="http://schemas.microsoft.com/office/powerpoint/2010/main" val="16467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18795</TotalTime>
  <Words>2284</Words>
  <Application>Microsoft Office PowerPoint</Application>
  <PresentationFormat>Widescreen</PresentationFormat>
  <Paragraphs>327</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Prescott</dc:creator>
  <cp:lastModifiedBy>Holly Prescott</cp:lastModifiedBy>
  <cp:revision>114</cp:revision>
  <cp:lastPrinted>2022-11-07T10:08:27Z</cp:lastPrinted>
  <dcterms:created xsi:type="dcterms:W3CDTF">2020-09-23T16:11:00Z</dcterms:created>
  <dcterms:modified xsi:type="dcterms:W3CDTF">2023-11-27T16:33:29Z</dcterms:modified>
</cp:coreProperties>
</file>