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304" r:id="rId2"/>
    <p:sldId id="306" r:id="rId3"/>
    <p:sldId id="300" r:id="rId4"/>
    <p:sldId id="314" r:id="rId5"/>
    <p:sldId id="311" r:id="rId6"/>
    <p:sldId id="315" r:id="rId7"/>
    <p:sldId id="316" r:id="rId8"/>
    <p:sldId id="317" r:id="rId9"/>
    <p:sldId id="308" r:id="rId10"/>
    <p:sldId id="307" r:id="rId11"/>
    <p:sldId id="301" r:id="rId12"/>
    <p:sldId id="302" r:id="rId13"/>
    <p:sldId id="303" r:id="rId14"/>
    <p:sldId id="305" r:id="rId15"/>
    <p:sldId id="309" r:id="rId16"/>
    <p:sldId id="310" r:id="rId17"/>
    <p:sldId id="318" r:id="rId18"/>
    <p:sldId id="319" r:id="rId19"/>
  </p:sldIdLst>
  <p:sldSz cx="12192000" cy="6858000"/>
  <p:notesSz cx="6858000" cy="9144000"/>
  <p:embeddedFontLst>
    <p:embeddedFont>
      <p:font typeface="Calibri" panose="020F0502020204030204" pitchFamily="34" charset="0"/>
      <p:regular r:id="rId20"/>
      <p:bold r:id="rId21"/>
      <p:italic r:id="rId22"/>
      <p:boldItalic r:id="rId23"/>
    </p:embeddedFont>
    <p:embeddedFont>
      <p:font typeface="Calibri Light" panose="020F0302020204030204" pitchFamily="34" charset="0"/>
      <p:regular r:id="rId24"/>
      <p:italic r:id="rId25"/>
    </p:embeddedFont>
    <p:embeddedFont>
      <p:font typeface="Segoe UI" panose="020B0502040204020203" pitchFamily="34" charset="0"/>
      <p:regular r:id="rId26"/>
      <p:bold r:id="rId27"/>
      <p:italic r:id="rId28"/>
      <p:bold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ad Ibrahim (Computer Science in Dubai ID=****00)" userId="0172243f-0019-48ce-95fc-b8bb7a88f654" providerId="ADAL" clId="{E83B088A-A711-4AA3-BEB0-CF7EB478E66B}"/>
    <pc:docChg chg="undo custSel addSld delSld modSld">
      <pc:chgData name="Ahmad Ibrahim (Computer Science in Dubai ID=****00)" userId="0172243f-0019-48ce-95fc-b8bb7a88f654" providerId="ADAL" clId="{E83B088A-A711-4AA3-BEB0-CF7EB478E66B}" dt="2024-02-09T13:07:38.028" v="76" actId="403"/>
      <pc:docMkLst>
        <pc:docMk/>
      </pc:docMkLst>
      <pc:sldChg chg="modSp mod">
        <pc:chgData name="Ahmad Ibrahim (Computer Science in Dubai ID=****00)" userId="0172243f-0019-48ce-95fc-b8bb7a88f654" providerId="ADAL" clId="{E83B088A-A711-4AA3-BEB0-CF7EB478E66B}" dt="2024-02-09T13:02:29.169" v="20" actId="1076"/>
        <pc:sldMkLst>
          <pc:docMk/>
          <pc:sldMk cId="161651858" sldId="300"/>
        </pc:sldMkLst>
        <pc:spChg chg="mod">
          <ac:chgData name="Ahmad Ibrahim (Computer Science in Dubai ID=****00)" userId="0172243f-0019-48ce-95fc-b8bb7a88f654" providerId="ADAL" clId="{E83B088A-A711-4AA3-BEB0-CF7EB478E66B}" dt="2024-02-09T13:01:49.405" v="10" actId="27636"/>
          <ac:spMkLst>
            <pc:docMk/>
            <pc:sldMk cId="161651858" sldId="300"/>
            <ac:spMk id="2" creationId="{00000000-0000-0000-0000-000000000000}"/>
          </ac:spMkLst>
        </pc:spChg>
        <pc:spChg chg="mod">
          <ac:chgData name="Ahmad Ibrahim (Computer Science in Dubai ID=****00)" userId="0172243f-0019-48ce-95fc-b8bb7a88f654" providerId="ADAL" clId="{E83B088A-A711-4AA3-BEB0-CF7EB478E66B}" dt="2024-02-09T13:02:29.169" v="20" actId="1076"/>
          <ac:spMkLst>
            <pc:docMk/>
            <pc:sldMk cId="161651858" sldId="300"/>
            <ac:spMk id="3" creationId="{00000000-0000-0000-0000-000000000000}"/>
          </ac:spMkLst>
        </pc:spChg>
      </pc:sldChg>
      <pc:sldChg chg="modSp del mod">
        <pc:chgData name="Ahmad Ibrahim (Computer Science in Dubai ID=****00)" userId="0172243f-0019-48ce-95fc-b8bb7a88f654" providerId="ADAL" clId="{E83B088A-A711-4AA3-BEB0-CF7EB478E66B}" dt="2024-02-09T13:06:44.792" v="55" actId="47"/>
        <pc:sldMkLst>
          <pc:docMk/>
          <pc:sldMk cId="2491873503" sldId="301"/>
        </pc:sldMkLst>
        <pc:spChg chg="mod">
          <ac:chgData name="Ahmad Ibrahim (Computer Science in Dubai ID=****00)" userId="0172243f-0019-48ce-95fc-b8bb7a88f654" providerId="ADAL" clId="{E83B088A-A711-4AA3-BEB0-CF7EB478E66B}" dt="2024-02-09T13:02:57.680" v="24" actId="1076"/>
          <ac:spMkLst>
            <pc:docMk/>
            <pc:sldMk cId="2491873503" sldId="301"/>
            <ac:spMk id="2" creationId="{00000000-0000-0000-0000-000000000000}"/>
          </ac:spMkLst>
        </pc:spChg>
        <pc:spChg chg="mod">
          <ac:chgData name="Ahmad Ibrahim (Computer Science in Dubai ID=****00)" userId="0172243f-0019-48ce-95fc-b8bb7a88f654" providerId="ADAL" clId="{E83B088A-A711-4AA3-BEB0-CF7EB478E66B}" dt="2024-02-09T13:02:54.078" v="23" actId="403"/>
          <ac:spMkLst>
            <pc:docMk/>
            <pc:sldMk cId="2491873503" sldId="301"/>
            <ac:spMk id="3" creationId="{00000000-0000-0000-0000-000000000000}"/>
          </ac:spMkLst>
        </pc:spChg>
      </pc:sldChg>
      <pc:sldChg chg="modSp mod">
        <pc:chgData name="Ahmad Ibrahim (Computer Science in Dubai ID=****00)" userId="0172243f-0019-48ce-95fc-b8bb7a88f654" providerId="ADAL" clId="{E83B088A-A711-4AA3-BEB0-CF7EB478E66B}" dt="2024-02-09T13:06:47.636" v="56" actId="13926"/>
        <pc:sldMkLst>
          <pc:docMk/>
          <pc:sldMk cId="2008743666" sldId="302"/>
        </pc:sldMkLst>
        <pc:spChg chg="mod">
          <ac:chgData name="Ahmad Ibrahim (Computer Science in Dubai ID=****00)" userId="0172243f-0019-48ce-95fc-b8bb7a88f654" providerId="ADAL" clId="{E83B088A-A711-4AA3-BEB0-CF7EB478E66B}" dt="2024-02-09T13:06:47.636" v="56" actId="13926"/>
          <ac:spMkLst>
            <pc:docMk/>
            <pc:sldMk cId="2008743666" sldId="302"/>
            <ac:spMk id="2" creationId="{00000000-0000-0000-0000-000000000000}"/>
          </ac:spMkLst>
        </pc:spChg>
        <pc:spChg chg="mod">
          <ac:chgData name="Ahmad Ibrahim (Computer Science in Dubai ID=****00)" userId="0172243f-0019-48ce-95fc-b8bb7a88f654" providerId="ADAL" clId="{E83B088A-A711-4AA3-BEB0-CF7EB478E66B}" dt="2024-02-09T13:03:14.976" v="30" actId="14100"/>
          <ac:spMkLst>
            <pc:docMk/>
            <pc:sldMk cId="2008743666" sldId="302"/>
            <ac:spMk id="3" creationId="{00000000-0000-0000-0000-000000000000}"/>
          </ac:spMkLst>
        </pc:spChg>
      </pc:sldChg>
      <pc:sldChg chg="modSp mod">
        <pc:chgData name="Ahmad Ibrahim (Computer Science in Dubai ID=****00)" userId="0172243f-0019-48ce-95fc-b8bb7a88f654" providerId="ADAL" clId="{E83B088A-A711-4AA3-BEB0-CF7EB478E66B}" dt="2024-02-09T13:07:13.307" v="58" actId="13926"/>
        <pc:sldMkLst>
          <pc:docMk/>
          <pc:sldMk cId="983996064" sldId="303"/>
        </pc:sldMkLst>
        <pc:spChg chg="mod">
          <ac:chgData name="Ahmad Ibrahim (Computer Science in Dubai ID=****00)" userId="0172243f-0019-48ce-95fc-b8bb7a88f654" providerId="ADAL" clId="{E83B088A-A711-4AA3-BEB0-CF7EB478E66B}" dt="2024-02-09T13:07:13.307" v="58" actId="13926"/>
          <ac:spMkLst>
            <pc:docMk/>
            <pc:sldMk cId="983996064" sldId="303"/>
            <ac:spMk id="2" creationId="{00000000-0000-0000-0000-000000000000}"/>
          </ac:spMkLst>
        </pc:spChg>
      </pc:sldChg>
      <pc:sldChg chg="modSp mod">
        <pc:chgData name="Ahmad Ibrahim (Computer Science in Dubai ID=****00)" userId="0172243f-0019-48ce-95fc-b8bb7a88f654" providerId="ADAL" clId="{E83B088A-A711-4AA3-BEB0-CF7EB478E66B}" dt="2024-02-09T13:06:51.660" v="57" actId="13926"/>
        <pc:sldMkLst>
          <pc:docMk/>
          <pc:sldMk cId="3907377556" sldId="304"/>
        </pc:sldMkLst>
        <pc:spChg chg="mod">
          <ac:chgData name="Ahmad Ibrahim (Computer Science in Dubai ID=****00)" userId="0172243f-0019-48ce-95fc-b8bb7a88f654" providerId="ADAL" clId="{E83B088A-A711-4AA3-BEB0-CF7EB478E66B}" dt="2024-02-09T13:06:51.660" v="57" actId="13926"/>
          <ac:spMkLst>
            <pc:docMk/>
            <pc:sldMk cId="3907377556" sldId="304"/>
            <ac:spMk id="2" creationId="{00000000-0000-0000-0000-000000000000}"/>
          </ac:spMkLst>
        </pc:spChg>
        <pc:spChg chg="mod">
          <ac:chgData name="Ahmad Ibrahim (Computer Science in Dubai ID=****00)" userId="0172243f-0019-48ce-95fc-b8bb7a88f654" providerId="ADAL" clId="{E83B088A-A711-4AA3-BEB0-CF7EB478E66B}" dt="2024-02-09T13:03:52.037" v="42" actId="13926"/>
          <ac:spMkLst>
            <pc:docMk/>
            <pc:sldMk cId="3907377556" sldId="304"/>
            <ac:spMk id="3" creationId="{00000000-0000-0000-0000-000000000000}"/>
          </ac:spMkLst>
        </pc:spChg>
      </pc:sldChg>
      <pc:sldChg chg="modSp mod">
        <pc:chgData name="Ahmad Ibrahim (Computer Science in Dubai ID=****00)" userId="0172243f-0019-48ce-95fc-b8bb7a88f654" providerId="ADAL" clId="{E83B088A-A711-4AA3-BEB0-CF7EB478E66B}" dt="2024-02-09T13:07:20.179" v="59" actId="13926"/>
        <pc:sldMkLst>
          <pc:docMk/>
          <pc:sldMk cId="2896492381" sldId="305"/>
        </pc:sldMkLst>
        <pc:spChg chg="mod">
          <ac:chgData name="Ahmad Ibrahim (Computer Science in Dubai ID=****00)" userId="0172243f-0019-48ce-95fc-b8bb7a88f654" providerId="ADAL" clId="{E83B088A-A711-4AA3-BEB0-CF7EB478E66B}" dt="2024-02-09T13:07:20.179" v="59" actId="13926"/>
          <ac:spMkLst>
            <pc:docMk/>
            <pc:sldMk cId="2896492381" sldId="305"/>
            <ac:spMk id="2" creationId="{00000000-0000-0000-0000-000000000000}"/>
          </ac:spMkLst>
        </pc:spChg>
      </pc:sldChg>
      <pc:sldChg chg="addSp delSp modSp new mod">
        <pc:chgData name="Ahmad Ibrahim (Computer Science in Dubai ID=****00)" userId="0172243f-0019-48ce-95fc-b8bb7a88f654" providerId="ADAL" clId="{E83B088A-A711-4AA3-BEB0-CF7EB478E66B}" dt="2024-02-09T13:07:38.028" v="76" actId="403"/>
        <pc:sldMkLst>
          <pc:docMk/>
          <pc:sldMk cId="555178404" sldId="306"/>
        </pc:sldMkLst>
        <pc:spChg chg="add mod">
          <ac:chgData name="Ahmad Ibrahim (Computer Science in Dubai ID=****00)" userId="0172243f-0019-48ce-95fc-b8bb7a88f654" providerId="ADAL" clId="{E83B088A-A711-4AA3-BEB0-CF7EB478E66B}" dt="2024-02-09T13:07:38.028" v="76" actId="403"/>
          <ac:spMkLst>
            <pc:docMk/>
            <pc:sldMk cId="555178404" sldId="306"/>
            <ac:spMk id="7" creationId="{A6F4C23A-2D0A-4DA5-9E51-D63754FC0E63}"/>
          </ac:spMkLst>
        </pc:spChg>
        <pc:picChg chg="add del mod">
          <ac:chgData name="Ahmad Ibrahim (Computer Science in Dubai ID=****00)" userId="0172243f-0019-48ce-95fc-b8bb7a88f654" providerId="ADAL" clId="{E83B088A-A711-4AA3-BEB0-CF7EB478E66B}" dt="2024-02-09T13:05:53.283" v="46" actId="478"/>
          <ac:picMkLst>
            <pc:docMk/>
            <pc:sldMk cId="555178404" sldId="306"/>
            <ac:picMk id="4" creationId="{BF626A88-111A-48E3-8A0A-1C49E4911E6F}"/>
          </ac:picMkLst>
        </pc:picChg>
        <pc:picChg chg="add mod">
          <ac:chgData name="Ahmad Ibrahim (Computer Science in Dubai ID=****00)" userId="0172243f-0019-48ce-95fc-b8bb7a88f654" providerId="ADAL" clId="{E83B088A-A711-4AA3-BEB0-CF7EB478E66B}" dt="2024-02-09T13:07:25.449" v="60" actId="1076"/>
          <ac:picMkLst>
            <pc:docMk/>
            <pc:sldMk cId="555178404" sldId="306"/>
            <ac:picMk id="5" creationId="{EC0A5A01-6D35-41D8-9560-BC72F2E1A09D}"/>
          </ac:picMkLst>
        </pc:picChg>
        <pc:picChg chg="add del mod">
          <ac:chgData name="Ahmad Ibrahim (Computer Science in Dubai ID=****00)" userId="0172243f-0019-48ce-95fc-b8bb7a88f654" providerId="ADAL" clId="{E83B088A-A711-4AA3-BEB0-CF7EB478E66B}" dt="2024-02-09T13:05:51.931" v="45" actId="478"/>
          <ac:picMkLst>
            <pc:docMk/>
            <pc:sldMk cId="555178404" sldId="306"/>
            <ac:picMk id="6" creationId="{9D763FB2-9C4C-4C37-BAFD-8F692F2E2C02}"/>
          </ac:picMkLst>
        </pc:picChg>
      </pc:sldChg>
    </pc:docChg>
  </pc:docChgLst>
  <pc:docChgLst>
    <pc:chgData name="Ahmad Ibrahim (Computer Science in Dubai ID=****00)" userId="0172243f-0019-48ce-95fc-b8bb7a88f654" providerId="ADAL" clId="{90C03BE2-3EC1-4548-88DD-8892E5838490}"/>
    <pc:docChg chg="custSel addSld modSld sldOrd">
      <pc:chgData name="Ahmad Ibrahim (Computer Science in Dubai ID=****00)" userId="0172243f-0019-48ce-95fc-b8bb7a88f654" providerId="ADAL" clId="{90C03BE2-3EC1-4548-88DD-8892E5838490}" dt="2024-02-14T13:11:00.131" v="16"/>
      <pc:docMkLst>
        <pc:docMk/>
      </pc:docMkLst>
      <pc:sldChg chg="addSp delSp modSp mod">
        <pc:chgData name="Ahmad Ibrahim (Computer Science in Dubai ID=****00)" userId="0172243f-0019-48ce-95fc-b8bb7a88f654" providerId="ADAL" clId="{90C03BE2-3EC1-4548-88DD-8892E5838490}" dt="2024-02-14T13:10:55.626" v="14" actId="1076"/>
        <pc:sldMkLst>
          <pc:docMk/>
          <pc:sldMk cId="169730957" sldId="310"/>
        </pc:sldMkLst>
        <pc:picChg chg="add del mod">
          <ac:chgData name="Ahmad Ibrahim (Computer Science in Dubai ID=****00)" userId="0172243f-0019-48ce-95fc-b8bb7a88f654" providerId="ADAL" clId="{90C03BE2-3EC1-4548-88DD-8892E5838490}" dt="2024-02-14T13:10:50.757" v="11" actId="478"/>
          <ac:picMkLst>
            <pc:docMk/>
            <pc:sldMk cId="169730957" sldId="310"/>
            <ac:picMk id="4" creationId="{82689AFC-1586-4287-9AE8-7B8BD6EB23D8}"/>
          </ac:picMkLst>
        </pc:picChg>
        <pc:picChg chg="del">
          <ac:chgData name="Ahmad Ibrahim (Computer Science in Dubai ID=****00)" userId="0172243f-0019-48ce-95fc-b8bb7a88f654" providerId="ADAL" clId="{90C03BE2-3EC1-4548-88DD-8892E5838490}" dt="2024-02-14T13:10:06.563" v="2" actId="478"/>
          <ac:picMkLst>
            <pc:docMk/>
            <pc:sldMk cId="169730957" sldId="310"/>
            <ac:picMk id="5" creationId="{8C30BADF-A67C-5BEC-7121-7D4644E8324F}"/>
          </ac:picMkLst>
        </pc:picChg>
        <pc:picChg chg="add mod">
          <ac:chgData name="Ahmad Ibrahim (Computer Science in Dubai ID=****00)" userId="0172243f-0019-48ce-95fc-b8bb7a88f654" providerId="ADAL" clId="{90C03BE2-3EC1-4548-88DD-8892E5838490}" dt="2024-02-14T13:10:55.626" v="14" actId="1076"/>
          <ac:picMkLst>
            <pc:docMk/>
            <pc:sldMk cId="169730957" sldId="310"/>
            <ac:picMk id="7" creationId="{C37A6060-67AD-4B08-AB6B-3900E85254CD}"/>
          </ac:picMkLst>
        </pc:picChg>
      </pc:sldChg>
      <pc:sldChg chg="addSp delSp modSp add mod">
        <pc:chgData name="Ahmad Ibrahim (Computer Science in Dubai ID=****00)" userId="0172243f-0019-48ce-95fc-b8bb7a88f654" providerId="ADAL" clId="{90C03BE2-3EC1-4548-88DD-8892E5838490}" dt="2024-02-14T13:10:31.759" v="9" actId="1076"/>
        <pc:sldMkLst>
          <pc:docMk/>
          <pc:sldMk cId="2721467491" sldId="318"/>
        </pc:sldMkLst>
        <pc:picChg chg="del">
          <ac:chgData name="Ahmad Ibrahim (Computer Science in Dubai ID=****00)" userId="0172243f-0019-48ce-95fc-b8bb7a88f654" providerId="ADAL" clId="{90C03BE2-3EC1-4548-88DD-8892E5838490}" dt="2024-02-14T13:10:17.351" v="6" actId="478"/>
          <ac:picMkLst>
            <pc:docMk/>
            <pc:sldMk cId="2721467491" sldId="318"/>
            <ac:picMk id="4" creationId="{82689AFC-1586-4287-9AE8-7B8BD6EB23D8}"/>
          </ac:picMkLst>
        </pc:picChg>
        <pc:picChg chg="add mod">
          <ac:chgData name="Ahmad Ibrahim (Computer Science in Dubai ID=****00)" userId="0172243f-0019-48ce-95fc-b8bb7a88f654" providerId="ADAL" clId="{90C03BE2-3EC1-4548-88DD-8892E5838490}" dt="2024-02-14T13:10:31.759" v="9" actId="1076"/>
          <ac:picMkLst>
            <pc:docMk/>
            <pc:sldMk cId="2721467491" sldId="318"/>
            <ac:picMk id="5" creationId="{8305988B-CEA1-4852-85F4-B71986845944}"/>
          </ac:picMkLst>
        </pc:picChg>
      </pc:sldChg>
      <pc:sldChg chg="add ord">
        <pc:chgData name="Ahmad Ibrahim (Computer Science in Dubai ID=****00)" userId="0172243f-0019-48ce-95fc-b8bb7a88f654" providerId="ADAL" clId="{90C03BE2-3EC1-4548-88DD-8892E5838490}" dt="2024-02-14T13:11:00.131" v="16"/>
        <pc:sldMkLst>
          <pc:docMk/>
          <pc:sldMk cId="2906480152" sldId="319"/>
        </pc:sldMkLst>
      </pc:sldChg>
    </pc:docChg>
  </pc:docChgLst>
</pc:chgInfo>
</file>

<file path=ppt/ink/ink1.xml><?xml version="1.0" encoding="utf-8"?>
<inkml:ink xmlns:inkml="http://www.w3.org/2003/InkML">
  <inkml:definitions>
    <inkml:context xml:id="ctx0">
      <inkml:inkSource xml:id="inkSrc0">
        <inkml:traceFormat>
          <inkml:channel name="X" type="integer" max="3840" units="cm"/>
          <inkml:channel name="Y" type="integer" max="1200" units="cm"/>
          <inkml:channel name="T" type="integer" max="2.14748E9" units="dev"/>
        </inkml:traceFormat>
        <inkml:channelProperties>
          <inkml:channelProperty channel="X" name="resolution" value="127.57475" units="1/cm"/>
          <inkml:channelProperty channel="Y" name="resolution" value="63.82979" units="1/cm"/>
          <inkml:channelProperty channel="T" name="resolution" value="1" units="1/dev"/>
        </inkml:channelProperties>
      </inkml:inkSource>
      <inkml:timestamp xml:id="ts0" timeString="2024-02-12T14:19:56.407"/>
    </inkml:context>
    <inkml:brush xml:id="br0">
      <inkml:brushProperty name="width" value="0.05292" units="cm"/>
      <inkml:brushProperty name="height" value="0.05292" units="cm"/>
      <inkml:brushProperty name="color" value="#FF0000"/>
    </inkml:brush>
  </inkml:definitions>
  <inkml:trace contextRef="#ctx0" brushRef="#br0">12541 12471 0,'106'0'62,"176"0"-46,-88 0-16,159 0 16,-53 0-1,-106 0 1,0 0-1,-70 0 1,-107 0 0,1 0 15,-1 0-15,36 0-1,18 0 1,-18 0-1,35 0 1,-17 0 0</inkml:trace>
</inkml:ink>
</file>

<file path=ppt/ink/ink2.xml><?xml version="1.0" encoding="utf-8"?>
<inkml:ink xmlns:inkml="http://www.w3.org/2003/InkML">
  <inkml:definitions>
    <inkml:context xml:id="ctx0">
      <inkml:inkSource xml:id="inkSrc0">
        <inkml:traceFormat>
          <inkml:channel name="X" type="integer" max="3840" units="cm"/>
          <inkml:channel name="Y" type="integer" max="1200" units="cm"/>
          <inkml:channel name="T" type="integer" max="2.14748E9" units="dev"/>
        </inkml:traceFormat>
        <inkml:channelProperties>
          <inkml:channelProperty channel="X" name="resolution" value="127.57475" units="1/cm"/>
          <inkml:channelProperty channel="Y" name="resolution" value="63.82979" units="1/cm"/>
          <inkml:channelProperty channel="T" name="resolution" value="1" units="1/dev"/>
        </inkml:channelProperties>
      </inkml:inkSource>
      <inkml:timestamp xml:id="ts0" timeString="2024-02-12T14:21:03.170"/>
    </inkml:context>
    <inkml:brush xml:id="br0">
      <inkml:brushProperty name="width" value="0.05292" units="cm"/>
      <inkml:brushProperty name="height" value="0.05292" units="cm"/>
      <inkml:brushProperty name="color" value="#FF0000"/>
    </inkml:brush>
  </inkml:definitions>
  <inkml:trace contextRef="#ctx0" brushRef="#br0">12947 3510 0,'35'-18'109,"1"18"-93,69 0-1,107 0 16,-18 0 1,-18 0-1,-158 0-31,35 0 31,-35 0 0,-1 0-15,1 0-16,35 0 16,0 0-1,0 0-15,0 0 16,35 0-16,0 0 16,212 0 15,-124 18 0,-70 0 0,-88-18-31,87 0 16,19 35 0,-1-35-1,107 0 1,-107 35-16,54-35 31,-107 18-15,-35-18-16,1 35 15,70-35 32,246 0-16,-228 0-31,158 0 32,-53 0-1,-176 0-31,35 0 16,142 0 15,52 0 0,-229 0-15,70 0-1,-105 0 1,35 0 15,53 0 0,-71 0-31,177 0 32,-36 0-1,-52 0 0,-1 0 0,-70 0-15,17 0 0,1 0-1,17 0 17,-52 0-32,87 0 31,-105 0 0,17 0-15,-17 0 77,52 0-61,-35 0-1,1 0 0,-1 0 0,18 0 1,-35 0-1</inkml:trace>
  <inkml:trace contextRef="#ctx0" brushRef="#br0" timeOffset="7863.5">20973 3492 0,'17'0'78,"36"0"-62,71 0-1,-89-17 1,106-1 15,247-17 0,-159 35 1,-158 0-1,-53 0-31,158 0 31,-123 0-15,70 0-1,-70 0 1,53 0 0,-88 0-1,52 0 1,36 0-1,-35 0-15,87 0 32,-16 0-17,-19 0 1,-52 0 15,17 0 0,0 0-15,106 0 0,-141 0-1,53 0 1,0 0 0,-1 0 15,-69 0-16,87 0 1,107 0 15,69 0-15,-140 0 15,53 18 0,-124 17-31,106-35 32,124 17-17,-283-17 32,-18 0 0,1 0-31,0 0-1</inkml:trace>
  <inkml:trace contextRef="#ctx0" brushRef="#br0" timeOffset="10639.46">1147 5027 0,'52'0'125,"54"0"-110,-53 0 1,106 35 0,264 36 15,-123-71 0,-247 0-15,-35 0-16,88 0 15,-54 0 1,107 53 15,0-53-15,0 17-1,141 19 17,-248-1-32,54-35 15,18 18 17,52-18-1,71 0 0,124 0-15,-266 0-1,125 0 17,17 0-17,-89 0 16,178 0 1,-248 0-32,106 0 15,-36 35 1,-34-35 15,-54 0 0,-17 0-15,-35 0 0,141 0-1,-71 0 1,247 0 15,-317 0-31,17 0 0,-17 0 94</inkml:trace>
  <inkml:trace contextRef="#ctx0" brushRef="#br0" timeOffset="24668.32">17392 5362 0,'35'-17'203,"71"17"-171,35 0-17,-17 0 16,70 0-15,-141 0 0,35 0-16,18 0 15,-53 0-15,-18 0 32,0 0-17,-17 0 1,-1 0-16,54 0 31,17 0 0,18 0-15,0 0 0,53 0 15,-71 0 0,-71 0-31,142 0 31,-106 0-15,18 0 0,-18 0-1,-18 0 16,18 0-15,-36 0 0,1 0 15,17 0-15,-17 0-1,0 0 1,34 0-1,-34 0 17,0 0-17,88 0 17,-89 0-17,36 0 16,-35 0 1,-1 0-1</inkml:trace>
  <inkml:trace contextRef="#ctx0" brushRef="#br0" timeOffset="33944.89">24077 5151 0,'53'0'109,"141"0"-93,-18 0-1,177 0 1,335 0 15,-35 0-15,-512 0-16,106 0 15,-88 0 17,123 0-1,53 0 0,-317 0-15,34 0-1,19 0 17,-36 0-17,-17 0 1,35 0-16,17 0 15,-52 0 17,53 0-17,123 0 1,176 0 15,-317 0-15</inkml:trace>
  <inkml:trace contextRef="#ctx0" brushRef="#br0" timeOffset="36675.87">882 6791 0,'35'0'62,"124"0"-46,176 35 15,71-35-15,123 0-1,-123 53 1,-248-53-16,-16 0 16,-19 0-1,-105 0-15,52 0 31,-17 0-15,53 0 0,17 0-1,1 18 1,88 17 15,-36-35 0,-123 0-15,0 0-16,53 0 16,-36 0-1,1 0-15,123 0 16,-106 0 0,18 0-1,-18 0 1,-53 0 62,89 0-47,-71 0-31,176 0 31,-211 0-15,-1 0 0,19 0-1,-1-18 1,18 18 31,-36-17-47,1 17 31,0 0 32,17 0-32</inkml:trace>
  <inkml:trace contextRef="#ctx0" brushRef="#br0" timeOffset="51719.98">27305 3669 0,'0'70'140,"0"-17"-124,0 0-16,0-17 31,0-1 16,0-18-31,0 1 46,0 0-31,0 17-15,0-17 0,-18-1-1,18 1 63,0-71 219,0 18-281,0-36 0,0 36 15,0 17-16,0-35 17,0 36-17,0-19 1,18 1 15,0 35 157,-1 0-157,19 0 0,-19 0-15,1 18 15,17 17 16,-17 18-16,-1 0 0,-17-35-15,0-1-16,36 36 31,-36-35-15,0-1 0,0 19-1,17-19 16,-17 1 32</inkml:trace>
  <inkml:trace contextRef="#ctx0" brushRef="#br0" timeOffset="53280.2">27376 3951 0,'0'-18'172,"0"1"-141,17 17 1,1 0-1,17 0 172,-17 0-94,-1 0-15</inkml:trace>
  <inkml:trace contextRef="#ctx0" brushRef="#br0" timeOffset="66944.95">17815 5856 0,'18'0'32,"52"71"-1,-70-36-16,18-17-15,-18 34 16,18 37 0,-1-54-1,-17 36 1,0 34 15,0 36 0,0-123-15,18 0 0,-18 17-16,0 0 15,18 1 1,-18-19 0,0 18-1,0 1 1,0 70 15,0-36-15,-36-52-1,36-1 17</inkml:trace>
  <inkml:trace contextRef="#ctx0" brushRef="#br0" timeOffset="68304.28">6209 5962 0,'-35'88'63,"-36"53"-16,18-35-16,18 70-15,35-123-1,0 36 16,0-72-15,0 36 0,0 0-1,17-18 1,36 1 0,0-1-1,-35-35 1,17 18-1,-35-1 1,36 1 0,-19-18-1</inkml:trace>
  <inkml:trace contextRef="#ctx0" brushRef="#br0" timeOffset="69424.85">6967 6809 0,'230'0'62,"-89"0"-46,282 0 15,-317 0-15,-35 0-1,-36 0 1,-18 0 0,1 0 15,17 0-16,1 0 17,87 0-1,1 0-15,-54 0-1,-52 0 16</inkml:trace>
  <inkml:trace contextRef="#ctx0" brushRef="#br0" timeOffset="70228.61">9419 6756 0,'106'0'62,"229"0"-46,-53 0 0,1 0-1,52 0 1,-106 0 0,-88 0-1,-35 0-15,-18 0 16,-70 0-1,88 0 1,-71 0-16,-17 0 16</inkml:trace>
  <inkml:trace contextRef="#ctx0" brushRef="#br0" timeOffset="71488.05">14499 6720 0,'35'0'47,"159"71"-31,-35-71-16,123 0 15,142 0 1,-36 0 0,-88 0-1,-36 0 1,-123 0-1,-70 0 1,-36 0 0,-17 0-16,0 0 15,-1 0 1,1 0-16,-1 0 16,19 0-1,34 0 16,-52 0-15</inkml:trace>
  <inkml:trace contextRef="#ctx0" brushRef="#br0" timeOffset="98544.25">635 8590 0,'35'0'94,"124"0"-79,-88 0 1,70 0 15,-88 0-31,141 0 32,-36 0-1,-87 0-16,264 0 1,-247 0 0,89 0-1,-160 0 1,19 0 0,-19 0 15,1 0-16,88 0 17,-53 0-32,0 0 15,17 0 1,-52 0 0,-1 0-16,1 0 109,17 0-93</inkml:trace>
  <inkml:trace contextRef="#ctx0" brushRef="#br0" timeOffset="132353.51">28416 8572 0,'18'0'78,"17"0"-63,18 0-15,0 0 16,88 0 0,-88 0-16,229 0 15,36 0 1,-177 0 0,-71 0-1,-17 0 16,-17 0 16,-1 0-31,35 0 0,-34 0-1,-1 0-15,-17 0 31,35 0 235,-1 0-250,-16 0-1,17 0 1,-36 0 0,1 0-16,0 0 62</inkml:trace>
  <inkml:trace contextRef="#ctx0" brushRef="#br0" timeOffset="134952.6">900 10266 0,'0'-18'15,"35"18"32,106 0-31,18 0-1,299 0 1,-193 0 0,-89 0-1,-70 0 1,-71 0-1,18 0 1,-35 0 0,88 0-1,0 0 1,-53 0 0,35 0-16,-35 0 15,17 0 1,1 0-16,-54 0 15,142 0 1,-71 0 0,-70 0-1,35 0 1,-35 0 0,17 0-1,53 0 1,-70 0-1,-1 0 1,1 0 78,17 0 0,-17 0-79,-1 0-15,19 0 16,-1 0-1,0 0 17,1 0-17,-19 0 17,1 0 202</inkml:trace>
  <inkml:trace contextRef="#ctx0" brushRef="#br0" timeOffset="163032.71">8749 10248 0,'35'0'63,"53"-35"-47,-17 35-16,35 0 15,-36 0 16,1 0-15,-18 0 0,17 0-1,54-35 1,-71 17-16,0 18 16,17 0-1,-17 0-15,-35 0 16,123 0-1,-53-18 1,-53 18 0,-17 0-1,35 0 17,17-35-1,1 35-16,-36 0 1,-17 0-16,17 0 47,53 0-16,-52 0 0</inkml:trace>
  <inkml:trace contextRef="#ctx0" brushRef="#br0" timeOffset="164143.79">12771 10248 0,'141'0'46,"335"0"-30,212 0 0,-177 0-1,1 0 1,-53 0 15,-318 0-31,17 0 31,-140 0-15,0 0-16,17 0 47,-17 0-16,34 0-15,-34 0-1,17 0 1,1 0 0,-19 0-1,1 0 17</inkml:trace>
  <inkml:trace contextRef="#ctx0" brushRef="#br0" timeOffset="172235.19">21572 10107 0,'318'0'141,"440"0"-125,-493 0-1,405 0 16,-458 0-15,-71 0 0,88 0-1,-35 0 1,-123 0 0,17 0-1,-53 0 16,71 0-15,-53 0-16,18 0 16,105 0-1,-123 0-15,35 0 16,-17 0 0,105 0-1,71 0 1,35 0-1,-141 0 1,-105 0 0</inkml:trace>
  <inkml:trace contextRef="#ctx0" brushRef="#br0" timeOffset="199819.74">8696 11695 0,'18'0'156,"35"0"-140,88 0 0,17 0-1,-34 0 1,-71 0 0,17 0 15,19 0-16,-37 0-15,1 0 32,71 0-17,-1 0 17,1 0-17,-18 0 16,-1 0-15,89 0 0,-141 0-1,0 0-15,0 0 16,53 0 15,-71 0-15,195 0 15,-142 0-15,18 0 15,-1 0 0,-69 0 0,-19 0-15,1 0 187,70 0-172,-35 0-15,176 0 0,-123 0-1,-35 0 1,-53 0 0,17 0 46,0 0-46,-17 0-1,17 0 17,0 0-1,-17 0-16,17 0 17,18 0-17,53 0 1,35 0 0,-88 0-16,-35 0 15,-1 0-15</inkml:trace>
  <inkml:trace contextRef="#ctx0" brushRef="#br0" timeOffset="204097.73">7161 11677 0,'71'0'93,"264"0"-77,0 0 0,-17 0-1,-124 0 16,-36 0-15,-140 0-16,0 0 16,17 0-1,-17 0-15,-1 0 16,54 0 0,-18 0-1,-18 0 1,-17 0-1,17 0 1</inkml:trace>
  <inkml:trace contextRef="#ctx0" brushRef="#br0" timeOffset="-211775.82">21043 11871 0,'124'0'141,"176"0"-126,-1 0 1,-69 0 0,-107 0-1,-88 0 1,1 0 0,-19 0-16,1 0 15,0 0 1,105 0-1,-105 0-15,-1 0 16,54 0 0,-18 0-1,-36 0 1,36 0 0,18 0-1,-53 0 1,-1 0-1,71 0 1,18 0 0,-88 0-16,52 0 15,-52 0 1,17 0 0,-17 0-1,0 0 32,17 0-16,-17 0 47</inkml:trace>
  <inkml:trace contextRef="#ctx0" brushRef="#br0" timeOffset="-182432.1">12259 13564 0,'-18'0'94,"54"-17"-78,246-19-1,141 36 1,-141 0-16,1 0 16,422 0-1,-423 0 16,-105 0-15,-89 0 0,18-17-1,35 17 1,0 0 0,53-36-1,0 36 1,-141 0-16,35 0 15,53 0 1,-35 0-16,-18 0 16,159 0-1,-141 0 1,0 0 0,-35 0-1,34 0 16,1 0-15,18 0 0,17 0-1,-71 0 1,-52 0 0,0 0-1,17 0 1,35 0-1,-34 0 1,34 0 0,-17 0-1,-35 0 1,17 0 0,36 0 15,-36 0-16,18 0 1,35 0 0,-35 0-1,-18 0-15,18 0 16,18 0 0,-1 0-1,-34 0 1,52 0-1,-71 0 1,54 0 0,-18 0-1,88 0 1,-35 0 0,-53 0-1,-36 0-15,54 0 31,-36 0-15,89 0 0,87 0-1,89 0 1,-18 0 0,-35 0-1,-141 0 1,0 0-1,-88 0-15,17 0 16,18 0-16,-35 0 16,52 0-1,-52 0-15,35 0 16,35 0 0,-35 0-16,-18 0 15,18 0 16,-18 0-15,18 0 0,18 0-1,-1 0 1,-17 0-16,0 0 16,35 0-1,-35 0-15,-35 0 16,35 0-1,-36 0-15,1 0 16,35 0 0,-18 0-1,18 0 1,53 0 0,70 0 15,-70 0-16,-88 0 1</inkml:trace>
  <inkml:trace contextRef="#ctx0" brushRef="#br0" timeOffset="-166294.93">26441 13423 0,'106'0'250,"211"0"-219,-229 0-31,53 0 15,142 0 1,-142 0-16,-36 0 16,90 0-1,-54 0 17,-71 0-17,18 0-15,-35 0 16,159 0 15,-159 0 47,106 0-62,-142 0-16,71 0 31,-35 0-15,0 0 15,35 0 0,18 0-15,106 0 15,-124 0-15,18 0 15,-35 0-15,-36 0 15</inkml:trace>
  <inkml:trace contextRef="#ctx0" brushRef="#br0" timeOffset="-145182.95">17568 5433 0,'53'-18'94,"229"-17"-63,-193 35-15,52 0-1,18 0 1,-54 0 0,-34 0-1,35 0 1,-89 0-16,36 0 15,53 0 1,-88 0-16,35 0 16,53 0-1,-36 0 1,36 0 0,-18 0 15,18 0-16,0 0 1,35 0 0,-88 0-16,0 0 15,0 0-15,-36 0 16,1 0 0,0 0-1,17 0 79,-70 0 78,-107 0-157,-52 0 1,-17-18 0,34 1-1,72 17 1,87 0 0,-17 0-16,-107 0 31,90 0-31,-1 0 15,-106 0 1,88 0 0,36 0-1,0 0 1,17 0 0,-123 0-1,-71 0 1,107 0-1,87-18 1,0 18 47</inkml:trace>
  <inkml:trace contextRef="#ctx0" brushRef="#br0" timeOffset="-125534.41">23230 15011 0,'36'0'140,"34"0"-124,107 0 0,105 0-1,-176 0-15,35 0 16,70 0 0,-140 0-16,-53 0 15,35 0 1,0 0-1,-18 0 1,35 0 0,36 0-1,-18 0 1,-17 0 0,-36 0-1,18 0 16,0 0-31,0 0 16,35 0 0,-17 0-16,-18 0 15,52 0 1,1 0-16,71 0 16,-36 0-1,-35 0 1,-36 0-1,36 0 1,0 0 0,-53 0-1,0 0 1,-36 0 0,1 0-16,52 0 31,-17 0-31,0 0 31,36 0-15,-1 0-1,-18 0 1,36 0 0,0 0-1,-18 0 1,0 0-1,1 0 1,-54 0 0,-18 0-16,19 0 15,70 0 1,-54 0 0,1 0-16,141 0 31,-88 0-16,35 0 1,53 0 0,0 0-1,53 0 1,18 0 0,-106 0-1,-89 0 1,-17 17-16,0-17 15,53 0 1,-53 36-16,0-36 16,88 35-1,35-35 1,89 70 0,52-34 15,18-1-16,-140 0 1,-90-35 0,-87 0-1,53 0 32,-36 0-31</inkml:trace>
  <inkml:trace contextRef="#ctx0" brushRef="#br0" timeOffset="-89945.41">1111 18274 0,'36'0'78,"228"0"-62,124 0 15,18 0-16,-177 0-15,-35 0 16,388 0 0,-282 0-1,-35 0 1,-142 0 0,-17 0-1,35 0 1,0 0-1,106 0 1,35 0 0,1 0-1,-19 0 1,-158 0 0,-35 0-16,123 0 31,-159 0-16,35 0 1,-17 0 0,-17 0-1,-1 0 1</inkml:trace>
  <inkml:trace contextRef="#ctx0" brushRef="#br0" timeOffset="-86441.8">16510 18362 0,'35'0'156,"-17"0"-140,123 0-1,106 0 1,-159 0-16,53 0 16,141 0-1,-176 0-15,-17 0 16,122 0-1,-176 0 1,18 0 0,53 0-1,0 0 1,0 0 0,-71 0 15,-17 0-16,17 0 1,-17 0 31,-1 0-31,19 0-1</inkml:trace>
</inkml:ink>
</file>

<file path=ppt/ink/ink3.xml><?xml version="1.0" encoding="utf-8"?>
<inkml:ink xmlns:inkml="http://www.w3.org/2003/InkML">
  <inkml:definitions>
    <inkml:context xml:id="ctx0">
      <inkml:inkSource xml:id="inkSrc0">
        <inkml:traceFormat>
          <inkml:channel name="X" type="integer" max="3840" units="cm"/>
          <inkml:channel name="Y" type="integer" max="1200" units="cm"/>
          <inkml:channel name="T" type="integer" max="2.14748E9" units="dev"/>
        </inkml:traceFormat>
        <inkml:channelProperties>
          <inkml:channelProperty channel="X" name="resolution" value="127.57475" units="1/cm"/>
          <inkml:channelProperty channel="Y" name="resolution" value="63.82979" units="1/cm"/>
          <inkml:channelProperty channel="T" name="resolution" value="1" units="1/dev"/>
        </inkml:channelProperties>
      </inkml:inkSource>
      <inkml:timestamp xml:id="ts0" timeString="2024-02-12T14:41:20.670"/>
    </inkml:context>
    <inkml:brush xml:id="br0">
      <inkml:brushProperty name="width" value="0.05292" units="cm"/>
      <inkml:brushProperty name="height" value="0.05292" units="cm"/>
      <inkml:brushProperty name="color" value="#FF0000"/>
    </inkml:brush>
  </inkml:definitions>
  <inkml:trace contextRef="#ctx0" brushRef="#br0">24007 6826 0,'17'0'219,"18"0"-203,107 0-1,-72 0 1,107 0-1,17 0 1,-89 0 0,-16 0-1,-19 0 1,1 0 0,-1 0-1,-35 0 1,1 0-1,-19 0-15,36 0 63,0 0-47,53 0-1,35 0 1,-53 0-1,1 0 1,-19 0 0,54 0-1,17 0 1,0 0 0,-124 0-16,1 0 15,17 0 48,-17 0-32,0 0-15,17 0 30,53 0-14,-70 0-17,17 0 1,-17 0 15,-1 0 0,19 0 1,52 0-1,-71 0-15,19 0-1,-19 0 1,89 0-1,-71 0-15,36 0 32,-18 0-17,-35 0 17,-1 0 30</inkml:trace>
  <inkml:trace contextRef="#ctx0" brushRef="#br0" timeOffset="30241.42">22296 8537 0,'0'-17'78,"17"-1"-63,124-17 1,18 35 0,-18 0-16,36 0 15,17 0 1,35 0 0,-70 0-1,-18 0 1,0 0-1,-35 0 17,35 17-1,-35-17-15,17 18-1,-35 0-15,18-18 16,-18 0-1,-35 0-15,18 0 16,-1 0 0,-17 0-1,-17 0 1,52 0 0,-18 0-1,36 0 16,35 0 1,-53 0-1,-52 0-15,-19 0-16,1 0 15,53 0 1,-54 0-1,36 0 1,-35 0-16,-1 0 16,1 0-1,17 17 1,-17-17 0,0 0 46,17 0-46,-17 0 46</inkml:trace>
  <inkml:trace contextRef="#ctx0" brushRef="#br0" timeOffset="49968.17">29810 13652 0,'53'18'47,"176"-18"-16,-141 35-15,724 54 15,-583-89-31,-35 0 16,141 70-1,-282-70 1,0 0-1,-18 0 1,124 0 0,70 35-1,-88-35 1,-88 0 0</inkml:trace>
  <inkml:trace contextRef="#ctx0" brushRef="#br0" timeOffset="65312.31">17039 10248 0,'18'-17'78,"35"17"-63,-36-18 1,19 18 0,-19-18 15,124 18-15,53 0-1,-52 0 1,16 0-1,-52 0 1,-53 0-16,0 0 16,0 0-16,-35 0 15,123 0 1,-71 0 0,-35 0-1,54 0 1,-1 0 15,18 0 0,70 0 1,-158 0-32,35 0 15,52 0 1,-52 0-16,36 0 15,69 0 1,-52 0 0,35 0-1,-35 0 1,35 0 0,0 0-1,-35 0 1,-53 0-1,-35 0 17,-1 0-32,19 0 31,-19 0-15,19 0-1,16 0 1,-34 0-1,17 0 1,-17 0 0,0 0-1,-1 0 17,19 0-17,-19 0 1,1 0 15,17 0 32</inkml:trace>
  <inkml:trace contextRef="#ctx0" brushRef="#br0" timeOffset="84736.37">29845 10142 0,'265'0'94,"617"0"-63,-600 0-31,335 0 32,-299 0-17,-71 0 1,-142 0-1,-87 0-15,0-17 32,35 17-17,-36 0 1</inkml:trace>
  <inkml:trace contextRef="#ctx0" brushRef="#br0" timeOffset="86398.63">1023 11730 0,'53'0'79,"88"17"-48,-70 19-16,17-36 1,-18 0 0,-52 0-1,0 0 1,17 0 156,0 0-94,18 0-62</inkml:trace>
  <inkml:trace contextRef="#ctx0" brushRef="#br0" timeOffset="92333.23">16704 11642 0,'53'0'63,"123"0"-48,-87 0 1,52 0-16,194 0 31,-141 0-31,35 0 16,-35 0 0,-53 0-1,18 0 1,-53 0-1,0 0 1,-36 0 0,1 0-1,35 0 1,-53 0 0,-36 0-16,1 0 15,35 0 1,-36 0-16,1 0 15</inkml:trace>
  <inkml:trace contextRef="#ctx0" brushRef="#br0" timeOffset="94513.66">21378 11800 0,'18'0'78,"229"0"-47,-124 0-31,230 0 31,-71 0-15,124 0 0,-53 0-1,-124 0 1,-105 0-1</inkml:trace>
  <inkml:trace contextRef="#ctx0" brushRef="#br0" timeOffset="117248.65">8714 15081 0,'17'0'63,"19"0"-48,105 0 1,106 0 0,35 0-1,0 53 1,0-53 0,-35 0-1,-194 0-15,0 0 16,-35 0-16,-1 0 15,36 0 48,18 0-47,-1 0-1,36 0 1,-53 0-1,-35 0 1,52 0 0,-52 0-1</inkml:trace>
  <inkml:trace contextRef="#ctx0" brushRef="#br0" timeOffset="123218.81">20038 14975 0,'123'0'93,"354"0"-77,-107 0 0,-35 0-1,-17 0 1,-71 0 0,-53 0-1,-53 0 1,-18 0-1,18 0 17,-70 0-32,-1 0 15,1 0 1</inkml:trace>
  <inkml:trace contextRef="#ctx0" brushRef="#br0" timeOffset="132952.54">12771 16739 0,'0'-35'78,"17"35"-62,124-35-16,-17 35 15,246 0 1,-158 0-16,17 0 15,142 0 1,-195 0-16,71 0 16,-88 0-1,-54 0 1,1 0 0,-35 0-1,-36 0 1,0 0-1,-17 0 17,17 0-1,18 0-15,-17 0-1,-19 0 1</inkml:trace>
  <inkml:trace contextRef="#ctx0" brushRef="#br0" timeOffset="141134.13">7796 18433 0,'53'0'47,"371"-18"-31,52-35-1,-106 18 1,-176 35 0,-141 0 15,-35 0-15,35 0 93,0 0-93,-18 0-1,36 0 1,-36 0-1,-18 0 110,1 0-62,0 0-32,17 0 0,-17 0-15</inkml:trace>
  <inkml:trace contextRef="#ctx0" brushRef="#br0" timeOffset="143023.51">11483 18344 0,'123'36'94,"601"34"-63,246 107-15,-141-72-1,-512-69-15,-70-36 16,-35 0-16,-71 0 15,194 0 1,-229 0 0,-88 0-1,17 0 1,-35 17 0,18-17 46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C0B91022-92E4-473C-8734-1E7CD2B7A784}" type="datetimeFigureOut">
              <a:rPr lang="en-GB" smtClean="0"/>
              <a:t>14/02/2024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5E0D04-494C-4AD0-8DB5-EAE049B90075}" type="slidenum">
              <a:rPr lang="en-GB" smtClean="0"/>
              <a:t>‹#›</a:t>
            </a:fld>
            <a:endParaRPr lang="en-GB"/>
          </a:p>
        </p:txBody>
      </p:sp>
    </p:spTree>
    <p:extLst>
      <p:ext uri="{BB962C8B-B14F-4D97-AF65-F5344CB8AC3E}">
        <p14:creationId xmlns:p14="http://schemas.microsoft.com/office/powerpoint/2010/main" val="3935563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0B91022-92E4-473C-8734-1E7CD2B7A784}" type="datetimeFigureOut">
              <a:rPr lang="en-GB" smtClean="0"/>
              <a:t>14/02/2024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5E0D04-494C-4AD0-8DB5-EAE049B90075}" type="slidenum">
              <a:rPr lang="en-GB" smtClean="0"/>
              <a:t>‹#›</a:t>
            </a:fld>
            <a:endParaRPr lang="en-GB"/>
          </a:p>
        </p:txBody>
      </p:sp>
    </p:spTree>
    <p:extLst>
      <p:ext uri="{BB962C8B-B14F-4D97-AF65-F5344CB8AC3E}">
        <p14:creationId xmlns:p14="http://schemas.microsoft.com/office/powerpoint/2010/main" val="2303438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0B91022-92E4-473C-8734-1E7CD2B7A784}" type="datetimeFigureOut">
              <a:rPr lang="en-GB" smtClean="0"/>
              <a:t>14/02/2024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5E0D04-494C-4AD0-8DB5-EAE049B90075}" type="slidenum">
              <a:rPr lang="en-GB" smtClean="0"/>
              <a:t>‹#›</a:t>
            </a:fld>
            <a:endParaRPr lang="en-GB"/>
          </a:p>
        </p:txBody>
      </p:sp>
    </p:spTree>
    <p:extLst>
      <p:ext uri="{BB962C8B-B14F-4D97-AF65-F5344CB8AC3E}">
        <p14:creationId xmlns:p14="http://schemas.microsoft.com/office/powerpoint/2010/main" val="2383351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0B91022-92E4-473C-8734-1E7CD2B7A784}" type="datetimeFigureOut">
              <a:rPr lang="en-GB" smtClean="0"/>
              <a:t>14/02/2024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5E0D04-494C-4AD0-8DB5-EAE049B90075}" type="slidenum">
              <a:rPr lang="en-GB" smtClean="0"/>
              <a:t>‹#›</a:t>
            </a:fld>
            <a:endParaRPr lang="en-GB"/>
          </a:p>
        </p:txBody>
      </p:sp>
    </p:spTree>
    <p:extLst>
      <p:ext uri="{BB962C8B-B14F-4D97-AF65-F5344CB8AC3E}">
        <p14:creationId xmlns:p14="http://schemas.microsoft.com/office/powerpoint/2010/main" val="844922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B91022-92E4-473C-8734-1E7CD2B7A784}" type="datetimeFigureOut">
              <a:rPr lang="en-GB" smtClean="0"/>
              <a:t>14/02/2024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5E0D04-494C-4AD0-8DB5-EAE049B90075}" type="slidenum">
              <a:rPr lang="en-GB" smtClean="0"/>
              <a:t>‹#›</a:t>
            </a:fld>
            <a:endParaRPr lang="en-GB"/>
          </a:p>
        </p:txBody>
      </p:sp>
    </p:spTree>
    <p:extLst>
      <p:ext uri="{BB962C8B-B14F-4D97-AF65-F5344CB8AC3E}">
        <p14:creationId xmlns:p14="http://schemas.microsoft.com/office/powerpoint/2010/main" val="3804034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C0B91022-92E4-473C-8734-1E7CD2B7A784}" type="datetimeFigureOut">
              <a:rPr lang="en-GB" smtClean="0"/>
              <a:t>14/02/2024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5E0D04-494C-4AD0-8DB5-EAE049B90075}" type="slidenum">
              <a:rPr lang="en-GB" smtClean="0"/>
              <a:t>‹#›</a:t>
            </a:fld>
            <a:endParaRPr lang="en-GB"/>
          </a:p>
        </p:txBody>
      </p:sp>
    </p:spTree>
    <p:extLst>
      <p:ext uri="{BB962C8B-B14F-4D97-AF65-F5344CB8AC3E}">
        <p14:creationId xmlns:p14="http://schemas.microsoft.com/office/powerpoint/2010/main" val="1715860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C0B91022-92E4-473C-8734-1E7CD2B7A784}" type="datetimeFigureOut">
              <a:rPr lang="en-GB" smtClean="0"/>
              <a:t>14/02/2024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85E0D04-494C-4AD0-8DB5-EAE049B90075}" type="slidenum">
              <a:rPr lang="en-GB" smtClean="0"/>
              <a:t>‹#›</a:t>
            </a:fld>
            <a:endParaRPr lang="en-GB"/>
          </a:p>
        </p:txBody>
      </p:sp>
    </p:spTree>
    <p:extLst>
      <p:ext uri="{BB962C8B-B14F-4D97-AF65-F5344CB8AC3E}">
        <p14:creationId xmlns:p14="http://schemas.microsoft.com/office/powerpoint/2010/main" val="3940848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C0B91022-92E4-473C-8734-1E7CD2B7A784}" type="datetimeFigureOut">
              <a:rPr lang="en-GB" smtClean="0"/>
              <a:t>14/02/2024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85E0D04-494C-4AD0-8DB5-EAE049B90075}" type="slidenum">
              <a:rPr lang="en-GB" smtClean="0"/>
              <a:t>‹#›</a:t>
            </a:fld>
            <a:endParaRPr lang="en-GB"/>
          </a:p>
        </p:txBody>
      </p:sp>
    </p:spTree>
    <p:extLst>
      <p:ext uri="{BB962C8B-B14F-4D97-AF65-F5344CB8AC3E}">
        <p14:creationId xmlns:p14="http://schemas.microsoft.com/office/powerpoint/2010/main" val="4165622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B91022-92E4-473C-8734-1E7CD2B7A784}" type="datetimeFigureOut">
              <a:rPr lang="en-GB" smtClean="0"/>
              <a:t>14/02/2024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85E0D04-494C-4AD0-8DB5-EAE049B90075}" type="slidenum">
              <a:rPr lang="en-GB" smtClean="0"/>
              <a:t>‹#›</a:t>
            </a:fld>
            <a:endParaRPr lang="en-GB"/>
          </a:p>
        </p:txBody>
      </p:sp>
    </p:spTree>
    <p:extLst>
      <p:ext uri="{BB962C8B-B14F-4D97-AF65-F5344CB8AC3E}">
        <p14:creationId xmlns:p14="http://schemas.microsoft.com/office/powerpoint/2010/main" val="3732016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B91022-92E4-473C-8734-1E7CD2B7A784}" type="datetimeFigureOut">
              <a:rPr lang="en-GB" smtClean="0"/>
              <a:t>14/02/2024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5E0D04-494C-4AD0-8DB5-EAE049B90075}" type="slidenum">
              <a:rPr lang="en-GB" smtClean="0"/>
              <a:t>‹#›</a:t>
            </a:fld>
            <a:endParaRPr lang="en-GB"/>
          </a:p>
        </p:txBody>
      </p:sp>
    </p:spTree>
    <p:extLst>
      <p:ext uri="{BB962C8B-B14F-4D97-AF65-F5344CB8AC3E}">
        <p14:creationId xmlns:p14="http://schemas.microsoft.com/office/powerpoint/2010/main" val="885390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B91022-92E4-473C-8734-1E7CD2B7A784}" type="datetimeFigureOut">
              <a:rPr lang="en-GB" smtClean="0"/>
              <a:t>14/02/2024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5E0D04-494C-4AD0-8DB5-EAE049B90075}" type="slidenum">
              <a:rPr lang="en-GB" smtClean="0"/>
              <a:t>‹#›</a:t>
            </a:fld>
            <a:endParaRPr lang="en-GB"/>
          </a:p>
        </p:txBody>
      </p:sp>
    </p:spTree>
    <p:extLst>
      <p:ext uri="{BB962C8B-B14F-4D97-AF65-F5344CB8AC3E}">
        <p14:creationId xmlns:p14="http://schemas.microsoft.com/office/powerpoint/2010/main" val="2902638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B91022-92E4-473C-8734-1E7CD2B7A784}" type="datetimeFigureOut">
              <a:rPr lang="en-GB" smtClean="0"/>
              <a:t>14/02/2024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5E0D04-494C-4AD0-8DB5-EAE049B90075}" type="slidenum">
              <a:rPr lang="en-GB" smtClean="0"/>
              <a:t>‹#›</a:t>
            </a:fld>
            <a:endParaRPr lang="en-GB"/>
          </a:p>
        </p:txBody>
      </p:sp>
    </p:spTree>
    <p:extLst>
      <p:ext uri="{BB962C8B-B14F-4D97-AF65-F5344CB8AC3E}">
        <p14:creationId xmlns:p14="http://schemas.microsoft.com/office/powerpoint/2010/main" val="3824300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ABACF-6B06-2BBB-C76B-1162FC7D61CC}"/>
              </a:ext>
            </a:extLst>
          </p:cNvPr>
          <p:cNvSpPr>
            <a:spLocks noGrp="1"/>
          </p:cNvSpPr>
          <p:nvPr>
            <p:ph type="ctrTitle"/>
          </p:nvPr>
        </p:nvSpPr>
        <p:spPr/>
        <p:txBody>
          <a:bodyPr/>
          <a:lstStyle/>
          <a:p>
            <a:r>
              <a:rPr lang="en-US" dirty="0"/>
              <a:t>Tutorial 04 (Solution)</a:t>
            </a:r>
            <a:endParaRPr lang="en-AE" dirty="0"/>
          </a:p>
        </p:txBody>
      </p:sp>
      <p:sp>
        <p:nvSpPr>
          <p:cNvPr id="3" name="Subtitle 2">
            <a:extLst>
              <a:ext uri="{FF2B5EF4-FFF2-40B4-BE49-F238E27FC236}">
                <a16:creationId xmlns:a16="http://schemas.microsoft.com/office/drawing/2014/main" id="{8A658B2D-F439-7CC3-8457-1302CE609E5A}"/>
              </a:ext>
            </a:extLst>
          </p:cNvPr>
          <p:cNvSpPr>
            <a:spLocks noGrp="1"/>
          </p:cNvSpPr>
          <p:nvPr>
            <p:ph type="subTitle" idx="1"/>
          </p:nvPr>
        </p:nvSpPr>
        <p:spPr/>
        <p:txBody>
          <a:bodyPr/>
          <a:lstStyle/>
          <a:p>
            <a:r>
              <a:rPr lang="en-US" dirty="0"/>
              <a:t>12 Feb 2024</a:t>
            </a:r>
            <a:endParaRPr lang="en-AE" dirty="0"/>
          </a:p>
        </p:txBody>
      </p:sp>
    </p:spTree>
    <p:extLst>
      <p:ext uri="{BB962C8B-B14F-4D97-AF65-F5344CB8AC3E}">
        <p14:creationId xmlns:p14="http://schemas.microsoft.com/office/powerpoint/2010/main" val="2491208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243A0-8DE4-FD42-BF32-FB03CAF225B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5B8F739-74AB-58BF-E3B4-0088EE109120}"/>
              </a:ext>
            </a:extLst>
          </p:cNvPr>
          <p:cNvSpPr>
            <a:spLocks noGrp="1"/>
          </p:cNvSpPr>
          <p:nvPr>
            <p:ph type="title"/>
          </p:nvPr>
        </p:nvSpPr>
        <p:spPr/>
        <p:txBody>
          <a:bodyPr/>
          <a:lstStyle/>
          <a:p>
            <a:r>
              <a:rPr lang="en-GB" dirty="0"/>
              <a:t>Exercise from handout-2 </a:t>
            </a:r>
            <a:br>
              <a:rPr lang="en-GB" dirty="0"/>
            </a:br>
            <a:r>
              <a:rPr lang="en-GB" dirty="0"/>
              <a:t>(Paragraph 24):</a:t>
            </a:r>
            <a:endParaRPr lang="en-AE" dirty="0"/>
          </a:p>
        </p:txBody>
      </p:sp>
    </p:spTree>
    <p:extLst>
      <p:ext uri="{BB962C8B-B14F-4D97-AF65-F5344CB8AC3E}">
        <p14:creationId xmlns:p14="http://schemas.microsoft.com/office/powerpoint/2010/main" val="4234048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82C9B2D-251C-7D9A-C7B5-F9265E5875B4}"/>
              </a:ext>
            </a:extLst>
          </p:cNvPr>
          <p:cNvPicPr>
            <a:picLocks noChangeAspect="1"/>
          </p:cNvPicPr>
          <p:nvPr/>
        </p:nvPicPr>
        <p:blipFill>
          <a:blip r:embed="rId2"/>
          <a:stretch>
            <a:fillRect/>
          </a:stretch>
        </p:blipFill>
        <p:spPr>
          <a:xfrm>
            <a:off x="131223" y="185224"/>
            <a:ext cx="11929553" cy="2374138"/>
          </a:xfrm>
          <a:prstGeom prst="rect">
            <a:avLst/>
          </a:prstGeom>
          <a:ln>
            <a:solidFill>
              <a:schemeClr val="accent1"/>
            </a:solidFill>
          </a:ln>
        </p:spPr>
      </p:pic>
    </p:spTree>
    <p:extLst>
      <p:ext uri="{BB962C8B-B14F-4D97-AF65-F5344CB8AC3E}">
        <p14:creationId xmlns:p14="http://schemas.microsoft.com/office/powerpoint/2010/main" val="1079009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EFC4A-2088-4E05-E26D-720239599D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03622-32C4-5102-88AE-DF9899297D2C}"/>
              </a:ext>
            </a:extLst>
          </p:cNvPr>
          <p:cNvSpPr>
            <a:spLocks noGrp="1"/>
          </p:cNvSpPr>
          <p:nvPr>
            <p:ph type="title"/>
          </p:nvPr>
        </p:nvSpPr>
        <p:spPr/>
        <p:txBody>
          <a:bodyPr/>
          <a:lstStyle/>
          <a:p>
            <a:endParaRPr lang="en-AE"/>
          </a:p>
        </p:txBody>
      </p:sp>
      <p:pic>
        <p:nvPicPr>
          <p:cNvPr id="4" name="Picture 3">
            <a:extLst>
              <a:ext uri="{FF2B5EF4-FFF2-40B4-BE49-F238E27FC236}">
                <a16:creationId xmlns:a16="http://schemas.microsoft.com/office/drawing/2014/main" id="{18511E4B-601D-66A0-3F5E-DA0002AE4CBA}"/>
              </a:ext>
            </a:extLst>
          </p:cNvPr>
          <p:cNvPicPr>
            <a:picLocks noChangeAspect="1"/>
          </p:cNvPicPr>
          <p:nvPr/>
        </p:nvPicPr>
        <p:blipFill rotWithShape="1">
          <a:blip r:embed="rId2"/>
          <a:srcRect b="32473"/>
          <a:stretch/>
        </p:blipFill>
        <p:spPr>
          <a:xfrm>
            <a:off x="110366" y="153909"/>
            <a:ext cx="11929553" cy="1603173"/>
          </a:xfrm>
          <a:prstGeom prst="rect">
            <a:avLst/>
          </a:prstGeom>
          <a:ln>
            <a:solidFill>
              <a:schemeClr val="accent1"/>
            </a:solidFill>
          </a:ln>
        </p:spPr>
      </p:pic>
      <p:sp>
        <p:nvSpPr>
          <p:cNvPr id="7" name="TextBox 6">
            <a:extLst>
              <a:ext uri="{FF2B5EF4-FFF2-40B4-BE49-F238E27FC236}">
                <a16:creationId xmlns:a16="http://schemas.microsoft.com/office/drawing/2014/main" id="{75A5E73E-86B7-AB12-AD1D-3462CF8582CA}"/>
              </a:ext>
            </a:extLst>
          </p:cNvPr>
          <p:cNvSpPr txBox="1"/>
          <p:nvPr/>
        </p:nvSpPr>
        <p:spPr>
          <a:xfrm>
            <a:off x="4603376" y="2131821"/>
            <a:ext cx="838200" cy="369332"/>
          </a:xfrm>
          <a:prstGeom prst="rect">
            <a:avLst/>
          </a:prstGeom>
          <a:solidFill>
            <a:schemeClr val="accent1">
              <a:lumMod val="20000"/>
              <a:lumOff val="80000"/>
            </a:schemeClr>
          </a:solidFill>
        </p:spPr>
        <p:txBody>
          <a:bodyPr wrap="square">
            <a:spAutoFit/>
          </a:bodyPr>
          <a:lstStyle/>
          <a:p>
            <a:r>
              <a:rPr lang="en-AE" dirty="0"/>
              <a:t>animal</a:t>
            </a:r>
          </a:p>
        </p:txBody>
      </p:sp>
      <p:sp>
        <p:nvSpPr>
          <p:cNvPr id="9" name="TextBox 8">
            <a:extLst>
              <a:ext uri="{FF2B5EF4-FFF2-40B4-BE49-F238E27FC236}">
                <a16:creationId xmlns:a16="http://schemas.microsoft.com/office/drawing/2014/main" id="{BE34D63F-2F4D-19A7-790D-1352E1184F91}"/>
              </a:ext>
            </a:extLst>
          </p:cNvPr>
          <p:cNvSpPr txBox="1"/>
          <p:nvPr/>
        </p:nvSpPr>
        <p:spPr>
          <a:xfrm>
            <a:off x="3442447" y="2886635"/>
            <a:ext cx="1438837" cy="369332"/>
          </a:xfrm>
          <a:prstGeom prst="rect">
            <a:avLst/>
          </a:prstGeom>
          <a:solidFill>
            <a:schemeClr val="accent1">
              <a:lumMod val="20000"/>
              <a:lumOff val="80000"/>
            </a:schemeClr>
          </a:solidFill>
        </p:spPr>
        <p:txBody>
          <a:bodyPr wrap="square">
            <a:spAutoFit/>
          </a:bodyPr>
          <a:lstStyle/>
          <a:p>
            <a:r>
              <a:rPr lang="en-AE" dirty="0"/>
              <a:t>vertebrate</a:t>
            </a:r>
          </a:p>
        </p:txBody>
      </p:sp>
      <p:sp>
        <p:nvSpPr>
          <p:cNvPr id="11" name="TextBox 10">
            <a:extLst>
              <a:ext uri="{FF2B5EF4-FFF2-40B4-BE49-F238E27FC236}">
                <a16:creationId xmlns:a16="http://schemas.microsoft.com/office/drawing/2014/main" id="{2E9D216F-C68C-552D-4E18-4A2D228416D1}"/>
              </a:ext>
            </a:extLst>
          </p:cNvPr>
          <p:cNvSpPr txBox="1"/>
          <p:nvPr/>
        </p:nvSpPr>
        <p:spPr>
          <a:xfrm>
            <a:off x="6096000" y="2894710"/>
            <a:ext cx="1407458" cy="369332"/>
          </a:xfrm>
          <a:prstGeom prst="rect">
            <a:avLst/>
          </a:prstGeom>
          <a:solidFill>
            <a:schemeClr val="accent1">
              <a:lumMod val="20000"/>
              <a:lumOff val="80000"/>
            </a:schemeClr>
          </a:solidFill>
        </p:spPr>
        <p:txBody>
          <a:bodyPr wrap="square">
            <a:spAutoFit/>
          </a:bodyPr>
          <a:lstStyle/>
          <a:p>
            <a:r>
              <a:rPr lang="en-AE" dirty="0"/>
              <a:t>invertebrate</a:t>
            </a:r>
          </a:p>
        </p:txBody>
      </p:sp>
      <p:sp>
        <p:nvSpPr>
          <p:cNvPr id="13" name="TextBox 12">
            <a:extLst>
              <a:ext uri="{FF2B5EF4-FFF2-40B4-BE49-F238E27FC236}">
                <a16:creationId xmlns:a16="http://schemas.microsoft.com/office/drawing/2014/main" id="{D4F2219C-0B72-A650-698E-A8D08162AB47}"/>
              </a:ext>
            </a:extLst>
          </p:cNvPr>
          <p:cNvSpPr txBox="1"/>
          <p:nvPr/>
        </p:nvSpPr>
        <p:spPr>
          <a:xfrm>
            <a:off x="3776382" y="3996480"/>
            <a:ext cx="1246094" cy="369332"/>
          </a:xfrm>
          <a:prstGeom prst="rect">
            <a:avLst/>
          </a:prstGeom>
          <a:solidFill>
            <a:schemeClr val="accent1">
              <a:lumMod val="20000"/>
              <a:lumOff val="80000"/>
            </a:schemeClr>
          </a:solidFill>
        </p:spPr>
        <p:txBody>
          <a:bodyPr wrap="square">
            <a:spAutoFit/>
          </a:bodyPr>
          <a:lstStyle/>
          <a:p>
            <a:r>
              <a:rPr lang="en-AE" dirty="0"/>
              <a:t>mammal</a:t>
            </a:r>
          </a:p>
        </p:txBody>
      </p:sp>
      <p:sp>
        <p:nvSpPr>
          <p:cNvPr id="15" name="TextBox 14">
            <a:extLst>
              <a:ext uri="{FF2B5EF4-FFF2-40B4-BE49-F238E27FC236}">
                <a16:creationId xmlns:a16="http://schemas.microsoft.com/office/drawing/2014/main" id="{095F4664-9766-DC13-4094-60FC287E9863}"/>
              </a:ext>
            </a:extLst>
          </p:cNvPr>
          <p:cNvSpPr txBox="1"/>
          <p:nvPr/>
        </p:nvSpPr>
        <p:spPr>
          <a:xfrm>
            <a:off x="2432797" y="3983033"/>
            <a:ext cx="1039906" cy="369332"/>
          </a:xfrm>
          <a:prstGeom prst="rect">
            <a:avLst/>
          </a:prstGeom>
          <a:solidFill>
            <a:schemeClr val="accent1">
              <a:lumMod val="20000"/>
              <a:lumOff val="80000"/>
            </a:schemeClr>
          </a:solidFill>
        </p:spPr>
        <p:txBody>
          <a:bodyPr wrap="square">
            <a:spAutoFit/>
          </a:bodyPr>
          <a:lstStyle/>
          <a:p>
            <a:r>
              <a:rPr lang="en-AE" dirty="0"/>
              <a:t>Bird</a:t>
            </a:r>
          </a:p>
        </p:txBody>
      </p:sp>
      <p:sp>
        <p:nvSpPr>
          <p:cNvPr id="17" name="TextBox 16">
            <a:extLst>
              <a:ext uri="{FF2B5EF4-FFF2-40B4-BE49-F238E27FC236}">
                <a16:creationId xmlns:a16="http://schemas.microsoft.com/office/drawing/2014/main" id="{7D510811-51BC-4130-AF24-736ECF9775CD}"/>
              </a:ext>
            </a:extLst>
          </p:cNvPr>
          <p:cNvSpPr txBox="1"/>
          <p:nvPr/>
        </p:nvSpPr>
        <p:spPr>
          <a:xfrm>
            <a:off x="5356410" y="4018020"/>
            <a:ext cx="1165412" cy="369332"/>
          </a:xfrm>
          <a:prstGeom prst="rect">
            <a:avLst/>
          </a:prstGeom>
          <a:solidFill>
            <a:schemeClr val="accent1">
              <a:lumMod val="20000"/>
              <a:lumOff val="80000"/>
            </a:schemeClr>
          </a:solidFill>
        </p:spPr>
        <p:txBody>
          <a:bodyPr wrap="square">
            <a:spAutoFit/>
          </a:bodyPr>
          <a:lstStyle/>
          <a:p>
            <a:r>
              <a:rPr lang="en-AE" dirty="0"/>
              <a:t>reptile</a:t>
            </a:r>
          </a:p>
        </p:txBody>
      </p:sp>
      <p:sp>
        <p:nvSpPr>
          <p:cNvPr id="19" name="TextBox 18">
            <a:extLst>
              <a:ext uri="{FF2B5EF4-FFF2-40B4-BE49-F238E27FC236}">
                <a16:creationId xmlns:a16="http://schemas.microsoft.com/office/drawing/2014/main" id="{C68B2B25-ED83-BE65-6A91-CBC46F192B7E}"/>
              </a:ext>
            </a:extLst>
          </p:cNvPr>
          <p:cNvSpPr txBox="1"/>
          <p:nvPr/>
        </p:nvSpPr>
        <p:spPr>
          <a:xfrm>
            <a:off x="3621742" y="5122475"/>
            <a:ext cx="887506" cy="369332"/>
          </a:xfrm>
          <a:prstGeom prst="rect">
            <a:avLst/>
          </a:prstGeom>
          <a:solidFill>
            <a:schemeClr val="accent1">
              <a:lumMod val="20000"/>
              <a:lumOff val="80000"/>
            </a:schemeClr>
          </a:solidFill>
        </p:spPr>
        <p:txBody>
          <a:bodyPr wrap="square">
            <a:spAutoFit/>
          </a:bodyPr>
          <a:lstStyle/>
          <a:p>
            <a:r>
              <a:rPr lang="en-AE" dirty="0"/>
              <a:t>male</a:t>
            </a:r>
          </a:p>
        </p:txBody>
      </p:sp>
      <p:sp>
        <p:nvSpPr>
          <p:cNvPr id="21" name="TextBox 20">
            <a:extLst>
              <a:ext uri="{FF2B5EF4-FFF2-40B4-BE49-F238E27FC236}">
                <a16:creationId xmlns:a16="http://schemas.microsoft.com/office/drawing/2014/main" id="{D31BA886-12F7-2FF8-B273-87B8BCA3A766}"/>
              </a:ext>
            </a:extLst>
          </p:cNvPr>
          <p:cNvSpPr txBox="1"/>
          <p:nvPr/>
        </p:nvSpPr>
        <p:spPr>
          <a:xfrm>
            <a:off x="4603376" y="5102768"/>
            <a:ext cx="950259" cy="369332"/>
          </a:xfrm>
          <a:prstGeom prst="rect">
            <a:avLst/>
          </a:prstGeom>
          <a:solidFill>
            <a:schemeClr val="accent1">
              <a:lumMod val="20000"/>
              <a:lumOff val="80000"/>
            </a:schemeClr>
          </a:solidFill>
        </p:spPr>
        <p:txBody>
          <a:bodyPr wrap="square">
            <a:spAutoFit/>
          </a:bodyPr>
          <a:lstStyle/>
          <a:p>
            <a:r>
              <a:rPr lang="en-AE" dirty="0"/>
              <a:t>female</a:t>
            </a:r>
          </a:p>
        </p:txBody>
      </p:sp>
      <p:sp>
        <p:nvSpPr>
          <p:cNvPr id="23" name="TextBox 22">
            <a:extLst>
              <a:ext uri="{FF2B5EF4-FFF2-40B4-BE49-F238E27FC236}">
                <a16:creationId xmlns:a16="http://schemas.microsoft.com/office/drawing/2014/main" id="{CDF09AE9-8EEE-34AB-DD68-ED882D636ACC}"/>
              </a:ext>
            </a:extLst>
          </p:cNvPr>
          <p:cNvSpPr txBox="1"/>
          <p:nvPr/>
        </p:nvSpPr>
        <p:spPr>
          <a:xfrm>
            <a:off x="1987925" y="5079431"/>
            <a:ext cx="1075765" cy="369332"/>
          </a:xfrm>
          <a:prstGeom prst="rect">
            <a:avLst/>
          </a:prstGeom>
          <a:solidFill>
            <a:schemeClr val="accent1">
              <a:lumMod val="20000"/>
              <a:lumOff val="80000"/>
            </a:schemeClr>
          </a:solidFill>
        </p:spPr>
        <p:txBody>
          <a:bodyPr wrap="square">
            <a:spAutoFit/>
          </a:bodyPr>
          <a:lstStyle/>
          <a:p>
            <a:r>
              <a:rPr lang="en-AE" dirty="0"/>
              <a:t>pigeon</a:t>
            </a:r>
          </a:p>
        </p:txBody>
      </p:sp>
      <p:sp>
        <p:nvSpPr>
          <p:cNvPr id="25" name="TextBox 24">
            <a:extLst>
              <a:ext uri="{FF2B5EF4-FFF2-40B4-BE49-F238E27FC236}">
                <a16:creationId xmlns:a16="http://schemas.microsoft.com/office/drawing/2014/main" id="{9B69502F-1B30-AD55-DBD5-3E23044FB040}"/>
              </a:ext>
            </a:extLst>
          </p:cNvPr>
          <p:cNvSpPr txBox="1"/>
          <p:nvPr/>
        </p:nvSpPr>
        <p:spPr>
          <a:xfrm>
            <a:off x="7234518" y="4894765"/>
            <a:ext cx="950259" cy="369332"/>
          </a:xfrm>
          <a:prstGeom prst="rect">
            <a:avLst/>
          </a:prstGeom>
          <a:solidFill>
            <a:schemeClr val="accent1">
              <a:lumMod val="20000"/>
              <a:lumOff val="80000"/>
            </a:schemeClr>
          </a:solidFill>
        </p:spPr>
        <p:txBody>
          <a:bodyPr wrap="square">
            <a:spAutoFit/>
          </a:bodyPr>
          <a:lstStyle/>
          <a:p>
            <a:r>
              <a:rPr lang="en-GB" dirty="0"/>
              <a:t>M</a:t>
            </a:r>
            <a:r>
              <a:rPr lang="en-AE" dirty="0" err="1"/>
              <a:t>ature</a:t>
            </a:r>
            <a:endParaRPr lang="en-AE" dirty="0"/>
          </a:p>
        </p:txBody>
      </p:sp>
      <p:cxnSp>
        <p:nvCxnSpPr>
          <p:cNvPr id="27" name="Straight Connector 26">
            <a:extLst>
              <a:ext uri="{FF2B5EF4-FFF2-40B4-BE49-F238E27FC236}">
                <a16:creationId xmlns:a16="http://schemas.microsoft.com/office/drawing/2014/main" id="{97E9E4DA-E2A7-C2EC-7A91-900AE15A236E}"/>
              </a:ext>
            </a:extLst>
          </p:cNvPr>
          <p:cNvCxnSpPr>
            <a:stCxn id="7" idx="2"/>
            <a:endCxn id="9" idx="0"/>
          </p:cNvCxnSpPr>
          <p:nvPr/>
        </p:nvCxnSpPr>
        <p:spPr>
          <a:xfrm flipH="1">
            <a:off x="4161866" y="2501153"/>
            <a:ext cx="860610" cy="385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D4541ED-DD8E-082E-B2CC-B3B797F0C8A0}"/>
              </a:ext>
            </a:extLst>
          </p:cNvPr>
          <p:cNvCxnSpPr>
            <a:cxnSpLocks/>
            <a:stCxn id="7" idx="2"/>
            <a:endCxn id="11" idx="0"/>
          </p:cNvCxnSpPr>
          <p:nvPr/>
        </p:nvCxnSpPr>
        <p:spPr>
          <a:xfrm>
            <a:off x="5022476" y="2501153"/>
            <a:ext cx="1777253" cy="3935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D6D7CBB-8543-E5ED-01EB-59151D269078}"/>
              </a:ext>
            </a:extLst>
          </p:cNvPr>
          <p:cNvCxnSpPr>
            <a:stCxn id="9" idx="2"/>
            <a:endCxn id="15" idx="0"/>
          </p:cNvCxnSpPr>
          <p:nvPr/>
        </p:nvCxnSpPr>
        <p:spPr>
          <a:xfrm flipH="1">
            <a:off x="2952750" y="3255967"/>
            <a:ext cx="1209116" cy="727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6378121-AD2F-B6E4-9EB7-E6396FDA7879}"/>
              </a:ext>
            </a:extLst>
          </p:cNvPr>
          <p:cNvCxnSpPr>
            <a:endCxn id="13" idx="0"/>
          </p:cNvCxnSpPr>
          <p:nvPr/>
        </p:nvCxnSpPr>
        <p:spPr>
          <a:xfrm>
            <a:off x="4161865" y="3334871"/>
            <a:ext cx="237564" cy="6616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21041EF-4D6B-5851-3DFE-6D39173F8F95}"/>
              </a:ext>
            </a:extLst>
          </p:cNvPr>
          <p:cNvCxnSpPr>
            <a:cxnSpLocks/>
            <a:stCxn id="9" idx="2"/>
            <a:endCxn id="17" idx="0"/>
          </p:cNvCxnSpPr>
          <p:nvPr/>
        </p:nvCxnSpPr>
        <p:spPr>
          <a:xfrm>
            <a:off x="4161866" y="3255967"/>
            <a:ext cx="1777250" cy="7620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96896C6-133D-57C3-D9DD-06446A6A8F04}"/>
              </a:ext>
            </a:extLst>
          </p:cNvPr>
          <p:cNvCxnSpPr>
            <a:cxnSpLocks/>
          </p:cNvCxnSpPr>
          <p:nvPr/>
        </p:nvCxnSpPr>
        <p:spPr>
          <a:xfrm>
            <a:off x="5899896" y="4379277"/>
            <a:ext cx="1770532" cy="507413"/>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FD83678D-CD12-87F5-0DD0-A0E3505D12CC}"/>
              </a:ext>
            </a:extLst>
          </p:cNvPr>
          <p:cNvSpPr txBox="1"/>
          <p:nvPr/>
        </p:nvSpPr>
        <p:spPr>
          <a:xfrm>
            <a:off x="8552328" y="4886690"/>
            <a:ext cx="1113864" cy="369332"/>
          </a:xfrm>
          <a:prstGeom prst="rect">
            <a:avLst/>
          </a:prstGeom>
          <a:solidFill>
            <a:schemeClr val="accent1">
              <a:lumMod val="20000"/>
              <a:lumOff val="80000"/>
            </a:schemeClr>
          </a:solidFill>
        </p:spPr>
        <p:txBody>
          <a:bodyPr wrap="square">
            <a:spAutoFit/>
          </a:bodyPr>
          <a:lstStyle/>
          <a:p>
            <a:r>
              <a:rPr lang="en-GB" dirty="0"/>
              <a:t>Y</a:t>
            </a:r>
            <a:r>
              <a:rPr lang="en-AE" dirty="0" err="1"/>
              <a:t>oung</a:t>
            </a:r>
            <a:endParaRPr lang="en-AE" dirty="0"/>
          </a:p>
        </p:txBody>
      </p:sp>
      <p:cxnSp>
        <p:nvCxnSpPr>
          <p:cNvPr id="43" name="Straight Connector 42">
            <a:extLst>
              <a:ext uri="{FF2B5EF4-FFF2-40B4-BE49-F238E27FC236}">
                <a16:creationId xmlns:a16="http://schemas.microsoft.com/office/drawing/2014/main" id="{853E5E11-16C2-0968-5BA5-53DF9FCA0366}"/>
              </a:ext>
            </a:extLst>
          </p:cNvPr>
          <p:cNvCxnSpPr>
            <a:stCxn id="17" idx="2"/>
            <a:endCxn id="39" idx="0"/>
          </p:cNvCxnSpPr>
          <p:nvPr/>
        </p:nvCxnSpPr>
        <p:spPr>
          <a:xfrm>
            <a:off x="5939116" y="4387352"/>
            <a:ext cx="3170144" cy="499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3932A84-61F5-928C-1D20-8ECACBF26CD5}"/>
              </a:ext>
            </a:extLst>
          </p:cNvPr>
          <p:cNvCxnSpPr>
            <a:stCxn id="13" idx="2"/>
            <a:endCxn id="21" idx="0"/>
          </p:cNvCxnSpPr>
          <p:nvPr/>
        </p:nvCxnSpPr>
        <p:spPr>
          <a:xfrm>
            <a:off x="4399429" y="4365812"/>
            <a:ext cx="679077" cy="7369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E2F9560-3E49-5E42-D8E3-48D4FF45E65A}"/>
              </a:ext>
            </a:extLst>
          </p:cNvPr>
          <p:cNvCxnSpPr>
            <a:stCxn id="13" idx="2"/>
            <a:endCxn id="19" idx="0"/>
          </p:cNvCxnSpPr>
          <p:nvPr/>
        </p:nvCxnSpPr>
        <p:spPr>
          <a:xfrm flipH="1">
            <a:off x="4065495" y="4365812"/>
            <a:ext cx="333934" cy="7566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DB927D9-0D24-8CE5-61EB-3614765F6199}"/>
              </a:ext>
            </a:extLst>
          </p:cNvPr>
          <p:cNvCxnSpPr>
            <a:stCxn id="15" idx="2"/>
            <a:endCxn id="23" idx="0"/>
          </p:cNvCxnSpPr>
          <p:nvPr/>
        </p:nvCxnSpPr>
        <p:spPr>
          <a:xfrm flipH="1">
            <a:off x="2525808" y="4352365"/>
            <a:ext cx="426942" cy="727066"/>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E96D420A-2C31-4543-8056-980D9CEF80C7}"/>
              </a:ext>
            </a:extLst>
          </p:cNvPr>
          <p:cNvSpPr txBox="1"/>
          <p:nvPr/>
        </p:nvSpPr>
        <p:spPr>
          <a:xfrm>
            <a:off x="5582768" y="2313390"/>
            <a:ext cx="612668" cy="369332"/>
          </a:xfrm>
          <a:prstGeom prst="rect">
            <a:avLst/>
          </a:prstGeom>
          <a:noFill/>
        </p:spPr>
        <p:txBody>
          <a:bodyPr wrap="none" rtlCol="0">
            <a:spAutoFit/>
          </a:bodyPr>
          <a:lstStyle/>
          <a:p>
            <a:r>
              <a:rPr lang="en-US" dirty="0"/>
              <a:t>(t, x)</a:t>
            </a:r>
            <a:endParaRPr lang="en-AE" dirty="0"/>
          </a:p>
        </p:txBody>
      </p:sp>
      <p:sp>
        <p:nvSpPr>
          <p:cNvPr id="51" name="TextBox 50">
            <a:extLst>
              <a:ext uri="{FF2B5EF4-FFF2-40B4-BE49-F238E27FC236}">
                <a16:creationId xmlns:a16="http://schemas.microsoft.com/office/drawing/2014/main" id="{7CD3610F-5C9C-5C7C-D50C-D1487D636572}"/>
              </a:ext>
            </a:extLst>
          </p:cNvPr>
          <p:cNvSpPr txBox="1"/>
          <p:nvPr/>
        </p:nvSpPr>
        <p:spPr>
          <a:xfrm>
            <a:off x="4681819" y="3186987"/>
            <a:ext cx="657552" cy="369332"/>
          </a:xfrm>
          <a:prstGeom prst="rect">
            <a:avLst/>
          </a:prstGeom>
          <a:noFill/>
        </p:spPr>
        <p:txBody>
          <a:bodyPr wrap="none" rtlCol="0">
            <a:spAutoFit/>
          </a:bodyPr>
          <a:lstStyle/>
          <a:p>
            <a:r>
              <a:rPr lang="en-US" dirty="0"/>
              <a:t>(p, x)</a:t>
            </a:r>
            <a:endParaRPr lang="en-AE" dirty="0"/>
          </a:p>
        </p:txBody>
      </p:sp>
      <p:sp>
        <p:nvSpPr>
          <p:cNvPr id="59" name="TextBox 58">
            <a:extLst>
              <a:ext uri="{FF2B5EF4-FFF2-40B4-BE49-F238E27FC236}">
                <a16:creationId xmlns:a16="http://schemas.microsoft.com/office/drawing/2014/main" id="{A5533A57-F9EC-A9A4-A159-4FCC73F55999}"/>
              </a:ext>
            </a:extLst>
          </p:cNvPr>
          <p:cNvSpPr txBox="1"/>
          <p:nvPr/>
        </p:nvSpPr>
        <p:spPr>
          <a:xfrm>
            <a:off x="6583686" y="4168623"/>
            <a:ext cx="679994" cy="369332"/>
          </a:xfrm>
          <a:prstGeom prst="rect">
            <a:avLst/>
          </a:prstGeom>
          <a:noFill/>
        </p:spPr>
        <p:txBody>
          <a:bodyPr wrap="none" rtlCol="0">
            <a:spAutoFit/>
          </a:bodyPr>
          <a:lstStyle/>
          <a:p>
            <a:r>
              <a:rPr lang="en-US" dirty="0"/>
              <a:t>(p, o)</a:t>
            </a:r>
            <a:endParaRPr lang="en-AE" dirty="0"/>
          </a:p>
        </p:txBody>
      </p:sp>
      <p:sp>
        <p:nvSpPr>
          <p:cNvPr id="60" name="TextBox 59">
            <a:extLst>
              <a:ext uri="{FF2B5EF4-FFF2-40B4-BE49-F238E27FC236}">
                <a16:creationId xmlns:a16="http://schemas.microsoft.com/office/drawing/2014/main" id="{672FB9A6-FA0B-E466-ED59-D11E692EA0D8}"/>
              </a:ext>
            </a:extLst>
          </p:cNvPr>
          <p:cNvSpPr txBox="1"/>
          <p:nvPr/>
        </p:nvSpPr>
        <p:spPr>
          <a:xfrm>
            <a:off x="9865660" y="4916253"/>
            <a:ext cx="682432" cy="369332"/>
          </a:xfrm>
          <a:prstGeom prst="rect">
            <a:avLst/>
          </a:prstGeom>
          <a:solidFill>
            <a:schemeClr val="bg1">
              <a:lumMod val="95000"/>
            </a:schemeClr>
          </a:solidFill>
        </p:spPr>
        <p:txBody>
          <a:bodyPr wrap="square">
            <a:spAutoFit/>
          </a:bodyPr>
          <a:lstStyle/>
          <a:p>
            <a:r>
              <a:rPr lang="en-AE" dirty="0"/>
              <a:t>Egg</a:t>
            </a:r>
          </a:p>
        </p:txBody>
      </p:sp>
      <p:sp>
        <p:nvSpPr>
          <p:cNvPr id="64" name="TextBox 63">
            <a:extLst>
              <a:ext uri="{FF2B5EF4-FFF2-40B4-BE49-F238E27FC236}">
                <a16:creationId xmlns:a16="http://schemas.microsoft.com/office/drawing/2014/main" id="{B7EEF9DB-8FBA-9BE7-F6E6-CFDDD5A83973}"/>
              </a:ext>
            </a:extLst>
          </p:cNvPr>
          <p:cNvSpPr txBox="1"/>
          <p:nvPr/>
        </p:nvSpPr>
        <p:spPr>
          <a:xfrm>
            <a:off x="10820399" y="4894765"/>
            <a:ext cx="1175732" cy="369332"/>
          </a:xfrm>
          <a:prstGeom prst="rect">
            <a:avLst/>
          </a:prstGeom>
          <a:solidFill>
            <a:schemeClr val="bg1">
              <a:lumMod val="95000"/>
            </a:schemeClr>
          </a:solidFill>
        </p:spPr>
        <p:txBody>
          <a:bodyPr wrap="square">
            <a:spAutoFit/>
          </a:bodyPr>
          <a:lstStyle/>
          <a:p>
            <a:r>
              <a:rPr lang="en-GB" dirty="0"/>
              <a:t>Hatchling</a:t>
            </a:r>
            <a:endParaRPr lang="en-AE" dirty="0"/>
          </a:p>
        </p:txBody>
      </p:sp>
      <p:sp>
        <p:nvSpPr>
          <p:cNvPr id="65" name="TextBox 64">
            <a:extLst>
              <a:ext uri="{FF2B5EF4-FFF2-40B4-BE49-F238E27FC236}">
                <a16:creationId xmlns:a16="http://schemas.microsoft.com/office/drawing/2014/main" id="{028C47BC-1E31-639E-C8DE-F689072DBDF1}"/>
              </a:ext>
            </a:extLst>
          </p:cNvPr>
          <p:cNvSpPr txBox="1"/>
          <p:nvPr/>
        </p:nvSpPr>
        <p:spPr>
          <a:xfrm>
            <a:off x="4558433" y="4351551"/>
            <a:ext cx="612668" cy="369332"/>
          </a:xfrm>
          <a:prstGeom prst="rect">
            <a:avLst/>
          </a:prstGeom>
          <a:noFill/>
        </p:spPr>
        <p:txBody>
          <a:bodyPr wrap="none" rtlCol="0">
            <a:spAutoFit/>
          </a:bodyPr>
          <a:lstStyle/>
          <a:p>
            <a:r>
              <a:rPr lang="en-US" dirty="0"/>
              <a:t>(t, x)</a:t>
            </a:r>
            <a:endParaRPr lang="en-AE" dirty="0"/>
          </a:p>
        </p:txBody>
      </p:sp>
      <p:sp>
        <p:nvSpPr>
          <p:cNvPr id="66" name="TextBox 65">
            <a:extLst>
              <a:ext uri="{FF2B5EF4-FFF2-40B4-BE49-F238E27FC236}">
                <a16:creationId xmlns:a16="http://schemas.microsoft.com/office/drawing/2014/main" id="{92CB3499-089C-8A53-0B4F-CA716BBC5D9D}"/>
              </a:ext>
            </a:extLst>
          </p:cNvPr>
          <p:cNvSpPr txBox="1"/>
          <p:nvPr/>
        </p:nvSpPr>
        <p:spPr>
          <a:xfrm>
            <a:off x="2219473" y="4327379"/>
            <a:ext cx="657552" cy="369332"/>
          </a:xfrm>
          <a:prstGeom prst="rect">
            <a:avLst/>
          </a:prstGeom>
          <a:noFill/>
        </p:spPr>
        <p:txBody>
          <a:bodyPr wrap="none" rtlCol="0">
            <a:spAutoFit/>
          </a:bodyPr>
          <a:lstStyle/>
          <a:p>
            <a:r>
              <a:rPr lang="en-US" dirty="0"/>
              <a:t>(p, x)</a:t>
            </a:r>
            <a:endParaRPr lang="en-AE" dirty="0"/>
          </a:p>
        </p:txBody>
      </p:sp>
    </p:spTree>
    <p:extLst>
      <p:ext uri="{BB962C8B-B14F-4D97-AF65-F5344CB8AC3E}">
        <p14:creationId xmlns:p14="http://schemas.microsoft.com/office/powerpoint/2010/main" val="307302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CFFE5-B291-F002-CB1C-E2D13914A179}"/>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C1A96081-A804-5731-C76D-0419904E3475}"/>
              </a:ext>
            </a:extLst>
          </p:cNvPr>
          <p:cNvPicPr>
            <a:picLocks noChangeAspect="1"/>
          </p:cNvPicPr>
          <p:nvPr/>
        </p:nvPicPr>
        <p:blipFill rotWithShape="1">
          <a:blip r:embed="rId2"/>
          <a:srcRect b="65324"/>
          <a:stretch/>
        </p:blipFill>
        <p:spPr>
          <a:xfrm>
            <a:off x="110366" y="153909"/>
            <a:ext cx="11929553" cy="823244"/>
          </a:xfrm>
          <a:prstGeom prst="rect">
            <a:avLst/>
          </a:prstGeom>
          <a:ln>
            <a:solidFill>
              <a:schemeClr val="accent1"/>
            </a:solidFill>
          </a:ln>
        </p:spPr>
      </p:pic>
      <p:pic>
        <p:nvPicPr>
          <p:cNvPr id="3" name="Picture 2">
            <a:extLst>
              <a:ext uri="{FF2B5EF4-FFF2-40B4-BE49-F238E27FC236}">
                <a16:creationId xmlns:a16="http://schemas.microsoft.com/office/drawing/2014/main" id="{6C6C9EBC-2F6E-D1AC-768A-AF1DD4A1F8EA}"/>
              </a:ext>
            </a:extLst>
          </p:cNvPr>
          <p:cNvPicPr>
            <a:picLocks noChangeAspect="1"/>
          </p:cNvPicPr>
          <p:nvPr/>
        </p:nvPicPr>
        <p:blipFill rotWithShape="1">
          <a:blip r:embed="rId2"/>
          <a:srcRect t="68659"/>
          <a:stretch/>
        </p:blipFill>
        <p:spPr>
          <a:xfrm>
            <a:off x="131223" y="1027906"/>
            <a:ext cx="11929553" cy="744071"/>
          </a:xfrm>
          <a:prstGeom prst="rect">
            <a:avLst/>
          </a:prstGeom>
          <a:ln>
            <a:solidFill>
              <a:schemeClr val="accent1"/>
            </a:solidFill>
          </a:ln>
        </p:spPr>
      </p:pic>
      <p:sp>
        <p:nvSpPr>
          <p:cNvPr id="6" name="TextBox 5">
            <a:extLst>
              <a:ext uri="{FF2B5EF4-FFF2-40B4-BE49-F238E27FC236}">
                <a16:creationId xmlns:a16="http://schemas.microsoft.com/office/drawing/2014/main" id="{F00E5298-0A25-CEA9-0B7A-F04DD2C893FF}"/>
              </a:ext>
            </a:extLst>
          </p:cNvPr>
          <p:cNvSpPr txBox="1"/>
          <p:nvPr/>
        </p:nvSpPr>
        <p:spPr>
          <a:xfrm>
            <a:off x="2826987" y="6271032"/>
            <a:ext cx="1739152" cy="369332"/>
          </a:xfrm>
          <a:prstGeom prst="rect">
            <a:avLst/>
          </a:prstGeom>
          <a:solidFill>
            <a:schemeClr val="accent1">
              <a:lumMod val="20000"/>
              <a:lumOff val="80000"/>
            </a:schemeClr>
          </a:solidFill>
        </p:spPr>
        <p:txBody>
          <a:bodyPr wrap="square">
            <a:spAutoFit/>
          </a:bodyPr>
          <a:lstStyle/>
          <a:p>
            <a:r>
              <a:rPr lang="en-US" dirty="0"/>
              <a:t>formula one car</a:t>
            </a:r>
            <a:endParaRPr lang="en-AE" dirty="0"/>
          </a:p>
        </p:txBody>
      </p:sp>
      <p:sp>
        <p:nvSpPr>
          <p:cNvPr id="8" name="TextBox 7">
            <a:extLst>
              <a:ext uri="{FF2B5EF4-FFF2-40B4-BE49-F238E27FC236}">
                <a16:creationId xmlns:a16="http://schemas.microsoft.com/office/drawing/2014/main" id="{99DAF543-1EA2-944D-63C7-1247BD4EC774}"/>
              </a:ext>
            </a:extLst>
          </p:cNvPr>
          <p:cNvSpPr txBox="1"/>
          <p:nvPr/>
        </p:nvSpPr>
        <p:spPr>
          <a:xfrm>
            <a:off x="5737412" y="2124351"/>
            <a:ext cx="1640541" cy="646331"/>
          </a:xfrm>
          <a:prstGeom prst="rect">
            <a:avLst/>
          </a:prstGeom>
          <a:solidFill>
            <a:schemeClr val="accent1">
              <a:lumMod val="20000"/>
              <a:lumOff val="80000"/>
            </a:schemeClr>
          </a:solidFill>
        </p:spPr>
        <p:txBody>
          <a:bodyPr wrap="square">
            <a:spAutoFit/>
          </a:bodyPr>
          <a:lstStyle/>
          <a:p>
            <a:r>
              <a:rPr lang="en-US" dirty="0"/>
              <a:t>means of </a:t>
            </a:r>
          </a:p>
          <a:p>
            <a:r>
              <a:rPr lang="en-US" dirty="0"/>
              <a:t>transportation</a:t>
            </a:r>
            <a:endParaRPr lang="en-AE" dirty="0"/>
          </a:p>
        </p:txBody>
      </p:sp>
      <p:sp>
        <p:nvSpPr>
          <p:cNvPr id="10" name="TextBox 9">
            <a:extLst>
              <a:ext uri="{FF2B5EF4-FFF2-40B4-BE49-F238E27FC236}">
                <a16:creationId xmlns:a16="http://schemas.microsoft.com/office/drawing/2014/main" id="{0C40600D-910A-28BB-2AB2-31E246B62D5F}"/>
              </a:ext>
            </a:extLst>
          </p:cNvPr>
          <p:cNvSpPr txBox="1"/>
          <p:nvPr/>
        </p:nvSpPr>
        <p:spPr>
          <a:xfrm>
            <a:off x="3733798" y="3539717"/>
            <a:ext cx="1568824" cy="369332"/>
          </a:xfrm>
          <a:prstGeom prst="rect">
            <a:avLst/>
          </a:prstGeom>
          <a:solidFill>
            <a:schemeClr val="accent1">
              <a:lumMod val="20000"/>
              <a:lumOff val="80000"/>
            </a:schemeClr>
          </a:solidFill>
        </p:spPr>
        <p:txBody>
          <a:bodyPr wrap="square">
            <a:spAutoFit/>
          </a:bodyPr>
          <a:lstStyle/>
          <a:p>
            <a:r>
              <a:rPr lang="en-US" dirty="0"/>
              <a:t>motor vehicle</a:t>
            </a:r>
            <a:endParaRPr lang="en-AE" dirty="0"/>
          </a:p>
        </p:txBody>
      </p:sp>
      <p:sp>
        <p:nvSpPr>
          <p:cNvPr id="12" name="TextBox 11">
            <a:extLst>
              <a:ext uri="{FF2B5EF4-FFF2-40B4-BE49-F238E27FC236}">
                <a16:creationId xmlns:a16="http://schemas.microsoft.com/office/drawing/2014/main" id="{0DA0839C-491E-96F5-5FF4-B461E0FDCDB2}"/>
              </a:ext>
            </a:extLst>
          </p:cNvPr>
          <p:cNvSpPr txBox="1"/>
          <p:nvPr/>
        </p:nvSpPr>
        <p:spPr>
          <a:xfrm>
            <a:off x="7915836" y="3539717"/>
            <a:ext cx="2689412" cy="369332"/>
          </a:xfrm>
          <a:prstGeom prst="rect">
            <a:avLst/>
          </a:prstGeom>
          <a:solidFill>
            <a:schemeClr val="accent1">
              <a:lumMod val="20000"/>
              <a:lumOff val="80000"/>
            </a:schemeClr>
          </a:solidFill>
        </p:spPr>
        <p:txBody>
          <a:bodyPr wrap="square">
            <a:spAutoFit/>
          </a:bodyPr>
          <a:lstStyle/>
          <a:p>
            <a:r>
              <a:rPr lang="en-US" dirty="0"/>
              <a:t>human powered vehicle</a:t>
            </a:r>
            <a:endParaRPr lang="en-AE" dirty="0"/>
          </a:p>
        </p:txBody>
      </p:sp>
      <p:sp>
        <p:nvSpPr>
          <p:cNvPr id="14" name="TextBox 13">
            <a:extLst>
              <a:ext uri="{FF2B5EF4-FFF2-40B4-BE49-F238E27FC236}">
                <a16:creationId xmlns:a16="http://schemas.microsoft.com/office/drawing/2014/main" id="{25E1D301-E54B-7414-053A-633C520C76AD}"/>
              </a:ext>
            </a:extLst>
          </p:cNvPr>
          <p:cNvSpPr txBox="1"/>
          <p:nvPr/>
        </p:nvSpPr>
        <p:spPr>
          <a:xfrm>
            <a:off x="8175814" y="4405632"/>
            <a:ext cx="896468" cy="369332"/>
          </a:xfrm>
          <a:prstGeom prst="rect">
            <a:avLst/>
          </a:prstGeom>
          <a:solidFill>
            <a:schemeClr val="accent1">
              <a:lumMod val="20000"/>
              <a:lumOff val="80000"/>
            </a:schemeClr>
          </a:solidFill>
        </p:spPr>
        <p:txBody>
          <a:bodyPr wrap="square">
            <a:spAutoFit/>
          </a:bodyPr>
          <a:lstStyle/>
          <a:p>
            <a:r>
              <a:rPr lang="en-US" dirty="0"/>
              <a:t>bicycle</a:t>
            </a:r>
            <a:endParaRPr lang="en-AE" dirty="0"/>
          </a:p>
        </p:txBody>
      </p:sp>
      <p:sp>
        <p:nvSpPr>
          <p:cNvPr id="16" name="TextBox 15">
            <a:extLst>
              <a:ext uri="{FF2B5EF4-FFF2-40B4-BE49-F238E27FC236}">
                <a16:creationId xmlns:a16="http://schemas.microsoft.com/office/drawing/2014/main" id="{8CD8049C-1AAF-4598-7DEC-0D1CFBC5119F}"/>
              </a:ext>
            </a:extLst>
          </p:cNvPr>
          <p:cNvSpPr txBox="1"/>
          <p:nvPr/>
        </p:nvSpPr>
        <p:spPr>
          <a:xfrm>
            <a:off x="7763436" y="5460762"/>
            <a:ext cx="1721224" cy="369332"/>
          </a:xfrm>
          <a:prstGeom prst="rect">
            <a:avLst/>
          </a:prstGeom>
          <a:solidFill>
            <a:schemeClr val="accent1">
              <a:lumMod val="20000"/>
              <a:lumOff val="80000"/>
            </a:schemeClr>
          </a:solidFill>
        </p:spPr>
        <p:txBody>
          <a:bodyPr wrap="square">
            <a:spAutoFit/>
          </a:bodyPr>
          <a:lstStyle/>
          <a:p>
            <a:r>
              <a:rPr lang="en-US" dirty="0"/>
              <a:t>mountain bike</a:t>
            </a:r>
            <a:endParaRPr lang="en-AE" dirty="0"/>
          </a:p>
        </p:txBody>
      </p:sp>
      <p:sp>
        <p:nvSpPr>
          <p:cNvPr id="18" name="TextBox 17">
            <a:extLst>
              <a:ext uri="{FF2B5EF4-FFF2-40B4-BE49-F238E27FC236}">
                <a16:creationId xmlns:a16="http://schemas.microsoft.com/office/drawing/2014/main" id="{45B99308-FA50-D47F-14F4-7DC8018FDD71}"/>
              </a:ext>
            </a:extLst>
          </p:cNvPr>
          <p:cNvSpPr txBox="1"/>
          <p:nvPr/>
        </p:nvSpPr>
        <p:spPr>
          <a:xfrm>
            <a:off x="5384859" y="4234968"/>
            <a:ext cx="1380565" cy="369332"/>
          </a:xfrm>
          <a:prstGeom prst="rect">
            <a:avLst/>
          </a:prstGeom>
          <a:solidFill>
            <a:schemeClr val="accent1">
              <a:lumMod val="20000"/>
              <a:lumOff val="80000"/>
            </a:schemeClr>
          </a:solidFill>
        </p:spPr>
        <p:txBody>
          <a:bodyPr wrap="square">
            <a:spAutoFit/>
          </a:bodyPr>
          <a:lstStyle/>
          <a:p>
            <a:r>
              <a:rPr lang="en-US" dirty="0" err="1"/>
              <a:t>aeroplane</a:t>
            </a:r>
            <a:endParaRPr lang="en-AE" dirty="0"/>
          </a:p>
        </p:txBody>
      </p:sp>
      <p:sp>
        <p:nvSpPr>
          <p:cNvPr id="20" name="TextBox 19">
            <a:extLst>
              <a:ext uri="{FF2B5EF4-FFF2-40B4-BE49-F238E27FC236}">
                <a16:creationId xmlns:a16="http://schemas.microsoft.com/office/drawing/2014/main" id="{F65439E5-B0ED-5504-9500-8E9D588FBF70}"/>
              </a:ext>
            </a:extLst>
          </p:cNvPr>
          <p:cNvSpPr txBox="1"/>
          <p:nvPr/>
        </p:nvSpPr>
        <p:spPr>
          <a:xfrm>
            <a:off x="2235318" y="5318134"/>
            <a:ext cx="735106" cy="369332"/>
          </a:xfrm>
          <a:prstGeom prst="rect">
            <a:avLst/>
          </a:prstGeom>
          <a:solidFill>
            <a:schemeClr val="accent1">
              <a:lumMod val="20000"/>
              <a:lumOff val="80000"/>
            </a:schemeClr>
          </a:solidFill>
        </p:spPr>
        <p:txBody>
          <a:bodyPr wrap="square">
            <a:spAutoFit/>
          </a:bodyPr>
          <a:lstStyle/>
          <a:p>
            <a:r>
              <a:rPr lang="en-US" dirty="0"/>
              <a:t>Car</a:t>
            </a:r>
            <a:endParaRPr lang="en-AE" dirty="0"/>
          </a:p>
        </p:txBody>
      </p:sp>
      <p:sp>
        <p:nvSpPr>
          <p:cNvPr id="22" name="TextBox 21">
            <a:extLst>
              <a:ext uri="{FF2B5EF4-FFF2-40B4-BE49-F238E27FC236}">
                <a16:creationId xmlns:a16="http://schemas.microsoft.com/office/drawing/2014/main" id="{5B74A202-B022-B3DF-BDF5-5FE8E27DC5F6}"/>
              </a:ext>
            </a:extLst>
          </p:cNvPr>
          <p:cNvSpPr txBox="1"/>
          <p:nvPr/>
        </p:nvSpPr>
        <p:spPr>
          <a:xfrm>
            <a:off x="3299011" y="5297080"/>
            <a:ext cx="1434353" cy="369332"/>
          </a:xfrm>
          <a:prstGeom prst="rect">
            <a:avLst/>
          </a:prstGeom>
          <a:solidFill>
            <a:schemeClr val="accent1">
              <a:lumMod val="20000"/>
              <a:lumOff val="80000"/>
            </a:schemeClr>
          </a:solidFill>
        </p:spPr>
        <p:txBody>
          <a:bodyPr wrap="square">
            <a:spAutoFit/>
          </a:bodyPr>
          <a:lstStyle/>
          <a:p>
            <a:r>
              <a:rPr lang="en-US" dirty="0"/>
              <a:t>motor bike</a:t>
            </a:r>
            <a:endParaRPr lang="en-AE" dirty="0"/>
          </a:p>
        </p:txBody>
      </p:sp>
      <p:sp>
        <p:nvSpPr>
          <p:cNvPr id="24" name="TextBox 23">
            <a:extLst>
              <a:ext uri="{FF2B5EF4-FFF2-40B4-BE49-F238E27FC236}">
                <a16:creationId xmlns:a16="http://schemas.microsoft.com/office/drawing/2014/main" id="{B8826AFF-3098-127D-893A-9C6ED90C3F4C}"/>
              </a:ext>
            </a:extLst>
          </p:cNvPr>
          <p:cNvSpPr txBox="1"/>
          <p:nvPr/>
        </p:nvSpPr>
        <p:spPr>
          <a:xfrm>
            <a:off x="9696888" y="4419634"/>
            <a:ext cx="1228162" cy="369332"/>
          </a:xfrm>
          <a:prstGeom prst="rect">
            <a:avLst/>
          </a:prstGeom>
          <a:solidFill>
            <a:schemeClr val="accent1">
              <a:lumMod val="20000"/>
              <a:lumOff val="80000"/>
            </a:schemeClr>
          </a:solidFill>
        </p:spPr>
        <p:txBody>
          <a:bodyPr wrap="square">
            <a:spAutoFit/>
          </a:bodyPr>
          <a:lstStyle/>
          <a:p>
            <a:r>
              <a:rPr lang="en-US" dirty="0"/>
              <a:t>unicycle</a:t>
            </a:r>
            <a:endParaRPr lang="en-AE" dirty="0"/>
          </a:p>
        </p:txBody>
      </p:sp>
      <p:sp>
        <p:nvSpPr>
          <p:cNvPr id="26" name="TextBox 25">
            <a:extLst>
              <a:ext uri="{FF2B5EF4-FFF2-40B4-BE49-F238E27FC236}">
                <a16:creationId xmlns:a16="http://schemas.microsoft.com/office/drawing/2014/main" id="{217B073A-653D-5543-5BAD-FE4CA6137272}"/>
              </a:ext>
            </a:extLst>
          </p:cNvPr>
          <p:cNvSpPr txBox="1"/>
          <p:nvPr/>
        </p:nvSpPr>
        <p:spPr>
          <a:xfrm>
            <a:off x="2039469" y="4295743"/>
            <a:ext cx="1694329" cy="369332"/>
          </a:xfrm>
          <a:prstGeom prst="rect">
            <a:avLst/>
          </a:prstGeom>
          <a:solidFill>
            <a:schemeClr val="accent1">
              <a:lumMod val="20000"/>
              <a:lumOff val="80000"/>
            </a:schemeClr>
          </a:solidFill>
        </p:spPr>
        <p:txBody>
          <a:bodyPr wrap="square">
            <a:spAutoFit/>
          </a:bodyPr>
          <a:lstStyle/>
          <a:p>
            <a:r>
              <a:rPr lang="en-US" dirty="0"/>
              <a:t>road vehicle</a:t>
            </a:r>
            <a:endParaRPr lang="en-AE" dirty="0"/>
          </a:p>
        </p:txBody>
      </p:sp>
      <p:sp>
        <p:nvSpPr>
          <p:cNvPr id="28" name="TextBox 27">
            <a:extLst>
              <a:ext uri="{FF2B5EF4-FFF2-40B4-BE49-F238E27FC236}">
                <a16:creationId xmlns:a16="http://schemas.microsoft.com/office/drawing/2014/main" id="{13E8CD33-BECA-BF1B-D2A3-15B2D0A80261}"/>
              </a:ext>
            </a:extLst>
          </p:cNvPr>
          <p:cNvSpPr txBox="1"/>
          <p:nvPr/>
        </p:nvSpPr>
        <p:spPr>
          <a:xfrm>
            <a:off x="932327" y="5318134"/>
            <a:ext cx="788894" cy="369332"/>
          </a:xfrm>
          <a:prstGeom prst="rect">
            <a:avLst/>
          </a:prstGeom>
          <a:solidFill>
            <a:schemeClr val="accent1">
              <a:lumMod val="20000"/>
              <a:lumOff val="80000"/>
            </a:schemeClr>
          </a:solidFill>
        </p:spPr>
        <p:txBody>
          <a:bodyPr wrap="square">
            <a:spAutoFit/>
          </a:bodyPr>
          <a:lstStyle/>
          <a:p>
            <a:r>
              <a:rPr lang="en-US" dirty="0"/>
              <a:t>lorry</a:t>
            </a:r>
            <a:endParaRPr lang="en-AE" dirty="0"/>
          </a:p>
        </p:txBody>
      </p:sp>
      <p:sp>
        <p:nvSpPr>
          <p:cNvPr id="30" name="TextBox 29">
            <a:extLst>
              <a:ext uri="{FF2B5EF4-FFF2-40B4-BE49-F238E27FC236}">
                <a16:creationId xmlns:a16="http://schemas.microsoft.com/office/drawing/2014/main" id="{DBEFABCF-2F73-241C-0D1A-C3517872EA99}"/>
              </a:ext>
            </a:extLst>
          </p:cNvPr>
          <p:cNvSpPr txBox="1"/>
          <p:nvPr/>
        </p:nvSpPr>
        <p:spPr>
          <a:xfrm>
            <a:off x="1071280" y="6248149"/>
            <a:ext cx="1228165" cy="369332"/>
          </a:xfrm>
          <a:prstGeom prst="rect">
            <a:avLst/>
          </a:prstGeom>
          <a:solidFill>
            <a:schemeClr val="accent1">
              <a:lumMod val="20000"/>
              <a:lumOff val="80000"/>
            </a:schemeClr>
          </a:solidFill>
        </p:spPr>
        <p:txBody>
          <a:bodyPr wrap="square">
            <a:spAutoFit/>
          </a:bodyPr>
          <a:lstStyle/>
          <a:p>
            <a:r>
              <a:rPr lang="en-US" dirty="0"/>
              <a:t>sports car</a:t>
            </a:r>
            <a:endParaRPr lang="en-AE" dirty="0"/>
          </a:p>
        </p:txBody>
      </p:sp>
      <p:cxnSp>
        <p:nvCxnSpPr>
          <p:cNvPr id="32" name="Straight Connector 31">
            <a:extLst>
              <a:ext uri="{FF2B5EF4-FFF2-40B4-BE49-F238E27FC236}">
                <a16:creationId xmlns:a16="http://schemas.microsoft.com/office/drawing/2014/main" id="{51C4F1BD-0C9A-BE70-AF20-3EEAA21348C7}"/>
              </a:ext>
            </a:extLst>
          </p:cNvPr>
          <p:cNvCxnSpPr>
            <a:stCxn id="8" idx="2"/>
            <a:endCxn id="10" idx="0"/>
          </p:cNvCxnSpPr>
          <p:nvPr/>
        </p:nvCxnSpPr>
        <p:spPr>
          <a:xfrm flipH="1">
            <a:off x="4518210" y="2770682"/>
            <a:ext cx="2039473" cy="769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EA74A78-C349-A138-F6DA-9862402F096D}"/>
              </a:ext>
            </a:extLst>
          </p:cNvPr>
          <p:cNvCxnSpPr>
            <a:stCxn id="12" idx="0"/>
            <a:endCxn id="8" idx="2"/>
          </p:cNvCxnSpPr>
          <p:nvPr/>
        </p:nvCxnSpPr>
        <p:spPr>
          <a:xfrm flipH="1" flipV="1">
            <a:off x="6557683" y="2770682"/>
            <a:ext cx="2702859" cy="769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EB740A8-93B3-A9C4-2D8B-BDB4261D3B1C}"/>
              </a:ext>
            </a:extLst>
          </p:cNvPr>
          <p:cNvCxnSpPr>
            <a:stCxn id="10" idx="2"/>
            <a:endCxn id="26" idx="0"/>
          </p:cNvCxnSpPr>
          <p:nvPr/>
        </p:nvCxnSpPr>
        <p:spPr>
          <a:xfrm flipH="1">
            <a:off x="2886634" y="3909049"/>
            <a:ext cx="1631576" cy="3866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08AA95-3B52-3CD3-A19E-3D32F8BD2403}"/>
              </a:ext>
            </a:extLst>
          </p:cNvPr>
          <p:cNvCxnSpPr>
            <a:stCxn id="18" idx="0"/>
            <a:endCxn id="10" idx="2"/>
          </p:cNvCxnSpPr>
          <p:nvPr/>
        </p:nvCxnSpPr>
        <p:spPr>
          <a:xfrm flipH="1" flipV="1">
            <a:off x="4518210" y="3909049"/>
            <a:ext cx="1556932" cy="3259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A9AA9FE-B4A4-81DC-C370-B4EDCB44A084}"/>
              </a:ext>
            </a:extLst>
          </p:cNvPr>
          <p:cNvCxnSpPr>
            <a:stCxn id="26" idx="2"/>
            <a:endCxn id="28" idx="0"/>
          </p:cNvCxnSpPr>
          <p:nvPr/>
        </p:nvCxnSpPr>
        <p:spPr>
          <a:xfrm flipH="1">
            <a:off x="1326774" y="4665075"/>
            <a:ext cx="1559860" cy="65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19A8FB1-4666-B9F2-BC41-C26F2C17C1BE}"/>
              </a:ext>
            </a:extLst>
          </p:cNvPr>
          <p:cNvCxnSpPr>
            <a:stCxn id="26" idx="2"/>
            <a:endCxn id="20" idx="0"/>
          </p:cNvCxnSpPr>
          <p:nvPr/>
        </p:nvCxnSpPr>
        <p:spPr>
          <a:xfrm flipH="1">
            <a:off x="2602871" y="4665075"/>
            <a:ext cx="283763" cy="653059"/>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81A5A02-18B3-0875-4F73-DE41E2ECA5C5}"/>
              </a:ext>
            </a:extLst>
          </p:cNvPr>
          <p:cNvCxnSpPr>
            <a:stCxn id="26" idx="2"/>
            <a:endCxn id="22" idx="0"/>
          </p:cNvCxnSpPr>
          <p:nvPr/>
        </p:nvCxnSpPr>
        <p:spPr>
          <a:xfrm>
            <a:off x="2886634" y="4665075"/>
            <a:ext cx="1129554" cy="6320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C570311-F978-BBBD-A306-74AB9D3366D1}"/>
              </a:ext>
            </a:extLst>
          </p:cNvPr>
          <p:cNvCxnSpPr>
            <a:stCxn id="20" idx="2"/>
            <a:endCxn id="30" idx="0"/>
          </p:cNvCxnSpPr>
          <p:nvPr/>
        </p:nvCxnSpPr>
        <p:spPr>
          <a:xfrm flipH="1">
            <a:off x="1685363" y="5687466"/>
            <a:ext cx="917508" cy="560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09C4E96-FE85-9825-D77D-CD22CA99D6D5}"/>
              </a:ext>
            </a:extLst>
          </p:cNvPr>
          <p:cNvCxnSpPr>
            <a:stCxn id="20" idx="2"/>
            <a:endCxn id="6" idx="0"/>
          </p:cNvCxnSpPr>
          <p:nvPr/>
        </p:nvCxnSpPr>
        <p:spPr>
          <a:xfrm>
            <a:off x="2602871" y="5687466"/>
            <a:ext cx="1093692" cy="5835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88A8077-A7D7-4503-4FAA-D2CF133B9CAF}"/>
              </a:ext>
            </a:extLst>
          </p:cNvPr>
          <p:cNvCxnSpPr>
            <a:stCxn id="12" idx="2"/>
            <a:endCxn id="14" idx="0"/>
          </p:cNvCxnSpPr>
          <p:nvPr/>
        </p:nvCxnSpPr>
        <p:spPr>
          <a:xfrm flipH="1">
            <a:off x="8624048" y="3909049"/>
            <a:ext cx="636494" cy="496583"/>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E1AADD7-0F45-F994-975E-301D74661D17}"/>
              </a:ext>
            </a:extLst>
          </p:cNvPr>
          <p:cNvCxnSpPr>
            <a:stCxn id="12" idx="2"/>
            <a:endCxn id="24" idx="0"/>
          </p:cNvCxnSpPr>
          <p:nvPr/>
        </p:nvCxnSpPr>
        <p:spPr>
          <a:xfrm>
            <a:off x="9260542" y="3909049"/>
            <a:ext cx="1050427" cy="510585"/>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FD81D0A-6603-B9D6-69D6-3F54EC256F82}"/>
              </a:ext>
            </a:extLst>
          </p:cNvPr>
          <p:cNvCxnSpPr>
            <a:stCxn id="14" idx="2"/>
            <a:endCxn id="16" idx="0"/>
          </p:cNvCxnSpPr>
          <p:nvPr/>
        </p:nvCxnSpPr>
        <p:spPr>
          <a:xfrm>
            <a:off x="8624048" y="4774964"/>
            <a:ext cx="0" cy="685798"/>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AF6A0CCF-A22A-D4A4-40B1-966BE17D79E2}"/>
              </a:ext>
            </a:extLst>
          </p:cNvPr>
          <p:cNvSpPr txBox="1"/>
          <p:nvPr/>
        </p:nvSpPr>
        <p:spPr>
          <a:xfrm>
            <a:off x="7585556" y="2726339"/>
            <a:ext cx="612668" cy="369332"/>
          </a:xfrm>
          <a:prstGeom prst="rect">
            <a:avLst/>
          </a:prstGeom>
          <a:noFill/>
        </p:spPr>
        <p:txBody>
          <a:bodyPr wrap="none" rtlCol="0">
            <a:spAutoFit/>
          </a:bodyPr>
          <a:lstStyle/>
          <a:p>
            <a:r>
              <a:rPr lang="en-US" dirty="0"/>
              <a:t>(t, x)</a:t>
            </a:r>
            <a:endParaRPr lang="en-AE" dirty="0"/>
          </a:p>
        </p:txBody>
      </p:sp>
      <p:sp>
        <p:nvSpPr>
          <p:cNvPr id="57" name="TextBox 56">
            <a:extLst>
              <a:ext uri="{FF2B5EF4-FFF2-40B4-BE49-F238E27FC236}">
                <a16:creationId xmlns:a16="http://schemas.microsoft.com/office/drawing/2014/main" id="{DEDFEFE1-F3E0-8483-E4B0-16373D8EB3D1}"/>
              </a:ext>
            </a:extLst>
          </p:cNvPr>
          <p:cNvSpPr txBox="1"/>
          <p:nvPr/>
        </p:nvSpPr>
        <p:spPr>
          <a:xfrm>
            <a:off x="9932140" y="3926411"/>
            <a:ext cx="944363" cy="369332"/>
          </a:xfrm>
          <a:prstGeom prst="rect">
            <a:avLst/>
          </a:prstGeom>
          <a:noFill/>
        </p:spPr>
        <p:txBody>
          <a:bodyPr wrap="square" rtlCol="0">
            <a:spAutoFit/>
          </a:bodyPr>
          <a:lstStyle/>
          <a:p>
            <a:r>
              <a:rPr lang="en-US" dirty="0"/>
              <a:t>(p, x)</a:t>
            </a:r>
            <a:endParaRPr lang="en-AE" dirty="0"/>
          </a:p>
        </p:txBody>
      </p:sp>
      <p:sp>
        <p:nvSpPr>
          <p:cNvPr id="59" name="TextBox 58">
            <a:extLst>
              <a:ext uri="{FF2B5EF4-FFF2-40B4-BE49-F238E27FC236}">
                <a16:creationId xmlns:a16="http://schemas.microsoft.com/office/drawing/2014/main" id="{9CDADC1A-89E3-84DF-5B21-6936FE48C4AF}"/>
              </a:ext>
            </a:extLst>
          </p:cNvPr>
          <p:cNvSpPr txBox="1"/>
          <p:nvPr/>
        </p:nvSpPr>
        <p:spPr>
          <a:xfrm>
            <a:off x="8644766" y="4755532"/>
            <a:ext cx="944363" cy="369332"/>
          </a:xfrm>
          <a:prstGeom prst="rect">
            <a:avLst/>
          </a:prstGeom>
          <a:noFill/>
        </p:spPr>
        <p:txBody>
          <a:bodyPr wrap="square" rtlCol="0">
            <a:spAutoFit/>
          </a:bodyPr>
          <a:lstStyle/>
          <a:p>
            <a:r>
              <a:rPr lang="en-US" dirty="0"/>
              <a:t>(p, o)</a:t>
            </a:r>
            <a:endParaRPr lang="en-AE" dirty="0"/>
          </a:p>
        </p:txBody>
      </p:sp>
      <p:sp>
        <p:nvSpPr>
          <p:cNvPr id="61" name="TextBox 60">
            <a:extLst>
              <a:ext uri="{FF2B5EF4-FFF2-40B4-BE49-F238E27FC236}">
                <a16:creationId xmlns:a16="http://schemas.microsoft.com/office/drawing/2014/main" id="{B995C6B4-5369-2B11-4682-AF561E56738B}"/>
              </a:ext>
            </a:extLst>
          </p:cNvPr>
          <p:cNvSpPr txBox="1"/>
          <p:nvPr/>
        </p:nvSpPr>
        <p:spPr>
          <a:xfrm>
            <a:off x="4143128" y="3956799"/>
            <a:ext cx="657552" cy="369332"/>
          </a:xfrm>
          <a:prstGeom prst="rect">
            <a:avLst/>
          </a:prstGeom>
          <a:noFill/>
        </p:spPr>
        <p:txBody>
          <a:bodyPr wrap="none" rtlCol="0">
            <a:spAutoFit/>
          </a:bodyPr>
          <a:lstStyle/>
          <a:p>
            <a:r>
              <a:rPr lang="en-US" dirty="0"/>
              <a:t>(p, x)</a:t>
            </a:r>
            <a:endParaRPr lang="en-AE" dirty="0"/>
          </a:p>
        </p:txBody>
      </p:sp>
      <p:sp>
        <p:nvSpPr>
          <p:cNvPr id="62" name="TextBox 61">
            <a:extLst>
              <a:ext uri="{FF2B5EF4-FFF2-40B4-BE49-F238E27FC236}">
                <a16:creationId xmlns:a16="http://schemas.microsoft.com/office/drawing/2014/main" id="{5AE39362-4EC3-B909-0D3A-47742CE6DF82}"/>
              </a:ext>
            </a:extLst>
          </p:cNvPr>
          <p:cNvSpPr txBox="1"/>
          <p:nvPr/>
        </p:nvSpPr>
        <p:spPr>
          <a:xfrm>
            <a:off x="11207440" y="4386200"/>
            <a:ext cx="788890" cy="369332"/>
          </a:xfrm>
          <a:prstGeom prst="rect">
            <a:avLst/>
          </a:prstGeom>
          <a:solidFill>
            <a:schemeClr val="bg1">
              <a:lumMod val="95000"/>
            </a:schemeClr>
          </a:solidFill>
        </p:spPr>
        <p:txBody>
          <a:bodyPr wrap="square">
            <a:spAutoFit/>
          </a:bodyPr>
          <a:lstStyle/>
          <a:p>
            <a:r>
              <a:rPr lang="en-US" dirty="0"/>
              <a:t>boat</a:t>
            </a:r>
            <a:endParaRPr lang="en-AE" dirty="0"/>
          </a:p>
        </p:txBody>
      </p:sp>
      <p:sp>
        <p:nvSpPr>
          <p:cNvPr id="63" name="TextBox 62">
            <a:extLst>
              <a:ext uri="{FF2B5EF4-FFF2-40B4-BE49-F238E27FC236}">
                <a16:creationId xmlns:a16="http://schemas.microsoft.com/office/drawing/2014/main" id="{887EF313-8D5C-2630-9A35-99F3263FDC57}"/>
              </a:ext>
            </a:extLst>
          </p:cNvPr>
          <p:cNvSpPr txBox="1"/>
          <p:nvPr/>
        </p:nvSpPr>
        <p:spPr>
          <a:xfrm>
            <a:off x="762004" y="4295743"/>
            <a:ext cx="788890" cy="369332"/>
          </a:xfrm>
          <a:prstGeom prst="rect">
            <a:avLst/>
          </a:prstGeom>
          <a:solidFill>
            <a:schemeClr val="bg1">
              <a:lumMod val="95000"/>
            </a:schemeClr>
          </a:solidFill>
        </p:spPr>
        <p:txBody>
          <a:bodyPr wrap="square">
            <a:spAutoFit/>
          </a:bodyPr>
          <a:lstStyle/>
          <a:p>
            <a:r>
              <a:rPr lang="en-US" dirty="0"/>
              <a:t>boat</a:t>
            </a:r>
            <a:endParaRPr lang="en-AE" dirty="0"/>
          </a:p>
        </p:txBody>
      </p:sp>
      <p:sp>
        <p:nvSpPr>
          <p:cNvPr id="64" name="TextBox 63">
            <a:extLst>
              <a:ext uri="{FF2B5EF4-FFF2-40B4-BE49-F238E27FC236}">
                <a16:creationId xmlns:a16="http://schemas.microsoft.com/office/drawing/2014/main" id="{80E5291F-BC58-9A1E-7FDC-FA4246B6F688}"/>
              </a:ext>
            </a:extLst>
          </p:cNvPr>
          <p:cNvSpPr txBox="1"/>
          <p:nvPr/>
        </p:nvSpPr>
        <p:spPr>
          <a:xfrm>
            <a:off x="2744752" y="4708445"/>
            <a:ext cx="657552" cy="369332"/>
          </a:xfrm>
          <a:prstGeom prst="rect">
            <a:avLst/>
          </a:prstGeom>
          <a:noFill/>
        </p:spPr>
        <p:txBody>
          <a:bodyPr wrap="none" rtlCol="0">
            <a:spAutoFit/>
          </a:bodyPr>
          <a:lstStyle/>
          <a:p>
            <a:r>
              <a:rPr lang="en-US" dirty="0"/>
              <a:t>(p, x)</a:t>
            </a:r>
            <a:endParaRPr lang="en-AE" dirty="0"/>
          </a:p>
        </p:txBody>
      </p:sp>
      <p:sp>
        <p:nvSpPr>
          <p:cNvPr id="65" name="TextBox 64">
            <a:extLst>
              <a:ext uri="{FF2B5EF4-FFF2-40B4-BE49-F238E27FC236}">
                <a16:creationId xmlns:a16="http://schemas.microsoft.com/office/drawing/2014/main" id="{6BDD1DB2-C6AE-DB20-60E6-4CF3A4C896C4}"/>
              </a:ext>
            </a:extLst>
          </p:cNvPr>
          <p:cNvSpPr txBox="1"/>
          <p:nvPr/>
        </p:nvSpPr>
        <p:spPr>
          <a:xfrm>
            <a:off x="62752" y="5330320"/>
            <a:ext cx="699252" cy="369332"/>
          </a:xfrm>
          <a:prstGeom prst="rect">
            <a:avLst/>
          </a:prstGeom>
          <a:solidFill>
            <a:schemeClr val="bg1">
              <a:lumMod val="95000"/>
            </a:schemeClr>
          </a:solidFill>
        </p:spPr>
        <p:txBody>
          <a:bodyPr wrap="square">
            <a:spAutoFit/>
          </a:bodyPr>
          <a:lstStyle/>
          <a:p>
            <a:r>
              <a:rPr lang="en-US" dirty="0"/>
              <a:t>Bus</a:t>
            </a:r>
            <a:endParaRPr lang="en-AE" dirty="0"/>
          </a:p>
        </p:txBody>
      </p:sp>
      <p:sp>
        <p:nvSpPr>
          <p:cNvPr id="66" name="TextBox 65">
            <a:extLst>
              <a:ext uri="{FF2B5EF4-FFF2-40B4-BE49-F238E27FC236}">
                <a16:creationId xmlns:a16="http://schemas.microsoft.com/office/drawing/2014/main" id="{0D39E31D-7671-2D10-EAB8-BEFB09702C58}"/>
              </a:ext>
            </a:extLst>
          </p:cNvPr>
          <p:cNvSpPr txBox="1"/>
          <p:nvPr/>
        </p:nvSpPr>
        <p:spPr>
          <a:xfrm>
            <a:off x="2248745" y="5815918"/>
            <a:ext cx="657552" cy="369332"/>
          </a:xfrm>
          <a:prstGeom prst="rect">
            <a:avLst/>
          </a:prstGeom>
          <a:noFill/>
        </p:spPr>
        <p:txBody>
          <a:bodyPr wrap="none" rtlCol="0">
            <a:spAutoFit/>
          </a:bodyPr>
          <a:lstStyle/>
          <a:p>
            <a:r>
              <a:rPr lang="en-US" dirty="0"/>
              <a:t>(p, x)</a:t>
            </a:r>
            <a:endParaRPr lang="en-AE" dirty="0"/>
          </a:p>
        </p:txBody>
      </p:sp>
      <p:sp>
        <p:nvSpPr>
          <p:cNvPr id="67" name="TextBox 66">
            <a:extLst>
              <a:ext uri="{FF2B5EF4-FFF2-40B4-BE49-F238E27FC236}">
                <a16:creationId xmlns:a16="http://schemas.microsoft.com/office/drawing/2014/main" id="{568D1E1A-C834-D791-20C7-01D13A16A45F}"/>
              </a:ext>
            </a:extLst>
          </p:cNvPr>
          <p:cNvSpPr txBox="1"/>
          <p:nvPr/>
        </p:nvSpPr>
        <p:spPr>
          <a:xfrm>
            <a:off x="143291" y="6271032"/>
            <a:ext cx="788890" cy="369332"/>
          </a:xfrm>
          <a:prstGeom prst="rect">
            <a:avLst/>
          </a:prstGeom>
          <a:solidFill>
            <a:schemeClr val="bg1">
              <a:lumMod val="95000"/>
            </a:schemeClr>
          </a:solidFill>
        </p:spPr>
        <p:txBody>
          <a:bodyPr wrap="square">
            <a:spAutoFit/>
          </a:bodyPr>
          <a:lstStyle/>
          <a:p>
            <a:r>
              <a:rPr lang="en-US" dirty="0"/>
              <a:t>Family</a:t>
            </a:r>
            <a:endParaRPr lang="en-AE" dirty="0"/>
          </a:p>
        </p:txBody>
      </p:sp>
    </p:spTree>
    <p:extLst>
      <p:ext uri="{BB962C8B-B14F-4D97-AF65-F5344CB8AC3E}">
        <p14:creationId xmlns:p14="http://schemas.microsoft.com/office/powerpoint/2010/main" val="2290088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413356-2B25-6091-966E-DB3DCBD6D723}"/>
              </a:ext>
            </a:extLst>
          </p:cNvPr>
          <p:cNvPicPr>
            <a:picLocks noChangeAspect="1"/>
          </p:cNvPicPr>
          <p:nvPr/>
        </p:nvPicPr>
        <p:blipFill rotWithShape="1">
          <a:blip r:embed="rId2"/>
          <a:srcRect l="1667" t="7825" r="1893" b="22190"/>
          <a:stretch/>
        </p:blipFill>
        <p:spPr>
          <a:xfrm>
            <a:off x="209232" y="134469"/>
            <a:ext cx="11773535" cy="1470213"/>
          </a:xfrm>
          <a:prstGeom prst="rect">
            <a:avLst/>
          </a:prstGeom>
          <a:ln>
            <a:solidFill>
              <a:schemeClr val="accent1"/>
            </a:solidFill>
          </a:ln>
        </p:spPr>
      </p:pic>
      <p:sp>
        <p:nvSpPr>
          <p:cNvPr id="4" name="TextBox 3">
            <a:extLst>
              <a:ext uri="{FF2B5EF4-FFF2-40B4-BE49-F238E27FC236}">
                <a16:creationId xmlns:a16="http://schemas.microsoft.com/office/drawing/2014/main" id="{C010A669-4ED7-5766-1CFD-5821C5758F98}"/>
              </a:ext>
            </a:extLst>
          </p:cNvPr>
          <p:cNvSpPr txBox="1"/>
          <p:nvPr/>
        </p:nvSpPr>
        <p:spPr>
          <a:xfrm>
            <a:off x="5334661" y="1972912"/>
            <a:ext cx="823687" cy="369332"/>
          </a:xfrm>
          <a:prstGeom prst="rect">
            <a:avLst/>
          </a:prstGeom>
          <a:solidFill>
            <a:schemeClr val="accent1">
              <a:lumMod val="20000"/>
              <a:lumOff val="80000"/>
            </a:schemeClr>
          </a:solidFill>
        </p:spPr>
        <p:txBody>
          <a:bodyPr wrap="none" rtlCol="0">
            <a:spAutoFit/>
          </a:bodyPr>
          <a:lstStyle/>
          <a:p>
            <a:r>
              <a:rPr lang="en-US" dirty="0"/>
              <a:t>Person</a:t>
            </a:r>
            <a:endParaRPr lang="en-AE" dirty="0"/>
          </a:p>
        </p:txBody>
      </p:sp>
      <p:sp>
        <p:nvSpPr>
          <p:cNvPr id="5" name="TextBox 4">
            <a:extLst>
              <a:ext uri="{FF2B5EF4-FFF2-40B4-BE49-F238E27FC236}">
                <a16:creationId xmlns:a16="http://schemas.microsoft.com/office/drawing/2014/main" id="{33FA7F58-3F54-4BD5-8CB3-2DDBC311A291}"/>
              </a:ext>
            </a:extLst>
          </p:cNvPr>
          <p:cNvSpPr txBox="1"/>
          <p:nvPr/>
        </p:nvSpPr>
        <p:spPr>
          <a:xfrm>
            <a:off x="2223246" y="3082076"/>
            <a:ext cx="848758" cy="369332"/>
          </a:xfrm>
          <a:prstGeom prst="rect">
            <a:avLst/>
          </a:prstGeom>
          <a:solidFill>
            <a:schemeClr val="accent1">
              <a:lumMod val="20000"/>
              <a:lumOff val="80000"/>
            </a:schemeClr>
          </a:solidFill>
        </p:spPr>
        <p:txBody>
          <a:bodyPr wrap="none" rtlCol="0">
            <a:spAutoFit/>
          </a:bodyPr>
          <a:lstStyle/>
          <a:p>
            <a:r>
              <a:rPr lang="en-US" dirty="0"/>
              <a:t>Patient</a:t>
            </a:r>
            <a:endParaRPr lang="en-AE" dirty="0"/>
          </a:p>
        </p:txBody>
      </p:sp>
      <p:sp>
        <p:nvSpPr>
          <p:cNvPr id="6" name="TextBox 5">
            <a:extLst>
              <a:ext uri="{FF2B5EF4-FFF2-40B4-BE49-F238E27FC236}">
                <a16:creationId xmlns:a16="http://schemas.microsoft.com/office/drawing/2014/main" id="{7D29DFD9-3019-42F2-6E83-47CE07259A38}"/>
              </a:ext>
            </a:extLst>
          </p:cNvPr>
          <p:cNvSpPr txBox="1"/>
          <p:nvPr/>
        </p:nvSpPr>
        <p:spPr>
          <a:xfrm>
            <a:off x="8332235" y="2895141"/>
            <a:ext cx="612668" cy="369332"/>
          </a:xfrm>
          <a:prstGeom prst="rect">
            <a:avLst/>
          </a:prstGeom>
          <a:solidFill>
            <a:schemeClr val="accent1">
              <a:lumMod val="20000"/>
              <a:lumOff val="80000"/>
            </a:schemeClr>
          </a:solidFill>
        </p:spPr>
        <p:txBody>
          <a:bodyPr wrap="none" rtlCol="0">
            <a:spAutoFit/>
          </a:bodyPr>
          <a:lstStyle/>
          <a:p>
            <a:r>
              <a:rPr lang="en-US" dirty="0"/>
              <a:t>Staff</a:t>
            </a:r>
            <a:endParaRPr lang="en-AE" dirty="0"/>
          </a:p>
        </p:txBody>
      </p:sp>
      <p:sp>
        <p:nvSpPr>
          <p:cNvPr id="7" name="TextBox 6">
            <a:extLst>
              <a:ext uri="{FF2B5EF4-FFF2-40B4-BE49-F238E27FC236}">
                <a16:creationId xmlns:a16="http://schemas.microsoft.com/office/drawing/2014/main" id="{7E1D1F9B-D7EB-F077-2F02-946478AF4326}"/>
              </a:ext>
            </a:extLst>
          </p:cNvPr>
          <p:cNvSpPr txBox="1"/>
          <p:nvPr/>
        </p:nvSpPr>
        <p:spPr>
          <a:xfrm>
            <a:off x="6919989" y="3811326"/>
            <a:ext cx="1412246" cy="369332"/>
          </a:xfrm>
          <a:prstGeom prst="rect">
            <a:avLst/>
          </a:prstGeom>
          <a:solidFill>
            <a:schemeClr val="accent1">
              <a:lumMod val="20000"/>
              <a:lumOff val="80000"/>
            </a:schemeClr>
          </a:solidFill>
        </p:spPr>
        <p:txBody>
          <a:bodyPr wrap="none" rtlCol="0">
            <a:spAutoFit/>
          </a:bodyPr>
          <a:lstStyle/>
          <a:p>
            <a:r>
              <a:rPr lang="en-US" dirty="0"/>
              <a:t>Medical Staff</a:t>
            </a:r>
            <a:endParaRPr lang="en-AE" dirty="0"/>
          </a:p>
        </p:txBody>
      </p:sp>
      <p:sp>
        <p:nvSpPr>
          <p:cNvPr id="8" name="TextBox 7">
            <a:extLst>
              <a:ext uri="{FF2B5EF4-FFF2-40B4-BE49-F238E27FC236}">
                <a16:creationId xmlns:a16="http://schemas.microsoft.com/office/drawing/2014/main" id="{19E1EEC4-B5F1-0157-B33B-014E039D804B}"/>
              </a:ext>
            </a:extLst>
          </p:cNvPr>
          <p:cNvSpPr txBox="1"/>
          <p:nvPr/>
        </p:nvSpPr>
        <p:spPr>
          <a:xfrm>
            <a:off x="9419330" y="3811326"/>
            <a:ext cx="1279517" cy="369332"/>
          </a:xfrm>
          <a:prstGeom prst="rect">
            <a:avLst/>
          </a:prstGeom>
          <a:solidFill>
            <a:schemeClr val="accent1">
              <a:lumMod val="20000"/>
              <a:lumOff val="80000"/>
            </a:schemeClr>
          </a:solidFill>
        </p:spPr>
        <p:txBody>
          <a:bodyPr wrap="none" rtlCol="0">
            <a:spAutoFit/>
          </a:bodyPr>
          <a:lstStyle/>
          <a:p>
            <a:r>
              <a:rPr lang="en-US" dirty="0"/>
              <a:t>Admin Staff</a:t>
            </a:r>
            <a:endParaRPr lang="en-AE" dirty="0"/>
          </a:p>
        </p:txBody>
      </p:sp>
      <p:sp>
        <p:nvSpPr>
          <p:cNvPr id="9" name="TextBox 8">
            <a:extLst>
              <a:ext uri="{FF2B5EF4-FFF2-40B4-BE49-F238E27FC236}">
                <a16:creationId xmlns:a16="http://schemas.microsoft.com/office/drawing/2014/main" id="{8B5D83EA-2B07-CEA9-CB52-1EA748D82F58}"/>
              </a:ext>
            </a:extLst>
          </p:cNvPr>
          <p:cNvSpPr txBox="1"/>
          <p:nvPr/>
        </p:nvSpPr>
        <p:spPr>
          <a:xfrm>
            <a:off x="6660289" y="4725728"/>
            <a:ext cx="823623" cy="369332"/>
          </a:xfrm>
          <a:prstGeom prst="rect">
            <a:avLst/>
          </a:prstGeom>
          <a:solidFill>
            <a:schemeClr val="accent1">
              <a:lumMod val="20000"/>
              <a:lumOff val="80000"/>
            </a:schemeClr>
          </a:solidFill>
        </p:spPr>
        <p:txBody>
          <a:bodyPr wrap="none" rtlCol="0">
            <a:spAutoFit/>
          </a:bodyPr>
          <a:lstStyle/>
          <a:p>
            <a:r>
              <a:rPr lang="en-US" dirty="0"/>
              <a:t>Doctor</a:t>
            </a:r>
            <a:endParaRPr lang="en-AE" dirty="0"/>
          </a:p>
        </p:txBody>
      </p:sp>
      <p:sp>
        <p:nvSpPr>
          <p:cNvPr id="10" name="TextBox 9">
            <a:extLst>
              <a:ext uri="{FF2B5EF4-FFF2-40B4-BE49-F238E27FC236}">
                <a16:creationId xmlns:a16="http://schemas.microsoft.com/office/drawing/2014/main" id="{1690C65B-84D4-3DDD-1E3F-CF8A5A8F97E2}"/>
              </a:ext>
            </a:extLst>
          </p:cNvPr>
          <p:cNvSpPr txBox="1"/>
          <p:nvPr/>
        </p:nvSpPr>
        <p:spPr>
          <a:xfrm>
            <a:off x="7970114" y="4727511"/>
            <a:ext cx="736933" cy="369332"/>
          </a:xfrm>
          <a:prstGeom prst="rect">
            <a:avLst/>
          </a:prstGeom>
          <a:solidFill>
            <a:schemeClr val="accent1">
              <a:lumMod val="20000"/>
              <a:lumOff val="80000"/>
            </a:schemeClr>
          </a:solidFill>
        </p:spPr>
        <p:txBody>
          <a:bodyPr wrap="none" rtlCol="0">
            <a:spAutoFit/>
          </a:bodyPr>
          <a:lstStyle/>
          <a:p>
            <a:r>
              <a:rPr lang="en-US" dirty="0"/>
              <a:t>Nurse</a:t>
            </a:r>
            <a:endParaRPr lang="en-AE" dirty="0"/>
          </a:p>
        </p:txBody>
      </p:sp>
      <p:sp>
        <p:nvSpPr>
          <p:cNvPr id="11" name="TextBox 10">
            <a:extLst>
              <a:ext uri="{FF2B5EF4-FFF2-40B4-BE49-F238E27FC236}">
                <a16:creationId xmlns:a16="http://schemas.microsoft.com/office/drawing/2014/main" id="{780AE0AD-6533-846F-2B2E-CB924D859752}"/>
              </a:ext>
            </a:extLst>
          </p:cNvPr>
          <p:cNvSpPr txBox="1"/>
          <p:nvPr/>
        </p:nvSpPr>
        <p:spPr>
          <a:xfrm>
            <a:off x="9419330" y="4725728"/>
            <a:ext cx="752129" cy="369332"/>
          </a:xfrm>
          <a:prstGeom prst="rect">
            <a:avLst/>
          </a:prstGeom>
          <a:solidFill>
            <a:schemeClr val="accent1">
              <a:lumMod val="20000"/>
              <a:lumOff val="80000"/>
            </a:schemeClr>
          </a:solidFill>
        </p:spPr>
        <p:txBody>
          <a:bodyPr wrap="none" rtlCol="0">
            <a:spAutoFit/>
          </a:bodyPr>
          <a:lstStyle/>
          <a:p>
            <a:r>
              <a:rPr lang="en-US" dirty="0"/>
              <a:t>Billing</a:t>
            </a:r>
            <a:endParaRPr lang="en-AE" dirty="0"/>
          </a:p>
        </p:txBody>
      </p:sp>
      <p:sp>
        <p:nvSpPr>
          <p:cNvPr id="12" name="TextBox 11">
            <a:extLst>
              <a:ext uri="{FF2B5EF4-FFF2-40B4-BE49-F238E27FC236}">
                <a16:creationId xmlns:a16="http://schemas.microsoft.com/office/drawing/2014/main" id="{151B5F8E-ECE7-93D2-B856-D13F77E0F06D}"/>
              </a:ext>
            </a:extLst>
          </p:cNvPr>
          <p:cNvSpPr txBox="1"/>
          <p:nvPr/>
        </p:nvSpPr>
        <p:spPr>
          <a:xfrm>
            <a:off x="10322782" y="4725728"/>
            <a:ext cx="992579" cy="369332"/>
          </a:xfrm>
          <a:prstGeom prst="rect">
            <a:avLst/>
          </a:prstGeom>
          <a:solidFill>
            <a:schemeClr val="accent1">
              <a:lumMod val="20000"/>
              <a:lumOff val="80000"/>
            </a:schemeClr>
          </a:solidFill>
        </p:spPr>
        <p:txBody>
          <a:bodyPr wrap="none" rtlCol="0">
            <a:spAutoFit/>
          </a:bodyPr>
          <a:lstStyle/>
          <a:p>
            <a:r>
              <a:rPr lang="en-US" dirty="0"/>
              <a:t>Cleaning</a:t>
            </a:r>
            <a:endParaRPr lang="en-AE" dirty="0"/>
          </a:p>
        </p:txBody>
      </p:sp>
      <p:sp>
        <p:nvSpPr>
          <p:cNvPr id="13" name="TextBox 12">
            <a:extLst>
              <a:ext uri="{FF2B5EF4-FFF2-40B4-BE49-F238E27FC236}">
                <a16:creationId xmlns:a16="http://schemas.microsoft.com/office/drawing/2014/main" id="{0DF1A850-8527-DFB3-1DFA-DB2F9E86278F}"/>
              </a:ext>
            </a:extLst>
          </p:cNvPr>
          <p:cNvSpPr txBox="1"/>
          <p:nvPr/>
        </p:nvSpPr>
        <p:spPr>
          <a:xfrm>
            <a:off x="2931458" y="3998261"/>
            <a:ext cx="1207959" cy="369332"/>
          </a:xfrm>
          <a:prstGeom prst="rect">
            <a:avLst/>
          </a:prstGeom>
          <a:solidFill>
            <a:schemeClr val="accent1">
              <a:lumMod val="20000"/>
              <a:lumOff val="80000"/>
            </a:schemeClr>
          </a:solidFill>
        </p:spPr>
        <p:txBody>
          <a:bodyPr wrap="none" rtlCol="0">
            <a:spAutoFit/>
          </a:bodyPr>
          <a:lstStyle/>
          <a:p>
            <a:r>
              <a:rPr lang="en-US" dirty="0"/>
              <a:t>Outpatient</a:t>
            </a:r>
            <a:endParaRPr lang="en-AE" dirty="0"/>
          </a:p>
        </p:txBody>
      </p:sp>
      <p:sp>
        <p:nvSpPr>
          <p:cNvPr id="14" name="TextBox 13">
            <a:extLst>
              <a:ext uri="{FF2B5EF4-FFF2-40B4-BE49-F238E27FC236}">
                <a16:creationId xmlns:a16="http://schemas.microsoft.com/office/drawing/2014/main" id="{54FCDBF2-B4D6-86AE-C5BA-D970AFCBA2AD}"/>
              </a:ext>
            </a:extLst>
          </p:cNvPr>
          <p:cNvSpPr txBox="1"/>
          <p:nvPr/>
        </p:nvSpPr>
        <p:spPr>
          <a:xfrm>
            <a:off x="876639" y="3998261"/>
            <a:ext cx="1036438" cy="369332"/>
          </a:xfrm>
          <a:prstGeom prst="rect">
            <a:avLst/>
          </a:prstGeom>
          <a:solidFill>
            <a:schemeClr val="accent1">
              <a:lumMod val="20000"/>
              <a:lumOff val="80000"/>
            </a:schemeClr>
          </a:solidFill>
        </p:spPr>
        <p:txBody>
          <a:bodyPr wrap="none" rtlCol="0">
            <a:spAutoFit/>
          </a:bodyPr>
          <a:lstStyle/>
          <a:p>
            <a:r>
              <a:rPr lang="en-US" dirty="0"/>
              <a:t>Inpatient</a:t>
            </a:r>
            <a:endParaRPr lang="en-AE" dirty="0"/>
          </a:p>
        </p:txBody>
      </p:sp>
      <p:cxnSp>
        <p:nvCxnSpPr>
          <p:cNvPr id="16" name="Straight Connector 15">
            <a:extLst>
              <a:ext uri="{FF2B5EF4-FFF2-40B4-BE49-F238E27FC236}">
                <a16:creationId xmlns:a16="http://schemas.microsoft.com/office/drawing/2014/main" id="{2D19DF01-D3BC-3589-06C1-5B018F3E4F5D}"/>
              </a:ext>
            </a:extLst>
          </p:cNvPr>
          <p:cNvCxnSpPr>
            <a:stCxn id="4" idx="2"/>
            <a:endCxn id="5" idx="0"/>
          </p:cNvCxnSpPr>
          <p:nvPr/>
        </p:nvCxnSpPr>
        <p:spPr>
          <a:xfrm flipH="1">
            <a:off x="2647625" y="2342244"/>
            <a:ext cx="3098880" cy="7398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277BE53-7A91-2135-4127-551964FBC082}"/>
              </a:ext>
            </a:extLst>
          </p:cNvPr>
          <p:cNvCxnSpPr>
            <a:stCxn id="4" idx="2"/>
            <a:endCxn id="6" idx="0"/>
          </p:cNvCxnSpPr>
          <p:nvPr/>
        </p:nvCxnSpPr>
        <p:spPr>
          <a:xfrm>
            <a:off x="5746505" y="2342244"/>
            <a:ext cx="2892064" cy="5528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C38109D-9716-1453-2D08-D83602927B0A}"/>
              </a:ext>
            </a:extLst>
          </p:cNvPr>
          <p:cNvCxnSpPr>
            <a:stCxn id="5" idx="2"/>
            <a:endCxn id="14" idx="0"/>
          </p:cNvCxnSpPr>
          <p:nvPr/>
        </p:nvCxnSpPr>
        <p:spPr>
          <a:xfrm flipH="1">
            <a:off x="1394858" y="3451408"/>
            <a:ext cx="1252767" cy="546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C30C891-FA10-B008-C175-6D0401346FD8}"/>
              </a:ext>
            </a:extLst>
          </p:cNvPr>
          <p:cNvCxnSpPr>
            <a:stCxn id="5" idx="2"/>
            <a:endCxn id="13" idx="0"/>
          </p:cNvCxnSpPr>
          <p:nvPr/>
        </p:nvCxnSpPr>
        <p:spPr>
          <a:xfrm>
            <a:off x="2647625" y="3451408"/>
            <a:ext cx="887813" cy="546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BD7AA0-12B2-6F76-15BB-05CA990BB519}"/>
              </a:ext>
            </a:extLst>
          </p:cNvPr>
          <p:cNvCxnSpPr>
            <a:stCxn id="6" idx="2"/>
            <a:endCxn id="7" idx="0"/>
          </p:cNvCxnSpPr>
          <p:nvPr/>
        </p:nvCxnSpPr>
        <p:spPr>
          <a:xfrm flipH="1">
            <a:off x="7626112" y="3264473"/>
            <a:ext cx="1012457" cy="546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6808F24-3C13-79D1-966B-B140628A4FC4}"/>
              </a:ext>
            </a:extLst>
          </p:cNvPr>
          <p:cNvCxnSpPr>
            <a:stCxn id="6" idx="2"/>
            <a:endCxn id="8" idx="0"/>
          </p:cNvCxnSpPr>
          <p:nvPr/>
        </p:nvCxnSpPr>
        <p:spPr>
          <a:xfrm>
            <a:off x="8638569" y="3264473"/>
            <a:ext cx="1420520" cy="546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F01CCAB-E303-F40D-468C-5C0DC917FEA8}"/>
              </a:ext>
            </a:extLst>
          </p:cNvPr>
          <p:cNvCxnSpPr>
            <a:stCxn id="7" idx="2"/>
            <a:endCxn id="9" idx="0"/>
          </p:cNvCxnSpPr>
          <p:nvPr/>
        </p:nvCxnSpPr>
        <p:spPr>
          <a:xfrm flipH="1">
            <a:off x="7072101" y="4180658"/>
            <a:ext cx="554011" cy="545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158E998-6D9F-E2E4-D376-88036CD90A28}"/>
              </a:ext>
            </a:extLst>
          </p:cNvPr>
          <p:cNvCxnSpPr>
            <a:stCxn id="7" idx="2"/>
            <a:endCxn id="10" idx="0"/>
          </p:cNvCxnSpPr>
          <p:nvPr/>
        </p:nvCxnSpPr>
        <p:spPr>
          <a:xfrm>
            <a:off x="7626112" y="4180658"/>
            <a:ext cx="712469" cy="546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13725B5-24A2-9E33-3672-507405508700}"/>
              </a:ext>
            </a:extLst>
          </p:cNvPr>
          <p:cNvCxnSpPr>
            <a:stCxn id="8" idx="2"/>
            <a:endCxn id="11" idx="0"/>
          </p:cNvCxnSpPr>
          <p:nvPr/>
        </p:nvCxnSpPr>
        <p:spPr>
          <a:xfrm flipH="1">
            <a:off x="9795395" y="4180658"/>
            <a:ext cx="263694" cy="545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CF2D1E0-F31E-FA91-343A-791ABE189917}"/>
              </a:ext>
            </a:extLst>
          </p:cNvPr>
          <p:cNvCxnSpPr>
            <a:cxnSpLocks/>
            <a:stCxn id="8" idx="2"/>
            <a:endCxn id="12" idx="0"/>
          </p:cNvCxnSpPr>
          <p:nvPr/>
        </p:nvCxnSpPr>
        <p:spPr>
          <a:xfrm>
            <a:off x="10059089" y="4180658"/>
            <a:ext cx="759983" cy="545070"/>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A909166-1E28-AEF1-D7EF-8D7D9A18E466}"/>
              </a:ext>
            </a:extLst>
          </p:cNvPr>
          <p:cNvSpPr txBox="1"/>
          <p:nvPr/>
        </p:nvSpPr>
        <p:spPr>
          <a:xfrm>
            <a:off x="38475" y="3079807"/>
            <a:ext cx="1648254" cy="369332"/>
          </a:xfrm>
          <a:prstGeom prst="rect">
            <a:avLst/>
          </a:prstGeom>
          <a:noFill/>
          <a:ln w="38100">
            <a:solidFill>
              <a:schemeClr val="tx1"/>
            </a:solidFill>
            <a:prstDash val="dash"/>
          </a:ln>
        </p:spPr>
        <p:txBody>
          <a:bodyPr wrap="square">
            <a:spAutoFit/>
          </a:bodyPr>
          <a:lstStyle/>
          <a:p>
            <a:r>
              <a:rPr lang="en-GB" dirty="0"/>
              <a:t>Medical Record</a:t>
            </a:r>
            <a:endParaRPr lang="en-AE" dirty="0"/>
          </a:p>
        </p:txBody>
      </p:sp>
      <p:cxnSp>
        <p:nvCxnSpPr>
          <p:cNvPr id="51" name="Straight Connector 50">
            <a:extLst>
              <a:ext uri="{FF2B5EF4-FFF2-40B4-BE49-F238E27FC236}">
                <a16:creationId xmlns:a16="http://schemas.microsoft.com/office/drawing/2014/main" id="{EC31232B-10A5-20E8-0B3D-A10A893187D3}"/>
              </a:ext>
            </a:extLst>
          </p:cNvPr>
          <p:cNvCxnSpPr>
            <a:cxnSpLocks/>
            <a:stCxn id="46" idx="3"/>
            <a:endCxn id="5" idx="1"/>
          </p:cNvCxnSpPr>
          <p:nvPr/>
        </p:nvCxnSpPr>
        <p:spPr>
          <a:xfrm>
            <a:off x="1686729" y="3264473"/>
            <a:ext cx="536517" cy="2269"/>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355536EF-4FFA-F2B2-6EB5-E04CDAACAD1D}"/>
              </a:ext>
            </a:extLst>
          </p:cNvPr>
          <p:cNvSpPr txBox="1"/>
          <p:nvPr/>
        </p:nvSpPr>
        <p:spPr>
          <a:xfrm>
            <a:off x="4888322" y="3811326"/>
            <a:ext cx="1735603" cy="369332"/>
          </a:xfrm>
          <a:prstGeom prst="rect">
            <a:avLst/>
          </a:prstGeom>
          <a:noFill/>
          <a:ln w="38100">
            <a:solidFill>
              <a:schemeClr val="tx1"/>
            </a:solidFill>
            <a:prstDash val="dash"/>
          </a:ln>
        </p:spPr>
        <p:txBody>
          <a:bodyPr wrap="none" rtlCol="0">
            <a:spAutoFit/>
          </a:bodyPr>
          <a:lstStyle/>
          <a:p>
            <a:r>
              <a:rPr lang="en-US" dirty="0"/>
              <a:t>Schedule/roster </a:t>
            </a:r>
            <a:endParaRPr lang="en-AE" dirty="0"/>
          </a:p>
        </p:txBody>
      </p:sp>
      <p:cxnSp>
        <p:nvCxnSpPr>
          <p:cNvPr id="59" name="Straight Connector 58">
            <a:extLst>
              <a:ext uri="{FF2B5EF4-FFF2-40B4-BE49-F238E27FC236}">
                <a16:creationId xmlns:a16="http://schemas.microsoft.com/office/drawing/2014/main" id="{385AFBC7-0B8E-31F4-E677-43900B1F63E7}"/>
              </a:ext>
            </a:extLst>
          </p:cNvPr>
          <p:cNvCxnSpPr>
            <a:cxnSpLocks/>
            <a:stCxn id="52" idx="3"/>
            <a:endCxn id="7" idx="1"/>
          </p:cNvCxnSpPr>
          <p:nvPr/>
        </p:nvCxnSpPr>
        <p:spPr>
          <a:xfrm>
            <a:off x="6623925" y="3995992"/>
            <a:ext cx="296064" cy="0"/>
          </a:xfrm>
          <a:prstGeom prst="line">
            <a:avLst/>
          </a:prstGeom>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FE81E03B-E770-A375-7E2D-2991707F3101}"/>
              </a:ext>
            </a:extLst>
          </p:cNvPr>
          <p:cNvSpPr txBox="1"/>
          <p:nvPr/>
        </p:nvSpPr>
        <p:spPr>
          <a:xfrm>
            <a:off x="6617662" y="2187581"/>
            <a:ext cx="627095" cy="369332"/>
          </a:xfrm>
          <a:prstGeom prst="rect">
            <a:avLst/>
          </a:prstGeom>
          <a:noFill/>
        </p:spPr>
        <p:txBody>
          <a:bodyPr wrap="none" rtlCol="0">
            <a:spAutoFit/>
          </a:bodyPr>
          <a:lstStyle/>
          <a:p>
            <a:r>
              <a:rPr lang="en-US" dirty="0"/>
              <a:t>(</a:t>
            </a:r>
            <a:r>
              <a:rPr lang="en-US" dirty="0" err="1"/>
              <a:t>p,o</a:t>
            </a:r>
            <a:r>
              <a:rPr lang="en-US" dirty="0"/>
              <a:t>)</a:t>
            </a:r>
            <a:endParaRPr lang="en-AE" dirty="0"/>
          </a:p>
        </p:txBody>
      </p:sp>
      <p:sp>
        <p:nvSpPr>
          <p:cNvPr id="69" name="TextBox 68">
            <a:extLst>
              <a:ext uri="{FF2B5EF4-FFF2-40B4-BE49-F238E27FC236}">
                <a16:creationId xmlns:a16="http://schemas.microsoft.com/office/drawing/2014/main" id="{E2A58325-3384-EA5D-B06E-F4C33C331D9A}"/>
              </a:ext>
            </a:extLst>
          </p:cNvPr>
          <p:cNvSpPr txBox="1"/>
          <p:nvPr/>
        </p:nvSpPr>
        <p:spPr>
          <a:xfrm>
            <a:off x="8401854" y="3353233"/>
            <a:ext cx="604653" cy="369332"/>
          </a:xfrm>
          <a:prstGeom prst="rect">
            <a:avLst/>
          </a:prstGeom>
          <a:noFill/>
        </p:spPr>
        <p:txBody>
          <a:bodyPr wrap="none" rtlCol="0">
            <a:spAutoFit/>
          </a:bodyPr>
          <a:lstStyle/>
          <a:p>
            <a:r>
              <a:rPr lang="en-US" dirty="0"/>
              <a:t>(</a:t>
            </a:r>
            <a:r>
              <a:rPr lang="en-US" dirty="0" err="1"/>
              <a:t>p,x</a:t>
            </a:r>
            <a:r>
              <a:rPr lang="en-US" dirty="0"/>
              <a:t>)</a:t>
            </a:r>
            <a:endParaRPr lang="en-AE" dirty="0"/>
          </a:p>
        </p:txBody>
      </p:sp>
      <p:sp>
        <p:nvSpPr>
          <p:cNvPr id="70" name="TextBox 69">
            <a:extLst>
              <a:ext uri="{FF2B5EF4-FFF2-40B4-BE49-F238E27FC236}">
                <a16:creationId xmlns:a16="http://schemas.microsoft.com/office/drawing/2014/main" id="{23452587-1054-97B3-25A6-CDA99A100438}"/>
              </a:ext>
            </a:extLst>
          </p:cNvPr>
          <p:cNvSpPr txBox="1"/>
          <p:nvPr/>
        </p:nvSpPr>
        <p:spPr>
          <a:xfrm>
            <a:off x="10358378" y="4171730"/>
            <a:ext cx="604653" cy="369332"/>
          </a:xfrm>
          <a:prstGeom prst="rect">
            <a:avLst/>
          </a:prstGeom>
          <a:noFill/>
        </p:spPr>
        <p:txBody>
          <a:bodyPr wrap="none" rtlCol="0">
            <a:spAutoFit/>
          </a:bodyPr>
          <a:lstStyle/>
          <a:p>
            <a:r>
              <a:rPr lang="en-US" dirty="0"/>
              <a:t>(</a:t>
            </a:r>
            <a:r>
              <a:rPr lang="en-US" dirty="0" err="1"/>
              <a:t>p,x</a:t>
            </a:r>
            <a:r>
              <a:rPr lang="en-US" dirty="0"/>
              <a:t>)</a:t>
            </a:r>
            <a:endParaRPr lang="en-AE" dirty="0"/>
          </a:p>
        </p:txBody>
      </p:sp>
      <p:sp>
        <p:nvSpPr>
          <p:cNvPr id="71" name="TextBox 70">
            <a:extLst>
              <a:ext uri="{FF2B5EF4-FFF2-40B4-BE49-F238E27FC236}">
                <a16:creationId xmlns:a16="http://schemas.microsoft.com/office/drawing/2014/main" id="{43F08D66-5831-E790-C087-5F7CE47E93AE}"/>
              </a:ext>
            </a:extLst>
          </p:cNvPr>
          <p:cNvSpPr txBox="1"/>
          <p:nvPr/>
        </p:nvSpPr>
        <p:spPr>
          <a:xfrm>
            <a:off x="5300448" y="4725242"/>
            <a:ext cx="1217641" cy="369332"/>
          </a:xfrm>
          <a:prstGeom prst="rect">
            <a:avLst/>
          </a:prstGeom>
          <a:solidFill>
            <a:schemeClr val="bg1">
              <a:lumMod val="85000"/>
            </a:schemeClr>
          </a:solidFill>
        </p:spPr>
        <p:txBody>
          <a:bodyPr wrap="none" rtlCol="0">
            <a:spAutoFit/>
          </a:bodyPr>
          <a:lstStyle/>
          <a:p>
            <a:r>
              <a:rPr lang="en-US" dirty="0"/>
              <a:t>Radiologist</a:t>
            </a:r>
            <a:endParaRPr lang="en-AE" dirty="0"/>
          </a:p>
        </p:txBody>
      </p:sp>
      <p:sp>
        <p:nvSpPr>
          <p:cNvPr id="72" name="TextBox 71">
            <a:extLst>
              <a:ext uri="{FF2B5EF4-FFF2-40B4-BE49-F238E27FC236}">
                <a16:creationId xmlns:a16="http://schemas.microsoft.com/office/drawing/2014/main" id="{E0892086-59FC-9A91-78C4-38060EA171D6}"/>
              </a:ext>
            </a:extLst>
          </p:cNvPr>
          <p:cNvSpPr txBox="1"/>
          <p:nvPr/>
        </p:nvSpPr>
        <p:spPr>
          <a:xfrm>
            <a:off x="5334661" y="5200371"/>
            <a:ext cx="514885" cy="369332"/>
          </a:xfrm>
          <a:prstGeom prst="rect">
            <a:avLst/>
          </a:prstGeom>
          <a:solidFill>
            <a:schemeClr val="bg1">
              <a:lumMod val="85000"/>
            </a:schemeClr>
          </a:solidFill>
        </p:spPr>
        <p:txBody>
          <a:bodyPr wrap="none" rtlCol="0">
            <a:spAutoFit/>
          </a:bodyPr>
          <a:lstStyle/>
          <a:p>
            <a:r>
              <a:rPr lang="en-US" dirty="0"/>
              <a:t>Lab</a:t>
            </a:r>
            <a:endParaRPr lang="en-AE" dirty="0"/>
          </a:p>
        </p:txBody>
      </p:sp>
      <p:sp>
        <p:nvSpPr>
          <p:cNvPr id="73" name="TextBox 72">
            <a:extLst>
              <a:ext uri="{FF2B5EF4-FFF2-40B4-BE49-F238E27FC236}">
                <a16:creationId xmlns:a16="http://schemas.microsoft.com/office/drawing/2014/main" id="{87795613-D5F7-5615-AF7A-4C2CD22DD5C8}"/>
              </a:ext>
            </a:extLst>
          </p:cNvPr>
          <p:cNvSpPr txBox="1"/>
          <p:nvPr/>
        </p:nvSpPr>
        <p:spPr>
          <a:xfrm>
            <a:off x="7546524" y="4420036"/>
            <a:ext cx="604653" cy="369332"/>
          </a:xfrm>
          <a:prstGeom prst="rect">
            <a:avLst/>
          </a:prstGeom>
          <a:noFill/>
        </p:spPr>
        <p:txBody>
          <a:bodyPr wrap="none" rtlCol="0">
            <a:spAutoFit/>
          </a:bodyPr>
          <a:lstStyle/>
          <a:p>
            <a:r>
              <a:rPr lang="en-US" dirty="0"/>
              <a:t>(</a:t>
            </a:r>
            <a:r>
              <a:rPr lang="en-US" dirty="0" err="1"/>
              <a:t>p,x</a:t>
            </a:r>
            <a:r>
              <a:rPr lang="en-US" dirty="0"/>
              <a:t>)</a:t>
            </a:r>
            <a:endParaRPr lang="en-AE" dirty="0"/>
          </a:p>
        </p:txBody>
      </p:sp>
      <p:sp>
        <p:nvSpPr>
          <p:cNvPr id="74" name="TextBox 73">
            <a:extLst>
              <a:ext uri="{FF2B5EF4-FFF2-40B4-BE49-F238E27FC236}">
                <a16:creationId xmlns:a16="http://schemas.microsoft.com/office/drawing/2014/main" id="{2F137304-183D-670E-5DFF-727D56D50B43}"/>
              </a:ext>
            </a:extLst>
          </p:cNvPr>
          <p:cNvSpPr txBox="1"/>
          <p:nvPr/>
        </p:nvSpPr>
        <p:spPr>
          <a:xfrm>
            <a:off x="2269918" y="3467784"/>
            <a:ext cx="582211" cy="369332"/>
          </a:xfrm>
          <a:prstGeom prst="rect">
            <a:avLst/>
          </a:prstGeom>
          <a:noFill/>
        </p:spPr>
        <p:txBody>
          <a:bodyPr wrap="none" rtlCol="0">
            <a:spAutoFit/>
          </a:bodyPr>
          <a:lstStyle/>
          <a:p>
            <a:r>
              <a:rPr lang="en-US" dirty="0"/>
              <a:t>(</a:t>
            </a:r>
            <a:r>
              <a:rPr lang="en-US" dirty="0" err="1"/>
              <a:t>t,o</a:t>
            </a:r>
            <a:r>
              <a:rPr lang="en-US" dirty="0"/>
              <a:t>)</a:t>
            </a:r>
            <a:endParaRPr lang="en-AE" dirty="0"/>
          </a:p>
        </p:txBody>
      </p:sp>
    </p:spTree>
    <p:extLst>
      <p:ext uri="{BB962C8B-B14F-4D97-AF65-F5344CB8AC3E}">
        <p14:creationId xmlns:p14="http://schemas.microsoft.com/office/powerpoint/2010/main" val="3824378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139B7C-19FF-5D9B-6D15-6D4F77D29601}"/>
              </a:ext>
            </a:extLst>
          </p:cNvPr>
          <p:cNvPicPr>
            <a:picLocks noChangeAspect="1"/>
          </p:cNvPicPr>
          <p:nvPr/>
        </p:nvPicPr>
        <p:blipFill>
          <a:blip r:embed="rId2"/>
          <a:stretch>
            <a:fillRect/>
          </a:stretch>
        </p:blipFill>
        <p:spPr>
          <a:xfrm>
            <a:off x="101450" y="130707"/>
            <a:ext cx="11989099" cy="1707057"/>
          </a:xfrm>
          <a:prstGeom prst="rect">
            <a:avLst/>
          </a:prstGeom>
        </p:spPr>
      </p:pic>
      <p:graphicFrame>
        <p:nvGraphicFramePr>
          <p:cNvPr id="4" name="Table 3">
            <a:extLst>
              <a:ext uri="{FF2B5EF4-FFF2-40B4-BE49-F238E27FC236}">
                <a16:creationId xmlns:a16="http://schemas.microsoft.com/office/drawing/2014/main" id="{55671AAD-6C22-340A-9722-355A128DE007}"/>
              </a:ext>
            </a:extLst>
          </p:cNvPr>
          <p:cNvGraphicFramePr>
            <a:graphicFrameLocks noGrp="1"/>
          </p:cNvGraphicFramePr>
          <p:nvPr>
            <p:extLst>
              <p:ext uri="{D42A27DB-BD31-4B8C-83A1-F6EECF244321}">
                <p14:modId xmlns:p14="http://schemas.microsoft.com/office/powerpoint/2010/main" val="3253631928"/>
              </p:ext>
            </p:extLst>
          </p:nvPr>
        </p:nvGraphicFramePr>
        <p:xfrm>
          <a:off x="307787" y="2409825"/>
          <a:ext cx="11310471" cy="2782570"/>
        </p:xfrm>
        <a:graphic>
          <a:graphicData uri="http://schemas.openxmlformats.org/drawingml/2006/table">
            <a:tbl>
              <a:tblPr>
                <a:tableStyleId>{5940675A-B579-460E-94D1-54222C63F5DA}</a:tableStyleId>
              </a:tblPr>
              <a:tblGrid>
                <a:gridCol w="8772041">
                  <a:extLst>
                    <a:ext uri="{9D8B030D-6E8A-4147-A177-3AD203B41FA5}">
                      <a16:colId xmlns:a16="http://schemas.microsoft.com/office/drawing/2014/main" val="2602655320"/>
                    </a:ext>
                  </a:extLst>
                </a:gridCol>
                <a:gridCol w="2538430">
                  <a:extLst>
                    <a:ext uri="{9D8B030D-6E8A-4147-A177-3AD203B41FA5}">
                      <a16:colId xmlns:a16="http://schemas.microsoft.com/office/drawing/2014/main" val="196329168"/>
                    </a:ext>
                  </a:extLst>
                </a:gridCol>
              </a:tblGrid>
              <a:tr h="196850">
                <a:tc>
                  <a:txBody>
                    <a:bodyPr/>
                    <a:lstStyle/>
                    <a:p>
                      <a:pPr algn="ctr" fontAlgn="ctr"/>
                      <a:r>
                        <a:rPr lang="en-AE" sz="1800" u="none" strike="noStrike" dirty="0">
                          <a:effectLst/>
                          <a:latin typeface="Arial" panose="020B0604020202020204" pitchFamily="34" charset="0"/>
                          <a:cs typeface="Arial" panose="020B0604020202020204" pitchFamily="34" charset="0"/>
                        </a:rPr>
                        <a:t>Conference Participant</a:t>
                      </a:r>
                      <a:endParaRPr lang="en-AE" sz="1800" b="0" i="0" u="none" strike="noStrike" dirty="0">
                        <a:solidFill>
                          <a:srgbClr val="0D0D0D"/>
                        </a:solidFill>
                        <a:effectLst/>
                        <a:latin typeface="Arial" panose="020B0604020202020204" pitchFamily="34" charset="0"/>
                        <a:cs typeface="Arial" panose="020B0604020202020204" pitchFamily="34" charset="0"/>
                      </a:endParaRPr>
                    </a:p>
                  </a:txBody>
                  <a:tcPr marL="6350" marR="6350" marT="6350" marB="0" anchor="ctr">
                    <a:solidFill>
                      <a:schemeClr val="accent1">
                        <a:lumMod val="20000"/>
                        <a:lumOff val="80000"/>
                      </a:schemeClr>
                    </a:solidFill>
                  </a:tcPr>
                </a:tc>
                <a:tc>
                  <a:txBody>
                    <a:bodyPr/>
                    <a:lstStyle/>
                    <a:p>
                      <a:pPr algn="ctr" fontAlgn="b"/>
                      <a:r>
                        <a:rPr lang="en-AE" sz="1600" u="none" strike="noStrike" dirty="0">
                          <a:effectLst/>
                          <a:latin typeface="Arial" panose="020B0604020202020204" pitchFamily="34" charset="0"/>
                          <a:cs typeface="Arial" panose="020B0604020202020204" pitchFamily="34" charset="0"/>
                        </a:rPr>
                        <a:t>Domain</a:t>
                      </a:r>
                      <a:endParaRPr lang="en-AE"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b">
                    <a:solidFill>
                      <a:schemeClr val="accent1">
                        <a:lumMod val="20000"/>
                        <a:lumOff val="80000"/>
                      </a:schemeClr>
                    </a:solidFill>
                  </a:tcPr>
                </a:tc>
                <a:extLst>
                  <a:ext uri="{0D108BD9-81ED-4DB2-BD59-A6C34878D82A}">
                    <a16:rowId xmlns:a16="http://schemas.microsoft.com/office/drawing/2014/main" val="1681692502"/>
                  </a:ext>
                </a:extLst>
              </a:tr>
              <a:tr h="184150">
                <a:tc>
                  <a:txBody>
                    <a:bodyPr/>
                    <a:lstStyle/>
                    <a:p>
                      <a:pPr algn="l" fontAlgn="ctr"/>
                      <a:r>
                        <a:rPr lang="en-GB" sz="1600" u="none" strike="noStrike" dirty="0">
                          <a:effectLst/>
                          <a:latin typeface="Arial" panose="020B0604020202020204" pitchFamily="34" charset="0"/>
                          <a:cs typeface="Arial" panose="020B0604020202020204" pitchFamily="34" charset="0"/>
                        </a:rPr>
                        <a:t>1. </a:t>
                      </a:r>
                      <a:r>
                        <a:rPr lang="en-GB" sz="1600" u="sng" strike="noStrike" dirty="0">
                          <a:solidFill>
                            <a:srgbClr val="C00000"/>
                          </a:solidFill>
                          <a:effectLst/>
                          <a:latin typeface="Arial" panose="020B0604020202020204" pitchFamily="34" charset="0"/>
                          <a:cs typeface="Arial" panose="020B0604020202020204" pitchFamily="34" charset="0"/>
                        </a:rPr>
                        <a:t>Participant ID</a:t>
                      </a:r>
                      <a:r>
                        <a:rPr lang="en-GB" sz="1600" u="none" strike="noStrike" dirty="0">
                          <a:effectLst/>
                          <a:latin typeface="Arial" panose="020B0604020202020204" pitchFamily="34" charset="0"/>
                          <a:cs typeface="Arial" panose="020B0604020202020204" pitchFamily="34" charset="0"/>
                        </a:rPr>
                        <a:t>: Unique identifier for each participant.</a:t>
                      </a:r>
                      <a:endParaRPr lang="en-AE" sz="1600" b="1" i="0" u="none" strike="noStrike" dirty="0">
                        <a:solidFill>
                          <a:srgbClr val="0D0D0D"/>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r>
                        <a:rPr lang="en-AE" sz="1600" u="none" strike="noStrike">
                          <a:effectLst/>
                          <a:latin typeface="Arial" panose="020B0604020202020204" pitchFamily="34" charset="0"/>
                          <a:cs typeface="Arial" panose="020B0604020202020204" pitchFamily="34" charset="0"/>
                        </a:rPr>
                        <a:t>Integer </a:t>
                      </a:r>
                      <a:endParaRPr lang="en-AE" sz="1600" b="0" i="0" u="none" strike="noStrike">
                        <a:solidFill>
                          <a:srgbClr val="000000"/>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3183936707"/>
                  </a:ext>
                </a:extLst>
              </a:tr>
              <a:tr h="184150">
                <a:tc>
                  <a:txBody>
                    <a:bodyPr/>
                    <a:lstStyle/>
                    <a:p>
                      <a:pPr algn="l" fontAlgn="ctr"/>
                      <a:r>
                        <a:rPr lang="en-GB" sz="1600" u="none" strike="noStrike">
                          <a:effectLst/>
                          <a:latin typeface="Arial" panose="020B0604020202020204" pitchFamily="34" charset="0"/>
                          <a:cs typeface="Arial" panose="020B0604020202020204" pitchFamily="34" charset="0"/>
                        </a:rPr>
                        <a:t>2. Name: Full name of the participant.</a:t>
                      </a:r>
                      <a:endParaRPr lang="en-AE" sz="1600" b="1" i="0" u="none" strike="noStrike">
                        <a:solidFill>
                          <a:srgbClr val="0D0D0D"/>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r>
                        <a:rPr lang="en-GB" sz="1600" u="none" strike="noStrike">
                          <a:effectLst/>
                          <a:latin typeface="Arial" panose="020B0604020202020204" pitchFamily="34" charset="0"/>
                          <a:cs typeface="Arial" panose="020B0604020202020204" pitchFamily="34" charset="0"/>
                        </a:rPr>
                        <a:t>String (text)</a:t>
                      </a:r>
                      <a:endParaRPr lang="en-AE" sz="1600" b="0" i="0" u="none" strike="noStrike">
                        <a:solidFill>
                          <a:srgbClr val="0D0D0D"/>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4092315285"/>
                  </a:ext>
                </a:extLst>
              </a:tr>
              <a:tr h="184150">
                <a:tc>
                  <a:txBody>
                    <a:bodyPr/>
                    <a:lstStyle/>
                    <a:p>
                      <a:pPr algn="l" fontAlgn="ctr"/>
                      <a:r>
                        <a:rPr lang="en-GB" sz="1600" u="none" strike="noStrike" dirty="0">
                          <a:effectLst/>
                          <a:latin typeface="Arial" panose="020B0604020202020204" pitchFamily="34" charset="0"/>
                          <a:cs typeface="Arial" panose="020B0604020202020204" pitchFamily="34" charset="0"/>
                        </a:rPr>
                        <a:t>3. </a:t>
                      </a:r>
                      <a:r>
                        <a:rPr lang="en-GB" sz="1600" u="sng" strike="noStrike" dirty="0">
                          <a:solidFill>
                            <a:srgbClr val="C00000"/>
                          </a:solidFill>
                          <a:effectLst/>
                          <a:latin typeface="Arial" panose="020B0604020202020204" pitchFamily="34" charset="0"/>
                          <a:cs typeface="Arial" panose="020B0604020202020204" pitchFamily="34" charset="0"/>
                        </a:rPr>
                        <a:t>Email Address</a:t>
                      </a:r>
                      <a:r>
                        <a:rPr lang="en-GB" sz="1600" u="none" strike="noStrike" dirty="0">
                          <a:effectLst/>
                          <a:latin typeface="Arial" panose="020B0604020202020204" pitchFamily="34" charset="0"/>
                          <a:cs typeface="Arial" panose="020B0604020202020204" pitchFamily="34" charset="0"/>
                        </a:rPr>
                        <a:t>: Contact information.</a:t>
                      </a:r>
                      <a:endParaRPr lang="en-AE" sz="1600" b="1" i="0" u="none" strike="noStrike" dirty="0">
                        <a:solidFill>
                          <a:srgbClr val="0D0D0D"/>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r>
                        <a:rPr lang="en-GB" sz="1600" u="none" strike="noStrike">
                          <a:effectLst/>
                          <a:latin typeface="Arial" panose="020B0604020202020204" pitchFamily="34" charset="0"/>
                          <a:cs typeface="Arial" panose="020B0604020202020204" pitchFamily="34" charset="0"/>
                        </a:rPr>
                        <a:t>String (text)</a:t>
                      </a:r>
                      <a:endParaRPr lang="en-AE" sz="1600" b="0" i="0" u="none" strike="noStrike">
                        <a:solidFill>
                          <a:srgbClr val="0D0D0D"/>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738245897"/>
                  </a:ext>
                </a:extLst>
              </a:tr>
              <a:tr h="184150">
                <a:tc>
                  <a:txBody>
                    <a:bodyPr/>
                    <a:lstStyle/>
                    <a:p>
                      <a:pPr algn="l" fontAlgn="ctr"/>
                      <a:r>
                        <a:rPr lang="en-GB" sz="1600" u="none" strike="noStrike">
                          <a:effectLst/>
                          <a:latin typeface="Arial" panose="020B0604020202020204" pitchFamily="34" charset="0"/>
                          <a:cs typeface="Arial" panose="020B0604020202020204" pitchFamily="34" charset="0"/>
                        </a:rPr>
                        <a:t>4. Organization: the participant belongs to.</a:t>
                      </a:r>
                      <a:endParaRPr lang="en-AE" sz="1600" b="1" i="0" u="none" strike="noStrike">
                        <a:solidFill>
                          <a:srgbClr val="0D0D0D"/>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r>
                        <a:rPr lang="en-GB" sz="1600" u="none" strike="noStrike">
                          <a:effectLst/>
                          <a:latin typeface="Arial" panose="020B0604020202020204" pitchFamily="34" charset="0"/>
                          <a:cs typeface="Arial" panose="020B0604020202020204" pitchFamily="34" charset="0"/>
                        </a:rPr>
                        <a:t>String (text)</a:t>
                      </a:r>
                      <a:endParaRPr lang="en-AE" sz="1600" b="0" i="0" u="none" strike="noStrike">
                        <a:solidFill>
                          <a:srgbClr val="0D0D0D"/>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46020539"/>
                  </a:ext>
                </a:extLst>
              </a:tr>
              <a:tr h="184150">
                <a:tc>
                  <a:txBody>
                    <a:bodyPr/>
                    <a:lstStyle/>
                    <a:p>
                      <a:pPr algn="l" fontAlgn="ctr"/>
                      <a:r>
                        <a:rPr lang="en-GB" sz="1600" u="none" strike="noStrike">
                          <a:effectLst/>
                          <a:latin typeface="Arial" panose="020B0604020202020204" pitchFamily="34" charset="0"/>
                          <a:cs typeface="Arial" panose="020B0604020202020204" pitchFamily="34" charset="0"/>
                        </a:rPr>
                        <a:t>5. Role: Role of the participant in the conference (e.g., speaker, attendee, organizer).</a:t>
                      </a:r>
                      <a:endParaRPr lang="en-AE" sz="1600" b="1" i="0" u="none" strike="noStrike">
                        <a:solidFill>
                          <a:srgbClr val="0D0D0D"/>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r>
                        <a:rPr lang="en-GB" sz="1600" u="none" strike="noStrike">
                          <a:effectLst/>
                          <a:latin typeface="Arial" panose="020B0604020202020204" pitchFamily="34" charset="0"/>
                          <a:cs typeface="Arial" panose="020B0604020202020204" pitchFamily="34" charset="0"/>
                        </a:rPr>
                        <a:t>String (text)</a:t>
                      </a:r>
                      <a:endParaRPr lang="en-AE" sz="1600" b="0" i="0" u="none" strike="noStrike">
                        <a:solidFill>
                          <a:srgbClr val="0D0D0D"/>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1574144135"/>
                  </a:ext>
                </a:extLst>
              </a:tr>
              <a:tr h="184150">
                <a:tc>
                  <a:txBody>
                    <a:bodyPr/>
                    <a:lstStyle/>
                    <a:p>
                      <a:pPr algn="l" fontAlgn="ctr"/>
                      <a:r>
                        <a:rPr lang="en-GB" sz="1600" u="none" strike="noStrike" dirty="0">
                          <a:effectLst/>
                          <a:latin typeface="Arial" panose="020B0604020202020204" pitchFamily="34" charset="0"/>
                          <a:cs typeface="Arial" panose="020B0604020202020204" pitchFamily="34" charset="0"/>
                        </a:rPr>
                        <a:t>6. Registration Date: Date when the participant registered for the conference.</a:t>
                      </a:r>
                      <a:endParaRPr lang="en-AE" sz="1600" b="1" i="0" u="none" strike="noStrike" dirty="0">
                        <a:solidFill>
                          <a:srgbClr val="0D0D0D"/>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r>
                        <a:rPr lang="en-AE" sz="1600" u="none" strike="noStrike">
                          <a:effectLst/>
                          <a:latin typeface="Arial" panose="020B0604020202020204" pitchFamily="34" charset="0"/>
                          <a:cs typeface="Arial" panose="020B0604020202020204" pitchFamily="34" charset="0"/>
                        </a:rPr>
                        <a:t>Date</a:t>
                      </a:r>
                      <a:endParaRPr lang="en-AE" sz="1600" b="0" i="0" u="none" strike="noStrike">
                        <a:solidFill>
                          <a:srgbClr val="0D0D0D"/>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2240498573"/>
                  </a:ext>
                </a:extLst>
              </a:tr>
              <a:tr h="184150">
                <a:tc>
                  <a:txBody>
                    <a:bodyPr/>
                    <a:lstStyle/>
                    <a:p>
                      <a:pPr algn="l" fontAlgn="ctr"/>
                      <a:r>
                        <a:rPr lang="en-GB" sz="1600" u="none" strike="noStrike">
                          <a:effectLst/>
                          <a:latin typeface="Arial" panose="020B0604020202020204" pitchFamily="34" charset="0"/>
                          <a:cs typeface="Arial" panose="020B0604020202020204" pitchFamily="34" charset="0"/>
                        </a:rPr>
                        <a:t>7. Payment Status: Indicates whether the participant has paid the registration fee.</a:t>
                      </a:r>
                      <a:endParaRPr lang="en-AE" sz="1600" b="1" i="0" u="none" strike="noStrike">
                        <a:solidFill>
                          <a:srgbClr val="0D0D0D"/>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r>
                        <a:rPr lang="en-AE" sz="1600" u="none" strike="noStrike">
                          <a:effectLst/>
                          <a:latin typeface="Arial" panose="020B0604020202020204" pitchFamily="34" charset="0"/>
                          <a:cs typeface="Arial" panose="020B0604020202020204" pitchFamily="34" charset="0"/>
                        </a:rPr>
                        <a:t>Boolean</a:t>
                      </a:r>
                      <a:endParaRPr lang="en-AE" sz="1600" b="0" i="0" u="none" strike="noStrike">
                        <a:solidFill>
                          <a:srgbClr val="0D0D0D"/>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3591593108"/>
                  </a:ext>
                </a:extLst>
              </a:tr>
              <a:tr h="184150">
                <a:tc>
                  <a:txBody>
                    <a:bodyPr/>
                    <a:lstStyle/>
                    <a:p>
                      <a:pPr algn="l" fontAlgn="ctr"/>
                      <a:r>
                        <a:rPr lang="en-GB" sz="1600" u="none" strike="noStrike">
                          <a:effectLst/>
                          <a:latin typeface="Arial" panose="020B0604020202020204" pitchFamily="34" charset="0"/>
                          <a:cs typeface="Arial" panose="020B0604020202020204" pitchFamily="34" charset="0"/>
                        </a:rPr>
                        <a:t>8. Dietary Restrictions: Any dietary restrictions or preferences of the participant.</a:t>
                      </a:r>
                      <a:endParaRPr lang="en-AE" sz="1600" b="1" i="0" u="none" strike="noStrike">
                        <a:solidFill>
                          <a:srgbClr val="0D0D0D"/>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r>
                        <a:rPr lang="en-GB" sz="1600" u="none" strike="noStrike" dirty="0">
                          <a:effectLst/>
                          <a:latin typeface="Arial" panose="020B0604020202020204" pitchFamily="34" charset="0"/>
                          <a:cs typeface="Arial" panose="020B0604020202020204" pitchFamily="34" charset="0"/>
                        </a:rPr>
                        <a:t>String (text)</a:t>
                      </a:r>
                      <a:endParaRPr lang="en-AE" sz="1600" b="0" i="0" u="none" strike="noStrike" dirty="0">
                        <a:solidFill>
                          <a:srgbClr val="0D0D0D"/>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1400761561"/>
                  </a:ext>
                </a:extLst>
              </a:tr>
              <a:tr h="118745">
                <a:tc>
                  <a:txBody>
                    <a:bodyPr/>
                    <a:lstStyle/>
                    <a:p>
                      <a:pPr algn="l" fontAlgn="ctr"/>
                      <a:r>
                        <a:rPr lang="en-GB" sz="1600" u="none" strike="noStrike" dirty="0">
                          <a:effectLst/>
                          <a:latin typeface="Arial" panose="020B0604020202020204" pitchFamily="34" charset="0"/>
                          <a:cs typeface="Arial" panose="020B0604020202020204" pitchFamily="34" charset="0"/>
                        </a:rPr>
                        <a:t>9. Accommodation Preferences</a:t>
                      </a:r>
                      <a:endParaRPr lang="en-AE" sz="1600" b="1" i="0" u="none" strike="noStrike" dirty="0">
                        <a:solidFill>
                          <a:srgbClr val="0D0D0D"/>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r>
                        <a:rPr lang="en-GB" sz="1600" u="none" strike="noStrike">
                          <a:effectLst/>
                          <a:latin typeface="Arial" panose="020B0604020202020204" pitchFamily="34" charset="0"/>
                          <a:cs typeface="Arial" panose="020B0604020202020204" pitchFamily="34" charset="0"/>
                        </a:rPr>
                        <a:t>String (text)</a:t>
                      </a:r>
                      <a:endParaRPr lang="en-AE" sz="1600" b="0" i="0" u="none" strike="noStrike">
                        <a:solidFill>
                          <a:srgbClr val="0D0D0D"/>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3311528799"/>
                  </a:ext>
                </a:extLst>
              </a:tr>
              <a:tr h="184150">
                <a:tc>
                  <a:txBody>
                    <a:bodyPr/>
                    <a:lstStyle/>
                    <a:p>
                      <a:pPr algn="l" fontAlgn="ctr"/>
                      <a:r>
                        <a:rPr lang="en-GB" sz="1600" u="none" strike="noStrike">
                          <a:effectLst/>
                          <a:latin typeface="Arial" panose="020B0604020202020204" pitchFamily="34" charset="0"/>
                          <a:cs typeface="Arial" panose="020B0604020202020204" pitchFamily="34" charset="0"/>
                        </a:rPr>
                        <a:t>10.Special Requests: Any special requests or requirements the participant may have</a:t>
                      </a:r>
                      <a:endParaRPr lang="en-AE" sz="1600" b="1" i="0" u="none" strike="noStrike">
                        <a:solidFill>
                          <a:srgbClr val="0D0D0D"/>
                        </a:solidFill>
                        <a:effectLst/>
                        <a:latin typeface="Arial" panose="020B0604020202020204" pitchFamily="34" charset="0"/>
                        <a:cs typeface="Arial" panose="020B0604020202020204" pitchFamily="34" charset="0"/>
                      </a:endParaRPr>
                    </a:p>
                  </a:txBody>
                  <a:tcPr marL="6350" marR="6350" marT="6350" marB="0" anchor="ctr"/>
                </a:tc>
                <a:tc>
                  <a:txBody>
                    <a:bodyPr/>
                    <a:lstStyle/>
                    <a:p>
                      <a:pPr algn="ctr" fontAlgn="b"/>
                      <a:r>
                        <a:rPr lang="en-GB" sz="1600" u="none" strike="noStrike" dirty="0">
                          <a:effectLst/>
                          <a:latin typeface="Arial" panose="020B0604020202020204" pitchFamily="34" charset="0"/>
                          <a:cs typeface="Arial" panose="020B0604020202020204" pitchFamily="34" charset="0"/>
                        </a:rPr>
                        <a:t>String (text)</a:t>
                      </a:r>
                      <a:endParaRPr lang="en-AE" sz="1600" b="0" i="0" u="none" strike="noStrike" dirty="0">
                        <a:solidFill>
                          <a:srgbClr val="0D0D0D"/>
                        </a:solidFill>
                        <a:effectLst/>
                        <a:latin typeface="Arial" panose="020B0604020202020204" pitchFamily="34" charset="0"/>
                        <a:cs typeface="Arial" panose="020B0604020202020204" pitchFamily="34" charset="0"/>
                      </a:endParaRPr>
                    </a:p>
                  </a:txBody>
                  <a:tcPr marL="6350" marR="6350" marT="6350" marB="0" anchor="b"/>
                </a:tc>
                <a:extLst>
                  <a:ext uri="{0D108BD9-81ED-4DB2-BD59-A6C34878D82A}">
                    <a16:rowId xmlns:a16="http://schemas.microsoft.com/office/drawing/2014/main" val="3631637177"/>
                  </a:ext>
                </a:extLst>
              </a:tr>
            </a:tbl>
          </a:graphicData>
        </a:graphic>
      </p:graphicFrame>
      <p:sp>
        <p:nvSpPr>
          <p:cNvPr id="6" name="TextBox 5">
            <a:extLst>
              <a:ext uri="{FF2B5EF4-FFF2-40B4-BE49-F238E27FC236}">
                <a16:creationId xmlns:a16="http://schemas.microsoft.com/office/drawing/2014/main" id="{B298F6BB-655A-1133-21BA-4F62E243E4BC}"/>
              </a:ext>
            </a:extLst>
          </p:cNvPr>
          <p:cNvSpPr txBox="1"/>
          <p:nvPr/>
        </p:nvSpPr>
        <p:spPr>
          <a:xfrm>
            <a:off x="3953435" y="2040493"/>
            <a:ext cx="2590800" cy="369332"/>
          </a:xfrm>
          <a:prstGeom prst="rect">
            <a:avLst/>
          </a:prstGeom>
          <a:noFill/>
        </p:spPr>
        <p:txBody>
          <a:bodyPr wrap="square">
            <a:spAutoFit/>
          </a:bodyPr>
          <a:lstStyle/>
          <a:p>
            <a:r>
              <a:rPr lang="en-GB" sz="1800" dirty="0">
                <a:solidFill>
                  <a:srgbClr val="0070C0"/>
                </a:solidFill>
                <a:effectLst/>
                <a:latin typeface="Segoe UI" panose="020B0502040204020203" pitchFamily="34" charset="0"/>
                <a:ea typeface="Calibri" panose="020F0502020204030204" pitchFamily="34" charset="0"/>
              </a:rPr>
              <a:t>Conference Participant</a:t>
            </a:r>
          </a:p>
        </p:txBody>
      </p:sp>
    </p:spTree>
    <p:extLst>
      <p:ext uri="{BB962C8B-B14F-4D97-AF65-F5344CB8AC3E}">
        <p14:creationId xmlns:p14="http://schemas.microsoft.com/office/powerpoint/2010/main" val="235781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857DBA-5E60-64D3-D657-5F05C8E61F87}"/>
              </a:ext>
            </a:extLst>
          </p:cNvPr>
          <p:cNvSpPr txBox="1"/>
          <p:nvPr/>
        </p:nvSpPr>
        <p:spPr>
          <a:xfrm>
            <a:off x="80682" y="116761"/>
            <a:ext cx="8220636" cy="470000"/>
          </a:xfrm>
          <a:prstGeom prst="rect">
            <a:avLst/>
          </a:prstGeom>
          <a:noFill/>
        </p:spPr>
        <p:txBody>
          <a:bodyPr wrap="square">
            <a:spAutoFit/>
          </a:bodyPr>
          <a:lstStyle/>
          <a:p>
            <a:pPr algn="ctr">
              <a:lnSpc>
                <a:spcPct val="107000"/>
              </a:lnSpc>
              <a:spcAft>
                <a:spcPts val="800"/>
              </a:spcAft>
            </a:pP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Entity-Relationship diagram. Annotate with multiplicities.</a:t>
            </a:r>
            <a:endParaRPr lang="en-AE"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C37A6060-67AD-4B08-AB6B-3900E85254CD}"/>
              </a:ext>
            </a:extLst>
          </p:cNvPr>
          <p:cNvPicPr>
            <a:picLocks noChangeAspect="1"/>
          </p:cNvPicPr>
          <p:nvPr/>
        </p:nvPicPr>
        <p:blipFill>
          <a:blip r:embed="rId2"/>
          <a:stretch>
            <a:fillRect/>
          </a:stretch>
        </p:blipFill>
        <p:spPr>
          <a:xfrm>
            <a:off x="1848639" y="791363"/>
            <a:ext cx="8656801" cy="5949876"/>
          </a:xfrm>
          <a:prstGeom prst="rect">
            <a:avLst/>
          </a:prstGeom>
        </p:spPr>
      </p:pic>
    </p:spTree>
    <p:extLst>
      <p:ext uri="{BB962C8B-B14F-4D97-AF65-F5344CB8AC3E}">
        <p14:creationId xmlns:p14="http://schemas.microsoft.com/office/powerpoint/2010/main" val="169730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857DBA-5E60-64D3-D657-5F05C8E61F87}"/>
              </a:ext>
            </a:extLst>
          </p:cNvPr>
          <p:cNvSpPr txBox="1"/>
          <p:nvPr/>
        </p:nvSpPr>
        <p:spPr>
          <a:xfrm>
            <a:off x="80682" y="116761"/>
            <a:ext cx="8220636" cy="470000"/>
          </a:xfrm>
          <a:prstGeom prst="rect">
            <a:avLst/>
          </a:prstGeom>
          <a:noFill/>
        </p:spPr>
        <p:txBody>
          <a:bodyPr wrap="square">
            <a:spAutoFit/>
          </a:bodyPr>
          <a:lstStyle/>
          <a:p>
            <a:pPr algn="ctr">
              <a:lnSpc>
                <a:spcPct val="107000"/>
              </a:lnSpc>
              <a:spcAft>
                <a:spcPts val="800"/>
              </a:spcAft>
            </a:pP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Entity-Relationship diagram. Annotate with multiplicities.</a:t>
            </a:r>
            <a:endParaRPr lang="en-AE"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8305988B-CEA1-4852-85F4-B71986845944}"/>
              </a:ext>
            </a:extLst>
          </p:cNvPr>
          <p:cNvPicPr>
            <a:picLocks noChangeAspect="1"/>
          </p:cNvPicPr>
          <p:nvPr/>
        </p:nvPicPr>
        <p:blipFill>
          <a:blip r:embed="rId2"/>
          <a:stretch>
            <a:fillRect/>
          </a:stretch>
        </p:blipFill>
        <p:spPr>
          <a:xfrm>
            <a:off x="274320" y="1250930"/>
            <a:ext cx="10678160" cy="5099399"/>
          </a:xfrm>
          <a:prstGeom prst="rect">
            <a:avLst/>
          </a:prstGeom>
        </p:spPr>
      </p:pic>
    </p:spTree>
    <p:extLst>
      <p:ext uri="{BB962C8B-B14F-4D97-AF65-F5344CB8AC3E}">
        <p14:creationId xmlns:p14="http://schemas.microsoft.com/office/powerpoint/2010/main" val="2721467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857DBA-5E60-64D3-D657-5F05C8E61F87}"/>
              </a:ext>
            </a:extLst>
          </p:cNvPr>
          <p:cNvSpPr txBox="1"/>
          <p:nvPr/>
        </p:nvSpPr>
        <p:spPr>
          <a:xfrm>
            <a:off x="80682" y="116761"/>
            <a:ext cx="8220636" cy="470000"/>
          </a:xfrm>
          <a:prstGeom prst="rect">
            <a:avLst/>
          </a:prstGeom>
          <a:noFill/>
        </p:spPr>
        <p:txBody>
          <a:bodyPr wrap="square">
            <a:spAutoFit/>
          </a:bodyPr>
          <a:lstStyle/>
          <a:p>
            <a:pPr algn="ctr">
              <a:lnSpc>
                <a:spcPct val="107000"/>
              </a:lnSpc>
              <a:spcAft>
                <a:spcPts val="800"/>
              </a:spcAft>
            </a:pPr>
            <a:r>
              <a:rPr lang="en-GB" sz="2400" kern="100" dirty="0">
                <a:effectLst/>
                <a:latin typeface="Calibri" panose="020F0502020204030204" pitchFamily="34" charset="0"/>
                <a:ea typeface="Calibri" panose="020F0502020204030204" pitchFamily="34" charset="0"/>
                <a:cs typeface="Times New Roman" panose="02020603050405020304" pitchFamily="18" charset="0"/>
              </a:rPr>
              <a:t>Entity-Relationship diagram. Annotate with multiplicities.</a:t>
            </a:r>
            <a:endParaRPr lang="en-AE"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2689AFC-1586-4287-9AE8-7B8BD6EB23D8}"/>
              </a:ext>
            </a:extLst>
          </p:cNvPr>
          <p:cNvPicPr>
            <a:picLocks noChangeAspect="1"/>
          </p:cNvPicPr>
          <p:nvPr/>
        </p:nvPicPr>
        <p:blipFill>
          <a:blip r:embed="rId2"/>
          <a:stretch>
            <a:fillRect/>
          </a:stretch>
        </p:blipFill>
        <p:spPr>
          <a:xfrm>
            <a:off x="2599837" y="908857"/>
            <a:ext cx="6992326" cy="5668166"/>
          </a:xfrm>
          <a:prstGeom prst="rect">
            <a:avLst/>
          </a:prstGeom>
        </p:spPr>
      </p:pic>
    </p:spTree>
    <p:extLst>
      <p:ext uri="{BB962C8B-B14F-4D97-AF65-F5344CB8AC3E}">
        <p14:creationId xmlns:p14="http://schemas.microsoft.com/office/powerpoint/2010/main" val="2906480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EA1EA8-8DF5-EA02-FDA3-CC745546A61F}"/>
              </a:ext>
            </a:extLst>
          </p:cNvPr>
          <p:cNvSpPr>
            <a:spLocks noGrp="1"/>
          </p:cNvSpPr>
          <p:nvPr>
            <p:ph type="title"/>
          </p:nvPr>
        </p:nvSpPr>
        <p:spPr/>
        <p:txBody>
          <a:bodyPr/>
          <a:lstStyle/>
          <a:p>
            <a:r>
              <a:rPr lang="en-GB" dirty="0"/>
              <a:t>Exercise from handout-2 </a:t>
            </a:r>
            <a:br>
              <a:rPr lang="en-GB" dirty="0"/>
            </a:br>
            <a:r>
              <a:rPr lang="en-GB" dirty="0"/>
              <a:t>(Paragraph 16):</a:t>
            </a:r>
            <a:endParaRPr lang="en-AE" dirty="0"/>
          </a:p>
        </p:txBody>
      </p:sp>
      <p:sp>
        <p:nvSpPr>
          <p:cNvPr id="5" name="Text Placeholder 4">
            <a:extLst>
              <a:ext uri="{FF2B5EF4-FFF2-40B4-BE49-F238E27FC236}">
                <a16:creationId xmlns:a16="http://schemas.microsoft.com/office/drawing/2014/main" id="{11822AC2-F88E-99A2-9B59-7099D7B376F4}"/>
              </a:ext>
            </a:extLst>
          </p:cNvPr>
          <p:cNvSpPr>
            <a:spLocks noGrp="1"/>
          </p:cNvSpPr>
          <p:nvPr>
            <p:ph type="body" idx="1"/>
          </p:nvPr>
        </p:nvSpPr>
        <p:spPr/>
        <p:txBody>
          <a:bodyPr/>
          <a:lstStyle/>
          <a:p>
            <a:endParaRPr lang="en-AE"/>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97D6DF8-01CB-7AE6-46B2-7EC7F4CEAA2A}"/>
                  </a:ext>
                </a:extLst>
              </p14:cNvPr>
              <p14:cNvContentPartPr/>
              <p14:nvPr/>
            </p14:nvContentPartPr>
            <p14:xfrm>
              <a:off x="4514760" y="4489560"/>
              <a:ext cx="768960" cy="360"/>
            </p14:xfrm>
          </p:contentPart>
        </mc:Choice>
        <mc:Fallback xmlns="">
          <p:pic>
            <p:nvPicPr>
              <p:cNvPr id="2" name="Ink 1">
                <a:extLst>
                  <a:ext uri="{FF2B5EF4-FFF2-40B4-BE49-F238E27FC236}">
                    <a16:creationId xmlns:a16="http://schemas.microsoft.com/office/drawing/2014/main" id="{997D6DF8-01CB-7AE6-46B2-7EC7F4CEAA2A}"/>
                  </a:ext>
                </a:extLst>
              </p:cNvPr>
              <p:cNvPicPr/>
              <p:nvPr/>
            </p:nvPicPr>
            <p:blipFill>
              <a:blip r:embed="rId3"/>
              <a:stretch>
                <a:fillRect/>
              </a:stretch>
            </p:blipFill>
            <p:spPr>
              <a:xfrm>
                <a:off x="4505400" y="4480200"/>
                <a:ext cx="787680" cy="19080"/>
              </a:xfrm>
              <a:prstGeom prst="rect">
                <a:avLst/>
              </a:prstGeom>
            </p:spPr>
          </p:pic>
        </mc:Fallback>
      </mc:AlternateContent>
    </p:spTree>
    <p:extLst>
      <p:ext uri="{BB962C8B-B14F-4D97-AF65-F5344CB8AC3E}">
        <p14:creationId xmlns:p14="http://schemas.microsoft.com/office/powerpoint/2010/main" val="1273042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690880"/>
          </a:xfrm>
        </p:spPr>
        <p:txBody>
          <a:bodyPr>
            <a:normAutofit fontScale="90000"/>
          </a:bodyPr>
          <a:lstStyle/>
          <a:p>
            <a:r>
              <a:rPr lang="en-GB" dirty="0"/>
              <a:t>Exercise from notes (Paragraph 16(a)):</a:t>
            </a:r>
          </a:p>
        </p:txBody>
      </p:sp>
      <p:sp>
        <p:nvSpPr>
          <p:cNvPr id="3" name="TextBox 2"/>
          <p:cNvSpPr txBox="1"/>
          <p:nvPr/>
        </p:nvSpPr>
        <p:spPr>
          <a:xfrm>
            <a:off x="202724" y="690881"/>
            <a:ext cx="11786551" cy="6031908"/>
          </a:xfrm>
          <a:prstGeom prst="rect">
            <a:avLst/>
          </a:prstGeom>
          <a:noFill/>
        </p:spPr>
        <p:txBody>
          <a:bodyPr wrap="square" rtlCol="0">
            <a:spAutoFit/>
          </a:bodyPr>
          <a:lstStyle/>
          <a:p>
            <a:pPr>
              <a:lnSpc>
                <a:spcPct val="150000"/>
              </a:lnSpc>
            </a:pPr>
            <a:r>
              <a:rPr lang="en-GB" sz="2600" dirty="0"/>
              <a:t>Design a database system for a College of Pharmacy, Division of Clinical Pharmacokinetics. The division has research projects in various stages of development: current, pending, and complete. Each project is funded by a single grant. Usually, the major portion of this research grant is used to pay the study's subjects; the various drugs and equipment used in the experiments are often provided by one or more drug companies. A project studies the effects of the drug on several subjects, some of whom have unequal therapeutic regimes. Several employees of the College of Pharmacy work on each project, which is led by a principal investigator; each principal investigator may control several projects. When a study is completed, a research report is written, describing the results of the study.</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736872C-026D-B3AA-ECDF-CA57D7CCE61A}"/>
                  </a:ext>
                </a:extLst>
              </p14:cNvPr>
              <p14:cNvContentPartPr/>
              <p14:nvPr/>
            </p14:nvContentPartPr>
            <p14:xfrm>
              <a:off x="228600" y="1231920"/>
              <a:ext cx="10941480" cy="5378760"/>
            </p14:xfrm>
          </p:contentPart>
        </mc:Choice>
        <mc:Fallback xmlns="">
          <p:pic>
            <p:nvPicPr>
              <p:cNvPr id="4" name="Ink 3">
                <a:extLst>
                  <a:ext uri="{FF2B5EF4-FFF2-40B4-BE49-F238E27FC236}">
                    <a16:creationId xmlns:a16="http://schemas.microsoft.com/office/drawing/2014/main" id="{E736872C-026D-B3AA-ECDF-CA57D7CCE61A}"/>
                  </a:ext>
                </a:extLst>
              </p:cNvPr>
              <p:cNvPicPr/>
              <p:nvPr/>
            </p:nvPicPr>
            <p:blipFill>
              <a:blip r:embed="rId3"/>
              <a:stretch>
                <a:fillRect/>
              </a:stretch>
            </p:blipFill>
            <p:spPr>
              <a:xfrm>
                <a:off x="219240" y="1222560"/>
                <a:ext cx="10960200" cy="5397480"/>
              </a:xfrm>
              <a:prstGeom prst="rect">
                <a:avLst/>
              </a:prstGeom>
            </p:spPr>
          </p:pic>
        </mc:Fallback>
      </mc:AlternateContent>
    </p:spTree>
    <p:extLst>
      <p:ext uri="{BB962C8B-B14F-4D97-AF65-F5344CB8AC3E}">
        <p14:creationId xmlns:p14="http://schemas.microsoft.com/office/powerpoint/2010/main" val="161651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6FED8-92F5-29DA-F959-C817118D6FF6}"/>
              </a:ext>
            </a:extLst>
          </p:cNvPr>
          <p:cNvSpPr>
            <a:spLocks noGrp="1"/>
          </p:cNvSpPr>
          <p:nvPr>
            <p:ph type="title"/>
          </p:nvPr>
        </p:nvSpPr>
        <p:spPr>
          <a:xfrm>
            <a:off x="488577" y="158937"/>
            <a:ext cx="10515600" cy="1325563"/>
          </a:xfrm>
        </p:spPr>
        <p:txBody>
          <a:bodyPr/>
          <a:lstStyle/>
          <a:p>
            <a:r>
              <a:rPr lang="en-US" dirty="0"/>
              <a:t>List possible </a:t>
            </a:r>
            <a:r>
              <a:rPr lang="en-US" dirty="0">
                <a:solidFill>
                  <a:srgbClr val="FF0000"/>
                </a:solidFill>
              </a:rPr>
              <a:t>entities</a:t>
            </a:r>
            <a:endParaRPr lang="en-AE" dirty="0">
              <a:solidFill>
                <a:srgbClr val="FF0000"/>
              </a:solidFill>
            </a:endParaRPr>
          </a:p>
        </p:txBody>
      </p:sp>
      <p:sp>
        <p:nvSpPr>
          <p:cNvPr id="4" name="TextBox 3">
            <a:extLst>
              <a:ext uri="{FF2B5EF4-FFF2-40B4-BE49-F238E27FC236}">
                <a16:creationId xmlns:a16="http://schemas.microsoft.com/office/drawing/2014/main" id="{73E3CF4B-DD53-0C5B-3474-DCEE0A668325}"/>
              </a:ext>
            </a:extLst>
          </p:cNvPr>
          <p:cNvSpPr txBox="1"/>
          <p:nvPr/>
        </p:nvSpPr>
        <p:spPr>
          <a:xfrm>
            <a:off x="349623" y="1484500"/>
            <a:ext cx="6096000" cy="5078313"/>
          </a:xfrm>
          <a:prstGeom prst="rect">
            <a:avLst/>
          </a:prstGeom>
          <a:noFill/>
        </p:spPr>
        <p:txBody>
          <a:bodyPr wrap="square" numCol="1">
            <a:spAutoFit/>
          </a:bodyPr>
          <a:lstStyle/>
          <a:p>
            <a:r>
              <a:rPr lang="en-US" strike="sngStrike" dirty="0"/>
              <a:t>College of Pharmacy, </a:t>
            </a:r>
          </a:p>
          <a:p>
            <a:r>
              <a:rPr lang="en-US" strike="sngStrike" dirty="0"/>
              <a:t>Division of Clinical Pharmacokinetics</a:t>
            </a:r>
          </a:p>
          <a:p>
            <a:r>
              <a:rPr lang="en-GB" sz="1800" dirty="0"/>
              <a:t>Projects -&gt; Attribute -- </a:t>
            </a:r>
            <a:r>
              <a:rPr lang="en-GB" dirty="0"/>
              <a:t>stages of development</a:t>
            </a:r>
            <a:endParaRPr lang="en-AE" dirty="0"/>
          </a:p>
          <a:p>
            <a:endParaRPr lang="en-GB" sz="1800" dirty="0"/>
          </a:p>
          <a:p>
            <a:r>
              <a:rPr lang="en-GB" sz="1800" dirty="0"/>
              <a:t>Grant</a:t>
            </a:r>
          </a:p>
          <a:p>
            <a:r>
              <a:rPr lang="en-GB" sz="1800" dirty="0"/>
              <a:t>study's subjects -&gt; Attribute  therapeutic regimes</a:t>
            </a:r>
            <a:endParaRPr lang="en-GB" dirty="0"/>
          </a:p>
          <a:p>
            <a:endParaRPr lang="en-GB" sz="1800" dirty="0"/>
          </a:p>
          <a:p>
            <a:r>
              <a:rPr lang="en-GB" sz="1800" dirty="0"/>
              <a:t>Drugs  </a:t>
            </a:r>
            <a:r>
              <a:rPr lang="en-GB" sz="1800" dirty="0">
                <a:sym typeface="Wingdings" panose="05000000000000000000" pitchFamily="2" charset="2"/>
              </a:rPr>
              <a:t> Attribute    </a:t>
            </a:r>
            <a:r>
              <a:rPr lang="en-GB" sz="1800" dirty="0"/>
              <a:t>Effects</a:t>
            </a:r>
          </a:p>
          <a:p>
            <a:endParaRPr lang="en-GB" sz="1800" dirty="0"/>
          </a:p>
          <a:p>
            <a:r>
              <a:rPr lang="en-GB" sz="1800" dirty="0"/>
              <a:t>Equipment</a:t>
            </a:r>
          </a:p>
          <a:p>
            <a:r>
              <a:rPr lang="en-GB" sz="1800" strike="sngStrike" dirty="0"/>
              <a:t>Experiments</a:t>
            </a:r>
          </a:p>
          <a:p>
            <a:r>
              <a:rPr lang="en-GB" sz="1800" dirty="0"/>
              <a:t>Companies</a:t>
            </a:r>
          </a:p>
          <a:p>
            <a:r>
              <a:rPr lang="en-GB" sz="1800" dirty="0"/>
              <a:t>Employees</a:t>
            </a:r>
          </a:p>
          <a:p>
            <a:r>
              <a:rPr lang="en-GB" sz="1800" dirty="0"/>
              <a:t>                         ?principal investigator</a:t>
            </a:r>
          </a:p>
          <a:p>
            <a:endParaRPr lang="en-GB" sz="1800" dirty="0"/>
          </a:p>
          <a:p>
            <a:r>
              <a:rPr lang="en-GB" sz="1800" dirty="0"/>
              <a:t>research report</a:t>
            </a:r>
          </a:p>
          <a:p>
            <a:r>
              <a:rPr lang="en-GB" sz="1800" dirty="0"/>
              <a:t>results</a:t>
            </a:r>
            <a:endParaRPr lang="en-GB" dirty="0"/>
          </a:p>
          <a:p>
            <a:endParaRPr lang="en-AE" dirty="0"/>
          </a:p>
        </p:txBody>
      </p:sp>
    </p:spTree>
    <p:extLst>
      <p:ext uri="{BB962C8B-B14F-4D97-AF65-F5344CB8AC3E}">
        <p14:creationId xmlns:p14="http://schemas.microsoft.com/office/powerpoint/2010/main" val="2969471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86C9A5-F99C-8D7F-B3B2-BE204B9B63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FBE6A8-727D-86D8-206A-25D6D8C487E1}"/>
              </a:ext>
            </a:extLst>
          </p:cNvPr>
          <p:cNvSpPr>
            <a:spLocks noGrp="1"/>
          </p:cNvSpPr>
          <p:nvPr>
            <p:ph type="title"/>
          </p:nvPr>
        </p:nvSpPr>
        <p:spPr>
          <a:xfrm>
            <a:off x="0" y="1"/>
            <a:ext cx="10515600" cy="690880"/>
          </a:xfrm>
        </p:spPr>
        <p:txBody>
          <a:bodyPr>
            <a:normAutofit fontScale="90000"/>
          </a:bodyPr>
          <a:lstStyle/>
          <a:p>
            <a:r>
              <a:rPr lang="en-GB" dirty="0"/>
              <a:t>Exercise from notes (Paragraph 16(a)):</a:t>
            </a:r>
          </a:p>
        </p:txBody>
      </p:sp>
      <p:sp>
        <p:nvSpPr>
          <p:cNvPr id="3" name="TextBox 2">
            <a:extLst>
              <a:ext uri="{FF2B5EF4-FFF2-40B4-BE49-F238E27FC236}">
                <a16:creationId xmlns:a16="http://schemas.microsoft.com/office/drawing/2014/main" id="{DD9DC3EE-B197-9FFD-D7F0-C2309F2E3A0E}"/>
              </a:ext>
            </a:extLst>
          </p:cNvPr>
          <p:cNvSpPr txBox="1"/>
          <p:nvPr/>
        </p:nvSpPr>
        <p:spPr>
          <a:xfrm>
            <a:off x="202724" y="690881"/>
            <a:ext cx="11786551" cy="6031908"/>
          </a:xfrm>
          <a:prstGeom prst="rect">
            <a:avLst/>
          </a:prstGeom>
          <a:noFill/>
        </p:spPr>
        <p:txBody>
          <a:bodyPr wrap="square" rtlCol="0">
            <a:spAutoFit/>
          </a:bodyPr>
          <a:lstStyle/>
          <a:p>
            <a:pPr>
              <a:lnSpc>
                <a:spcPct val="150000"/>
              </a:lnSpc>
            </a:pPr>
            <a:r>
              <a:rPr lang="en-GB" sz="2600" dirty="0"/>
              <a:t>Design a database system for a College of Pharmacy, Division of Clinical Pharmacokinetics. The division has research projects in various stages of development: current, pending, and complete. Each project is funded by a single grant. Usually, the major portion of this research grant is used to pay the study's subjects; the various drugs and equipment used in the experiments are often provided by one or more drug companies. A project studies the effects of the drug on several subjects, some of whom have unequal therapeutic regimes. Several employees of the College of Pharmacy work on each project, which is led by a principal investigator; each principal investigator may control several projects. When a study is completed, a research report is written, describing the results of the study.</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E9993EB-C2DD-5E67-320C-A42508989192}"/>
                  </a:ext>
                </a:extLst>
              </p14:cNvPr>
              <p14:cNvContentPartPr/>
              <p14:nvPr/>
            </p14:nvContentPartPr>
            <p14:xfrm>
              <a:off x="368280" y="2457360"/>
              <a:ext cx="11392200" cy="4305600"/>
            </p14:xfrm>
          </p:contentPart>
        </mc:Choice>
        <mc:Fallback xmlns="">
          <p:pic>
            <p:nvPicPr>
              <p:cNvPr id="4" name="Ink 3">
                <a:extLst>
                  <a:ext uri="{FF2B5EF4-FFF2-40B4-BE49-F238E27FC236}">
                    <a16:creationId xmlns:a16="http://schemas.microsoft.com/office/drawing/2014/main" id="{0E9993EB-C2DD-5E67-320C-A42508989192}"/>
                  </a:ext>
                </a:extLst>
              </p:cNvPr>
              <p:cNvPicPr/>
              <p:nvPr/>
            </p:nvPicPr>
            <p:blipFill>
              <a:blip r:embed="rId3"/>
              <a:stretch>
                <a:fillRect/>
              </a:stretch>
            </p:blipFill>
            <p:spPr>
              <a:xfrm>
                <a:off x="358920" y="2448000"/>
                <a:ext cx="11410920" cy="4324320"/>
              </a:xfrm>
              <a:prstGeom prst="rect">
                <a:avLst/>
              </a:prstGeom>
            </p:spPr>
          </p:pic>
        </mc:Fallback>
      </mc:AlternateContent>
    </p:spTree>
    <p:extLst>
      <p:ext uri="{BB962C8B-B14F-4D97-AF65-F5344CB8AC3E}">
        <p14:creationId xmlns:p14="http://schemas.microsoft.com/office/powerpoint/2010/main" val="674263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65130-9E62-C336-8FA1-DF75D09AA148}"/>
              </a:ext>
            </a:extLst>
          </p:cNvPr>
          <p:cNvSpPr>
            <a:spLocks noGrp="1"/>
          </p:cNvSpPr>
          <p:nvPr>
            <p:ph type="title"/>
          </p:nvPr>
        </p:nvSpPr>
        <p:spPr/>
        <p:txBody>
          <a:bodyPr/>
          <a:lstStyle/>
          <a:p>
            <a:r>
              <a:rPr lang="en-US" dirty="0"/>
              <a:t>List of possible relationships</a:t>
            </a:r>
            <a:endParaRPr lang="en-AE" dirty="0"/>
          </a:p>
        </p:txBody>
      </p:sp>
      <p:sp>
        <p:nvSpPr>
          <p:cNvPr id="4" name="TextBox 3">
            <a:extLst>
              <a:ext uri="{FF2B5EF4-FFF2-40B4-BE49-F238E27FC236}">
                <a16:creationId xmlns:a16="http://schemas.microsoft.com/office/drawing/2014/main" id="{D4C1C219-BE36-92E1-412E-021C9F64E687}"/>
              </a:ext>
            </a:extLst>
          </p:cNvPr>
          <p:cNvSpPr txBox="1"/>
          <p:nvPr/>
        </p:nvSpPr>
        <p:spPr>
          <a:xfrm>
            <a:off x="726141" y="1690688"/>
            <a:ext cx="6096000" cy="3970318"/>
          </a:xfrm>
          <a:prstGeom prst="rect">
            <a:avLst/>
          </a:prstGeom>
          <a:noFill/>
        </p:spPr>
        <p:txBody>
          <a:bodyPr wrap="square">
            <a:spAutoFit/>
          </a:bodyPr>
          <a:lstStyle/>
          <a:p>
            <a:r>
              <a:rPr lang="en-GB" sz="1800" dirty="0"/>
              <a:t>project is </a:t>
            </a:r>
            <a:r>
              <a:rPr lang="en-GB" sz="1800" u="sng" dirty="0"/>
              <a:t>funded</a:t>
            </a:r>
            <a:r>
              <a:rPr lang="en-GB" sz="1800" dirty="0"/>
              <a:t> by a grant</a:t>
            </a:r>
          </a:p>
          <a:p>
            <a:r>
              <a:rPr lang="en-GB" sz="1800" dirty="0"/>
              <a:t>Grant </a:t>
            </a:r>
            <a:r>
              <a:rPr lang="en-GB" sz="1800" u="sng" dirty="0"/>
              <a:t>pay</a:t>
            </a:r>
            <a:r>
              <a:rPr lang="en-GB" sz="1800" dirty="0"/>
              <a:t> subject</a:t>
            </a:r>
          </a:p>
          <a:p>
            <a:r>
              <a:rPr lang="en-GB" dirty="0"/>
              <a:t>Grant </a:t>
            </a:r>
            <a:r>
              <a:rPr lang="en-GB" u="sng" dirty="0"/>
              <a:t>pay</a:t>
            </a:r>
            <a:r>
              <a:rPr lang="en-GB" dirty="0"/>
              <a:t> equipment</a:t>
            </a:r>
          </a:p>
          <a:p>
            <a:r>
              <a:rPr lang="en-GB" dirty="0"/>
              <a:t>Grant </a:t>
            </a:r>
            <a:r>
              <a:rPr lang="en-GB" u="sng" dirty="0"/>
              <a:t>pay</a:t>
            </a:r>
            <a:r>
              <a:rPr lang="en-GB" dirty="0"/>
              <a:t> drug</a:t>
            </a:r>
          </a:p>
          <a:p>
            <a:endParaRPr lang="en-GB" dirty="0"/>
          </a:p>
          <a:p>
            <a:r>
              <a:rPr lang="en-GB" dirty="0"/>
              <a:t>Drug </a:t>
            </a:r>
            <a:r>
              <a:rPr lang="en-GB" u="sng" dirty="0"/>
              <a:t>provided by </a:t>
            </a:r>
            <a:r>
              <a:rPr lang="en-GB" dirty="0"/>
              <a:t>company</a:t>
            </a:r>
          </a:p>
          <a:p>
            <a:r>
              <a:rPr lang="en-GB" dirty="0"/>
              <a:t>Equipment </a:t>
            </a:r>
            <a:r>
              <a:rPr lang="en-GB" u="sng" dirty="0"/>
              <a:t>provided by </a:t>
            </a:r>
            <a:r>
              <a:rPr lang="en-GB" dirty="0"/>
              <a:t>company</a:t>
            </a:r>
          </a:p>
          <a:p>
            <a:endParaRPr lang="en-GB" dirty="0"/>
          </a:p>
          <a:p>
            <a:r>
              <a:rPr lang="en-GB" dirty="0"/>
              <a:t>Drug </a:t>
            </a:r>
            <a:r>
              <a:rPr lang="en-GB" u="sng" dirty="0"/>
              <a:t>are used in </a:t>
            </a:r>
            <a:r>
              <a:rPr lang="en-GB" dirty="0"/>
              <a:t>a project</a:t>
            </a:r>
          </a:p>
          <a:p>
            <a:r>
              <a:rPr lang="en-GB" dirty="0"/>
              <a:t>Equipment are </a:t>
            </a:r>
            <a:r>
              <a:rPr lang="en-GB" u="sng" dirty="0"/>
              <a:t>used in</a:t>
            </a:r>
            <a:r>
              <a:rPr lang="en-GB" dirty="0"/>
              <a:t> a project</a:t>
            </a:r>
          </a:p>
          <a:p>
            <a:endParaRPr lang="en-GB" u="sng" dirty="0"/>
          </a:p>
          <a:p>
            <a:r>
              <a:rPr lang="en-GB" dirty="0"/>
              <a:t>Employee </a:t>
            </a:r>
            <a:r>
              <a:rPr lang="en-GB" u="sng" dirty="0"/>
              <a:t>work on</a:t>
            </a:r>
            <a:r>
              <a:rPr lang="en-GB" dirty="0"/>
              <a:t> project</a:t>
            </a:r>
          </a:p>
          <a:p>
            <a:r>
              <a:rPr lang="en-GB" dirty="0"/>
              <a:t>Project </a:t>
            </a:r>
            <a:r>
              <a:rPr lang="en-GB" u="sng" dirty="0"/>
              <a:t>led by </a:t>
            </a:r>
            <a:r>
              <a:rPr lang="en-GB" dirty="0"/>
              <a:t>principle investigator</a:t>
            </a:r>
            <a:r>
              <a:rPr lang="en-GB" u="sng" dirty="0"/>
              <a:t> </a:t>
            </a:r>
            <a:endParaRPr lang="en-GB" dirty="0"/>
          </a:p>
          <a:p>
            <a:r>
              <a:rPr lang="en-GB" dirty="0"/>
              <a:t>Report </a:t>
            </a:r>
            <a:r>
              <a:rPr lang="en-GB" u="sng" dirty="0"/>
              <a:t>describes</a:t>
            </a:r>
            <a:r>
              <a:rPr lang="en-GB" dirty="0"/>
              <a:t> result of study</a:t>
            </a:r>
            <a:endParaRPr lang="en-AE" dirty="0"/>
          </a:p>
        </p:txBody>
      </p:sp>
    </p:spTree>
    <p:extLst>
      <p:ext uri="{BB962C8B-B14F-4D97-AF65-F5344CB8AC3E}">
        <p14:creationId xmlns:p14="http://schemas.microsoft.com/office/powerpoint/2010/main" val="2880145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212B40-BE68-AC79-AC80-415CB1E0351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8021FD1-8EEF-9622-122D-681E5DB00081}"/>
              </a:ext>
            </a:extLst>
          </p:cNvPr>
          <p:cNvSpPr txBox="1"/>
          <p:nvPr/>
        </p:nvSpPr>
        <p:spPr>
          <a:xfrm>
            <a:off x="55369" y="395825"/>
            <a:ext cx="3619500" cy="3970318"/>
          </a:xfrm>
          <a:prstGeom prst="rect">
            <a:avLst/>
          </a:prstGeom>
          <a:solidFill>
            <a:schemeClr val="accent6">
              <a:lumMod val="20000"/>
              <a:lumOff val="80000"/>
            </a:schemeClr>
          </a:solidFill>
          <a:ln>
            <a:solidFill>
              <a:schemeClr val="accent1"/>
            </a:solidFill>
          </a:ln>
        </p:spPr>
        <p:txBody>
          <a:bodyPr wrap="square">
            <a:spAutoFit/>
          </a:bodyPr>
          <a:lstStyle/>
          <a:p>
            <a:r>
              <a:rPr lang="en-GB" sz="1800" dirty="0"/>
              <a:t>Project is </a:t>
            </a:r>
            <a:r>
              <a:rPr lang="en-GB" sz="1800" u="sng" dirty="0"/>
              <a:t>funded</a:t>
            </a:r>
            <a:r>
              <a:rPr lang="en-GB" sz="1800" dirty="0"/>
              <a:t> by a grant</a:t>
            </a:r>
          </a:p>
          <a:p>
            <a:r>
              <a:rPr lang="en-GB" sz="1800" dirty="0"/>
              <a:t>Grant </a:t>
            </a:r>
            <a:r>
              <a:rPr lang="en-GB" sz="1800" u="sng" dirty="0"/>
              <a:t>pay</a:t>
            </a:r>
            <a:r>
              <a:rPr lang="en-GB" sz="1800" dirty="0"/>
              <a:t> subject</a:t>
            </a:r>
          </a:p>
          <a:p>
            <a:r>
              <a:rPr lang="en-GB" dirty="0"/>
              <a:t>Grant </a:t>
            </a:r>
            <a:r>
              <a:rPr lang="en-GB" u="sng" dirty="0"/>
              <a:t>pay</a:t>
            </a:r>
            <a:r>
              <a:rPr lang="en-GB" dirty="0"/>
              <a:t> equipment</a:t>
            </a:r>
          </a:p>
          <a:p>
            <a:r>
              <a:rPr lang="en-GB" dirty="0"/>
              <a:t>Grant </a:t>
            </a:r>
            <a:r>
              <a:rPr lang="en-GB" u="sng" dirty="0"/>
              <a:t>pay</a:t>
            </a:r>
            <a:r>
              <a:rPr lang="en-GB" dirty="0"/>
              <a:t> drug</a:t>
            </a:r>
          </a:p>
          <a:p>
            <a:endParaRPr lang="en-GB" dirty="0"/>
          </a:p>
          <a:p>
            <a:r>
              <a:rPr lang="en-GB" dirty="0"/>
              <a:t>Drug </a:t>
            </a:r>
            <a:r>
              <a:rPr lang="en-GB" u="sng" dirty="0"/>
              <a:t>provided by </a:t>
            </a:r>
            <a:r>
              <a:rPr lang="en-GB" dirty="0"/>
              <a:t>company</a:t>
            </a:r>
          </a:p>
          <a:p>
            <a:r>
              <a:rPr lang="en-GB" dirty="0"/>
              <a:t>Equipment </a:t>
            </a:r>
            <a:r>
              <a:rPr lang="en-GB" u="sng" dirty="0"/>
              <a:t>provided by </a:t>
            </a:r>
            <a:r>
              <a:rPr lang="en-GB" dirty="0"/>
              <a:t>company</a:t>
            </a:r>
          </a:p>
          <a:p>
            <a:endParaRPr lang="en-GB" dirty="0"/>
          </a:p>
          <a:p>
            <a:r>
              <a:rPr lang="en-GB" dirty="0"/>
              <a:t>Drug </a:t>
            </a:r>
            <a:r>
              <a:rPr lang="en-GB" u="sng" dirty="0"/>
              <a:t>are used in </a:t>
            </a:r>
            <a:r>
              <a:rPr lang="en-GB" dirty="0"/>
              <a:t>a project</a:t>
            </a:r>
          </a:p>
          <a:p>
            <a:r>
              <a:rPr lang="en-GB" dirty="0"/>
              <a:t>Equipment are </a:t>
            </a:r>
            <a:r>
              <a:rPr lang="en-GB" u="sng" dirty="0"/>
              <a:t>used in</a:t>
            </a:r>
            <a:r>
              <a:rPr lang="en-GB" dirty="0"/>
              <a:t> a project</a:t>
            </a:r>
          </a:p>
          <a:p>
            <a:endParaRPr lang="en-GB" u="sng" dirty="0"/>
          </a:p>
          <a:p>
            <a:r>
              <a:rPr lang="en-GB" dirty="0"/>
              <a:t>Employee </a:t>
            </a:r>
            <a:r>
              <a:rPr lang="en-GB" u="sng" dirty="0"/>
              <a:t>work on</a:t>
            </a:r>
            <a:r>
              <a:rPr lang="en-GB" dirty="0"/>
              <a:t> project</a:t>
            </a:r>
          </a:p>
          <a:p>
            <a:r>
              <a:rPr lang="en-GB" dirty="0"/>
              <a:t>Project </a:t>
            </a:r>
            <a:r>
              <a:rPr lang="en-GB" u="sng" dirty="0"/>
              <a:t>led by </a:t>
            </a:r>
            <a:r>
              <a:rPr lang="en-GB" sz="1800" dirty="0"/>
              <a:t>principal</a:t>
            </a:r>
            <a:r>
              <a:rPr lang="en-GB" dirty="0"/>
              <a:t> investigator</a:t>
            </a:r>
            <a:r>
              <a:rPr lang="en-GB" u="sng" dirty="0"/>
              <a:t> </a:t>
            </a:r>
            <a:endParaRPr lang="en-GB" dirty="0"/>
          </a:p>
          <a:p>
            <a:r>
              <a:rPr lang="en-GB" dirty="0"/>
              <a:t>Report </a:t>
            </a:r>
            <a:r>
              <a:rPr lang="en-GB" u="sng" dirty="0"/>
              <a:t>describes</a:t>
            </a:r>
            <a:r>
              <a:rPr lang="en-GB" dirty="0"/>
              <a:t> result of study</a:t>
            </a:r>
            <a:endParaRPr lang="en-AE" dirty="0"/>
          </a:p>
        </p:txBody>
      </p:sp>
      <p:sp>
        <p:nvSpPr>
          <p:cNvPr id="3" name="TextBox 2">
            <a:extLst>
              <a:ext uri="{FF2B5EF4-FFF2-40B4-BE49-F238E27FC236}">
                <a16:creationId xmlns:a16="http://schemas.microsoft.com/office/drawing/2014/main" id="{CFA7A3F3-E292-4DC7-4CFD-080A90A43E2F}"/>
              </a:ext>
            </a:extLst>
          </p:cNvPr>
          <p:cNvSpPr txBox="1"/>
          <p:nvPr/>
        </p:nvSpPr>
        <p:spPr>
          <a:xfrm>
            <a:off x="66675" y="4870431"/>
            <a:ext cx="4743450" cy="2862322"/>
          </a:xfrm>
          <a:prstGeom prst="rect">
            <a:avLst/>
          </a:prstGeom>
          <a:solidFill>
            <a:schemeClr val="accent2">
              <a:lumMod val="20000"/>
              <a:lumOff val="80000"/>
            </a:schemeClr>
          </a:solidFill>
          <a:ln>
            <a:solidFill>
              <a:schemeClr val="accent1"/>
            </a:solidFill>
          </a:ln>
        </p:spPr>
        <p:txBody>
          <a:bodyPr wrap="square" numCol="1">
            <a:spAutoFit/>
          </a:bodyPr>
          <a:lstStyle/>
          <a:p>
            <a:r>
              <a:rPr lang="en-GB" sz="1800" dirty="0"/>
              <a:t>Projects -&gt; Attribute -- </a:t>
            </a:r>
            <a:r>
              <a:rPr lang="en-GB" dirty="0"/>
              <a:t>stages of development</a:t>
            </a:r>
            <a:endParaRPr lang="en-AE" dirty="0"/>
          </a:p>
          <a:p>
            <a:r>
              <a:rPr lang="en-GB" sz="1800" dirty="0"/>
              <a:t>Grant</a:t>
            </a:r>
          </a:p>
          <a:p>
            <a:r>
              <a:rPr lang="en-GB" sz="1800" dirty="0"/>
              <a:t>study's subjects -&gt; Attribute  therapeutic regimes</a:t>
            </a:r>
            <a:endParaRPr lang="en-GB" dirty="0"/>
          </a:p>
          <a:p>
            <a:r>
              <a:rPr lang="en-GB" sz="1800" dirty="0"/>
              <a:t>Drugs  </a:t>
            </a:r>
            <a:r>
              <a:rPr lang="en-GB" sz="1800" dirty="0">
                <a:sym typeface="Wingdings" panose="05000000000000000000" pitchFamily="2" charset="2"/>
              </a:rPr>
              <a:t> Attribute    </a:t>
            </a:r>
            <a:r>
              <a:rPr lang="en-GB" sz="1800" dirty="0"/>
              <a:t>Effects</a:t>
            </a:r>
          </a:p>
          <a:p>
            <a:r>
              <a:rPr lang="en-GB" sz="1800" dirty="0"/>
              <a:t>Equipment</a:t>
            </a:r>
          </a:p>
          <a:p>
            <a:r>
              <a:rPr lang="en-GB" sz="1800" dirty="0"/>
              <a:t>Companies</a:t>
            </a:r>
          </a:p>
          <a:p>
            <a:r>
              <a:rPr lang="en-GB" sz="1800" dirty="0"/>
              <a:t>Employees</a:t>
            </a:r>
          </a:p>
          <a:p>
            <a:r>
              <a:rPr lang="en-GB" sz="1800" dirty="0"/>
              <a:t>?principal investigator</a:t>
            </a:r>
          </a:p>
          <a:p>
            <a:r>
              <a:rPr lang="en-GB" sz="1800" dirty="0"/>
              <a:t>research report</a:t>
            </a:r>
          </a:p>
          <a:p>
            <a:r>
              <a:rPr lang="en-GB" sz="1800" dirty="0"/>
              <a:t>results</a:t>
            </a:r>
            <a:endParaRPr lang="en-AE" dirty="0"/>
          </a:p>
        </p:txBody>
      </p:sp>
      <p:sp>
        <p:nvSpPr>
          <p:cNvPr id="5" name="TextBox 4">
            <a:extLst>
              <a:ext uri="{FF2B5EF4-FFF2-40B4-BE49-F238E27FC236}">
                <a16:creationId xmlns:a16="http://schemas.microsoft.com/office/drawing/2014/main" id="{250A959C-015D-C394-AC01-8370FCDC96EB}"/>
              </a:ext>
            </a:extLst>
          </p:cNvPr>
          <p:cNvSpPr txBox="1"/>
          <p:nvPr/>
        </p:nvSpPr>
        <p:spPr>
          <a:xfrm>
            <a:off x="7934325" y="2853706"/>
            <a:ext cx="846194" cy="369332"/>
          </a:xfrm>
          <a:prstGeom prst="rect">
            <a:avLst/>
          </a:prstGeom>
          <a:solidFill>
            <a:schemeClr val="accent4">
              <a:lumMod val="20000"/>
              <a:lumOff val="80000"/>
            </a:schemeClr>
          </a:solidFill>
        </p:spPr>
        <p:txBody>
          <a:bodyPr wrap="none" rtlCol="0">
            <a:spAutoFit/>
          </a:bodyPr>
          <a:lstStyle/>
          <a:p>
            <a:r>
              <a:rPr lang="en-US" dirty="0"/>
              <a:t>Project</a:t>
            </a:r>
            <a:endParaRPr lang="en-AE" dirty="0"/>
          </a:p>
        </p:txBody>
      </p:sp>
      <p:sp>
        <p:nvSpPr>
          <p:cNvPr id="6" name="TextBox 5">
            <a:extLst>
              <a:ext uri="{FF2B5EF4-FFF2-40B4-BE49-F238E27FC236}">
                <a16:creationId xmlns:a16="http://schemas.microsoft.com/office/drawing/2014/main" id="{9E56259B-BCF5-9BD1-3F2C-2FBFEB55BB2B}"/>
              </a:ext>
            </a:extLst>
          </p:cNvPr>
          <p:cNvSpPr txBox="1"/>
          <p:nvPr/>
        </p:nvSpPr>
        <p:spPr>
          <a:xfrm>
            <a:off x="10753104" y="658297"/>
            <a:ext cx="713209" cy="369332"/>
          </a:xfrm>
          <a:prstGeom prst="rect">
            <a:avLst/>
          </a:prstGeom>
          <a:solidFill>
            <a:schemeClr val="accent4">
              <a:lumMod val="20000"/>
              <a:lumOff val="80000"/>
            </a:schemeClr>
          </a:solidFill>
        </p:spPr>
        <p:txBody>
          <a:bodyPr wrap="none" rtlCol="0">
            <a:spAutoFit/>
          </a:bodyPr>
          <a:lstStyle/>
          <a:p>
            <a:r>
              <a:rPr lang="en-US" dirty="0"/>
              <a:t>Grant</a:t>
            </a:r>
            <a:endParaRPr lang="en-AE" dirty="0"/>
          </a:p>
        </p:txBody>
      </p:sp>
      <p:sp>
        <p:nvSpPr>
          <p:cNvPr id="8" name="TextBox 7">
            <a:extLst>
              <a:ext uri="{FF2B5EF4-FFF2-40B4-BE49-F238E27FC236}">
                <a16:creationId xmlns:a16="http://schemas.microsoft.com/office/drawing/2014/main" id="{835894F3-7842-B4E1-E44A-2612715C4122}"/>
              </a:ext>
            </a:extLst>
          </p:cNvPr>
          <p:cNvSpPr txBox="1"/>
          <p:nvPr/>
        </p:nvSpPr>
        <p:spPr>
          <a:xfrm>
            <a:off x="10135815" y="4501099"/>
            <a:ext cx="985837" cy="369332"/>
          </a:xfrm>
          <a:prstGeom prst="rect">
            <a:avLst/>
          </a:prstGeom>
          <a:solidFill>
            <a:schemeClr val="accent4">
              <a:lumMod val="20000"/>
              <a:lumOff val="80000"/>
            </a:schemeClr>
          </a:solidFill>
        </p:spPr>
        <p:txBody>
          <a:bodyPr wrap="square">
            <a:spAutoFit/>
          </a:bodyPr>
          <a:lstStyle/>
          <a:p>
            <a:r>
              <a:rPr lang="en-GB" sz="1800" dirty="0"/>
              <a:t>subject</a:t>
            </a:r>
            <a:endParaRPr lang="en-AE" dirty="0"/>
          </a:p>
        </p:txBody>
      </p:sp>
      <p:sp>
        <p:nvSpPr>
          <p:cNvPr id="10" name="TextBox 9">
            <a:extLst>
              <a:ext uri="{FF2B5EF4-FFF2-40B4-BE49-F238E27FC236}">
                <a16:creationId xmlns:a16="http://schemas.microsoft.com/office/drawing/2014/main" id="{4300B478-13F9-0D59-5803-98A5EAA8B9B1}"/>
              </a:ext>
            </a:extLst>
          </p:cNvPr>
          <p:cNvSpPr txBox="1"/>
          <p:nvPr/>
        </p:nvSpPr>
        <p:spPr>
          <a:xfrm>
            <a:off x="7100888" y="4370905"/>
            <a:ext cx="1100137" cy="369332"/>
          </a:xfrm>
          <a:prstGeom prst="rect">
            <a:avLst/>
          </a:prstGeom>
          <a:solidFill>
            <a:schemeClr val="accent4">
              <a:lumMod val="20000"/>
              <a:lumOff val="80000"/>
            </a:schemeClr>
          </a:solidFill>
        </p:spPr>
        <p:txBody>
          <a:bodyPr wrap="square">
            <a:spAutoFit/>
          </a:bodyPr>
          <a:lstStyle/>
          <a:p>
            <a:r>
              <a:rPr lang="en-GB" sz="1800" dirty="0"/>
              <a:t>Drugs</a:t>
            </a:r>
            <a:endParaRPr lang="en-AE" dirty="0"/>
          </a:p>
        </p:txBody>
      </p:sp>
      <p:sp>
        <p:nvSpPr>
          <p:cNvPr id="12" name="TextBox 11">
            <a:extLst>
              <a:ext uri="{FF2B5EF4-FFF2-40B4-BE49-F238E27FC236}">
                <a16:creationId xmlns:a16="http://schemas.microsoft.com/office/drawing/2014/main" id="{E6B3862D-09B3-334D-E43E-7CD43EC6847E}"/>
              </a:ext>
            </a:extLst>
          </p:cNvPr>
          <p:cNvSpPr txBox="1"/>
          <p:nvPr/>
        </p:nvSpPr>
        <p:spPr>
          <a:xfrm>
            <a:off x="5200650" y="4377274"/>
            <a:ext cx="1566862" cy="369332"/>
          </a:xfrm>
          <a:prstGeom prst="rect">
            <a:avLst/>
          </a:prstGeom>
          <a:solidFill>
            <a:schemeClr val="accent4">
              <a:lumMod val="20000"/>
              <a:lumOff val="80000"/>
            </a:schemeClr>
          </a:solidFill>
        </p:spPr>
        <p:txBody>
          <a:bodyPr wrap="square">
            <a:spAutoFit/>
          </a:bodyPr>
          <a:lstStyle/>
          <a:p>
            <a:r>
              <a:rPr lang="en-GB" sz="1800" dirty="0"/>
              <a:t>Equipment</a:t>
            </a:r>
            <a:endParaRPr lang="en-AE" dirty="0"/>
          </a:p>
        </p:txBody>
      </p:sp>
      <p:sp>
        <p:nvSpPr>
          <p:cNvPr id="14" name="TextBox 13">
            <a:extLst>
              <a:ext uri="{FF2B5EF4-FFF2-40B4-BE49-F238E27FC236}">
                <a16:creationId xmlns:a16="http://schemas.microsoft.com/office/drawing/2014/main" id="{EA469CA9-A626-40F9-4737-9DF6EB8C02B5}"/>
              </a:ext>
            </a:extLst>
          </p:cNvPr>
          <p:cNvSpPr txBox="1"/>
          <p:nvPr/>
        </p:nvSpPr>
        <p:spPr>
          <a:xfrm>
            <a:off x="6281738" y="5535096"/>
            <a:ext cx="1471612" cy="369332"/>
          </a:xfrm>
          <a:prstGeom prst="rect">
            <a:avLst/>
          </a:prstGeom>
          <a:solidFill>
            <a:schemeClr val="accent4">
              <a:lumMod val="20000"/>
              <a:lumOff val="80000"/>
            </a:schemeClr>
          </a:solidFill>
        </p:spPr>
        <p:txBody>
          <a:bodyPr wrap="square">
            <a:spAutoFit/>
          </a:bodyPr>
          <a:lstStyle/>
          <a:p>
            <a:r>
              <a:rPr lang="en-GB" sz="1800" dirty="0"/>
              <a:t>Companies</a:t>
            </a:r>
            <a:endParaRPr lang="en-AE" dirty="0"/>
          </a:p>
        </p:txBody>
      </p:sp>
      <p:sp>
        <p:nvSpPr>
          <p:cNvPr id="16" name="TextBox 15">
            <a:extLst>
              <a:ext uri="{FF2B5EF4-FFF2-40B4-BE49-F238E27FC236}">
                <a16:creationId xmlns:a16="http://schemas.microsoft.com/office/drawing/2014/main" id="{851052B8-D4DD-7537-734B-CAD264EF4122}"/>
              </a:ext>
            </a:extLst>
          </p:cNvPr>
          <p:cNvSpPr txBox="1"/>
          <p:nvPr/>
        </p:nvSpPr>
        <p:spPr>
          <a:xfrm>
            <a:off x="6591290" y="572808"/>
            <a:ext cx="1235868" cy="369332"/>
          </a:xfrm>
          <a:prstGeom prst="rect">
            <a:avLst/>
          </a:prstGeom>
          <a:solidFill>
            <a:schemeClr val="accent4">
              <a:lumMod val="20000"/>
              <a:lumOff val="80000"/>
            </a:schemeClr>
          </a:solidFill>
        </p:spPr>
        <p:txBody>
          <a:bodyPr wrap="square">
            <a:spAutoFit/>
          </a:bodyPr>
          <a:lstStyle/>
          <a:p>
            <a:r>
              <a:rPr lang="en-GB" sz="1800" dirty="0"/>
              <a:t>Employees</a:t>
            </a:r>
            <a:endParaRPr lang="en-AE" dirty="0"/>
          </a:p>
        </p:txBody>
      </p:sp>
      <p:sp>
        <p:nvSpPr>
          <p:cNvPr id="17" name="Flowchart: Decision 16">
            <a:extLst>
              <a:ext uri="{FF2B5EF4-FFF2-40B4-BE49-F238E27FC236}">
                <a16:creationId xmlns:a16="http://schemas.microsoft.com/office/drawing/2014/main" id="{2DF10082-00C9-660F-D6E0-F244BF4CC76E}"/>
              </a:ext>
            </a:extLst>
          </p:cNvPr>
          <p:cNvSpPr/>
          <p:nvPr/>
        </p:nvSpPr>
        <p:spPr>
          <a:xfrm>
            <a:off x="5559028" y="1806862"/>
            <a:ext cx="1671637" cy="618590"/>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work on </a:t>
            </a:r>
            <a:endParaRPr lang="en-AE" dirty="0"/>
          </a:p>
        </p:txBody>
      </p:sp>
      <p:cxnSp>
        <p:nvCxnSpPr>
          <p:cNvPr id="19" name="Straight Connector 18">
            <a:extLst>
              <a:ext uri="{FF2B5EF4-FFF2-40B4-BE49-F238E27FC236}">
                <a16:creationId xmlns:a16="http://schemas.microsoft.com/office/drawing/2014/main" id="{E6EF1F51-077B-8FD9-1D84-0529467D6655}"/>
              </a:ext>
            </a:extLst>
          </p:cNvPr>
          <p:cNvCxnSpPr>
            <a:stCxn id="16" idx="2"/>
            <a:endCxn id="17" idx="0"/>
          </p:cNvCxnSpPr>
          <p:nvPr/>
        </p:nvCxnSpPr>
        <p:spPr>
          <a:xfrm flipH="1">
            <a:off x="6394847" y="942140"/>
            <a:ext cx="814377" cy="8647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ADEC593-9CCB-70B5-F9D0-0A95470AF4AC}"/>
              </a:ext>
            </a:extLst>
          </p:cNvPr>
          <p:cNvCxnSpPr>
            <a:stCxn id="17" idx="2"/>
            <a:endCxn id="5" idx="0"/>
          </p:cNvCxnSpPr>
          <p:nvPr/>
        </p:nvCxnSpPr>
        <p:spPr>
          <a:xfrm>
            <a:off x="6394847" y="2425452"/>
            <a:ext cx="1962575" cy="428254"/>
          </a:xfrm>
          <a:prstGeom prst="line">
            <a:avLst/>
          </a:prstGeom>
        </p:spPr>
        <p:style>
          <a:lnRef idx="1">
            <a:schemeClr val="accent1"/>
          </a:lnRef>
          <a:fillRef idx="0">
            <a:schemeClr val="accent1"/>
          </a:fillRef>
          <a:effectRef idx="0">
            <a:schemeClr val="accent1"/>
          </a:effectRef>
          <a:fontRef idx="minor">
            <a:schemeClr val="tx1"/>
          </a:fontRef>
        </p:style>
      </p:cxnSp>
      <p:sp>
        <p:nvSpPr>
          <p:cNvPr id="22" name="Flowchart: Decision 21">
            <a:extLst>
              <a:ext uri="{FF2B5EF4-FFF2-40B4-BE49-F238E27FC236}">
                <a16:creationId xmlns:a16="http://schemas.microsoft.com/office/drawing/2014/main" id="{3B62854D-5DD7-EA23-5E31-3438F28BE53F}"/>
              </a:ext>
            </a:extLst>
          </p:cNvPr>
          <p:cNvSpPr/>
          <p:nvPr/>
        </p:nvSpPr>
        <p:spPr>
          <a:xfrm>
            <a:off x="9317247" y="1713160"/>
            <a:ext cx="1447800" cy="752475"/>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Fund</a:t>
            </a:r>
            <a:endParaRPr lang="en-AE" dirty="0"/>
          </a:p>
        </p:txBody>
      </p:sp>
      <p:cxnSp>
        <p:nvCxnSpPr>
          <p:cNvPr id="24" name="Straight Connector 23">
            <a:extLst>
              <a:ext uri="{FF2B5EF4-FFF2-40B4-BE49-F238E27FC236}">
                <a16:creationId xmlns:a16="http://schemas.microsoft.com/office/drawing/2014/main" id="{B390E70E-E736-B196-5BE8-2D6B0B1D230F}"/>
              </a:ext>
            </a:extLst>
          </p:cNvPr>
          <p:cNvCxnSpPr>
            <a:stCxn id="6" idx="2"/>
            <a:endCxn id="22" idx="0"/>
          </p:cNvCxnSpPr>
          <p:nvPr/>
        </p:nvCxnSpPr>
        <p:spPr>
          <a:xfrm flipH="1">
            <a:off x="10041147" y="1027629"/>
            <a:ext cx="1068562" cy="685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AB2755F-E2FE-29AA-8A54-2900551FDBE1}"/>
              </a:ext>
            </a:extLst>
          </p:cNvPr>
          <p:cNvCxnSpPr>
            <a:stCxn id="22" idx="2"/>
          </p:cNvCxnSpPr>
          <p:nvPr/>
        </p:nvCxnSpPr>
        <p:spPr>
          <a:xfrm flipH="1">
            <a:off x="8780519" y="2465635"/>
            <a:ext cx="1260628" cy="388071"/>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862C7E1-702E-3DDA-FEE7-68B9D430E49D}"/>
              </a:ext>
            </a:extLst>
          </p:cNvPr>
          <p:cNvSpPr txBox="1"/>
          <p:nvPr/>
        </p:nvSpPr>
        <p:spPr>
          <a:xfrm>
            <a:off x="5885540" y="1185728"/>
            <a:ext cx="1142284" cy="369332"/>
          </a:xfrm>
          <a:prstGeom prst="rect">
            <a:avLst/>
          </a:prstGeom>
          <a:noFill/>
        </p:spPr>
        <p:txBody>
          <a:bodyPr wrap="square" rtlCol="0">
            <a:spAutoFit/>
          </a:bodyPr>
          <a:lstStyle/>
          <a:p>
            <a:r>
              <a:rPr lang="en-US" dirty="0"/>
              <a:t>( 0, 1  )</a:t>
            </a:r>
            <a:endParaRPr lang="en-AE" dirty="0"/>
          </a:p>
        </p:txBody>
      </p:sp>
      <p:sp>
        <p:nvSpPr>
          <p:cNvPr id="28" name="TextBox 27">
            <a:extLst>
              <a:ext uri="{FF2B5EF4-FFF2-40B4-BE49-F238E27FC236}">
                <a16:creationId xmlns:a16="http://schemas.microsoft.com/office/drawing/2014/main" id="{F06C777D-B04F-66A6-F088-9F8340BB7C5F}"/>
              </a:ext>
            </a:extLst>
          </p:cNvPr>
          <p:cNvSpPr txBox="1"/>
          <p:nvPr/>
        </p:nvSpPr>
        <p:spPr>
          <a:xfrm>
            <a:off x="7027824" y="2718853"/>
            <a:ext cx="833883" cy="369332"/>
          </a:xfrm>
          <a:prstGeom prst="rect">
            <a:avLst/>
          </a:prstGeom>
          <a:noFill/>
        </p:spPr>
        <p:txBody>
          <a:bodyPr wrap="none" rtlCol="0">
            <a:spAutoFit/>
          </a:bodyPr>
          <a:lstStyle/>
          <a:p>
            <a:r>
              <a:rPr lang="en-US" dirty="0"/>
              <a:t>( 0, n  )</a:t>
            </a:r>
            <a:endParaRPr lang="en-AE" dirty="0"/>
          </a:p>
        </p:txBody>
      </p:sp>
      <p:sp>
        <p:nvSpPr>
          <p:cNvPr id="32" name="TextBox 31">
            <a:extLst>
              <a:ext uri="{FF2B5EF4-FFF2-40B4-BE49-F238E27FC236}">
                <a16:creationId xmlns:a16="http://schemas.microsoft.com/office/drawing/2014/main" id="{030FBFE2-38AF-8B8C-72D9-31AF13DE7C74}"/>
              </a:ext>
            </a:extLst>
          </p:cNvPr>
          <p:cNvSpPr txBox="1"/>
          <p:nvPr/>
        </p:nvSpPr>
        <p:spPr>
          <a:xfrm>
            <a:off x="7300947" y="1671742"/>
            <a:ext cx="1671638" cy="733663"/>
          </a:xfrm>
          <a:prstGeom prst="flowChartDecision">
            <a:avLst/>
          </a:prstGeom>
          <a:solidFill>
            <a:schemeClr val="accent1">
              <a:lumMod val="20000"/>
              <a:lumOff val="80000"/>
            </a:schemeClr>
          </a:solidFill>
        </p:spPr>
        <p:txBody>
          <a:bodyPr wrap="square">
            <a:spAutoFit/>
          </a:bodyPr>
          <a:lstStyle/>
          <a:p>
            <a:pPr algn="ctr"/>
            <a:r>
              <a:rPr lang="en-US" dirty="0"/>
              <a:t>PI</a:t>
            </a:r>
            <a:endParaRPr lang="en-AE" dirty="0"/>
          </a:p>
        </p:txBody>
      </p:sp>
      <p:sp>
        <p:nvSpPr>
          <p:cNvPr id="34" name="TextBox 33">
            <a:extLst>
              <a:ext uri="{FF2B5EF4-FFF2-40B4-BE49-F238E27FC236}">
                <a16:creationId xmlns:a16="http://schemas.microsoft.com/office/drawing/2014/main" id="{B0A07304-9AAD-19B2-ABAF-E056865EB161}"/>
              </a:ext>
            </a:extLst>
          </p:cNvPr>
          <p:cNvSpPr txBox="1"/>
          <p:nvPr/>
        </p:nvSpPr>
        <p:spPr>
          <a:xfrm>
            <a:off x="0" y="36769"/>
            <a:ext cx="6219824" cy="369332"/>
          </a:xfrm>
          <a:prstGeom prst="rect">
            <a:avLst/>
          </a:prstGeom>
          <a:noFill/>
        </p:spPr>
        <p:txBody>
          <a:bodyPr wrap="square">
            <a:spAutoFit/>
          </a:bodyPr>
          <a:lstStyle/>
          <a:p>
            <a:r>
              <a:rPr lang="en-US" dirty="0"/>
              <a:t>Relationships</a:t>
            </a:r>
            <a:endParaRPr lang="en-AE" dirty="0"/>
          </a:p>
        </p:txBody>
      </p:sp>
      <p:sp>
        <p:nvSpPr>
          <p:cNvPr id="35" name="TextBox 34">
            <a:extLst>
              <a:ext uri="{FF2B5EF4-FFF2-40B4-BE49-F238E27FC236}">
                <a16:creationId xmlns:a16="http://schemas.microsoft.com/office/drawing/2014/main" id="{E599D734-86D2-9A45-AD2D-087A0E9DCA1C}"/>
              </a:ext>
            </a:extLst>
          </p:cNvPr>
          <p:cNvSpPr txBox="1"/>
          <p:nvPr/>
        </p:nvSpPr>
        <p:spPr>
          <a:xfrm>
            <a:off x="0" y="4501099"/>
            <a:ext cx="1070348" cy="369332"/>
          </a:xfrm>
          <a:prstGeom prst="rect">
            <a:avLst/>
          </a:prstGeom>
          <a:noFill/>
        </p:spPr>
        <p:txBody>
          <a:bodyPr wrap="square">
            <a:spAutoFit/>
          </a:bodyPr>
          <a:lstStyle/>
          <a:p>
            <a:r>
              <a:rPr lang="en-US" dirty="0"/>
              <a:t>Entity</a:t>
            </a:r>
            <a:endParaRPr lang="en-AE" dirty="0"/>
          </a:p>
        </p:txBody>
      </p:sp>
      <p:cxnSp>
        <p:nvCxnSpPr>
          <p:cNvPr id="38" name="Straight Connector 37">
            <a:extLst>
              <a:ext uri="{FF2B5EF4-FFF2-40B4-BE49-F238E27FC236}">
                <a16:creationId xmlns:a16="http://schemas.microsoft.com/office/drawing/2014/main" id="{B8F3CA96-55C9-7F76-B942-480060CD9BB6}"/>
              </a:ext>
            </a:extLst>
          </p:cNvPr>
          <p:cNvCxnSpPr>
            <a:cxnSpLocks/>
            <a:stCxn id="16" idx="2"/>
            <a:endCxn id="32" idx="0"/>
          </p:cNvCxnSpPr>
          <p:nvPr/>
        </p:nvCxnSpPr>
        <p:spPr>
          <a:xfrm>
            <a:off x="7209224" y="942140"/>
            <a:ext cx="927542" cy="7296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EF5D927-81F3-7DB4-EC2D-DD88C1C21B6F}"/>
              </a:ext>
            </a:extLst>
          </p:cNvPr>
          <p:cNvCxnSpPr>
            <a:cxnSpLocks/>
            <a:stCxn id="32" idx="2"/>
            <a:endCxn id="5" idx="0"/>
          </p:cNvCxnSpPr>
          <p:nvPr/>
        </p:nvCxnSpPr>
        <p:spPr>
          <a:xfrm>
            <a:off x="8136766" y="2405405"/>
            <a:ext cx="220656" cy="44830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4742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B9AFE-77A7-96E6-8F6F-19B2367AD5D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28D1740-00B2-ADD1-601B-D4E0ABD55C84}"/>
              </a:ext>
            </a:extLst>
          </p:cNvPr>
          <p:cNvSpPr txBox="1"/>
          <p:nvPr/>
        </p:nvSpPr>
        <p:spPr>
          <a:xfrm>
            <a:off x="55369" y="395825"/>
            <a:ext cx="3619500" cy="3970318"/>
          </a:xfrm>
          <a:prstGeom prst="rect">
            <a:avLst/>
          </a:prstGeom>
          <a:solidFill>
            <a:schemeClr val="accent6">
              <a:lumMod val="20000"/>
              <a:lumOff val="80000"/>
            </a:schemeClr>
          </a:solidFill>
          <a:ln>
            <a:solidFill>
              <a:schemeClr val="accent1"/>
            </a:solidFill>
          </a:ln>
        </p:spPr>
        <p:txBody>
          <a:bodyPr wrap="square">
            <a:spAutoFit/>
          </a:bodyPr>
          <a:lstStyle/>
          <a:p>
            <a:r>
              <a:rPr lang="en-GB" sz="1800" dirty="0"/>
              <a:t>Project is </a:t>
            </a:r>
            <a:r>
              <a:rPr lang="en-GB" sz="1800" u="sng" dirty="0"/>
              <a:t>funded</a:t>
            </a:r>
            <a:r>
              <a:rPr lang="en-GB" sz="1800" dirty="0"/>
              <a:t> by a grant</a:t>
            </a:r>
          </a:p>
          <a:p>
            <a:r>
              <a:rPr lang="en-GB" sz="1800" dirty="0"/>
              <a:t>Grant </a:t>
            </a:r>
            <a:r>
              <a:rPr lang="en-GB" sz="1800" u="sng" dirty="0"/>
              <a:t>pay</a:t>
            </a:r>
            <a:r>
              <a:rPr lang="en-GB" sz="1800" dirty="0"/>
              <a:t> subject</a:t>
            </a:r>
          </a:p>
          <a:p>
            <a:r>
              <a:rPr lang="en-GB" dirty="0"/>
              <a:t>Grant </a:t>
            </a:r>
            <a:r>
              <a:rPr lang="en-GB" u="sng" dirty="0"/>
              <a:t>pay</a:t>
            </a:r>
            <a:r>
              <a:rPr lang="en-GB" dirty="0"/>
              <a:t> equipment</a:t>
            </a:r>
          </a:p>
          <a:p>
            <a:r>
              <a:rPr lang="en-GB" dirty="0"/>
              <a:t>Grant </a:t>
            </a:r>
            <a:r>
              <a:rPr lang="en-GB" u="sng" dirty="0"/>
              <a:t>pay</a:t>
            </a:r>
            <a:r>
              <a:rPr lang="en-GB" dirty="0"/>
              <a:t> drug</a:t>
            </a:r>
          </a:p>
          <a:p>
            <a:endParaRPr lang="en-GB" dirty="0"/>
          </a:p>
          <a:p>
            <a:r>
              <a:rPr lang="en-GB" dirty="0"/>
              <a:t>Drug </a:t>
            </a:r>
            <a:r>
              <a:rPr lang="en-GB" u="sng" dirty="0"/>
              <a:t>provided by </a:t>
            </a:r>
            <a:r>
              <a:rPr lang="en-GB" dirty="0"/>
              <a:t>company</a:t>
            </a:r>
          </a:p>
          <a:p>
            <a:r>
              <a:rPr lang="en-GB" dirty="0"/>
              <a:t>Equipment </a:t>
            </a:r>
            <a:r>
              <a:rPr lang="en-GB" u="sng" dirty="0"/>
              <a:t>provided by </a:t>
            </a:r>
            <a:r>
              <a:rPr lang="en-GB" dirty="0"/>
              <a:t>company</a:t>
            </a:r>
          </a:p>
          <a:p>
            <a:endParaRPr lang="en-GB" dirty="0"/>
          </a:p>
          <a:p>
            <a:r>
              <a:rPr lang="en-GB" dirty="0"/>
              <a:t>Drug </a:t>
            </a:r>
            <a:r>
              <a:rPr lang="en-GB" u="sng" dirty="0"/>
              <a:t>are used in </a:t>
            </a:r>
            <a:r>
              <a:rPr lang="en-GB" dirty="0"/>
              <a:t>a project</a:t>
            </a:r>
          </a:p>
          <a:p>
            <a:r>
              <a:rPr lang="en-GB" dirty="0"/>
              <a:t>Equipment are </a:t>
            </a:r>
            <a:r>
              <a:rPr lang="en-GB" u="sng" dirty="0"/>
              <a:t>used in</a:t>
            </a:r>
            <a:r>
              <a:rPr lang="en-GB" dirty="0"/>
              <a:t> a project</a:t>
            </a:r>
          </a:p>
          <a:p>
            <a:endParaRPr lang="en-GB" u="sng" dirty="0"/>
          </a:p>
          <a:p>
            <a:r>
              <a:rPr lang="en-GB" dirty="0"/>
              <a:t>Employee </a:t>
            </a:r>
            <a:r>
              <a:rPr lang="en-GB" u="sng" dirty="0"/>
              <a:t>work on</a:t>
            </a:r>
            <a:r>
              <a:rPr lang="en-GB" dirty="0"/>
              <a:t> project</a:t>
            </a:r>
          </a:p>
          <a:p>
            <a:r>
              <a:rPr lang="en-GB" dirty="0"/>
              <a:t>Project </a:t>
            </a:r>
            <a:r>
              <a:rPr lang="en-GB" u="sng" dirty="0"/>
              <a:t>led by </a:t>
            </a:r>
            <a:r>
              <a:rPr lang="en-GB" sz="1800" dirty="0">
                <a:highlight>
                  <a:srgbClr val="FFFF00"/>
                </a:highlight>
              </a:rPr>
              <a:t>principal</a:t>
            </a:r>
            <a:r>
              <a:rPr lang="en-GB" dirty="0">
                <a:highlight>
                  <a:srgbClr val="FFFF00"/>
                </a:highlight>
              </a:rPr>
              <a:t> investigator</a:t>
            </a:r>
            <a:r>
              <a:rPr lang="en-GB" u="sng" dirty="0">
                <a:highlight>
                  <a:srgbClr val="FFFF00"/>
                </a:highlight>
              </a:rPr>
              <a:t> </a:t>
            </a:r>
            <a:endParaRPr lang="en-GB" dirty="0">
              <a:highlight>
                <a:srgbClr val="FFFF00"/>
              </a:highlight>
            </a:endParaRPr>
          </a:p>
          <a:p>
            <a:r>
              <a:rPr lang="en-GB" dirty="0"/>
              <a:t>Report </a:t>
            </a:r>
            <a:r>
              <a:rPr lang="en-GB" u="sng" dirty="0"/>
              <a:t>describes</a:t>
            </a:r>
            <a:r>
              <a:rPr lang="en-GB" dirty="0"/>
              <a:t> result of study</a:t>
            </a:r>
            <a:endParaRPr lang="en-AE" dirty="0"/>
          </a:p>
        </p:txBody>
      </p:sp>
      <p:sp>
        <p:nvSpPr>
          <p:cNvPr id="3" name="TextBox 2">
            <a:extLst>
              <a:ext uri="{FF2B5EF4-FFF2-40B4-BE49-F238E27FC236}">
                <a16:creationId xmlns:a16="http://schemas.microsoft.com/office/drawing/2014/main" id="{12C44A4B-4CE1-1632-C016-C437B43E4825}"/>
              </a:ext>
            </a:extLst>
          </p:cNvPr>
          <p:cNvSpPr txBox="1"/>
          <p:nvPr/>
        </p:nvSpPr>
        <p:spPr>
          <a:xfrm>
            <a:off x="66675" y="4870431"/>
            <a:ext cx="4743450" cy="2862322"/>
          </a:xfrm>
          <a:prstGeom prst="rect">
            <a:avLst/>
          </a:prstGeom>
          <a:solidFill>
            <a:schemeClr val="accent2">
              <a:lumMod val="20000"/>
              <a:lumOff val="80000"/>
            </a:schemeClr>
          </a:solidFill>
          <a:ln>
            <a:solidFill>
              <a:schemeClr val="accent1"/>
            </a:solidFill>
          </a:ln>
        </p:spPr>
        <p:txBody>
          <a:bodyPr wrap="square" numCol="1">
            <a:spAutoFit/>
          </a:bodyPr>
          <a:lstStyle/>
          <a:p>
            <a:r>
              <a:rPr lang="en-GB" sz="1800" dirty="0"/>
              <a:t>Projects -&gt; Attribute -- </a:t>
            </a:r>
            <a:r>
              <a:rPr lang="en-GB" dirty="0"/>
              <a:t>stages of development</a:t>
            </a:r>
            <a:endParaRPr lang="en-AE" dirty="0"/>
          </a:p>
          <a:p>
            <a:r>
              <a:rPr lang="en-GB" sz="1800" dirty="0"/>
              <a:t>Grant</a:t>
            </a:r>
          </a:p>
          <a:p>
            <a:r>
              <a:rPr lang="en-GB" sz="1800" dirty="0"/>
              <a:t>study's subjects -&gt; Attribute  therapeutic regimes</a:t>
            </a:r>
            <a:endParaRPr lang="en-GB" dirty="0"/>
          </a:p>
          <a:p>
            <a:r>
              <a:rPr lang="en-GB" sz="1800" dirty="0"/>
              <a:t>Drugs  </a:t>
            </a:r>
            <a:r>
              <a:rPr lang="en-GB" sz="1800" dirty="0">
                <a:sym typeface="Wingdings" panose="05000000000000000000" pitchFamily="2" charset="2"/>
              </a:rPr>
              <a:t> Attribute    </a:t>
            </a:r>
            <a:r>
              <a:rPr lang="en-GB" sz="1800" dirty="0"/>
              <a:t>Effects</a:t>
            </a:r>
          </a:p>
          <a:p>
            <a:r>
              <a:rPr lang="en-GB" sz="1800" dirty="0"/>
              <a:t>Equipment</a:t>
            </a:r>
          </a:p>
          <a:p>
            <a:r>
              <a:rPr lang="en-GB" sz="1800" dirty="0"/>
              <a:t>Companies</a:t>
            </a:r>
          </a:p>
          <a:p>
            <a:r>
              <a:rPr lang="en-GB" sz="1800" dirty="0"/>
              <a:t>Employees</a:t>
            </a:r>
          </a:p>
          <a:p>
            <a:r>
              <a:rPr lang="en-GB" sz="1800" dirty="0"/>
              <a:t>?principal investigator</a:t>
            </a:r>
          </a:p>
          <a:p>
            <a:r>
              <a:rPr lang="en-GB" sz="1800" dirty="0"/>
              <a:t>research report</a:t>
            </a:r>
          </a:p>
          <a:p>
            <a:r>
              <a:rPr lang="en-GB" sz="1800" dirty="0"/>
              <a:t>results</a:t>
            </a:r>
            <a:endParaRPr lang="en-AE" dirty="0"/>
          </a:p>
        </p:txBody>
      </p:sp>
      <p:sp>
        <p:nvSpPr>
          <p:cNvPr id="5" name="TextBox 4">
            <a:extLst>
              <a:ext uri="{FF2B5EF4-FFF2-40B4-BE49-F238E27FC236}">
                <a16:creationId xmlns:a16="http://schemas.microsoft.com/office/drawing/2014/main" id="{38F05EC7-0BDA-DA2D-1948-B640B54DFCB2}"/>
              </a:ext>
            </a:extLst>
          </p:cNvPr>
          <p:cNvSpPr txBox="1"/>
          <p:nvPr/>
        </p:nvSpPr>
        <p:spPr>
          <a:xfrm>
            <a:off x="7934325" y="2853706"/>
            <a:ext cx="846194" cy="369332"/>
          </a:xfrm>
          <a:prstGeom prst="rect">
            <a:avLst/>
          </a:prstGeom>
          <a:solidFill>
            <a:schemeClr val="accent4">
              <a:lumMod val="20000"/>
              <a:lumOff val="80000"/>
            </a:schemeClr>
          </a:solidFill>
        </p:spPr>
        <p:txBody>
          <a:bodyPr wrap="none" rtlCol="0">
            <a:spAutoFit/>
          </a:bodyPr>
          <a:lstStyle/>
          <a:p>
            <a:r>
              <a:rPr lang="en-US" dirty="0"/>
              <a:t>Project</a:t>
            </a:r>
            <a:endParaRPr lang="en-AE" dirty="0"/>
          </a:p>
        </p:txBody>
      </p:sp>
      <p:sp>
        <p:nvSpPr>
          <p:cNvPr id="6" name="TextBox 5">
            <a:extLst>
              <a:ext uri="{FF2B5EF4-FFF2-40B4-BE49-F238E27FC236}">
                <a16:creationId xmlns:a16="http://schemas.microsoft.com/office/drawing/2014/main" id="{5A332004-FF08-2496-820C-9DD16FE7E4AA}"/>
              </a:ext>
            </a:extLst>
          </p:cNvPr>
          <p:cNvSpPr txBox="1"/>
          <p:nvPr/>
        </p:nvSpPr>
        <p:spPr>
          <a:xfrm>
            <a:off x="10753104" y="658297"/>
            <a:ext cx="713209" cy="369332"/>
          </a:xfrm>
          <a:prstGeom prst="rect">
            <a:avLst/>
          </a:prstGeom>
          <a:solidFill>
            <a:schemeClr val="accent4">
              <a:lumMod val="20000"/>
              <a:lumOff val="80000"/>
            </a:schemeClr>
          </a:solidFill>
        </p:spPr>
        <p:txBody>
          <a:bodyPr wrap="none" rtlCol="0">
            <a:spAutoFit/>
          </a:bodyPr>
          <a:lstStyle/>
          <a:p>
            <a:r>
              <a:rPr lang="en-US" dirty="0"/>
              <a:t>Grant</a:t>
            </a:r>
            <a:endParaRPr lang="en-AE" dirty="0"/>
          </a:p>
        </p:txBody>
      </p:sp>
      <p:sp>
        <p:nvSpPr>
          <p:cNvPr id="8" name="TextBox 7">
            <a:extLst>
              <a:ext uri="{FF2B5EF4-FFF2-40B4-BE49-F238E27FC236}">
                <a16:creationId xmlns:a16="http://schemas.microsoft.com/office/drawing/2014/main" id="{CD16FD0F-6290-D677-FFC3-1EA5467022E5}"/>
              </a:ext>
            </a:extLst>
          </p:cNvPr>
          <p:cNvSpPr txBox="1"/>
          <p:nvPr/>
        </p:nvSpPr>
        <p:spPr>
          <a:xfrm>
            <a:off x="10135815" y="4501099"/>
            <a:ext cx="985837" cy="369332"/>
          </a:xfrm>
          <a:prstGeom prst="rect">
            <a:avLst/>
          </a:prstGeom>
          <a:solidFill>
            <a:schemeClr val="accent4">
              <a:lumMod val="20000"/>
              <a:lumOff val="80000"/>
            </a:schemeClr>
          </a:solidFill>
        </p:spPr>
        <p:txBody>
          <a:bodyPr wrap="square">
            <a:spAutoFit/>
          </a:bodyPr>
          <a:lstStyle/>
          <a:p>
            <a:r>
              <a:rPr lang="en-GB" sz="1800" dirty="0"/>
              <a:t>subject</a:t>
            </a:r>
            <a:endParaRPr lang="en-AE" dirty="0"/>
          </a:p>
        </p:txBody>
      </p:sp>
      <p:sp>
        <p:nvSpPr>
          <p:cNvPr id="10" name="TextBox 9">
            <a:extLst>
              <a:ext uri="{FF2B5EF4-FFF2-40B4-BE49-F238E27FC236}">
                <a16:creationId xmlns:a16="http://schemas.microsoft.com/office/drawing/2014/main" id="{F1C7C4EA-EE30-76D1-60E2-2C649DB81E4E}"/>
              </a:ext>
            </a:extLst>
          </p:cNvPr>
          <p:cNvSpPr txBox="1"/>
          <p:nvPr/>
        </p:nvSpPr>
        <p:spPr>
          <a:xfrm>
            <a:off x="7100888" y="4370905"/>
            <a:ext cx="1100137" cy="369332"/>
          </a:xfrm>
          <a:prstGeom prst="rect">
            <a:avLst/>
          </a:prstGeom>
          <a:solidFill>
            <a:schemeClr val="accent4">
              <a:lumMod val="20000"/>
              <a:lumOff val="80000"/>
            </a:schemeClr>
          </a:solidFill>
        </p:spPr>
        <p:txBody>
          <a:bodyPr wrap="square">
            <a:spAutoFit/>
          </a:bodyPr>
          <a:lstStyle/>
          <a:p>
            <a:r>
              <a:rPr lang="en-GB" sz="1800" dirty="0"/>
              <a:t>Drugs</a:t>
            </a:r>
            <a:endParaRPr lang="en-AE" dirty="0"/>
          </a:p>
        </p:txBody>
      </p:sp>
      <p:sp>
        <p:nvSpPr>
          <p:cNvPr id="12" name="TextBox 11">
            <a:extLst>
              <a:ext uri="{FF2B5EF4-FFF2-40B4-BE49-F238E27FC236}">
                <a16:creationId xmlns:a16="http://schemas.microsoft.com/office/drawing/2014/main" id="{C2EDA837-EB72-2D41-C5F0-B669E5B164E5}"/>
              </a:ext>
            </a:extLst>
          </p:cNvPr>
          <p:cNvSpPr txBox="1"/>
          <p:nvPr/>
        </p:nvSpPr>
        <p:spPr>
          <a:xfrm>
            <a:off x="5200650" y="4377274"/>
            <a:ext cx="1566862" cy="369332"/>
          </a:xfrm>
          <a:prstGeom prst="rect">
            <a:avLst/>
          </a:prstGeom>
          <a:solidFill>
            <a:schemeClr val="accent4">
              <a:lumMod val="20000"/>
              <a:lumOff val="80000"/>
            </a:schemeClr>
          </a:solidFill>
        </p:spPr>
        <p:txBody>
          <a:bodyPr wrap="square">
            <a:spAutoFit/>
          </a:bodyPr>
          <a:lstStyle/>
          <a:p>
            <a:r>
              <a:rPr lang="en-GB" sz="1800" dirty="0"/>
              <a:t>Equipment</a:t>
            </a:r>
            <a:endParaRPr lang="en-AE" dirty="0"/>
          </a:p>
        </p:txBody>
      </p:sp>
      <p:sp>
        <p:nvSpPr>
          <p:cNvPr id="14" name="TextBox 13">
            <a:extLst>
              <a:ext uri="{FF2B5EF4-FFF2-40B4-BE49-F238E27FC236}">
                <a16:creationId xmlns:a16="http://schemas.microsoft.com/office/drawing/2014/main" id="{53B0AE4C-0639-DC02-9969-19ED305D63A6}"/>
              </a:ext>
            </a:extLst>
          </p:cNvPr>
          <p:cNvSpPr txBox="1"/>
          <p:nvPr/>
        </p:nvSpPr>
        <p:spPr>
          <a:xfrm>
            <a:off x="6281738" y="5535096"/>
            <a:ext cx="1471612" cy="369332"/>
          </a:xfrm>
          <a:prstGeom prst="rect">
            <a:avLst/>
          </a:prstGeom>
          <a:solidFill>
            <a:schemeClr val="accent4">
              <a:lumMod val="20000"/>
              <a:lumOff val="80000"/>
            </a:schemeClr>
          </a:solidFill>
        </p:spPr>
        <p:txBody>
          <a:bodyPr wrap="square">
            <a:spAutoFit/>
          </a:bodyPr>
          <a:lstStyle/>
          <a:p>
            <a:r>
              <a:rPr lang="en-GB" sz="1800" dirty="0"/>
              <a:t>Companies</a:t>
            </a:r>
            <a:endParaRPr lang="en-AE" dirty="0"/>
          </a:p>
        </p:txBody>
      </p:sp>
      <p:sp>
        <p:nvSpPr>
          <p:cNvPr id="16" name="TextBox 15">
            <a:extLst>
              <a:ext uri="{FF2B5EF4-FFF2-40B4-BE49-F238E27FC236}">
                <a16:creationId xmlns:a16="http://schemas.microsoft.com/office/drawing/2014/main" id="{373EA545-33D5-34C2-89BA-BA5FC0EF5216}"/>
              </a:ext>
            </a:extLst>
          </p:cNvPr>
          <p:cNvSpPr txBox="1"/>
          <p:nvPr/>
        </p:nvSpPr>
        <p:spPr>
          <a:xfrm>
            <a:off x="5014841" y="163600"/>
            <a:ext cx="1235868" cy="369332"/>
          </a:xfrm>
          <a:prstGeom prst="rect">
            <a:avLst/>
          </a:prstGeom>
          <a:solidFill>
            <a:schemeClr val="accent4">
              <a:lumMod val="20000"/>
              <a:lumOff val="80000"/>
            </a:schemeClr>
          </a:solidFill>
        </p:spPr>
        <p:txBody>
          <a:bodyPr wrap="square">
            <a:spAutoFit/>
          </a:bodyPr>
          <a:lstStyle/>
          <a:p>
            <a:r>
              <a:rPr lang="en-GB" sz="1800" dirty="0"/>
              <a:t>Employees</a:t>
            </a:r>
            <a:endParaRPr lang="en-AE" dirty="0"/>
          </a:p>
        </p:txBody>
      </p:sp>
      <p:sp>
        <p:nvSpPr>
          <p:cNvPr id="17" name="Flowchart: Decision 16">
            <a:extLst>
              <a:ext uri="{FF2B5EF4-FFF2-40B4-BE49-F238E27FC236}">
                <a16:creationId xmlns:a16="http://schemas.microsoft.com/office/drawing/2014/main" id="{3140AFC6-1215-9A48-A65C-E9372B31A3C4}"/>
              </a:ext>
            </a:extLst>
          </p:cNvPr>
          <p:cNvSpPr/>
          <p:nvPr/>
        </p:nvSpPr>
        <p:spPr>
          <a:xfrm>
            <a:off x="5559028" y="1806862"/>
            <a:ext cx="1671637" cy="618590"/>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work on </a:t>
            </a:r>
            <a:endParaRPr lang="en-AE" dirty="0"/>
          </a:p>
        </p:txBody>
      </p:sp>
      <p:cxnSp>
        <p:nvCxnSpPr>
          <p:cNvPr id="19" name="Straight Connector 18">
            <a:extLst>
              <a:ext uri="{FF2B5EF4-FFF2-40B4-BE49-F238E27FC236}">
                <a16:creationId xmlns:a16="http://schemas.microsoft.com/office/drawing/2014/main" id="{FFF28D0D-0D0C-D3B5-2E82-A549E02D0AD4}"/>
              </a:ext>
            </a:extLst>
          </p:cNvPr>
          <p:cNvCxnSpPr>
            <a:stCxn id="16" idx="2"/>
            <a:endCxn id="17" idx="0"/>
          </p:cNvCxnSpPr>
          <p:nvPr/>
        </p:nvCxnSpPr>
        <p:spPr>
          <a:xfrm>
            <a:off x="5632775" y="532932"/>
            <a:ext cx="762072" cy="1273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C260056-B922-BFC1-AFB3-C26F47F1BC9D}"/>
              </a:ext>
            </a:extLst>
          </p:cNvPr>
          <p:cNvCxnSpPr>
            <a:stCxn id="17" idx="2"/>
            <a:endCxn id="5" idx="0"/>
          </p:cNvCxnSpPr>
          <p:nvPr/>
        </p:nvCxnSpPr>
        <p:spPr>
          <a:xfrm>
            <a:off x="6394847" y="2425452"/>
            <a:ext cx="1962575" cy="428254"/>
          </a:xfrm>
          <a:prstGeom prst="line">
            <a:avLst/>
          </a:prstGeom>
        </p:spPr>
        <p:style>
          <a:lnRef idx="1">
            <a:schemeClr val="accent1"/>
          </a:lnRef>
          <a:fillRef idx="0">
            <a:schemeClr val="accent1"/>
          </a:fillRef>
          <a:effectRef idx="0">
            <a:schemeClr val="accent1"/>
          </a:effectRef>
          <a:fontRef idx="minor">
            <a:schemeClr val="tx1"/>
          </a:fontRef>
        </p:style>
      </p:cxnSp>
      <p:sp>
        <p:nvSpPr>
          <p:cNvPr id="22" name="Flowchart: Decision 21">
            <a:extLst>
              <a:ext uri="{FF2B5EF4-FFF2-40B4-BE49-F238E27FC236}">
                <a16:creationId xmlns:a16="http://schemas.microsoft.com/office/drawing/2014/main" id="{6CF1F71C-7980-6D1D-152F-F4EFE69FC3BC}"/>
              </a:ext>
            </a:extLst>
          </p:cNvPr>
          <p:cNvSpPr/>
          <p:nvPr/>
        </p:nvSpPr>
        <p:spPr>
          <a:xfrm>
            <a:off x="9317247" y="1713160"/>
            <a:ext cx="1447800" cy="752475"/>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Fund</a:t>
            </a:r>
            <a:endParaRPr lang="en-AE" dirty="0"/>
          </a:p>
        </p:txBody>
      </p:sp>
      <p:cxnSp>
        <p:nvCxnSpPr>
          <p:cNvPr id="24" name="Straight Connector 23">
            <a:extLst>
              <a:ext uri="{FF2B5EF4-FFF2-40B4-BE49-F238E27FC236}">
                <a16:creationId xmlns:a16="http://schemas.microsoft.com/office/drawing/2014/main" id="{E0B3A45A-3118-2241-8E50-553F46945070}"/>
              </a:ext>
            </a:extLst>
          </p:cNvPr>
          <p:cNvCxnSpPr>
            <a:stCxn id="6" idx="2"/>
            <a:endCxn id="22" idx="0"/>
          </p:cNvCxnSpPr>
          <p:nvPr/>
        </p:nvCxnSpPr>
        <p:spPr>
          <a:xfrm flipH="1">
            <a:off x="10041147" y="1027629"/>
            <a:ext cx="1068562" cy="685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5DF8CC-BA8C-0A27-9D99-D5706830DD2F}"/>
              </a:ext>
            </a:extLst>
          </p:cNvPr>
          <p:cNvCxnSpPr>
            <a:stCxn id="22" idx="2"/>
          </p:cNvCxnSpPr>
          <p:nvPr/>
        </p:nvCxnSpPr>
        <p:spPr>
          <a:xfrm flipH="1">
            <a:off x="8780519" y="2465635"/>
            <a:ext cx="1260628" cy="388071"/>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341AEEA5-7D10-5669-0F47-4C7A51FDEAE5}"/>
              </a:ext>
            </a:extLst>
          </p:cNvPr>
          <p:cNvSpPr txBox="1"/>
          <p:nvPr/>
        </p:nvSpPr>
        <p:spPr>
          <a:xfrm>
            <a:off x="5885540" y="1185728"/>
            <a:ext cx="1142284" cy="369332"/>
          </a:xfrm>
          <a:prstGeom prst="rect">
            <a:avLst/>
          </a:prstGeom>
          <a:noFill/>
        </p:spPr>
        <p:txBody>
          <a:bodyPr wrap="square" rtlCol="0">
            <a:spAutoFit/>
          </a:bodyPr>
          <a:lstStyle/>
          <a:p>
            <a:r>
              <a:rPr lang="en-US" dirty="0"/>
              <a:t>( 0, 1  )</a:t>
            </a:r>
            <a:endParaRPr lang="en-AE" dirty="0"/>
          </a:p>
        </p:txBody>
      </p:sp>
      <p:sp>
        <p:nvSpPr>
          <p:cNvPr id="28" name="TextBox 27">
            <a:extLst>
              <a:ext uri="{FF2B5EF4-FFF2-40B4-BE49-F238E27FC236}">
                <a16:creationId xmlns:a16="http://schemas.microsoft.com/office/drawing/2014/main" id="{03DE682D-8D58-5AAB-779A-FE2326C5BDE1}"/>
              </a:ext>
            </a:extLst>
          </p:cNvPr>
          <p:cNvSpPr txBox="1"/>
          <p:nvPr/>
        </p:nvSpPr>
        <p:spPr>
          <a:xfrm>
            <a:off x="7027824" y="2718853"/>
            <a:ext cx="833883" cy="369332"/>
          </a:xfrm>
          <a:prstGeom prst="rect">
            <a:avLst/>
          </a:prstGeom>
          <a:noFill/>
        </p:spPr>
        <p:txBody>
          <a:bodyPr wrap="none" rtlCol="0">
            <a:spAutoFit/>
          </a:bodyPr>
          <a:lstStyle/>
          <a:p>
            <a:r>
              <a:rPr lang="en-US" dirty="0"/>
              <a:t>( 0, n  )</a:t>
            </a:r>
            <a:endParaRPr lang="en-AE" dirty="0"/>
          </a:p>
        </p:txBody>
      </p:sp>
      <p:sp>
        <p:nvSpPr>
          <p:cNvPr id="32" name="TextBox 31">
            <a:extLst>
              <a:ext uri="{FF2B5EF4-FFF2-40B4-BE49-F238E27FC236}">
                <a16:creationId xmlns:a16="http://schemas.microsoft.com/office/drawing/2014/main" id="{EBD51EC3-201C-4144-7903-D49D9D72E95B}"/>
              </a:ext>
            </a:extLst>
          </p:cNvPr>
          <p:cNvSpPr txBox="1"/>
          <p:nvPr/>
        </p:nvSpPr>
        <p:spPr>
          <a:xfrm>
            <a:off x="6980869" y="36769"/>
            <a:ext cx="1671638" cy="733663"/>
          </a:xfrm>
          <a:prstGeom prst="flowChartDecision">
            <a:avLst/>
          </a:prstGeom>
          <a:solidFill>
            <a:schemeClr val="accent1">
              <a:lumMod val="20000"/>
              <a:lumOff val="80000"/>
            </a:schemeClr>
          </a:solidFill>
        </p:spPr>
        <p:txBody>
          <a:bodyPr wrap="square">
            <a:spAutoFit/>
          </a:bodyPr>
          <a:lstStyle/>
          <a:p>
            <a:pPr algn="ctr"/>
            <a:r>
              <a:rPr lang="en-US" dirty="0"/>
              <a:t>guides</a:t>
            </a:r>
            <a:endParaRPr lang="en-AE" dirty="0"/>
          </a:p>
        </p:txBody>
      </p:sp>
      <p:sp>
        <p:nvSpPr>
          <p:cNvPr id="34" name="TextBox 33">
            <a:extLst>
              <a:ext uri="{FF2B5EF4-FFF2-40B4-BE49-F238E27FC236}">
                <a16:creationId xmlns:a16="http://schemas.microsoft.com/office/drawing/2014/main" id="{65EEAB64-1AEB-AA48-939E-8972649F5DAA}"/>
              </a:ext>
            </a:extLst>
          </p:cNvPr>
          <p:cNvSpPr txBox="1"/>
          <p:nvPr/>
        </p:nvSpPr>
        <p:spPr>
          <a:xfrm>
            <a:off x="0" y="36769"/>
            <a:ext cx="6219824" cy="369332"/>
          </a:xfrm>
          <a:prstGeom prst="rect">
            <a:avLst/>
          </a:prstGeom>
          <a:noFill/>
        </p:spPr>
        <p:txBody>
          <a:bodyPr wrap="square">
            <a:spAutoFit/>
          </a:bodyPr>
          <a:lstStyle/>
          <a:p>
            <a:r>
              <a:rPr lang="en-US" dirty="0"/>
              <a:t>Relationships</a:t>
            </a:r>
            <a:endParaRPr lang="en-AE" dirty="0"/>
          </a:p>
        </p:txBody>
      </p:sp>
      <p:sp>
        <p:nvSpPr>
          <p:cNvPr id="35" name="TextBox 34">
            <a:extLst>
              <a:ext uri="{FF2B5EF4-FFF2-40B4-BE49-F238E27FC236}">
                <a16:creationId xmlns:a16="http://schemas.microsoft.com/office/drawing/2014/main" id="{7E4274F6-CA3C-82D9-F45F-C873995FE325}"/>
              </a:ext>
            </a:extLst>
          </p:cNvPr>
          <p:cNvSpPr txBox="1"/>
          <p:nvPr/>
        </p:nvSpPr>
        <p:spPr>
          <a:xfrm>
            <a:off x="0" y="4501099"/>
            <a:ext cx="1070348" cy="369332"/>
          </a:xfrm>
          <a:prstGeom prst="rect">
            <a:avLst/>
          </a:prstGeom>
          <a:noFill/>
        </p:spPr>
        <p:txBody>
          <a:bodyPr wrap="square">
            <a:spAutoFit/>
          </a:bodyPr>
          <a:lstStyle/>
          <a:p>
            <a:r>
              <a:rPr lang="en-US" dirty="0"/>
              <a:t>Entity</a:t>
            </a:r>
            <a:endParaRPr lang="en-AE" dirty="0"/>
          </a:p>
        </p:txBody>
      </p:sp>
      <p:cxnSp>
        <p:nvCxnSpPr>
          <p:cNvPr id="38" name="Straight Connector 37">
            <a:extLst>
              <a:ext uri="{FF2B5EF4-FFF2-40B4-BE49-F238E27FC236}">
                <a16:creationId xmlns:a16="http://schemas.microsoft.com/office/drawing/2014/main" id="{8C31888F-B63B-8598-8F78-EF6C4F301056}"/>
              </a:ext>
            </a:extLst>
          </p:cNvPr>
          <p:cNvCxnSpPr>
            <a:cxnSpLocks/>
            <a:stCxn id="16" idx="3"/>
            <a:endCxn id="32" idx="1"/>
          </p:cNvCxnSpPr>
          <p:nvPr/>
        </p:nvCxnSpPr>
        <p:spPr>
          <a:xfrm>
            <a:off x="6250709" y="348266"/>
            <a:ext cx="730160" cy="55335"/>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CD4AF0C-EDCF-1510-AC6C-C03C84F5DA78}"/>
              </a:ext>
            </a:extLst>
          </p:cNvPr>
          <p:cNvSpPr txBox="1"/>
          <p:nvPr/>
        </p:nvSpPr>
        <p:spPr>
          <a:xfrm>
            <a:off x="9272854" y="163600"/>
            <a:ext cx="360996" cy="369332"/>
          </a:xfrm>
          <a:prstGeom prst="rect">
            <a:avLst/>
          </a:prstGeom>
          <a:solidFill>
            <a:schemeClr val="accent4">
              <a:lumMod val="20000"/>
              <a:lumOff val="80000"/>
            </a:schemeClr>
          </a:solidFill>
        </p:spPr>
        <p:txBody>
          <a:bodyPr wrap="none" rtlCol="0">
            <a:spAutoFit/>
          </a:bodyPr>
          <a:lstStyle/>
          <a:p>
            <a:r>
              <a:rPr lang="en-US" dirty="0"/>
              <a:t>PI</a:t>
            </a:r>
            <a:endParaRPr lang="en-AE" dirty="0"/>
          </a:p>
        </p:txBody>
      </p:sp>
      <p:cxnSp>
        <p:nvCxnSpPr>
          <p:cNvPr id="23" name="Straight Connector 22">
            <a:extLst>
              <a:ext uri="{FF2B5EF4-FFF2-40B4-BE49-F238E27FC236}">
                <a16:creationId xmlns:a16="http://schemas.microsoft.com/office/drawing/2014/main" id="{7D5BBFD3-8F30-6C80-18AF-51AAC5364974}"/>
              </a:ext>
            </a:extLst>
          </p:cNvPr>
          <p:cNvCxnSpPr>
            <a:stCxn id="32" idx="3"/>
            <a:endCxn id="2" idx="1"/>
          </p:cNvCxnSpPr>
          <p:nvPr/>
        </p:nvCxnSpPr>
        <p:spPr>
          <a:xfrm flipV="1">
            <a:off x="8652507" y="348266"/>
            <a:ext cx="620347" cy="55335"/>
          </a:xfrm>
          <a:prstGeom prst="line">
            <a:avLst/>
          </a:prstGeom>
        </p:spPr>
        <p:style>
          <a:lnRef idx="1">
            <a:schemeClr val="accent1"/>
          </a:lnRef>
          <a:fillRef idx="0">
            <a:schemeClr val="accent1"/>
          </a:fillRef>
          <a:effectRef idx="0">
            <a:schemeClr val="accent1"/>
          </a:effectRef>
          <a:fontRef idx="minor">
            <a:schemeClr val="tx1"/>
          </a:fontRef>
        </p:style>
      </p:cxnSp>
      <p:sp>
        <p:nvSpPr>
          <p:cNvPr id="25" name="Flowchart: Decision 24">
            <a:extLst>
              <a:ext uri="{FF2B5EF4-FFF2-40B4-BE49-F238E27FC236}">
                <a16:creationId xmlns:a16="http://schemas.microsoft.com/office/drawing/2014/main" id="{5C585B1E-B0E7-14CE-D9BA-45A1F6F80A23}"/>
              </a:ext>
            </a:extLst>
          </p:cNvPr>
          <p:cNvSpPr/>
          <p:nvPr/>
        </p:nvSpPr>
        <p:spPr>
          <a:xfrm>
            <a:off x="7359841" y="1370394"/>
            <a:ext cx="2201393" cy="820579"/>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supervise</a:t>
            </a:r>
            <a:endParaRPr lang="en-AE" dirty="0"/>
          </a:p>
        </p:txBody>
      </p:sp>
      <p:cxnSp>
        <p:nvCxnSpPr>
          <p:cNvPr id="30" name="Straight Connector 29">
            <a:extLst>
              <a:ext uri="{FF2B5EF4-FFF2-40B4-BE49-F238E27FC236}">
                <a16:creationId xmlns:a16="http://schemas.microsoft.com/office/drawing/2014/main" id="{EA5B39F6-FC53-07D5-4853-871E3FC972C7}"/>
              </a:ext>
            </a:extLst>
          </p:cNvPr>
          <p:cNvCxnSpPr>
            <a:stCxn id="2" idx="2"/>
            <a:endCxn id="25" idx="0"/>
          </p:cNvCxnSpPr>
          <p:nvPr/>
        </p:nvCxnSpPr>
        <p:spPr>
          <a:xfrm flipH="1">
            <a:off x="8460538" y="532932"/>
            <a:ext cx="992814" cy="837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AD2DDCE-AEEC-B1BB-D1EB-B843FA71C341}"/>
              </a:ext>
            </a:extLst>
          </p:cNvPr>
          <p:cNvCxnSpPr>
            <a:stCxn id="25" idx="2"/>
            <a:endCxn id="5" idx="0"/>
          </p:cNvCxnSpPr>
          <p:nvPr/>
        </p:nvCxnSpPr>
        <p:spPr>
          <a:xfrm flipH="1">
            <a:off x="8357422" y="2190973"/>
            <a:ext cx="103116" cy="66273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527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579004-B966-3650-981C-FE1E42A16715}"/>
              </a:ext>
            </a:extLst>
          </p:cNvPr>
          <p:cNvSpPr/>
          <p:nvPr/>
        </p:nvSpPr>
        <p:spPr>
          <a:xfrm>
            <a:off x="1715241" y="3097311"/>
            <a:ext cx="914400" cy="66877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Project</a:t>
            </a:r>
            <a:endParaRPr lang="en-AE" b="1" dirty="0"/>
          </a:p>
        </p:txBody>
      </p:sp>
      <p:sp>
        <p:nvSpPr>
          <p:cNvPr id="4" name="Rectangle 3">
            <a:extLst>
              <a:ext uri="{FF2B5EF4-FFF2-40B4-BE49-F238E27FC236}">
                <a16:creationId xmlns:a16="http://schemas.microsoft.com/office/drawing/2014/main" id="{2FD9D140-C180-21A9-5467-98940D09ABDB}"/>
              </a:ext>
            </a:extLst>
          </p:cNvPr>
          <p:cNvSpPr/>
          <p:nvPr/>
        </p:nvSpPr>
        <p:spPr>
          <a:xfrm>
            <a:off x="4452287" y="589451"/>
            <a:ext cx="914400" cy="3406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Grant</a:t>
            </a:r>
            <a:endParaRPr lang="en-AE" b="1" dirty="0"/>
          </a:p>
        </p:txBody>
      </p:sp>
      <p:sp>
        <p:nvSpPr>
          <p:cNvPr id="5" name="Rectangle 4">
            <a:extLst>
              <a:ext uri="{FF2B5EF4-FFF2-40B4-BE49-F238E27FC236}">
                <a16:creationId xmlns:a16="http://schemas.microsoft.com/office/drawing/2014/main" id="{281221CC-CE08-5DE3-F026-7E24B8ECA98F}"/>
              </a:ext>
            </a:extLst>
          </p:cNvPr>
          <p:cNvSpPr/>
          <p:nvPr/>
        </p:nvSpPr>
        <p:spPr>
          <a:xfrm>
            <a:off x="1258045" y="340660"/>
            <a:ext cx="1272987" cy="3406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Employee</a:t>
            </a:r>
            <a:endParaRPr lang="en-AE" b="1" dirty="0"/>
          </a:p>
        </p:txBody>
      </p:sp>
      <p:sp>
        <p:nvSpPr>
          <p:cNvPr id="6" name="Rectangle 5">
            <a:extLst>
              <a:ext uri="{FF2B5EF4-FFF2-40B4-BE49-F238E27FC236}">
                <a16:creationId xmlns:a16="http://schemas.microsoft.com/office/drawing/2014/main" id="{EBDA15A9-F1C7-8237-A89F-3A15CFFCB9AD}"/>
              </a:ext>
            </a:extLst>
          </p:cNvPr>
          <p:cNvSpPr/>
          <p:nvPr/>
        </p:nvSpPr>
        <p:spPr>
          <a:xfrm>
            <a:off x="744070" y="5074025"/>
            <a:ext cx="1272987" cy="3406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Equipment</a:t>
            </a:r>
            <a:endParaRPr lang="en-AE" b="1" dirty="0"/>
          </a:p>
        </p:txBody>
      </p:sp>
      <p:sp>
        <p:nvSpPr>
          <p:cNvPr id="7" name="Rectangle 6">
            <a:extLst>
              <a:ext uri="{FF2B5EF4-FFF2-40B4-BE49-F238E27FC236}">
                <a16:creationId xmlns:a16="http://schemas.microsoft.com/office/drawing/2014/main" id="{47F29B65-6BC8-5286-C88F-D07A6629E0B2}"/>
              </a:ext>
            </a:extLst>
          </p:cNvPr>
          <p:cNvSpPr/>
          <p:nvPr/>
        </p:nvSpPr>
        <p:spPr>
          <a:xfrm>
            <a:off x="2501152" y="5074025"/>
            <a:ext cx="1272987" cy="3406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Drug</a:t>
            </a:r>
            <a:endParaRPr lang="en-AE" b="1" dirty="0"/>
          </a:p>
        </p:txBody>
      </p:sp>
      <p:sp>
        <p:nvSpPr>
          <p:cNvPr id="8" name="Rectangle 7">
            <a:extLst>
              <a:ext uri="{FF2B5EF4-FFF2-40B4-BE49-F238E27FC236}">
                <a16:creationId xmlns:a16="http://schemas.microsoft.com/office/drawing/2014/main" id="{998053BA-0B3D-EF22-736C-02F62A760A52}"/>
              </a:ext>
            </a:extLst>
          </p:cNvPr>
          <p:cNvSpPr/>
          <p:nvPr/>
        </p:nvSpPr>
        <p:spPr>
          <a:xfrm>
            <a:off x="7302847" y="5047131"/>
            <a:ext cx="1272987" cy="3406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Subject</a:t>
            </a:r>
            <a:endParaRPr lang="en-AE" b="1" dirty="0"/>
          </a:p>
        </p:txBody>
      </p:sp>
      <p:sp>
        <p:nvSpPr>
          <p:cNvPr id="9" name="Diamond 8">
            <a:extLst>
              <a:ext uri="{FF2B5EF4-FFF2-40B4-BE49-F238E27FC236}">
                <a16:creationId xmlns:a16="http://schemas.microsoft.com/office/drawing/2014/main" id="{0C3E565E-405C-43CF-60FB-38F63E7AF4FB}"/>
              </a:ext>
            </a:extLst>
          </p:cNvPr>
          <p:cNvSpPr/>
          <p:nvPr/>
        </p:nvSpPr>
        <p:spPr>
          <a:xfrm>
            <a:off x="361575" y="1524000"/>
            <a:ext cx="1452282" cy="1004045"/>
          </a:xfrm>
          <a:prstGeom prst="diamond">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Work</a:t>
            </a:r>
            <a:endParaRPr lang="en-AE" dirty="0"/>
          </a:p>
        </p:txBody>
      </p:sp>
      <p:sp>
        <p:nvSpPr>
          <p:cNvPr id="10" name="Diamond 9">
            <a:extLst>
              <a:ext uri="{FF2B5EF4-FFF2-40B4-BE49-F238E27FC236}">
                <a16:creationId xmlns:a16="http://schemas.microsoft.com/office/drawing/2014/main" id="{7731E0A3-93EB-C9AF-DAF8-1B6F81C4DBBD}"/>
              </a:ext>
            </a:extLst>
          </p:cNvPr>
          <p:cNvSpPr/>
          <p:nvPr/>
        </p:nvSpPr>
        <p:spPr>
          <a:xfrm>
            <a:off x="2037975" y="1524000"/>
            <a:ext cx="1452282" cy="1004045"/>
          </a:xfrm>
          <a:prstGeom prst="diamond">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PI</a:t>
            </a:r>
            <a:endParaRPr lang="en-AE" dirty="0"/>
          </a:p>
        </p:txBody>
      </p:sp>
      <p:sp>
        <p:nvSpPr>
          <p:cNvPr id="11" name="Diamond 10">
            <a:extLst>
              <a:ext uri="{FF2B5EF4-FFF2-40B4-BE49-F238E27FC236}">
                <a16:creationId xmlns:a16="http://schemas.microsoft.com/office/drawing/2014/main" id="{4311BCE2-6DC7-FEC8-7F9B-236CB1CBEF60}"/>
              </a:ext>
            </a:extLst>
          </p:cNvPr>
          <p:cNvSpPr/>
          <p:nvPr/>
        </p:nvSpPr>
        <p:spPr>
          <a:xfrm>
            <a:off x="4066801" y="1568843"/>
            <a:ext cx="1577788" cy="1004045"/>
          </a:xfrm>
          <a:prstGeom prst="diamond">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Funds</a:t>
            </a:r>
            <a:endParaRPr lang="en-AE" dirty="0"/>
          </a:p>
        </p:txBody>
      </p:sp>
      <p:sp>
        <p:nvSpPr>
          <p:cNvPr id="12" name="Diamond 11">
            <a:extLst>
              <a:ext uri="{FF2B5EF4-FFF2-40B4-BE49-F238E27FC236}">
                <a16:creationId xmlns:a16="http://schemas.microsoft.com/office/drawing/2014/main" id="{270DE5DA-9D7A-8506-5BA4-A58E684893EC}"/>
              </a:ext>
            </a:extLst>
          </p:cNvPr>
          <p:cNvSpPr/>
          <p:nvPr/>
        </p:nvSpPr>
        <p:spPr>
          <a:xfrm>
            <a:off x="7150447" y="3615049"/>
            <a:ext cx="1577788" cy="1004045"/>
          </a:xfrm>
          <a:prstGeom prst="diamond">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Using</a:t>
            </a:r>
            <a:endParaRPr lang="en-AE" dirty="0"/>
          </a:p>
        </p:txBody>
      </p:sp>
      <p:sp>
        <p:nvSpPr>
          <p:cNvPr id="13" name="Diamond 12">
            <a:extLst>
              <a:ext uri="{FF2B5EF4-FFF2-40B4-BE49-F238E27FC236}">
                <a16:creationId xmlns:a16="http://schemas.microsoft.com/office/drawing/2014/main" id="{EEF6FAE7-E7D3-05B2-5CD5-E1EECB255648}"/>
              </a:ext>
            </a:extLst>
          </p:cNvPr>
          <p:cNvSpPr/>
          <p:nvPr/>
        </p:nvSpPr>
        <p:spPr>
          <a:xfrm>
            <a:off x="4329954" y="4908199"/>
            <a:ext cx="2465301" cy="618522"/>
          </a:xfrm>
          <a:prstGeom prst="diamond">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Administer</a:t>
            </a:r>
            <a:endParaRPr lang="en-AE" dirty="0"/>
          </a:p>
        </p:txBody>
      </p:sp>
      <p:cxnSp>
        <p:nvCxnSpPr>
          <p:cNvPr id="15" name="Straight Connector 14">
            <a:extLst>
              <a:ext uri="{FF2B5EF4-FFF2-40B4-BE49-F238E27FC236}">
                <a16:creationId xmlns:a16="http://schemas.microsoft.com/office/drawing/2014/main" id="{B644C8C1-ABAF-9093-1715-14FCDC3898F3}"/>
              </a:ext>
            </a:extLst>
          </p:cNvPr>
          <p:cNvCxnSpPr>
            <a:cxnSpLocks/>
            <a:stCxn id="3" idx="0"/>
            <a:endCxn id="9" idx="2"/>
          </p:cNvCxnSpPr>
          <p:nvPr/>
        </p:nvCxnSpPr>
        <p:spPr>
          <a:xfrm flipH="1" flipV="1">
            <a:off x="1087716" y="2528045"/>
            <a:ext cx="1084725" cy="569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4551F82-CD46-95F3-A4F9-C07D78D9F788}"/>
              </a:ext>
            </a:extLst>
          </p:cNvPr>
          <p:cNvCxnSpPr>
            <a:cxnSpLocks/>
            <a:stCxn id="3" idx="0"/>
            <a:endCxn id="10" idx="2"/>
          </p:cNvCxnSpPr>
          <p:nvPr/>
        </p:nvCxnSpPr>
        <p:spPr>
          <a:xfrm flipV="1">
            <a:off x="2172441" y="2528045"/>
            <a:ext cx="591675" cy="569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510C8BC-0A8B-372E-9E48-94FC1D738750}"/>
              </a:ext>
            </a:extLst>
          </p:cNvPr>
          <p:cNvCxnSpPr>
            <a:stCxn id="9" idx="0"/>
            <a:endCxn id="5" idx="2"/>
          </p:cNvCxnSpPr>
          <p:nvPr/>
        </p:nvCxnSpPr>
        <p:spPr>
          <a:xfrm flipV="1">
            <a:off x="1087716" y="681317"/>
            <a:ext cx="806823" cy="842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DA1BDE2-EE52-AD78-AB03-0213E468EA9C}"/>
              </a:ext>
            </a:extLst>
          </p:cNvPr>
          <p:cNvCxnSpPr>
            <a:stCxn id="10" idx="0"/>
            <a:endCxn id="5" idx="2"/>
          </p:cNvCxnSpPr>
          <p:nvPr/>
        </p:nvCxnSpPr>
        <p:spPr>
          <a:xfrm flipH="1" flipV="1">
            <a:off x="1894539" y="681317"/>
            <a:ext cx="869577" cy="842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5DD5D23-267B-82AD-1CD8-9F144B74DE3E}"/>
              </a:ext>
            </a:extLst>
          </p:cNvPr>
          <p:cNvCxnSpPr>
            <a:cxnSpLocks/>
            <a:stCxn id="3" idx="3"/>
            <a:endCxn id="11" idx="2"/>
          </p:cNvCxnSpPr>
          <p:nvPr/>
        </p:nvCxnSpPr>
        <p:spPr>
          <a:xfrm flipV="1">
            <a:off x="2629641" y="2572888"/>
            <a:ext cx="2226054" cy="8588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0378BF9-9569-8259-3360-B747FF99E403}"/>
              </a:ext>
            </a:extLst>
          </p:cNvPr>
          <p:cNvCxnSpPr>
            <a:stCxn id="11" idx="0"/>
            <a:endCxn id="4" idx="2"/>
          </p:cNvCxnSpPr>
          <p:nvPr/>
        </p:nvCxnSpPr>
        <p:spPr>
          <a:xfrm flipV="1">
            <a:off x="4855695" y="930108"/>
            <a:ext cx="53792" cy="6387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6D4BBDF-64E1-FE66-4AE5-9A0641E5282B}"/>
              </a:ext>
            </a:extLst>
          </p:cNvPr>
          <p:cNvCxnSpPr>
            <a:cxnSpLocks/>
            <a:stCxn id="3" idx="2"/>
            <a:endCxn id="6" idx="0"/>
          </p:cNvCxnSpPr>
          <p:nvPr/>
        </p:nvCxnSpPr>
        <p:spPr>
          <a:xfrm flipH="1">
            <a:off x="1380564" y="3766083"/>
            <a:ext cx="791877" cy="1307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0DEF383-3342-B513-2ED8-A8BA3C68DCDF}"/>
              </a:ext>
            </a:extLst>
          </p:cNvPr>
          <p:cNvCxnSpPr>
            <a:cxnSpLocks/>
            <a:stCxn id="3" idx="2"/>
            <a:endCxn id="7" idx="0"/>
          </p:cNvCxnSpPr>
          <p:nvPr/>
        </p:nvCxnSpPr>
        <p:spPr>
          <a:xfrm>
            <a:off x="2172441" y="3766083"/>
            <a:ext cx="965205" cy="1307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BAD28ED-4A75-9F27-9C69-B917CC570C6F}"/>
              </a:ext>
            </a:extLst>
          </p:cNvPr>
          <p:cNvCxnSpPr>
            <a:cxnSpLocks/>
            <a:stCxn id="3" idx="3"/>
            <a:endCxn id="12" idx="0"/>
          </p:cNvCxnSpPr>
          <p:nvPr/>
        </p:nvCxnSpPr>
        <p:spPr>
          <a:xfrm>
            <a:off x="2629641" y="3431697"/>
            <a:ext cx="5309700" cy="1833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B33D182-7F50-4483-CA6C-BD19082E230E}"/>
              </a:ext>
            </a:extLst>
          </p:cNvPr>
          <p:cNvCxnSpPr>
            <a:stCxn id="12" idx="2"/>
            <a:endCxn id="8" idx="0"/>
          </p:cNvCxnSpPr>
          <p:nvPr/>
        </p:nvCxnSpPr>
        <p:spPr>
          <a:xfrm>
            <a:off x="7939341" y="4619094"/>
            <a:ext cx="0" cy="4280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C7F03DC-E187-0CE1-6482-27A26D2382D4}"/>
              </a:ext>
            </a:extLst>
          </p:cNvPr>
          <p:cNvCxnSpPr>
            <a:cxnSpLocks/>
            <a:stCxn id="7" idx="3"/>
            <a:endCxn id="13" idx="1"/>
          </p:cNvCxnSpPr>
          <p:nvPr/>
        </p:nvCxnSpPr>
        <p:spPr>
          <a:xfrm flipV="1">
            <a:off x="3774139" y="5217460"/>
            <a:ext cx="555815" cy="268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E5AC00A-DAA0-4DB9-7702-275231E76D13}"/>
              </a:ext>
            </a:extLst>
          </p:cNvPr>
          <p:cNvCxnSpPr>
            <a:cxnSpLocks/>
            <a:stCxn id="13" idx="3"/>
            <a:endCxn id="8" idx="1"/>
          </p:cNvCxnSpPr>
          <p:nvPr/>
        </p:nvCxnSpPr>
        <p:spPr>
          <a:xfrm>
            <a:off x="6795255" y="5217460"/>
            <a:ext cx="507592" cy="0"/>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2274B74B-AD9B-A299-F82C-5AC564C068B6}"/>
              </a:ext>
            </a:extLst>
          </p:cNvPr>
          <p:cNvSpPr txBox="1"/>
          <p:nvPr/>
        </p:nvSpPr>
        <p:spPr>
          <a:xfrm>
            <a:off x="1661317" y="5983948"/>
            <a:ext cx="1068434" cy="369332"/>
          </a:xfrm>
          <a:prstGeom prst="rect">
            <a:avLst/>
          </a:prstGeom>
          <a:solidFill>
            <a:schemeClr val="accent1">
              <a:lumMod val="20000"/>
              <a:lumOff val="80000"/>
            </a:schemeClr>
          </a:solidFill>
        </p:spPr>
        <p:txBody>
          <a:bodyPr wrap="none" rtlCol="0">
            <a:spAutoFit/>
          </a:bodyPr>
          <a:lstStyle/>
          <a:p>
            <a:r>
              <a:rPr lang="en-US" dirty="0"/>
              <a:t>Company</a:t>
            </a:r>
            <a:endParaRPr lang="en-AE" dirty="0"/>
          </a:p>
        </p:txBody>
      </p:sp>
      <p:sp>
        <p:nvSpPr>
          <p:cNvPr id="51" name="TextBox 50">
            <a:extLst>
              <a:ext uri="{FF2B5EF4-FFF2-40B4-BE49-F238E27FC236}">
                <a16:creationId xmlns:a16="http://schemas.microsoft.com/office/drawing/2014/main" id="{E532606D-D4C7-8A99-51FC-C2FD1D1E9113}"/>
              </a:ext>
            </a:extLst>
          </p:cNvPr>
          <p:cNvSpPr txBox="1"/>
          <p:nvPr/>
        </p:nvSpPr>
        <p:spPr>
          <a:xfrm>
            <a:off x="4825412" y="996453"/>
            <a:ext cx="617477" cy="369332"/>
          </a:xfrm>
          <a:prstGeom prst="rect">
            <a:avLst/>
          </a:prstGeom>
          <a:noFill/>
        </p:spPr>
        <p:txBody>
          <a:bodyPr wrap="none" rtlCol="0">
            <a:spAutoFit/>
          </a:bodyPr>
          <a:lstStyle/>
          <a:p>
            <a:r>
              <a:rPr lang="en-US" dirty="0"/>
              <a:t>(1,1)</a:t>
            </a:r>
            <a:endParaRPr lang="en-AE" dirty="0"/>
          </a:p>
        </p:txBody>
      </p:sp>
      <p:sp>
        <p:nvSpPr>
          <p:cNvPr id="52" name="TextBox 51">
            <a:extLst>
              <a:ext uri="{FF2B5EF4-FFF2-40B4-BE49-F238E27FC236}">
                <a16:creationId xmlns:a16="http://schemas.microsoft.com/office/drawing/2014/main" id="{D4A34F81-5BB6-A86D-1215-16F4E042951C}"/>
              </a:ext>
            </a:extLst>
          </p:cNvPr>
          <p:cNvSpPr txBox="1"/>
          <p:nvPr/>
        </p:nvSpPr>
        <p:spPr>
          <a:xfrm>
            <a:off x="3995258" y="2776672"/>
            <a:ext cx="617477" cy="369332"/>
          </a:xfrm>
          <a:prstGeom prst="rect">
            <a:avLst/>
          </a:prstGeom>
          <a:noFill/>
        </p:spPr>
        <p:txBody>
          <a:bodyPr wrap="none" rtlCol="0">
            <a:spAutoFit/>
          </a:bodyPr>
          <a:lstStyle/>
          <a:p>
            <a:r>
              <a:rPr lang="en-US" dirty="0"/>
              <a:t>(1,1)</a:t>
            </a:r>
            <a:endParaRPr lang="en-AE" dirty="0"/>
          </a:p>
        </p:txBody>
      </p:sp>
      <p:sp>
        <p:nvSpPr>
          <p:cNvPr id="53" name="TextBox 52">
            <a:extLst>
              <a:ext uri="{FF2B5EF4-FFF2-40B4-BE49-F238E27FC236}">
                <a16:creationId xmlns:a16="http://schemas.microsoft.com/office/drawing/2014/main" id="{59CA2A69-32EF-40A2-774F-8C4CC95C9A1B}"/>
              </a:ext>
            </a:extLst>
          </p:cNvPr>
          <p:cNvSpPr txBox="1"/>
          <p:nvPr/>
        </p:nvSpPr>
        <p:spPr>
          <a:xfrm>
            <a:off x="2309537" y="837304"/>
            <a:ext cx="622286" cy="369332"/>
          </a:xfrm>
          <a:prstGeom prst="rect">
            <a:avLst/>
          </a:prstGeom>
          <a:noFill/>
        </p:spPr>
        <p:txBody>
          <a:bodyPr wrap="none" rtlCol="0">
            <a:spAutoFit/>
          </a:bodyPr>
          <a:lstStyle/>
          <a:p>
            <a:r>
              <a:rPr lang="en-US" dirty="0"/>
              <a:t>(0,n)</a:t>
            </a:r>
            <a:endParaRPr lang="en-AE" dirty="0"/>
          </a:p>
        </p:txBody>
      </p:sp>
      <p:sp>
        <p:nvSpPr>
          <p:cNvPr id="54" name="TextBox 53">
            <a:extLst>
              <a:ext uri="{FF2B5EF4-FFF2-40B4-BE49-F238E27FC236}">
                <a16:creationId xmlns:a16="http://schemas.microsoft.com/office/drawing/2014/main" id="{9A2E1395-FA1F-CBD3-9F6A-81A1D79478FB}"/>
              </a:ext>
            </a:extLst>
          </p:cNvPr>
          <p:cNvSpPr txBox="1"/>
          <p:nvPr/>
        </p:nvSpPr>
        <p:spPr>
          <a:xfrm>
            <a:off x="670093" y="820257"/>
            <a:ext cx="617477" cy="369332"/>
          </a:xfrm>
          <a:prstGeom prst="rect">
            <a:avLst/>
          </a:prstGeom>
          <a:noFill/>
        </p:spPr>
        <p:txBody>
          <a:bodyPr wrap="none" rtlCol="0">
            <a:spAutoFit/>
          </a:bodyPr>
          <a:lstStyle/>
          <a:p>
            <a:r>
              <a:rPr lang="en-US" dirty="0"/>
              <a:t>(0,1)</a:t>
            </a:r>
            <a:endParaRPr lang="en-AE" dirty="0"/>
          </a:p>
        </p:txBody>
      </p:sp>
      <p:sp>
        <p:nvSpPr>
          <p:cNvPr id="55" name="TextBox 54">
            <a:extLst>
              <a:ext uri="{FF2B5EF4-FFF2-40B4-BE49-F238E27FC236}">
                <a16:creationId xmlns:a16="http://schemas.microsoft.com/office/drawing/2014/main" id="{AB162EB4-4610-433B-2EFF-D585053EAB86}"/>
              </a:ext>
            </a:extLst>
          </p:cNvPr>
          <p:cNvSpPr txBox="1"/>
          <p:nvPr/>
        </p:nvSpPr>
        <p:spPr>
          <a:xfrm>
            <a:off x="681955" y="2632063"/>
            <a:ext cx="622286" cy="369332"/>
          </a:xfrm>
          <a:prstGeom prst="rect">
            <a:avLst/>
          </a:prstGeom>
          <a:noFill/>
        </p:spPr>
        <p:txBody>
          <a:bodyPr wrap="none" rtlCol="0">
            <a:spAutoFit/>
          </a:bodyPr>
          <a:lstStyle/>
          <a:p>
            <a:r>
              <a:rPr lang="en-US" dirty="0"/>
              <a:t>(0,n)</a:t>
            </a:r>
            <a:endParaRPr lang="en-AE" dirty="0"/>
          </a:p>
        </p:txBody>
      </p:sp>
      <p:sp>
        <p:nvSpPr>
          <p:cNvPr id="56" name="TextBox 55">
            <a:extLst>
              <a:ext uri="{FF2B5EF4-FFF2-40B4-BE49-F238E27FC236}">
                <a16:creationId xmlns:a16="http://schemas.microsoft.com/office/drawing/2014/main" id="{1E4B291B-597F-94C0-4AC5-8E65F25594EE}"/>
              </a:ext>
            </a:extLst>
          </p:cNvPr>
          <p:cNvSpPr txBox="1"/>
          <p:nvPr/>
        </p:nvSpPr>
        <p:spPr>
          <a:xfrm>
            <a:off x="2463381" y="2610068"/>
            <a:ext cx="617477" cy="369332"/>
          </a:xfrm>
          <a:prstGeom prst="rect">
            <a:avLst/>
          </a:prstGeom>
          <a:noFill/>
        </p:spPr>
        <p:txBody>
          <a:bodyPr wrap="none" rtlCol="0">
            <a:spAutoFit/>
          </a:bodyPr>
          <a:lstStyle/>
          <a:p>
            <a:r>
              <a:rPr lang="en-US" dirty="0"/>
              <a:t>(1,1)</a:t>
            </a:r>
            <a:endParaRPr lang="en-AE" dirty="0"/>
          </a:p>
        </p:txBody>
      </p:sp>
      <p:sp>
        <p:nvSpPr>
          <p:cNvPr id="67" name="Oval 66">
            <a:extLst>
              <a:ext uri="{FF2B5EF4-FFF2-40B4-BE49-F238E27FC236}">
                <a16:creationId xmlns:a16="http://schemas.microsoft.com/office/drawing/2014/main" id="{1531D3C3-3801-3D09-66F4-B54C9631703F}"/>
              </a:ext>
            </a:extLst>
          </p:cNvPr>
          <p:cNvSpPr/>
          <p:nvPr/>
        </p:nvSpPr>
        <p:spPr>
          <a:xfrm>
            <a:off x="4799501" y="6071366"/>
            <a:ext cx="1571449" cy="618522"/>
          </a:xfrm>
          <a:prstGeom prst="ellips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effects</a:t>
            </a:r>
            <a:endParaRPr lang="en-AE" dirty="0">
              <a:solidFill>
                <a:srgbClr val="0070C0"/>
              </a:solidFill>
            </a:endParaRPr>
          </a:p>
        </p:txBody>
      </p:sp>
      <p:sp>
        <p:nvSpPr>
          <p:cNvPr id="68" name="Oval 67">
            <a:extLst>
              <a:ext uri="{FF2B5EF4-FFF2-40B4-BE49-F238E27FC236}">
                <a16:creationId xmlns:a16="http://schemas.microsoft.com/office/drawing/2014/main" id="{C5549FFC-DB01-D223-3D6A-2B6FD3BB8B8D}"/>
              </a:ext>
            </a:extLst>
          </p:cNvPr>
          <p:cNvSpPr/>
          <p:nvPr/>
        </p:nvSpPr>
        <p:spPr>
          <a:xfrm>
            <a:off x="6844333" y="6071366"/>
            <a:ext cx="2190013" cy="618522"/>
          </a:xfrm>
          <a:prstGeom prst="ellips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therapeutic regimes</a:t>
            </a:r>
            <a:endParaRPr lang="en-AE" dirty="0">
              <a:solidFill>
                <a:srgbClr val="0070C0"/>
              </a:solidFill>
            </a:endParaRPr>
          </a:p>
        </p:txBody>
      </p:sp>
      <p:cxnSp>
        <p:nvCxnSpPr>
          <p:cNvPr id="70" name="Straight Connector 69">
            <a:extLst>
              <a:ext uri="{FF2B5EF4-FFF2-40B4-BE49-F238E27FC236}">
                <a16:creationId xmlns:a16="http://schemas.microsoft.com/office/drawing/2014/main" id="{421ED483-5241-F067-05BE-8168D2605101}"/>
              </a:ext>
            </a:extLst>
          </p:cNvPr>
          <p:cNvCxnSpPr>
            <a:stCxn id="68" idx="0"/>
            <a:endCxn id="8" idx="2"/>
          </p:cNvCxnSpPr>
          <p:nvPr/>
        </p:nvCxnSpPr>
        <p:spPr>
          <a:xfrm flipV="1">
            <a:off x="7939340" y="5387788"/>
            <a:ext cx="1" cy="683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1469781-5480-974D-68B5-C1D44C9F45F1}"/>
              </a:ext>
            </a:extLst>
          </p:cNvPr>
          <p:cNvCxnSpPr>
            <a:stCxn id="67" idx="0"/>
            <a:endCxn id="13" idx="2"/>
          </p:cNvCxnSpPr>
          <p:nvPr/>
        </p:nvCxnSpPr>
        <p:spPr>
          <a:xfrm flipH="1" flipV="1">
            <a:off x="5562605" y="5526721"/>
            <a:ext cx="22621" cy="544645"/>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246D25BF-37CE-6E0E-CF34-0B5E28B17CD6}"/>
              </a:ext>
            </a:extLst>
          </p:cNvPr>
          <p:cNvCxnSpPr>
            <a:stCxn id="49" idx="0"/>
            <a:endCxn id="7" idx="2"/>
          </p:cNvCxnSpPr>
          <p:nvPr/>
        </p:nvCxnSpPr>
        <p:spPr>
          <a:xfrm flipV="1">
            <a:off x="2195534" y="5414682"/>
            <a:ext cx="942112" cy="5692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722F09E-B35A-E81F-778C-32547C188CDA}"/>
              </a:ext>
            </a:extLst>
          </p:cNvPr>
          <p:cNvCxnSpPr>
            <a:stCxn id="49" idx="0"/>
            <a:endCxn id="6" idx="2"/>
          </p:cNvCxnSpPr>
          <p:nvPr/>
        </p:nvCxnSpPr>
        <p:spPr>
          <a:xfrm flipH="1" flipV="1">
            <a:off x="1380564" y="5414682"/>
            <a:ext cx="814970" cy="569266"/>
          </a:xfrm>
          <a:prstGeom prst="line">
            <a:avLst/>
          </a:prstGeom>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EF4EDBDD-7444-A2FD-177D-D8BAA7253ACB}"/>
              </a:ext>
            </a:extLst>
          </p:cNvPr>
          <p:cNvSpPr txBox="1"/>
          <p:nvPr/>
        </p:nvSpPr>
        <p:spPr>
          <a:xfrm>
            <a:off x="10345071" y="6488668"/>
            <a:ext cx="1846929" cy="369332"/>
          </a:xfrm>
          <a:prstGeom prst="rect">
            <a:avLst/>
          </a:prstGeom>
          <a:noFill/>
        </p:spPr>
        <p:txBody>
          <a:bodyPr wrap="square" rtlCol="0">
            <a:spAutoFit/>
          </a:bodyPr>
          <a:lstStyle/>
          <a:p>
            <a:r>
              <a:rPr lang="en-US" dirty="0">
                <a:solidFill>
                  <a:srgbClr val="0070C0"/>
                </a:solidFill>
              </a:rPr>
              <a:t>©Dr Uday Reddy</a:t>
            </a:r>
            <a:endParaRPr lang="en-AE" dirty="0">
              <a:solidFill>
                <a:srgbClr val="0070C0"/>
              </a:solidFill>
            </a:endParaRPr>
          </a:p>
        </p:txBody>
      </p:sp>
    </p:spTree>
    <p:extLst>
      <p:ext uri="{BB962C8B-B14F-4D97-AF65-F5344CB8AC3E}">
        <p14:creationId xmlns:p14="http://schemas.microsoft.com/office/powerpoint/2010/main" val="3094191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7070</TotalTime>
  <Words>987</Words>
  <Application>Microsoft Office PowerPoint</Application>
  <PresentationFormat>Widescreen</PresentationFormat>
  <Paragraphs>228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Calibri Light</vt:lpstr>
      <vt:lpstr>Calibri</vt:lpstr>
      <vt:lpstr>Arial</vt:lpstr>
      <vt:lpstr>Segoe UI</vt:lpstr>
      <vt:lpstr>Office Theme</vt:lpstr>
      <vt:lpstr>Tutorial 04 (Solution)</vt:lpstr>
      <vt:lpstr>Exercise from handout-2  (Paragraph 16):</vt:lpstr>
      <vt:lpstr>Exercise from notes (Paragraph 16(a)):</vt:lpstr>
      <vt:lpstr>List possible entities</vt:lpstr>
      <vt:lpstr>Exercise from notes (Paragraph 16(a)):</vt:lpstr>
      <vt:lpstr>List of possible relationships</vt:lpstr>
      <vt:lpstr>PowerPoint Presentation</vt:lpstr>
      <vt:lpstr>PowerPoint Presentation</vt:lpstr>
      <vt:lpstr>PowerPoint Presentation</vt:lpstr>
      <vt:lpstr>Exercise from handout-2  (Paragraph 24):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UoB IT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10, part 1</dc:title>
  <dc:creator>Uday Reddy</dc:creator>
  <cp:lastModifiedBy>Ahmad Ibrahim (Computer Science in Dubai ID=****00)</cp:lastModifiedBy>
  <cp:revision>114</cp:revision>
  <dcterms:created xsi:type="dcterms:W3CDTF">2020-11-25T17:29:20Z</dcterms:created>
  <dcterms:modified xsi:type="dcterms:W3CDTF">2024-02-14T13:11:03Z</dcterms:modified>
</cp:coreProperties>
</file>