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8" r:id="rId2"/>
    <p:sldId id="262" r:id="rId3"/>
    <p:sldId id="359" r:id="rId4"/>
    <p:sldId id="376" r:id="rId5"/>
    <p:sldId id="375" r:id="rId6"/>
    <p:sldId id="374" r:id="rId7"/>
    <p:sldId id="377" r:id="rId8"/>
    <p:sldId id="378" r:id="rId9"/>
    <p:sldId id="379" r:id="rId10"/>
    <p:sldId id="327" r:id="rId11"/>
  </p:sldIdLst>
  <p:sldSz cx="9144000" cy="5143500" type="screen16x9"/>
  <p:notesSz cx="9144000" cy="6858000"/>
  <p:embeddedFontLst>
    <p:embeddedFont>
      <p:font typeface="Cambria Math" panose="02040503050406030204" pitchFamily="18" charset="0"/>
      <p:regular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89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82B3D-4956-415F-B5EE-065D9E5426D8}" v="3" dt="2024-01-17T12:02:17.311"/>
    <p1510:client id="{CE39F576-22C2-4DED-8BCD-EE846CA63D95}" v="1037" dt="2024-01-17T00:43:45.063"/>
  </p1510:revLst>
</p1510:revInfo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0" autoAdjust="0"/>
  </p:normalViewPr>
  <p:slideViewPr>
    <p:cSldViewPr snapToGrid="0">
      <p:cViewPr varScale="1">
        <p:scale>
          <a:sx n="75" d="100"/>
          <a:sy n="75" d="100"/>
        </p:scale>
        <p:origin x="972" y="60"/>
      </p:cViewPr>
      <p:guideLst>
        <p:guide orient="horz" pos="15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25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zheng Wan (Computer Science)" userId="02e35b87-44bd-4455-aecc-56042df92991" providerId="ADAL" clId="{67482B3D-4956-415F-B5EE-065D9E5426D8}"/>
    <pc:docChg chg="modSld">
      <pc:chgData name="Jizheng Wan (Computer Science)" userId="02e35b87-44bd-4455-aecc-56042df92991" providerId="ADAL" clId="{67482B3D-4956-415F-B5EE-065D9E5426D8}" dt="2024-01-17T12:03:35.208" v="5" actId="6549"/>
      <pc:docMkLst>
        <pc:docMk/>
      </pc:docMkLst>
      <pc:sldChg chg="modSp mod">
        <pc:chgData name="Jizheng Wan (Computer Science)" userId="02e35b87-44bd-4455-aecc-56042df92991" providerId="ADAL" clId="{67482B3D-4956-415F-B5EE-065D9E5426D8}" dt="2024-01-17T12:03:35.208" v="5" actId="6549"/>
        <pc:sldMkLst>
          <pc:docMk/>
          <pc:sldMk cId="963079487" sldId="358"/>
        </pc:sldMkLst>
        <pc:spChg chg="mod">
          <ac:chgData name="Jizheng Wan (Computer Science)" userId="02e35b87-44bd-4455-aecc-56042df92991" providerId="ADAL" clId="{67482B3D-4956-415F-B5EE-065D9E5426D8}" dt="2024-01-17T12:03:35.208" v="5" actId="6549"/>
          <ac:spMkLst>
            <pc:docMk/>
            <pc:sldMk cId="963079487" sldId="358"/>
            <ac:spMk id="2" creationId="{E881D571-0981-9554-8D95-8FEEA785CCD3}"/>
          </ac:spMkLst>
        </pc:spChg>
      </pc:sldChg>
      <pc:sldChg chg="modSp mod">
        <pc:chgData name="Jizheng Wan (Computer Science)" userId="02e35b87-44bd-4455-aecc-56042df92991" providerId="ADAL" clId="{67482B3D-4956-415F-B5EE-065D9E5426D8}" dt="2024-01-17T12:02:21.093" v="4" actId="1076"/>
        <pc:sldMkLst>
          <pc:docMk/>
          <pc:sldMk cId="4213257475" sldId="378"/>
        </pc:sldMkLst>
        <pc:spChg chg="mod">
          <ac:chgData name="Jizheng Wan (Computer Science)" userId="02e35b87-44bd-4455-aecc-56042df92991" providerId="ADAL" clId="{67482B3D-4956-415F-B5EE-065D9E5426D8}" dt="2024-01-17T12:02:21.093" v="4" actId="1076"/>
          <ac:spMkLst>
            <pc:docMk/>
            <pc:sldMk cId="4213257475" sldId="378"/>
            <ac:spMk id="6" creationId="{68FD5704-A38E-BF38-2BBC-77D5FAFD96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8000E5-E1BF-1B49-8B13-714438104D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6E7D2-FA68-9F43-935B-5C4FB410B5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3251F9C-DD71-D44B-BC61-B9FFF09B63D6}" type="datetimeFigureOut">
              <a:rPr lang="en-US" altLang="en-US"/>
              <a:pPr>
                <a:defRPr/>
              </a:pPr>
              <a:t>1/17/2024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5D875-A649-3A4B-8E3B-058149450C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1212-A529-7F40-936E-A515A995FD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70662C-C48F-D348-A8B1-EF16E88601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C16E-B00C-4FA4-8953-2E262D1684AF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C3CB-3118-423E-861A-757A9737E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35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43050"/>
            <a:ext cx="6552728" cy="5966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211388"/>
            <a:ext cx="6551612" cy="360362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3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411510"/>
            <a:ext cx="7772400" cy="8572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347614"/>
            <a:ext cx="7772400" cy="295232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Ø"/>
              <a:defRPr sz="1400" b="0"/>
            </a:lvl2pPr>
            <a:lvl3pPr marL="1143000" indent="-22860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Click to add content</a:t>
            </a:r>
          </a:p>
          <a:p>
            <a:pPr lvl="2"/>
            <a:r>
              <a:rPr lang="en-US" dirty="0"/>
              <a:t>Click to add content</a:t>
            </a:r>
          </a:p>
          <a:p>
            <a:pPr lvl="2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1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411510"/>
            <a:ext cx="7772400" cy="8572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347614"/>
            <a:ext cx="7772400" cy="338437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b="0" baseline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998955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411907"/>
            <a:ext cx="4535165" cy="91826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440607"/>
            <a:ext cx="4535165" cy="271531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b="0" baseline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29032" y="411510"/>
            <a:ext cx="1657350" cy="1657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946925" y="2215474"/>
            <a:ext cx="1657350" cy="1657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946925" y="411510"/>
            <a:ext cx="1657350" cy="1657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26154" y="2221260"/>
            <a:ext cx="1657350" cy="1657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411510"/>
            <a:ext cx="7772400" cy="8572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347614"/>
            <a:ext cx="7772400" cy="274200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b="0" baseline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08394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6" r:id="rId2"/>
    <p:sldLayoutId id="2147483949" r:id="rId3"/>
    <p:sldLayoutId id="2147483948" r:id="rId4"/>
    <p:sldLayoutId id="214748394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89EBD"/>
          </a:solidFill>
          <a:latin typeface="Georgia"/>
          <a:ea typeface="ＭＳ Ｐゴシック" charset="0"/>
          <a:cs typeface="Georg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80000"/>
        <a:buFont typeface="Wingdings" pitchFamily="2" charset="2"/>
        <a:buNone/>
        <a:defRPr sz="2000" baseline="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None/>
        <a:defRPr sz="16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65000"/>
        <a:buFont typeface="Wingdings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lgorithm-visualizer.org/branch-and-bound/binary-sear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D571-0981-9554-8D95-8FEEA785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024313"/>
            <a:ext cx="6552728" cy="596652"/>
          </a:xfrm>
        </p:spPr>
        <p:txBody>
          <a:bodyPr/>
          <a:lstStyle/>
          <a:p>
            <a:r>
              <a:rPr lang="en-GB" dirty="0"/>
              <a:t>Attendance </a:t>
            </a:r>
            <a:r>
              <a:rPr lang="en-GB"/>
              <a:t>Code: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079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0D32-FAAD-4F92-B1EE-41BE9413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Session</a:t>
            </a:r>
          </a:p>
        </p:txBody>
      </p:sp>
      <p:pic>
        <p:nvPicPr>
          <p:cNvPr id="4" name="Content Placeholder 4" descr="Yellow and blue symbols">
            <a:extLst>
              <a:ext uri="{FF2B5EF4-FFF2-40B4-BE49-F238E27FC236}">
                <a16:creationId xmlns:a16="http://schemas.microsoft.com/office/drawing/2014/main" id="{A55EA75B-C519-44AD-BF3E-23A33548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75" y="1347788"/>
            <a:ext cx="3858626" cy="2952750"/>
          </a:xfrm>
        </p:spPr>
      </p:pic>
    </p:spTree>
    <p:extLst>
      <p:ext uri="{BB962C8B-B14F-4D97-AF65-F5344CB8AC3E}">
        <p14:creationId xmlns:p14="http://schemas.microsoft.com/office/powerpoint/2010/main" val="77289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543050"/>
            <a:ext cx="6984776" cy="1244724"/>
          </a:xfrm>
        </p:spPr>
        <p:txBody>
          <a:bodyPr/>
          <a:lstStyle/>
          <a:p>
            <a:pPr algn="ctr"/>
            <a:r>
              <a:rPr lang="en-GB" dirty="0"/>
              <a:t>Data Structures, Algorithms, and Databases – Week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84052" y="2768750"/>
            <a:ext cx="4751759" cy="1244724"/>
          </a:xfrm>
        </p:spPr>
        <p:txBody>
          <a:bodyPr/>
          <a:lstStyle/>
          <a:p>
            <a:endParaRPr lang="en-GB" dirty="0"/>
          </a:p>
          <a:p>
            <a:pPr algn="ctr"/>
            <a:r>
              <a:rPr lang="en-GB" dirty="0"/>
              <a:t>Jizheng Wan</a:t>
            </a:r>
          </a:p>
          <a:p>
            <a:pPr algn="ctr"/>
            <a:r>
              <a:rPr lang="en-GB" dirty="0"/>
              <a:t>Jan 2024</a:t>
            </a:r>
          </a:p>
        </p:txBody>
      </p:sp>
    </p:spTree>
    <p:extLst>
      <p:ext uri="{BB962C8B-B14F-4D97-AF65-F5344CB8AC3E}">
        <p14:creationId xmlns:p14="http://schemas.microsoft.com/office/powerpoint/2010/main" val="385588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C640-0A5B-4EC5-AA72-D50E8AAC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8F7D-53CB-1F15-ACF7-78EFE659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the limitations of the Linear Search.</a:t>
            </a:r>
          </a:p>
          <a:p>
            <a:r>
              <a:rPr lang="en-GB" dirty="0"/>
              <a:t>Understand the concept of Binary Search.</a:t>
            </a:r>
          </a:p>
          <a:p>
            <a:r>
              <a:rPr lang="en-GB" dirty="0"/>
              <a:t>Time Complexity of Binary Search.</a:t>
            </a:r>
          </a:p>
          <a:p>
            <a:r>
              <a:rPr lang="en-GB" dirty="0"/>
              <a:t>Different Python implementation.</a:t>
            </a:r>
          </a:p>
          <a:p>
            <a:pPr lvl="1"/>
            <a:r>
              <a:rPr lang="en-GB" dirty="0"/>
              <a:t>Iterative implementation</a:t>
            </a:r>
          </a:p>
          <a:p>
            <a:pPr lvl="1"/>
            <a:r>
              <a:rPr lang="en-GB" dirty="0"/>
              <a:t>Recursive implementation</a:t>
            </a:r>
          </a:p>
          <a:p>
            <a:r>
              <a:rPr lang="en-GB" dirty="0"/>
              <a:t>Space Complexity of Binary Search.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41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3CF0-26E2-5FB6-BF55-5FD41314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and Cons of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2AD5B-8507-56AC-AAF3-F8F559803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Pros:</a:t>
            </a:r>
          </a:p>
          <a:p>
            <a:r>
              <a:rPr lang="en-GB" dirty="0"/>
              <a:t>Easy to implement.</a:t>
            </a:r>
          </a:p>
          <a:p>
            <a:r>
              <a:rPr lang="en-GB" dirty="0"/>
              <a:t>Use less memory.</a:t>
            </a:r>
          </a:p>
          <a:p>
            <a:r>
              <a:rPr lang="en-GB" dirty="0"/>
              <a:t>No need for sorting.</a:t>
            </a:r>
          </a:p>
          <a:p>
            <a:r>
              <a:rPr lang="en-GB" dirty="0"/>
              <a:t>Efficient for small and unsorted datasets.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Cons:</a:t>
            </a:r>
          </a:p>
          <a:p>
            <a:r>
              <a:rPr lang="en-GB" dirty="0"/>
              <a:t>Inefficient for large datasets.</a:t>
            </a:r>
          </a:p>
          <a:p>
            <a:r>
              <a:rPr lang="en-GB" dirty="0"/>
              <a:t>No optimisation potential.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1026" name="Picture 2" descr="data:image/jpeg;base64,/9j/4AAQSkZJRgABAQAAAQABAAD/2wCEAAkGBwgHBgkIBwgKCgkLDRYPDQwMDRsUFRAWIB0iIiAdHx8kKDQsJCYxJx8fLT0tMTU3Ojo6Iys/RD84QzQ5OjcBCgoKDQwNGg8PGjclHyU3Nzc3Nzc3Nzc3Nzc3Nzc3Nzc3Nzc3Nzc3Nzc3Nzc3Nzc3Nzc3Nzc3Nzc3Nzc3Nzc3N//AABEIAJQBDgMBIgACEQEDEQH/xAAcAAAABwEBAAAAAAAAAAAAAAAAAgMEBQYHAQj/xABOEAABAgQDAwgFBwgJAgcAAAABAgMABAURBhIhEzFBByJRYXGBkaEUMlKxwRU2QmJzktEjJDNDcnWysyU0N1N0gqLh8ERkNVSDk8LS8f/EABkBAAIDAQAAAAAAAAAAAAAAAAABAgMEBf/EACMRAAICAgICAgMBAAAAAAAAAAABAhEDMQQSIUEzQhMyUSL/2gAMAwEAAhEDEQA/ALYlUHzQz2sHS6npi8rHrcOm4ZNrhjXaz6Azs2FD0lY5v1R0wmNCOJsQKl7ykgoB76bgN8nUOuKc66txRcdcW45f1lLJPiY6M7jlhmW4s2tvKifjGrYMww1R5UTE2hK590XUSL7MeyOvpit+SzSM6p+IalIlKUu7dpO9t66vA3uPG0WORxZJTIyzN5Zz6+qfvD4gQ/xNNYUdqi5GpMFt9IGebl0WyKPA23nuO+IOawUuYaMzh+oMVFk6hAUEqA90Fi8MsqXg4gLSpKwdxBhRK4zfNU6HMFCg/KuX/RrBAPcdImafi3QInmLfXa/AxLt/ROP8LolcKpVEVI1GVnEBUq+hzpAOo7RD1K4ZHQ8SuDpXDQLgwXCoLHqVwcLhmlcKJXCokOwuDhcNM8GC4KAdhcdC4ahcGDkKgHOeOFcNy5HNpDoBxtIGeGpdtCZf64dCsfZ4MHBEWqY6z4x1MxrvPjD6i7EslcKJVeI9t6HTbl4i1RJMdAwdKoQCoMFxEBfNBVGEs8cK4ADlUEKtYIVwmV6wIDMtvHBMZYjVvQxfm158qY2LH/TO5ljfqyJZjPfM59FPSYrb7q33VOvKuom5MEJUdV+tFrwPhs1N8T02n80aVdKVfrFD4CM05W/BoiuqtktgHDRYSmrT6Luq1l21fRHtdsTGMcQIolPCGSFTr6bNj2R7RHVEpVqixSae5NzBs22LBPtHgBGM1aov1aoOzk0q61m6RwQOAER0G2M1qK1qUtRWtfOUpWpJ4k98Wrk+or09U/TSt1qVllDMpCikuK3hOm8dP+8QNGpj9XqLUjKDnuG61HUITxV2D3mNqpkixTZFmSlE5Wmk2F96uknrJ84RJuhSblJadZLM2wh9s/RcTe0VCr8nUhMBS6Y+qUcOuQ85H4iLrBHnWmGy48tLaAdVqNhDImL1TDNaoy865dwoB0fYJI8tRAp+Kp6VOSYKZlCdOdorxjagcybpKSlQ3jUERCVjCVIq11PyoQ9/etc1Xf0wDteyr03EdOnsqdrsXT+rd08DE2k3yngdx6YqlY5OKjLArpjyZxrfkVZKx8DFeZqNYoUxsnNsyQbbKYToey/whqQqXo1FO6D3io03G0o4dnUGVMK9tHOT+Ii0ys1KzjIXKOodT0oVeHaE0xYKhROsIHQx1K7QxDjdrBSu0JFy8EK9YAF88ALhDOBvhNU2Eb06Q0gbHwQFb+MIPsFBOUmEUTyVHdaHBezIvwh+ULwxgtSkq1hRpd1CEphW1esncIMCEDriVESQSvLDhp60QpeIOkHbmFAwnEaZPh7SOh6IoTAsLGDJmNYh1H2JXaXjhchjt4G3g6jsdlcJlzWEFzCUpuY6lxKheF1CzF0zC/ahORcU+X1q+g5sx3AX9/lCWaCUpzJNTcsreVbZPWDofAjzjdyrUPBm49d/JasMUN6uT2zOYS6CC850DoHWY1tppiRlkIQEty7KLa7gBFS5NZ1pdNmJFPNfbc2hHtJPGOcpU/Ny8jLyjCcjEwTtXeJt9H4xz0a5eXRVsYV9VbnbMqIk2TZpPtfWMV9KVLWlCElSlEBKRvJO4CAYv3J7hzQVieT/AIVtX8f4ePGES0ifwbh9NEp13gDPPgKeV7PQju99zFgjkCGQfk7FQ5TJzY0NqVTvmXRfpsNYt/bGYcpk2Xq21KjdLs69qj/sIBx2ROG63O06oyyW5lz0dTqUuNlVwQTaNlv7O4xgFjbmnXhG50aaE7SpSYT+sZSo+EJDkPb90N52Rlagypmel2327blpBBhwneIzGj4sq7NebknHhMSzs5scj2pSFOW0Vv3cNRDEiTrHJrIzF10mYclF79mvnoPxHu6opU/QMQYdd2ypd5CEm4flyVI7Tb4iNw0Gg4bzA4W3wBZjtMxzMtZRPspmUf3iOar8DFwpNeplT0l5lIcP6pzmq8DviQrWDKJVsy3JbYTB3vMWQrvFrHvEUSs8nNWkbuU5aJ9obgDs3R3HQ9x7oLHSZflIANh07oKpIzaxl0niStUV4yz6lkI0MvNoOYeNlCLZTcbUybCUTl5Jw7y5zkfe4d4ESUhdSxlKOMIOrZSNeEBaw6kOMLStB9VadQR2xDVB1wKIJveLYRsrk6HC3GXHNDAdn1tgtt6piJzqQm8I7dRVfpi5QKnIlW5wpN1G14UTOZnLXvEeCVJ1ggUEKuqH1TFbJou33QZCxraI1E22UkJNiN8Jl5V/WiDiPsS6nLR1t7WItt48TeHAe0hdSSdksl26d9oIt63G8RomOEcWtRSSISiOx27NpSLKOsFTUMotELMTBCteiGqpjWLVjtFbnRTgIbTiS2pE0ynM6wc1vaT9JP8AzjDqBGucVJNMzRk4u0TeH6sadPytSYVmRpm+sg7xGrVuQaxDQVtNkKDiA4wvr3iMKpq/RphUkr1FXcZ6ulPjrGqcnFY2su5Sn1XW1z2etPEd0ceUXGTizp2pR7Iz1xCkFTTqbKBIUOg7rRsGEKsmsURl45duz+SeA4KA394sewxS+UWkei1JM+yn8jNHn34LG/xhpgKr/JlbDLy7S05Zs33Bd+arx07x0REltGswIECGVgvbXojEcQTnplYnZk/TeVl/ZGg90a9iCd+T6HOzI3ttHL22sIxqlSqpuoykskX2jiUkdOusDJIncVUo0+lUN3JZS5cpX1q3+6LjydTXpGG22zqqXcU2erW48iIT5RpRLmHELQP6q6kjqTuMQ/JZNWenpQ7lBLqe0aH4Qh7RoifWHbGLyHztlf3mj+bGzp9YdsYvT9cWSv7zT/NhsImv1WfYpdPfnZrMWmgCQhNyejziCwliOYxBPTpcaQzLtJTsWxqbE7yenqGkIY/q0o1S5qlrWfSXGUuIGXRQz66/5TEXyV3L1RI3ZU++EFGhQCSBcRyBDENalTZCpsbGoyrMw2BptEXKew7x3WikVjkyll3VRJxTCj+pmCVI7lesO/NGgxyALMQmKdiHCrpcLcxLIvq40c7Su21x46wvK4qDpBqLAJH61o7u1Ovke6NoNrEHcdIrlZwRRKpmWJb0Z473Zfm3PWnd5RJSktB/l7Kd6ZLTSM8o+lwW3A6jtEJIJUqyoLV+T2r08lynLE42nUFs5XB3fhEAKhOyLuynGlFY3h0FKvOL4Z1qRTLE9xLc0+y0AlfGEnkIWq7e/hENLVKXmSAV7Nfsq0iSbdLTV7d998XqnplLtbQFhTfOXvgiX9bw3emVOqurhuhPaRPqRslEvZh2R30m0Re0gbSDoHYklTdhAXPkpAHREYVxwrg6IOzHa5kqveECuESuC5on1IdiFEC0djsXFY2nWlONhTZs82c6D1jh3xL0WqLYelqjK6LbIVb3phjaG0ur0SdLX6mYJKfqr6O+MPLx2u6NfGyU+rN1n2JbE2HVJaspMw3naV7K+HnpGOvtLZdcaeSUuIJSodBi78m9ZDcw5SX1c1y7jN+B4p+PjCHKRSPRp5FTaTZqY0ctwWB8Rr3GMJrXhlvwfWPlmiMurV+ctfkpgD2gN/eLGJyMkwJV/kqvIacXaXnLNOXPqq1yK8dOxXVGtjfaBCkin8p07saKxKI3zDwzD6qdffaKPhaeladW2JudDmyauRkFyDwiX5SpzbV1uWvzZZkDsKjc+QEVpElNOS23alnnGQbbRCCRcQmSWjVKhVaVX6FOsSs82pamSQhRyqFtdx7IoeBJr0TFErmH6ZKmld4v70iK/vN+IhaUmPRZxiZ4supX4EGAEqN4QLKAO+8YvIfO2V/eaP5ojZ21heRSbEGxvGMSHzslf3mj+aIbFEsfKZT5xU+xOoYUqVRLpbU4NyTmVv8AERT5KdmpF3aSUy4yv2m1W8eBjV8d/Nae4aJ/jTFOwBSpGqmfbn5cOpSlOUnenshD9GiiZbYprU1NuBKEspW4onqGsQMrjmjTEyGC460CbJcWiyT+AiK5SpzYyclS2zlSsZ1AHgnQAxU5fD1VmqUqpNS2aWFz63OUBvIHRDEkbOlSVAFBzAi9xx647FK5NqwZmVcpjyypcuApkneUHeO4+8Q+xLixOH6m1LvypdYWxtVKSqygbqHwgE0WeBEWuv0wVc0pU0BN3tlI5t9+W/TEn1dEAHTu36wzqNLkam0W6jLNPpGgUtOo7DvEO4EAGfVnk0ZWFO0ia2auDL/OH3op9RpVdoRKJyXcSzuCgM6PHhG4xxYCklKgCk7wRcGGm1oTp7MFZqKSkBxOU+1e4h2lxKxdBuOmNKrOB6LVApYaMo+rXOxpftG6KRVsBVumlbkgpM42OLZyrt+yY0Q5Mo+JFUsClp0RoVHc0RxmXmHSxNNqS6nelScqh3GHLb7bnqkX6OMa4ZYyM08cojjNHM0EvHCYt2VtihVBbwS8C8NIVjGBaDWg7LRdcy3sOuJkRLjaCTcqZlgt2ObehQG4jcYnUUxq2YKzHq1hQSaUJAOh6IplOMlRbGEk7IWkz7wDUwg7ObYWM31Fj/nhGxhUrizDG8ATDdvs3B/v5RjtXZTIzrc2j9C/Zt4Dgr6Kvh4RasC4gRSJtyWm3MklMEHOTo0vp7DpfsBjlTj1lR0YvtGysvsuS7zkvMJyOtrKVp4gg7vjGu4MrHyzQ2nFqzTLNm3+0DQ94se28V/G2FZqpT4qdHaS7tm/yyErSMxG5Qvobj3dcQ2FJiaw7WwzVZZ+WlJs7F3aJISCfVUDu0PR0mIEtohq3OCfrM9NqNw48oj9kGyfICNTwXJ+h4ZlUKGrgLigeNzEVOcnlLdF5J2Ylfq32if9WvnFtl2kMMtMoFktoCQLbgBaGJvwMKjh+k1G4m5FpaiP0iRlV4iMxxfSG6PWDLS4X6OtsKbzG513xsMUHlSludIzaRrZTSveIATLThCb9Nw7T3ibr2SUKPSpPNPmIy2Q+dkr+80fzYu/JfNbWlTErf8Aq7+YDoSoX9+aKRIfOyV/eaP5sIZpWO/mrPdif40xXOSz9NUf2U++LHjr5qT/AGJ/iTFb5LjZ+o6/QR74YvQw5TXM1eQjgmWFu8mLrhmqUt+mSkrKzbClNtJQWlHKd26x+EUrlNRkr7bgvZUum3cT+MN3cE1cSzU1KJamm1oCuY5lWL9R08DAHocUT+iuUIyzeje2cZt9UgkeYEKcqOU1yVPD0RN+zOuIWltzcjiSnCeYeZcM22n8skpJuoDS+/fEzyokCuSp/wC0B/1rhAiDk6dPTk3KTLzDxZnJsJ9IIsCor1N+2/hFsrdZnJDHexRNqalFLaDiCbpy2F9PjFtoUuliiU9iws3LtaEfSygk+MZvjpG1xc8hA5yw2kC3SLQDuybTyioNQsqTHoJVYLCjtAOk8O6Ly06282h1pQUhYCkqB0IMZ5ivCEtSaKmbkluKdZIExnVcLvoSBw7osGAZzPhZCnVXDClp3/RGsMVIs3C/CBw8oyScxfWHqg5MsTzjTecltpNikC+gtuMXzB+Ifl+TWHEJROMEBaU6BQO4jqOvhAKh9N1mTl6pK00rK5qaPNQnegBJVdXcIFUrchSpiWan3S0ZgKKFlN083Le/R6wijtTstUOU2UmZN0OsuKTkUARezJB0PXpExyg0WoVQyD0ixtky6XQ6kEZtSi1gd/qnrgCix1Sk0+qNFuoSjT/AEp1B6b8IpNY5M2+c7RpooV/cvm47lDUecaIo3UrovHIAMKqNMq9FWU1CVcQ2P1h5yD/mHxhBubQvRQKT5RvakhaChYCkHeCLgxV6zgKi1HMphtUk8ddpL80HtTui6GecCuWKEtmaAi1wRAMdnJA0qqztOLu12C7Z8tr90cjp4p/kj2owZIdJUNxDhvMgZrCEk26IOpet+HRE2iCH8vM5eIhOZnTnJhnnJ3aQVRzRD8auybyeKCTaUzbam3xnbWLKSeiGTTzsjZmcKlsgfk3wL2HQvo/a8et/aOAa68N0LLx45F58EsWeUGL0+pTkmEuU2deaSdQWnTbtIGhifksfVpgZJhTE42dClxuyj3pI8wYqipRgknZpSo6lSeaT3jWOejrAs2+4B0KsofAxilw5rRqXKg9mmSPKNIL5tQkZiXPtNKDg8dD5GLFIYjo1RKUytRYKzubWci/uq1jDymYR6yEODpQq1+4/jBVOWBDrakJtrdPN8d0USxTj6LFkhL2eh9COkQyrFKlKvKCWn2ytvNmTlcUkpPA3EYnTqvPSQHyfUHWU8Etr5v3d0WKQ5QqxLgJmES82gbypBQo96dPKKywvWHsMMUCamHZSafWy+Egtu2NiDocwt0nhFQRhOsymI5abVLocl/TkOFxpQVlTtL6jQjziVkeUmmOhIn5SYlln6Q/KJ8Rr5RYqfiKj1E5ZOoy7i95QV2V906iAPJ3FEuqcw9PstIKnVMqKUgesoageUZPQ65OUV5czTy3+VRlUHE5gRvG4iNr3i41HTFSqeAabOzS32Zh2V2hutKEhSST0dEAJkZyjyyn6fSqjxyhKzbQZgDfxibwPWGJ2iNsrdSiYlU5XQVAWSNyuy0Ss/SWJ2iqpjx5mzCAojUEDRUZFV6POUqaUxOsL09VdrpX0EGADR6PjGm1edMg62pp4rKWCech0DUEG2h0/AmKzyo61mXJP/Rju564U5OqM87UBVH0EMy4OxKh66zpp2C/jCXKn/wCLy9//ACQ/jXAGjR5AWkZb7JH8IjN8UDNj9tPAuMe4RpMp/VGPs0e4Rm+J/wC0Bv7Rn3CAEXLGwzYZqBPsXiK5OW0vYdmGnBdtbqkqF94I1iWxt82Kj9kYhcBTKZPCk5NL9VlxayLb7CACTpWDaXJelBbKJtp9VkB9CVFtNvVB7eMVrBDfoGNZ6SSslpLbqbe1lWm3vMQ3yhiKvzDgYennSTctS5IQgHhZNh4w/wAAsuS+LnGH0lLzbLoWCbkEFN9YQeaICekJymVJcm6nLNNa/klXO69wR1GLnUMSVCjUnDL0upt70iSCng+CsrIS3re4N+cqEpr+1dm3Babf+wYHKno/SBp6rw0/9OGMtTtflWMQCivtuIfWkFpeUFC737+B4RLi/GKLjf8AMsXUaoDibE/srH/2ML8pM4/LsU9iUeW08t4qCm1ZTutv7SIBUXPjbjHDFbxHiI4epsmkI2846gaOEi1hqTxMOsMYgbxBJqcyBqYaNnWgb26COqAVGaYm1xdV/tYY20EPcR64tq/25hnwHZHW4vxI5/J+RiNoFoNaBaNJmC2gWg1oFoAC2gWg1o7aALCWgWg1o7aAAto5bXXcIPaBYQnoZVl5U1Fd0p1Ur/mkJyHytNv7ORcukLCbOagQsU2qRvY3CzaLPgRpKFNkAauXUSLxxstdmdTG3SGs/R6/TJMTU3T0uy/01tK1HWQeEN15wlO0YWBxNswjWqvs/kpYO4jXSM3y2FgYswYVluyvNnlj0IyFdqUgT6FU5hsDcnPcDuVcRZJHlHrDB/PGZeaHSUlCvHd5RX3GULPPQlXaIRXIMkHIVoPUrSLJcKS/Vijy4v8AZGkSHKVSn9JxiYlVHecudPlrFik67Rqoi0tPSz3ShSh7jGHqknR6jiVDoUNYSWw8ggqaKjwKLG0Z5YMkfRbHLjlpnoiwsMmUI4AbogMS4Vla+8l959xl9LezSUai1yd3aTGRSGIKpTVfm1TmWrH1VKJHZZXwiy0/lJq7Ok4xLTKekAoMVtNbLF50aqygtMttkg7NITe3QLRneKJOZTjhqYLDmxU4zZwJNja14kqfykUh4gTbMxKKJ32zjyiySFcpVQR+Z1GXcud2cA+BhDG2NfmzUfszFYw6hTnJ/V0IBzKz2t3Rep+TZnpN2VmRnZdTZQBteGlJoknSZF6Sl85l3SSUrNyLiALK1yXvsCQnWSUpWHQs3P0SBr2aGI/CL6ZnH068jVDjb6gf8yYjqhhOsyVSXLSUu64yslLbjSrApPBWsSGGJF2i43RJvAkKaUhLmUgKJAVof8sIBeZ/tWZ+0T/IMDlT1fpFvZe97cNcUzXyPj5FQU2VhAbdy+0MmU2/1QblBmxPymHpwNlv0hhx3J7OYNG3deGMmeU9kmmykykc5mZ1PUQfjaI3ETgq2JqBLj6TTbh6s1j/APGLLjxj0jDE+Bvbs5903+EU/BajUcUyry0k+jStvugge+EJD7EMqmsY/l5J7VhDaSpIO8akj3QtISbdAx6mUl8yJWdYORF9xtf4GIzFEvPTGN1t0wkTOySpGVWU2A4QlIOVpWLKUqtNv7RpezStxHCx4jQ74BkTiD521n7c++GkO67ri2tH/uD7zDa0djifEjmcn5WJWjtoPaBaNJmCWgWg9o5lgALaOWg+WO2gAJaBaD2gWgAJaBYGD2gAa67oHoCrJbT8pZSeDhi04HsAm+7NpFZTl+VlWBuG1e+LRgdOUIB35z3axxM22dTHpF8qgvSFixuOvfGfW1jQaqf6MXaKDbfeNfC+xm5XoJAg9oFo3mQJaO2gwEdtAAmpKV+ukGEFyEur6GQ9KDaHYEdtEXjhLaJKclpkYunLH6J/szp/CElSsyg32YUQPWQrXziYtAtFMuJikXR5WSI0kcQ1amKHo0/MsAfRWTlPjpFjkOUqqtACcl5eZTf1kgoPlpEPkvvse6EVyEqu5LISeJSbE+EZ5cF/Vl0eWvsjQZDlIpL+VM40/KqPUFpHeIscjWqTUsplJ+XdWDoM4Cu4HW8Ymqlje08odAXzh+PnCLkhMovkCV23ZFZSfH8Yonx8kfRfHPil7NoxJhiVruxW844w+0LJdbA1HQRx/wD2IvEGEHp2n0uXk5pI+TmlNgOp1XfLrcbvV6OMZrKV+tUj9BOTjCU65VXKB23unzix0/lLqaQn0tiVm0cVpBbPiNPKKXFraLVJPRp1TlxNSMywq52rak236ERR+S6VUh2ffcQUrQlDdlCxF9YeyHKRR5ggTjUzKK6bBxPiNfKLHT65SakR6DPyrilbkBwBf3TY+URGVXFzopGMKZVlA7JScrmm8DQ++/dEpLYtl5zEbdNlECYlnEjK+B6qrEnQ8IksSURquU8yzpLbiTmadCb5FfERDYRwiqiTbk3OPtPPZShsNXskHeTfjB6BFGrfzrrX+IV7zDe0OKtzsU1o2/6lXDrMJAR2OL8SOXyfkE4ECBGgoBAgQIABAgQIABAgQIABHQLkQIEDBFTUoipzYB0yRa8DbgfrH3xyBHDybOrD9UXuo60i53kn3RRumBAjXwfsZOXuJyBAgR0TICOwIEAzojtoECAAWgAQIEAHQIFo7AgEACDBPWYECGIZ1Yf0e8RcWHxil1FRSS82ShYtqk2gQI5nL2dDivwFE9NMyyni8XSCmwcSDbvtfziYlXC8FFaU6W3QIEZkl1NFu0S8hiGsU7+p1KZQlO5CnCtP3VXHlFzwRjqrVipiSnkSqk7tolspUfA28oECM8tmlaIGpfOmt/4o+8wUCBAjt8T4kcflfIf/2Q==">
            <a:extLst>
              <a:ext uri="{FF2B5EF4-FFF2-40B4-BE49-F238E27FC236}">
                <a16:creationId xmlns:a16="http://schemas.microsoft.com/office/drawing/2014/main" id="{481F70E8-CC59-DCA2-5614-B2E0272CD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073" y="2187986"/>
            <a:ext cx="25717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71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40FC-8276-0E0C-DD6A-8476D876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</a:t>
            </a:r>
          </a:p>
        </p:txBody>
      </p:sp>
      <p:pic>
        <p:nvPicPr>
          <p:cNvPr id="5" name="Content Placeholder 4" descr="A black dictionary with gold text&#10;&#10;Description automatically generated">
            <a:extLst>
              <a:ext uri="{FF2B5EF4-FFF2-40B4-BE49-F238E27FC236}">
                <a16:creationId xmlns:a16="http://schemas.microsoft.com/office/drawing/2014/main" id="{AC6DEFEA-D799-3A8D-7AE3-C81DCEBB8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659" y="1268760"/>
            <a:ext cx="2483341" cy="2337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31672-2975-2368-D5E1-C86C4497E3A9}"/>
              </a:ext>
            </a:extLst>
          </p:cNvPr>
          <p:cNvSpPr txBox="1"/>
          <p:nvPr/>
        </p:nvSpPr>
        <p:spPr>
          <a:xfrm>
            <a:off x="4959561" y="2145003"/>
            <a:ext cx="3556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latin typeface="Arial (Body)"/>
              </a:rPr>
              <a:t>It’s been sorted alphabetically.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dirty="0">
                <a:latin typeface="Arial (Body)"/>
              </a:rPr>
              <a:t>You can open any page you want.</a:t>
            </a:r>
          </a:p>
        </p:txBody>
      </p:sp>
    </p:spTree>
    <p:extLst>
      <p:ext uri="{BB962C8B-B14F-4D97-AF65-F5344CB8AC3E}">
        <p14:creationId xmlns:p14="http://schemas.microsoft.com/office/powerpoint/2010/main" val="220334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7CF7-EC9F-AADE-EAD7-A393B1AE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1CC5-2A52-3FB3-F7E1-695D26B57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47614"/>
            <a:ext cx="5555208" cy="295232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What is Binary Search?</a:t>
            </a:r>
          </a:p>
          <a:p>
            <a:r>
              <a:rPr lang="en-GB" dirty="0"/>
              <a:t>An efficient algorithm for finding an element in a </a:t>
            </a:r>
            <a:r>
              <a:rPr lang="en-GB" b="1" dirty="0">
                <a:solidFill>
                  <a:srgbClr val="FF0000"/>
                </a:solidFill>
              </a:rPr>
              <a:t>sorted</a:t>
            </a:r>
            <a:r>
              <a:rPr lang="en-GB" dirty="0"/>
              <a:t> array.</a:t>
            </a:r>
          </a:p>
          <a:p>
            <a:r>
              <a:rPr lang="en-GB" dirty="0"/>
              <a:t>A classic example of the </a:t>
            </a:r>
            <a:r>
              <a:rPr lang="en-GB" b="1" i="1" u="sng" dirty="0">
                <a:highlight>
                  <a:srgbClr val="FFFF00"/>
                </a:highlight>
              </a:rPr>
              <a:t>Divide-and-Conquer</a:t>
            </a:r>
            <a:r>
              <a:rPr lang="en-GB" dirty="0"/>
              <a:t> approach in algorithm design.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Visualiser: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https://algorithm-visualizer.org/branch-and-bound/binary-search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92F15-9F9A-041D-F555-8A915C31C0E5}"/>
              </a:ext>
            </a:extLst>
          </p:cNvPr>
          <p:cNvSpPr txBox="1"/>
          <p:nvPr/>
        </p:nvSpPr>
        <p:spPr>
          <a:xfrm>
            <a:off x="6122195" y="1830794"/>
            <a:ext cx="2786062" cy="9848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Common Design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Brute Force </a:t>
            </a:r>
            <a:r>
              <a:rPr lang="en-GB" sz="1100" b="0" dirty="0"/>
              <a:t>(e.g. Linear Search)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Divide &amp; Conquer </a:t>
            </a:r>
            <a:r>
              <a:rPr lang="en-GB" sz="1100" b="0" dirty="0"/>
              <a:t>(e.g. Binary Search, Merge Sort and </a:t>
            </a:r>
            <a:r>
              <a:rPr lang="en-GB" sz="1100" b="0" dirty="0" err="1"/>
              <a:t>QuickSort</a:t>
            </a:r>
            <a:r>
              <a:rPr lang="en-GB" sz="1100" b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 dirty="0"/>
              <a:t>Greedy</a:t>
            </a:r>
            <a:r>
              <a:rPr lang="en-GB" sz="1100" b="0" dirty="0"/>
              <a:t> (e.g. Dijkstra)</a:t>
            </a:r>
          </a:p>
        </p:txBody>
      </p:sp>
    </p:spTree>
    <p:extLst>
      <p:ext uri="{BB962C8B-B14F-4D97-AF65-F5344CB8AC3E}">
        <p14:creationId xmlns:p14="http://schemas.microsoft.com/office/powerpoint/2010/main" val="22675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1016-C1EE-D700-EE3D-B7B833A4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DB75-8A7B-2DD0-B772-E90828FA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347614"/>
            <a:ext cx="4176465" cy="2952328"/>
          </a:xfrm>
        </p:spPr>
        <p:txBody>
          <a:bodyPr/>
          <a:lstStyle/>
          <a:p>
            <a:pPr marL="57150" indent="0">
              <a:buNone/>
            </a:pPr>
            <a:r>
              <a:rPr lang="en-GB" sz="1400" b="1" dirty="0"/>
              <a:t>Step 1</a:t>
            </a:r>
            <a:r>
              <a:rPr lang="en-GB" sz="1400" dirty="0"/>
              <a:t>: Let </a:t>
            </a:r>
            <a:r>
              <a:rPr lang="en-GB" sz="1400" dirty="0">
                <a:solidFill>
                  <a:srgbClr val="00B050"/>
                </a:solidFill>
              </a:rPr>
              <a:t>L</a:t>
            </a:r>
            <a:r>
              <a:rPr lang="en-GB" sz="1400" dirty="0"/>
              <a:t> be the first element of the array and </a:t>
            </a:r>
            <a:r>
              <a:rPr lang="en-GB" sz="1400" dirty="0">
                <a:solidFill>
                  <a:srgbClr val="FF0000"/>
                </a:solidFill>
              </a:rPr>
              <a:t>R</a:t>
            </a:r>
            <a:r>
              <a:rPr lang="en-GB" sz="1400" dirty="0"/>
              <a:t> be the last element of the array.</a:t>
            </a:r>
          </a:p>
          <a:p>
            <a:pPr marL="57150" indent="0">
              <a:buNone/>
            </a:pPr>
            <a:endParaRPr lang="en-GB" sz="1400" b="1" dirty="0"/>
          </a:p>
          <a:p>
            <a:pPr marL="57150" indent="0">
              <a:buNone/>
            </a:pPr>
            <a:r>
              <a:rPr lang="en-GB" sz="1400" b="1" dirty="0"/>
              <a:t>Step 2</a:t>
            </a:r>
            <a:r>
              <a:rPr lang="en-GB" sz="1400" dirty="0"/>
              <a:t>: Calculate </a:t>
            </a:r>
            <a:r>
              <a:rPr lang="en-GB" sz="1400" dirty="0">
                <a:solidFill>
                  <a:srgbClr val="0070C0"/>
                </a:solidFill>
              </a:rPr>
              <a:t>M</a:t>
            </a:r>
            <a:r>
              <a:rPr lang="en-GB" sz="1400" dirty="0"/>
              <a:t>=(</a:t>
            </a:r>
            <a:r>
              <a:rPr lang="en-GB" sz="1400" dirty="0">
                <a:solidFill>
                  <a:srgbClr val="00B050"/>
                </a:solidFill>
              </a:rPr>
              <a:t>L</a:t>
            </a:r>
            <a:r>
              <a:rPr lang="en-GB" sz="1400" dirty="0"/>
              <a:t>+</a:t>
            </a:r>
            <a:r>
              <a:rPr lang="en-GB" sz="1400" dirty="0">
                <a:solidFill>
                  <a:srgbClr val="FF0000"/>
                </a:solidFill>
              </a:rPr>
              <a:t>R</a:t>
            </a:r>
            <a:r>
              <a:rPr lang="en-GB" sz="1400" dirty="0"/>
              <a:t>)/2.</a:t>
            </a:r>
          </a:p>
          <a:p>
            <a:pPr marL="57150" indent="0">
              <a:buNone/>
            </a:pPr>
            <a:endParaRPr lang="en-GB" sz="1400" b="1" dirty="0"/>
          </a:p>
          <a:p>
            <a:pPr marL="57150" indent="0">
              <a:buNone/>
            </a:pPr>
            <a:r>
              <a:rPr lang="en-GB" sz="1400" b="1" dirty="0"/>
              <a:t>Step 3</a:t>
            </a:r>
            <a:r>
              <a:rPr lang="en-GB" sz="1400" dirty="0"/>
              <a:t>: Compare a[</a:t>
            </a:r>
            <a:r>
              <a:rPr lang="en-GB" sz="1400" dirty="0">
                <a:solidFill>
                  <a:srgbClr val="0070C0"/>
                </a:solidFill>
              </a:rPr>
              <a:t>M</a:t>
            </a:r>
            <a:r>
              <a:rPr lang="en-GB" sz="1400" dirty="0"/>
              <a:t>] with x.</a:t>
            </a:r>
          </a:p>
          <a:p>
            <a:pPr marL="57150" indent="0">
              <a:buNone/>
            </a:pPr>
            <a:r>
              <a:rPr lang="en-GB" sz="1400" dirty="0"/>
              <a:t>              -&gt; If a[</a:t>
            </a:r>
            <a:r>
              <a:rPr lang="en-GB" sz="1400" dirty="0">
                <a:solidFill>
                  <a:srgbClr val="0070C0"/>
                </a:solidFill>
              </a:rPr>
              <a:t>M</a:t>
            </a:r>
            <a:r>
              <a:rPr lang="en-GB" sz="1400" dirty="0"/>
              <a:t>] is equal to x, return </a:t>
            </a:r>
            <a:r>
              <a:rPr lang="en-GB" sz="1400" dirty="0">
                <a:solidFill>
                  <a:srgbClr val="0070C0"/>
                </a:solidFill>
              </a:rPr>
              <a:t>M</a:t>
            </a:r>
            <a:r>
              <a:rPr lang="en-GB" sz="1400" dirty="0"/>
              <a:t>.</a:t>
            </a:r>
          </a:p>
          <a:p>
            <a:pPr marL="57150" indent="0">
              <a:buNone/>
            </a:pPr>
            <a:r>
              <a:rPr lang="en-GB" sz="1400" dirty="0"/>
              <a:t>              -&gt; If a[</a:t>
            </a:r>
            <a:r>
              <a:rPr lang="en-GB" sz="1400" dirty="0">
                <a:solidFill>
                  <a:srgbClr val="0070C0"/>
                </a:solidFill>
              </a:rPr>
              <a:t>M</a:t>
            </a:r>
            <a:r>
              <a:rPr lang="en-GB" sz="1400" dirty="0"/>
              <a:t>] is greater than x, </a:t>
            </a:r>
            <a:r>
              <a:rPr lang="en-GB" sz="1400" dirty="0">
                <a:solidFill>
                  <a:srgbClr val="FF0000"/>
                </a:solidFill>
              </a:rPr>
              <a:t>R</a:t>
            </a:r>
            <a:r>
              <a:rPr lang="en-GB" sz="1400" dirty="0"/>
              <a:t>=</a:t>
            </a:r>
            <a:r>
              <a:rPr lang="en-GB" sz="1400" dirty="0">
                <a:solidFill>
                  <a:srgbClr val="0070C0"/>
                </a:solidFill>
              </a:rPr>
              <a:t>M</a:t>
            </a:r>
            <a:r>
              <a:rPr lang="en-GB" sz="1400" dirty="0"/>
              <a:t>-1.</a:t>
            </a:r>
          </a:p>
          <a:p>
            <a:pPr marL="57150" indent="0">
              <a:buNone/>
            </a:pPr>
            <a:r>
              <a:rPr lang="en-GB" sz="1400" dirty="0"/>
              <a:t>              -&gt; Otherwise, </a:t>
            </a:r>
            <a:r>
              <a:rPr lang="en-GB" sz="1400" dirty="0">
                <a:solidFill>
                  <a:srgbClr val="00B050"/>
                </a:solidFill>
              </a:rPr>
              <a:t>L</a:t>
            </a:r>
            <a:r>
              <a:rPr lang="en-GB" sz="1400" dirty="0"/>
              <a:t>=</a:t>
            </a:r>
            <a:r>
              <a:rPr lang="en-GB" sz="1400" dirty="0">
                <a:solidFill>
                  <a:srgbClr val="0070C0"/>
                </a:solidFill>
              </a:rPr>
              <a:t>M</a:t>
            </a:r>
            <a:r>
              <a:rPr lang="en-GB" sz="1400" dirty="0"/>
              <a:t>+1.</a:t>
            </a:r>
          </a:p>
          <a:p>
            <a:pPr marL="57150" indent="0">
              <a:buNone/>
            </a:pPr>
            <a:endParaRPr lang="en-GB" sz="1400" b="1" dirty="0"/>
          </a:p>
          <a:p>
            <a:pPr marL="57150" indent="0">
              <a:buNone/>
            </a:pPr>
            <a:r>
              <a:rPr lang="en-GB" sz="1400" b="1" dirty="0"/>
              <a:t>Step 4</a:t>
            </a:r>
            <a:r>
              <a:rPr lang="en-GB" sz="1400" dirty="0"/>
              <a:t>: Repeat Step 2 and 3 until </a:t>
            </a:r>
            <a:r>
              <a:rPr lang="en-GB" sz="1400" dirty="0">
                <a:solidFill>
                  <a:srgbClr val="0070C0"/>
                </a:solidFill>
              </a:rPr>
              <a:t>M</a:t>
            </a:r>
            <a:r>
              <a:rPr lang="en-GB" sz="1400" dirty="0"/>
              <a:t> is returned, or if </a:t>
            </a:r>
            <a:r>
              <a:rPr lang="en-GB" sz="1400" dirty="0">
                <a:solidFill>
                  <a:srgbClr val="00B050"/>
                </a:solidFill>
              </a:rPr>
              <a:t>L</a:t>
            </a:r>
            <a:r>
              <a:rPr lang="en-GB" sz="1400" dirty="0"/>
              <a:t>&gt;</a:t>
            </a:r>
            <a:r>
              <a:rPr lang="en-GB" sz="1400" dirty="0">
                <a:solidFill>
                  <a:srgbClr val="FF0000"/>
                </a:solidFill>
              </a:rPr>
              <a:t>R</a:t>
            </a:r>
            <a:r>
              <a:rPr lang="en-GB" sz="1400" dirty="0"/>
              <a:t>, return -1.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47917-2112-EF36-800C-9017A526D4EA}"/>
              </a:ext>
            </a:extLst>
          </p:cNvPr>
          <p:cNvSpPr txBox="1"/>
          <p:nvPr/>
        </p:nvSpPr>
        <p:spPr>
          <a:xfrm>
            <a:off x="5429606" y="714254"/>
            <a:ext cx="288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5B9EF-3054-BA3B-D90E-BCE90A33DFF4}"/>
              </a:ext>
            </a:extLst>
          </p:cNvPr>
          <p:cNvSpPr txBox="1"/>
          <p:nvPr/>
        </p:nvSpPr>
        <p:spPr>
          <a:xfrm>
            <a:off x="5866743" y="707190"/>
            <a:ext cx="288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5AB41-4B5B-5DC2-E4E3-1A9F47596E80}"/>
              </a:ext>
            </a:extLst>
          </p:cNvPr>
          <p:cNvSpPr txBox="1"/>
          <p:nvPr/>
        </p:nvSpPr>
        <p:spPr>
          <a:xfrm>
            <a:off x="6317507" y="714254"/>
            <a:ext cx="288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C4BEB-83A9-F23E-9C59-66EDAE7687E4}"/>
              </a:ext>
            </a:extLst>
          </p:cNvPr>
          <p:cNvSpPr txBox="1"/>
          <p:nvPr/>
        </p:nvSpPr>
        <p:spPr>
          <a:xfrm>
            <a:off x="6768271" y="714254"/>
            <a:ext cx="288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E4B815-67F4-1C8C-BAF8-4D8A28F51DE2}"/>
              </a:ext>
            </a:extLst>
          </p:cNvPr>
          <p:cNvSpPr txBox="1"/>
          <p:nvPr/>
        </p:nvSpPr>
        <p:spPr>
          <a:xfrm>
            <a:off x="7219035" y="707190"/>
            <a:ext cx="288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3D3722-763C-6070-B055-1244D246A233}"/>
              </a:ext>
            </a:extLst>
          </p:cNvPr>
          <p:cNvSpPr txBox="1"/>
          <p:nvPr/>
        </p:nvSpPr>
        <p:spPr>
          <a:xfrm>
            <a:off x="7669799" y="714254"/>
            <a:ext cx="288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2B9B35-095D-F6D8-9695-CBC89B6C07E4}"/>
              </a:ext>
            </a:extLst>
          </p:cNvPr>
          <p:cNvSpPr txBox="1"/>
          <p:nvPr/>
        </p:nvSpPr>
        <p:spPr>
          <a:xfrm>
            <a:off x="8115343" y="71425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0F933-58A7-2125-2895-BE221B49136C}"/>
              </a:ext>
            </a:extLst>
          </p:cNvPr>
          <p:cNvSpPr txBox="1"/>
          <p:nvPr/>
        </p:nvSpPr>
        <p:spPr>
          <a:xfrm>
            <a:off x="5326091" y="1078934"/>
            <a:ext cx="450764" cy="3796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867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CB7E86-9BF3-31C6-9175-77FA22625FDC}"/>
              </a:ext>
            </a:extLst>
          </p:cNvPr>
          <p:cNvSpPr txBox="1"/>
          <p:nvPr/>
        </p:nvSpPr>
        <p:spPr>
          <a:xfrm>
            <a:off x="5780652" y="1078932"/>
            <a:ext cx="450764" cy="3796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867" dirty="0"/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60FF1-E298-0279-0A12-F95CDD08F9CB}"/>
              </a:ext>
            </a:extLst>
          </p:cNvPr>
          <p:cNvSpPr txBox="1"/>
          <p:nvPr/>
        </p:nvSpPr>
        <p:spPr>
          <a:xfrm>
            <a:off x="6233082" y="1078932"/>
            <a:ext cx="450764" cy="3796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867" dirty="0"/>
              <a:t>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885B5C-05DB-76BA-74EC-68D78E5ED9D9}"/>
              </a:ext>
            </a:extLst>
          </p:cNvPr>
          <p:cNvSpPr txBox="1"/>
          <p:nvPr/>
        </p:nvSpPr>
        <p:spPr>
          <a:xfrm>
            <a:off x="6681393" y="1078932"/>
            <a:ext cx="450764" cy="3796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867" dirty="0"/>
              <a:t>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D983C0-0251-07FE-DE7C-DAB2E9634EEF}"/>
              </a:ext>
            </a:extLst>
          </p:cNvPr>
          <p:cNvSpPr txBox="1"/>
          <p:nvPr/>
        </p:nvSpPr>
        <p:spPr>
          <a:xfrm>
            <a:off x="7138085" y="1078932"/>
            <a:ext cx="450764" cy="3796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867" dirty="0"/>
              <a:t>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280F0-202B-0000-F906-9BA51DA6D65F}"/>
              </a:ext>
            </a:extLst>
          </p:cNvPr>
          <p:cNvSpPr txBox="1"/>
          <p:nvPr/>
        </p:nvSpPr>
        <p:spPr>
          <a:xfrm>
            <a:off x="7588849" y="1078932"/>
            <a:ext cx="450764" cy="3796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867" dirty="0"/>
              <a:t>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A2CC31-B375-B67A-98D7-9DC6C69F3EC4}"/>
              </a:ext>
            </a:extLst>
          </p:cNvPr>
          <p:cNvSpPr txBox="1"/>
          <p:nvPr/>
        </p:nvSpPr>
        <p:spPr>
          <a:xfrm>
            <a:off x="8037935" y="1078932"/>
            <a:ext cx="450764" cy="3796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867" dirty="0"/>
              <a:t>28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077883-9EF5-343F-7E48-B8040F43A6FF}"/>
              </a:ext>
            </a:extLst>
          </p:cNvPr>
          <p:cNvGrpSpPr/>
          <p:nvPr/>
        </p:nvGrpSpPr>
        <p:grpSpPr>
          <a:xfrm>
            <a:off x="5441706" y="1532940"/>
            <a:ext cx="263214" cy="368476"/>
            <a:chOff x="7539734" y="1699131"/>
            <a:chExt cx="263214" cy="36847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5174A09-5B71-B0D3-5601-493E330C4D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58647" y="1699131"/>
              <a:ext cx="0" cy="1666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9CC440-2294-0E92-A1B3-DBFD05BDD20D}"/>
                </a:ext>
              </a:extLst>
            </p:cNvPr>
            <p:cNvSpPr txBox="1"/>
            <p:nvPr/>
          </p:nvSpPr>
          <p:spPr>
            <a:xfrm>
              <a:off x="7539734" y="1805997"/>
              <a:ext cx="2632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0" dirty="0">
                  <a:solidFill>
                    <a:srgbClr val="00B050"/>
                  </a:solidFill>
                </a:rPr>
                <a:t>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F9B955-D91E-5FFA-6A3D-13F3A6561351}"/>
              </a:ext>
            </a:extLst>
          </p:cNvPr>
          <p:cNvGrpSpPr/>
          <p:nvPr/>
        </p:nvGrpSpPr>
        <p:grpSpPr>
          <a:xfrm>
            <a:off x="8153976" y="1532940"/>
            <a:ext cx="263214" cy="368476"/>
            <a:chOff x="7525774" y="1699131"/>
            <a:chExt cx="263214" cy="368476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D477BC2-7D46-080A-04E1-7F55E26D9E0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58647" y="1699131"/>
              <a:ext cx="0" cy="1666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65F124-6A61-94AD-6774-218EF3720499}"/>
                </a:ext>
              </a:extLst>
            </p:cNvPr>
            <p:cNvSpPr txBox="1"/>
            <p:nvPr/>
          </p:nvSpPr>
          <p:spPr>
            <a:xfrm>
              <a:off x="7525774" y="1805997"/>
              <a:ext cx="2632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0" dirty="0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8B6120-D209-8920-D56F-4549E866A80D}"/>
              </a:ext>
            </a:extLst>
          </p:cNvPr>
          <p:cNvGrpSpPr/>
          <p:nvPr/>
        </p:nvGrpSpPr>
        <p:grpSpPr>
          <a:xfrm>
            <a:off x="6747248" y="1532940"/>
            <a:ext cx="263214" cy="368476"/>
            <a:chOff x="7511814" y="1699131"/>
            <a:chExt cx="263214" cy="368476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35420F-D3BE-813E-B7FF-5E0944AC1E9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58647" y="1699131"/>
              <a:ext cx="0" cy="1666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F8A4D6-5B6F-FBB3-334E-004A868CB70D}"/>
                </a:ext>
              </a:extLst>
            </p:cNvPr>
            <p:cNvSpPr txBox="1"/>
            <p:nvPr/>
          </p:nvSpPr>
          <p:spPr>
            <a:xfrm>
              <a:off x="7511814" y="1805997"/>
              <a:ext cx="2632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0" dirty="0">
                  <a:solidFill>
                    <a:srgbClr val="0070C0"/>
                  </a:solidFill>
                </a:rPr>
                <a:t>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062524-7346-D304-BBE0-3080B1D3EB3D}"/>
                  </a:ext>
                </a:extLst>
              </p:cNvPr>
              <p:cNvSpPr txBox="1"/>
              <p:nvPr/>
            </p:nvSpPr>
            <p:spPr>
              <a:xfrm>
                <a:off x="6317507" y="166671"/>
                <a:ext cx="12164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062524-7346-D304-BBE0-3080B1D3E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507" y="166671"/>
                <a:ext cx="121642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DA08CD-D148-0A04-2C4B-48564FFFD693}"/>
                  </a:ext>
                </a:extLst>
              </p:cNvPr>
              <p:cNvSpPr txBox="1"/>
              <p:nvPr/>
            </p:nvSpPr>
            <p:spPr>
              <a:xfrm>
                <a:off x="4607587" y="1045744"/>
                <a:ext cx="7750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DA08CD-D148-0A04-2C4B-48564FFFD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87" y="1045744"/>
                <a:ext cx="7750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C98C10B-9333-A8BD-4E5F-CDC024E1D174}"/>
              </a:ext>
            </a:extLst>
          </p:cNvPr>
          <p:cNvSpPr txBox="1"/>
          <p:nvPr/>
        </p:nvSpPr>
        <p:spPr>
          <a:xfrm>
            <a:off x="5934916" y="2287370"/>
            <a:ext cx="2032356" cy="1708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0" dirty="0">
                <a:solidFill>
                  <a:srgbClr val="00B050"/>
                </a:solidFill>
              </a:rPr>
              <a:t>L</a:t>
            </a:r>
            <a:r>
              <a:rPr lang="en-GB" sz="1050" b="0" dirty="0"/>
              <a:t> = 0, </a:t>
            </a:r>
            <a:r>
              <a:rPr lang="en-GB" sz="1050" b="0" dirty="0">
                <a:solidFill>
                  <a:srgbClr val="FF0000"/>
                </a:solidFill>
              </a:rPr>
              <a:t>R</a:t>
            </a:r>
            <a:r>
              <a:rPr lang="en-GB" sz="1050" b="0" dirty="0"/>
              <a:t> = 6</a:t>
            </a:r>
          </a:p>
          <a:p>
            <a:r>
              <a:rPr lang="en-GB" sz="1050" b="0" dirty="0">
                <a:solidFill>
                  <a:srgbClr val="0070C0"/>
                </a:solidFill>
              </a:rPr>
              <a:t>M</a:t>
            </a:r>
            <a:r>
              <a:rPr lang="en-GB" sz="1050" b="0" dirty="0">
                <a:solidFill>
                  <a:srgbClr val="00B050"/>
                </a:solidFill>
              </a:rPr>
              <a:t> </a:t>
            </a:r>
            <a:r>
              <a:rPr lang="en-GB" sz="1050" b="0" dirty="0"/>
              <a:t>= (0+6)/2 = 3</a:t>
            </a:r>
          </a:p>
          <a:p>
            <a:r>
              <a:rPr lang="en-GB" sz="1050" b="0" dirty="0"/>
              <a:t>a[3] = 19 &lt; 22</a:t>
            </a:r>
          </a:p>
          <a:p>
            <a:r>
              <a:rPr lang="en-GB" sz="1050" b="0" dirty="0">
                <a:solidFill>
                  <a:srgbClr val="00B050"/>
                </a:solidFill>
              </a:rPr>
              <a:t>L</a:t>
            </a:r>
            <a:r>
              <a:rPr lang="en-GB" sz="1050" b="0" dirty="0"/>
              <a:t> = 3+1 = 4</a:t>
            </a:r>
          </a:p>
          <a:p>
            <a:r>
              <a:rPr lang="en-GB" sz="1050" b="0" dirty="0">
                <a:solidFill>
                  <a:srgbClr val="0070C0"/>
                </a:solidFill>
              </a:rPr>
              <a:t>M</a:t>
            </a:r>
            <a:r>
              <a:rPr lang="en-GB" sz="1050" b="0" dirty="0"/>
              <a:t> = (4+6)/2 = 5</a:t>
            </a:r>
          </a:p>
          <a:p>
            <a:r>
              <a:rPr lang="en-GB" sz="1050" b="0" dirty="0"/>
              <a:t>a[5] = 25 &gt; 22</a:t>
            </a:r>
          </a:p>
          <a:p>
            <a:r>
              <a:rPr lang="en-GB" sz="1050" b="0" dirty="0">
                <a:solidFill>
                  <a:srgbClr val="FF0000"/>
                </a:solidFill>
              </a:rPr>
              <a:t>R</a:t>
            </a:r>
            <a:r>
              <a:rPr lang="en-GB" sz="1050" b="0" dirty="0"/>
              <a:t> = 5-1 = 4</a:t>
            </a:r>
          </a:p>
          <a:p>
            <a:r>
              <a:rPr lang="en-GB" sz="1050" b="0" dirty="0">
                <a:solidFill>
                  <a:srgbClr val="0070C0"/>
                </a:solidFill>
              </a:rPr>
              <a:t>M</a:t>
            </a:r>
            <a:r>
              <a:rPr lang="en-GB" sz="1050" b="0" dirty="0"/>
              <a:t> = (4+4)/2 = 4</a:t>
            </a:r>
          </a:p>
          <a:p>
            <a:r>
              <a:rPr lang="en-GB" sz="1050" b="0" dirty="0"/>
              <a:t>a[4] = 22 == 22</a:t>
            </a:r>
          </a:p>
          <a:p>
            <a:r>
              <a:rPr lang="en-GB" sz="1050" b="0" dirty="0"/>
              <a:t>Return </a:t>
            </a:r>
            <a:r>
              <a:rPr lang="en-GB" sz="1050" b="0" dirty="0">
                <a:solidFill>
                  <a:srgbClr val="0070C0"/>
                </a:solidFill>
              </a:rPr>
              <a:t>M</a:t>
            </a:r>
            <a:r>
              <a:rPr lang="en-GB" sz="1050" b="0" dirty="0"/>
              <a:t> = 4</a:t>
            </a:r>
            <a:endParaRPr lang="en-GB" sz="1100" b="0" dirty="0"/>
          </a:p>
        </p:txBody>
      </p:sp>
    </p:spTree>
    <p:extLst>
      <p:ext uri="{BB962C8B-B14F-4D97-AF65-F5344CB8AC3E}">
        <p14:creationId xmlns:p14="http://schemas.microsoft.com/office/powerpoint/2010/main" val="229502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6.17284E-7 L 0.19618 -6.17284E-7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6.17284E-7 L 0.10139 -6.17284E-7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6.17284E-7 L -0.10157 0.00062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39 -6.17284E-7 L 0.05208 0.00062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D00D-8A83-AB63-3C19-F67DECFE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3D4E9-8FA5-C8F5-FA0D-E81C3D142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52018"/>
                <a:ext cx="3883298" cy="2547924"/>
              </a:xfrm>
            </p:spPr>
            <p:txBody>
              <a:bodyPr numCol="2"/>
              <a:lstStyle/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4096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=2048</m:t>
                    </m:r>
                  </m:oMath>
                </a14:m>
                <a:endParaRPr lang="en-GB" b="0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2048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en-GB" b="0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endParaRPr lang="en-GB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endParaRPr lang="en-GB" b="0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endParaRPr lang="en-GB" b="0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en-GB" b="0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endParaRPr lang="en-GB" b="0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GB" b="0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GB" b="0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b="0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b="0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3D4E9-8FA5-C8F5-FA0D-E81C3D142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52018"/>
                <a:ext cx="3883298" cy="2547924"/>
              </a:xfrm>
              <a:blipFill>
                <a:blip r:embed="rId2"/>
                <a:stretch>
                  <a:fillRect l="-3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295B7E-99EF-FAFD-7489-9FE14DE1A74E}"/>
                  </a:ext>
                </a:extLst>
              </p:cNvPr>
              <p:cNvSpPr txBox="1"/>
              <p:nvPr/>
            </p:nvSpPr>
            <p:spPr>
              <a:xfrm>
                <a:off x="395536" y="1268760"/>
                <a:ext cx="725471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GB" sz="1600" b="0" dirty="0"/>
                  <a:t>Suppose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=4096</m:t>
                    </m:r>
                  </m:oMath>
                </a14:m>
                <a:r>
                  <a:rPr lang="en-GB" sz="1600" b="0" dirty="0"/>
                  <a:t>, the Binary Search takes *</a:t>
                </a:r>
                <a:r>
                  <a:rPr lang="en-GB" sz="1600" b="0" dirty="0">
                    <a:solidFill>
                      <a:srgbClr val="FF0000"/>
                    </a:solidFill>
                  </a:rPr>
                  <a:t>at most</a:t>
                </a:r>
                <a:r>
                  <a:rPr lang="en-GB" sz="1600" b="0" dirty="0"/>
                  <a:t>* 12 steps: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295B7E-99EF-FAFD-7489-9FE14DE1A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68760"/>
                <a:ext cx="7254711" cy="338554"/>
              </a:xfrm>
              <a:prstGeom prst="rect">
                <a:avLst/>
              </a:prstGeom>
              <a:blipFill>
                <a:blip r:embed="rId3"/>
                <a:stretch>
                  <a:fillRect l="-504" t="-5357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5704-A38E-BF38-2BBC-77D5FAFD9613}"/>
                  </a:ext>
                </a:extLst>
              </p:cNvPr>
              <p:cNvSpPr txBox="1"/>
              <p:nvPr/>
            </p:nvSpPr>
            <p:spPr>
              <a:xfrm>
                <a:off x="4331460" y="2122241"/>
                <a:ext cx="26877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12=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4096  ⇒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GB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5704-A38E-BF38-2BBC-77D5FAFD9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460" y="2122241"/>
                <a:ext cx="2687787" cy="246221"/>
              </a:xfrm>
              <a:prstGeom prst="rect">
                <a:avLst/>
              </a:prstGeom>
              <a:blipFill>
                <a:blip r:embed="rId4"/>
                <a:stretch>
                  <a:fillRect l="-1136" b="-34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141E407-D338-10E0-5ED8-9943B4676D29}"/>
              </a:ext>
            </a:extLst>
          </p:cNvPr>
          <p:cNvSpPr txBox="1"/>
          <p:nvPr/>
        </p:nvSpPr>
        <p:spPr>
          <a:xfrm>
            <a:off x="4446268" y="1783687"/>
            <a:ext cx="24581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/>
              <a:t>Worst and Average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3D08FD-2B68-580E-7CAE-DEC419E81A19}"/>
                  </a:ext>
                </a:extLst>
              </p:cNvPr>
              <p:cNvSpPr txBox="1"/>
              <p:nvPr/>
            </p:nvSpPr>
            <p:spPr>
              <a:xfrm>
                <a:off x="4838330" y="3111291"/>
                <a:ext cx="16740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0" dirty="0"/>
                  <a:t>Best Case: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GB" sz="16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3D08FD-2B68-580E-7CAE-DEC419E81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330" y="3111291"/>
                <a:ext cx="1674048" cy="338554"/>
              </a:xfrm>
              <a:prstGeom prst="rect">
                <a:avLst/>
              </a:prstGeom>
              <a:blipFill>
                <a:blip r:embed="rId5"/>
                <a:stretch>
                  <a:fillRect l="-2190" t="-5357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25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39D3-9CA3-0646-2860-DD00CFDF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7F33C-6BD1-C150-1E04-A9CC196108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Iterative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dirty="0"/>
                  <a:t>. As it uses a constant amount of space for L, R and M.</a:t>
                </a:r>
              </a:p>
              <a:p>
                <a:r>
                  <a:rPr lang="en-GB" b="1" dirty="0"/>
                  <a:t>Recursive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 At each recursive call, a new layer is added to the call stack and will allocate additional memory to it.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7F33C-6BD1-C150-1E04-A9CC196108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" t="-6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32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6987</TotalTime>
  <Words>517</Words>
  <Application>Microsoft Office PowerPoint</Application>
  <PresentationFormat>On-screen Show (16:9)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Times New Roman</vt:lpstr>
      <vt:lpstr>Wingdings</vt:lpstr>
      <vt:lpstr>Georgia</vt:lpstr>
      <vt:lpstr>Calibri</vt:lpstr>
      <vt:lpstr>Arial (Body)</vt:lpstr>
      <vt:lpstr>Cambria Math</vt:lpstr>
      <vt:lpstr>Default Design</vt:lpstr>
      <vt:lpstr>Attendance Code:   </vt:lpstr>
      <vt:lpstr>Data Structures, Algorithms, and Databases – Week 1</vt:lpstr>
      <vt:lpstr>Learning Objectives</vt:lpstr>
      <vt:lpstr>Pros and Cons of Linear Search</vt:lpstr>
      <vt:lpstr>Binary Search</vt:lpstr>
      <vt:lpstr>Binary Search</vt:lpstr>
      <vt:lpstr>Binary Search</vt:lpstr>
      <vt:lpstr>Time Complexity</vt:lpstr>
      <vt:lpstr>Space Complexity</vt:lpstr>
      <vt:lpstr>End of Session</vt:lpstr>
    </vt:vector>
  </TitlesOfParts>
  <Company>The 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and Publications</dc:creator>
  <cp:lastModifiedBy>Jizheng Wan</cp:lastModifiedBy>
  <cp:revision>1</cp:revision>
  <cp:lastPrinted>2019-07-31T08:58:40Z</cp:lastPrinted>
  <dcterms:created xsi:type="dcterms:W3CDTF">2005-06-08T11:15:47Z</dcterms:created>
  <dcterms:modified xsi:type="dcterms:W3CDTF">2024-01-17T12:03:37Z</dcterms:modified>
</cp:coreProperties>
</file>