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5" r:id="rId6"/>
    <p:sldId id="259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3D3-3EC8-4BCC-AD0A-970967F41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EC46-B03C-48F9-91B3-EB646F95E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104168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ED35-E5E0-4933-BAA5-A009A39D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meet more</a:t>
            </a:r>
            <a:br>
              <a:rPr lang="en-US" dirty="0"/>
            </a:br>
            <a:r>
              <a:rPr lang="en-US" dirty="0"/>
              <a:t>We add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4447-4DB3-42EF-BC37-EA984416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18448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08AD-AB61-44B9-9446-A0C94708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88A1-68ED-4910-A9F9-6CBF9DC5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8596668" cy="4612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microservice?</a:t>
            </a:r>
          </a:p>
          <a:p>
            <a:pPr lvl="1"/>
            <a:r>
              <a:rPr lang="en-US" dirty="0"/>
              <a:t>Microservice is an architecture design pattern. It splits one large application into multiple small and independent service based applications. Each service only does one thing.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Good/Advantage of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i="1" dirty="0"/>
              <a:t>You can update/modify one service without downtime of the entire application.</a:t>
            </a:r>
          </a:p>
          <a:p>
            <a:pPr lvl="1"/>
            <a:r>
              <a:rPr lang="en-US" dirty="0"/>
              <a:t>You can easily scale up to add more services</a:t>
            </a:r>
          </a:p>
          <a:p>
            <a:pPr lvl="1"/>
            <a:r>
              <a:rPr lang="en-US" dirty="0"/>
              <a:t>For each service, you can use different tech stacks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Bad/Drawbacks of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i="1" dirty="0"/>
              <a:t>Communication between services requires more time and resources</a:t>
            </a:r>
          </a:p>
          <a:p>
            <a:pPr lvl="1"/>
            <a:r>
              <a:rPr lang="en-US" dirty="0"/>
              <a:t>DevOps – need more server and people to maintain each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CF30-DA95-4E4A-A7C7-53BD51DC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88" y="319595"/>
            <a:ext cx="7494509" cy="1166920"/>
          </a:xfrm>
        </p:spPr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1372-A615-4501-B927-D5EF5A86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89" y="1369843"/>
            <a:ext cx="3747254" cy="4356253"/>
          </a:xfrm>
        </p:spPr>
        <p:txBody>
          <a:bodyPr/>
          <a:lstStyle/>
          <a:p>
            <a:r>
              <a:rPr lang="en-US" dirty="0"/>
              <a:t>Spring Cloud</a:t>
            </a:r>
          </a:p>
          <a:p>
            <a:r>
              <a:rPr lang="en-US" dirty="0" err="1"/>
              <a:t>Zuul</a:t>
            </a:r>
            <a:r>
              <a:rPr lang="en-US" dirty="0"/>
              <a:t> API Gateway</a:t>
            </a:r>
          </a:p>
          <a:p>
            <a:r>
              <a:rPr lang="en-US" dirty="0"/>
              <a:t>Eureka</a:t>
            </a:r>
          </a:p>
          <a:p>
            <a:r>
              <a:rPr lang="en-US" dirty="0"/>
              <a:t>Ribbon </a:t>
            </a:r>
            <a:r>
              <a:rPr lang="en-US" dirty="0">
                <a:solidFill>
                  <a:srgbClr val="FF0000"/>
                </a:solidFill>
              </a:rPr>
              <a:t>Load Balancer</a:t>
            </a:r>
          </a:p>
          <a:p>
            <a:r>
              <a:rPr lang="en-US" dirty="0" err="1"/>
              <a:t>Hystrix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Circuit Breaker</a:t>
            </a:r>
          </a:p>
          <a:p>
            <a:r>
              <a:rPr lang="en-US" dirty="0"/>
              <a:t>RabbitMQ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https://github.com/achen-temp/microservice-poc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2479E-C35B-4B5F-8F87-DF78A40D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43" y="284085"/>
            <a:ext cx="8030592" cy="60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DA8A-E94C-47A2-A715-A9D5F81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E95E-0A08-4FC9-879B-857B935C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en-US" dirty="0"/>
              <a:t>Server Side Load Balancer</a:t>
            </a:r>
          </a:p>
          <a:p>
            <a:r>
              <a:rPr lang="en-US" dirty="0"/>
              <a:t>Client Side Load Balancer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client side is better?</a:t>
            </a:r>
          </a:p>
          <a:p>
            <a:endParaRPr lang="en-US" dirty="0"/>
          </a:p>
        </p:txBody>
      </p:sp>
      <p:pic>
        <p:nvPicPr>
          <p:cNvPr id="4100" name="Picture 4" descr="https://o7planning.org/en/11739/cache/images/i/15621620.gif">
            <a:extLst>
              <a:ext uri="{FF2B5EF4-FFF2-40B4-BE49-F238E27FC236}">
                <a16:creationId xmlns:a16="http://schemas.microsoft.com/office/drawing/2014/main" id="{10D9C8B1-06FB-45C8-BEBC-3C007CC0BF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71" y="2242238"/>
            <a:ext cx="3944549" cy="16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o7planning.org/en/11739/cache/images/i/15625217.png">
            <a:extLst>
              <a:ext uri="{FF2B5EF4-FFF2-40B4-BE49-F238E27FC236}">
                <a16:creationId xmlns:a16="http://schemas.microsoft.com/office/drawing/2014/main" id="{250E9043-0C9C-4B4C-9729-513DFF37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72" y="4664602"/>
            <a:ext cx="3944549" cy="9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1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425E-4840-41C3-9418-A9DE1648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r>
              <a:rPr lang="en-US" dirty="0"/>
              <a:t>Load Balancer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50D7-1A49-47B9-B430-A5AC7418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most popular Ribbon load balancer rules</a:t>
            </a:r>
          </a:p>
          <a:p>
            <a:endParaRPr lang="en-US" dirty="0"/>
          </a:p>
          <a:p>
            <a:r>
              <a:rPr lang="en-US" dirty="0"/>
              <a:t>Round Robin</a:t>
            </a:r>
          </a:p>
          <a:p>
            <a:r>
              <a:rPr lang="en-US" dirty="0"/>
              <a:t>Availability Filtering</a:t>
            </a:r>
          </a:p>
          <a:p>
            <a:r>
              <a:rPr lang="en-US" dirty="0"/>
              <a:t>Weighted Response Time</a:t>
            </a:r>
          </a:p>
          <a:p>
            <a:r>
              <a:rPr lang="en-US" dirty="0"/>
              <a:t>Random</a:t>
            </a:r>
          </a:p>
        </p:txBody>
      </p:sp>
      <p:pic>
        <p:nvPicPr>
          <p:cNvPr id="5122" name="Picture 2" descr="Image result for round robin">
            <a:extLst>
              <a:ext uri="{FF2B5EF4-FFF2-40B4-BE49-F238E27FC236}">
                <a16:creationId xmlns:a16="http://schemas.microsoft.com/office/drawing/2014/main" id="{45556C11-0C74-4E2C-9E84-D2152019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40" y="1571348"/>
            <a:ext cx="4083512" cy="408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4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ACC5-ED38-402E-8054-5ECA72AD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31482" cy="55337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Transaction: Saga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A8E4-EAB7-4917-91E5-302A64AC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370476"/>
            <a:ext cx="8596668" cy="3880773"/>
          </a:xfrm>
        </p:spPr>
        <p:txBody>
          <a:bodyPr/>
          <a:lstStyle/>
          <a:p>
            <a:r>
              <a:rPr lang="en-US" dirty="0"/>
              <a:t>History:	Traditional global transaction Pattern: 2-phase commit</a:t>
            </a:r>
          </a:p>
          <a:p>
            <a:pPr marL="0" indent="0">
              <a:buNone/>
            </a:pPr>
            <a:r>
              <a:rPr lang="en-US" dirty="0"/>
              <a:t>			and why it may not be good for microservice</a:t>
            </a:r>
          </a:p>
          <a:p>
            <a:r>
              <a:rPr lang="en-US" dirty="0"/>
              <a:t>What is Saga Pattern – a sequence of independent local transactions</a:t>
            </a:r>
          </a:p>
          <a:p>
            <a:r>
              <a:rPr lang="en-US" dirty="0"/>
              <a:t>How to implement Saga Pattern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horeography">
            <a:extLst>
              <a:ext uri="{FF2B5EF4-FFF2-40B4-BE49-F238E27FC236}">
                <a16:creationId xmlns:a16="http://schemas.microsoft.com/office/drawing/2014/main" id="{CFCD3C67-CC22-484D-8137-622CB0B1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079674"/>
            <a:ext cx="3048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chestration">
            <a:extLst>
              <a:ext uri="{FF2B5EF4-FFF2-40B4-BE49-F238E27FC236}">
                <a16:creationId xmlns:a16="http://schemas.microsoft.com/office/drawing/2014/main" id="{D84CA417-14AF-4F55-A927-0D8029AB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8724"/>
            <a:ext cx="3048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4E83-C063-42A3-B8EC-D6009AE878A5}"/>
              </a:ext>
            </a:extLst>
          </p:cNvPr>
          <p:cNvSpPr txBox="1"/>
          <p:nvPr/>
        </p:nvSpPr>
        <p:spPr>
          <a:xfrm>
            <a:off x="2028825" y="3606592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Events/Choreography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1623C-A365-4B08-BC3A-D1AC851C47AB}"/>
              </a:ext>
            </a:extLst>
          </p:cNvPr>
          <p:cNvSpPr/>
          <p:nvPr/>
        </p:nvSpPr>
        <p:spPr>
          <a:xfrm>
            <a:off x="6256524" y="3606592"/>
            <a:ext cx="265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43E47"/>
                </a:solidFill>
                <a:latin typeface="proxima-nova-1"/>
              </a:rPr>
              <a:t>Command/Orchestration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6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8C0-7467-467E-B0AE-B0FBD57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Saga: Events/Choreography</a:t>
            </a:r>
          </a:p>
        </p:txBody>
      </p:sp>
      <p:pic>
        <p:nvPicPr>
          <p:cNvPr id="2050" name="Picture 2" descr="https://blog.couchbase.com/wp-content/uploads/2018/01/Screen-Shot-2018-01-09-at-6.13.39-PM.png">
            <a:extLst>
              <a:ext uri="{FF2B5EF4-FFF2-40B4-BE49-F238E27FC236}">
                <a16:creationId xmlns:a16="http://schemas.microsoft.com/office/drawing/2014/main" id="{CB45A711-55BC-4EFF-A96D-2684104EF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8613"/>
            <a:ext cx="364761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70EFC-43A1-484D-A692-09AEB32A26E0}"/>
              </a:ext>
            </a:extLst>
          </p:cNvPr>
          <p:cNvSpPr txBox="1"/>
          <p:nvPr/>
        </p:nvSpPr>
        <p:spPr>
          <a:xfrm>
            <a:off x="800100" y="58790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Forward flow</a:t>
            </a:r>
          </a:p>
        </p:txBody>
      </p:sp>
      <p:pic>
        <p:nvPicPr>
          <p:cNvPr id="2052" name="Picture 4" descr="https://blog.couchbase.com/wp-content/uploads/2018/01/Screen-Shot-2018-01-09-at-6.36.17-PM-1024x702.png">
            <a:extLst>
              <a:ext uri="{FF2B5EF4-FFF2-40B4-BE49-F238E27FC236}">
                <a16:creationId xmlns:a16="http://schemas.microsoft.com/office/drawing/2014/main" id="{2C8EAA60-F1B1-4419-BA67-06B408F8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97" y="1814690"/>
            <a:ext cx="4709554" cy="32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EFF1-E74D-4C15-B1F7-4207906AEBEE}"/>
              </a:ext>
            </a:extLst>
          </p:cNvPr>
          <p:cNvSpPr txBox="1"/>
          <p:nvPr/>
        </p:nvSpPr>
        <p:spPr>
          <a:xfrm>
            <a:off x="5039557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Rollback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EB943-8AB8-4D6F-B221-0C5B07C26A7B}"/>
              </a:ext>
            </a:extLst>
          </p:cNvPr>
          <p:cNvCxnSpPr/>
          <p:nvPr/>
        </p:nvCxnSpPr>
        <p:spPr>
          <a:xfrm>
            <a:off x="3685345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97A8E-4AC3-4C13-8B0E-862C7E908FCE}"/>
              </a:ext>
            </a:extLst>
          </p:cNvPr>
          <p:cNvCxnSpPr/>
          <p:nvPr/>
        </p:nvCxnSpPr>
        <p:spPr>
          <a:xfrm>
            <a:off x="9004549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62AAA-1AF0-447F-855B-8CF02177BE84}"/>
              </a:ext>
            </a:extLst>
          </p:cNvPr>
          <p:cNvSpPr txBox="1"/>
          <p:nvPr/>
        </p:nvSpPr>
        <p:spPr>
          <a:xfrm>
            <a:off x="9206144" y="1961965"/>
            <a:ext cx="2734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scale – hard to track who is listening to whom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 dependency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6E1F-7284-4802-B992-F63D89487E60}"/>
              </a:ext>
            </a:extLst>
          </p:cNvPr>
          <p:cNvSpPr txBox="1"/>
          <p:nvPr/>
        </p:nvSpPr>
        <p:spPr>
          <a:xfrm>
            <a:off x="9426606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962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8C0-7467-467E-B0AE-B0FBD57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Saga: Command/Orchestration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70EFC-43A1-484D-A692-09AEB32A26E0}"/>
              </a:ext>
            </a:extLst>
          </p:cNvPr>
          <p:cNvSpPr txBox="1"/>
          <p:nvPr/>
        </p:nvSpPr>
        <p:spPr>
          <a:xfrm>
            <a:off x="800100" y="58790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Forward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3EFF1-E74D-4C15-B1F7-4207906AEBEE}"/>
              </a:ext>
            </a:extLst>
          </p:cNvPr>
          <p:cNvSpPr txBox="1"/>
          <p:nvPr/>
        </p:nvSpPr>
        <p:spPr>
          <a:xfrm>
            <a:off x="4975668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Rollback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EB943-8AB8-4D6F-B221-0C5B07C26A7B}"/>
              </a:ext>
            </a:extLst>
          </p:cNvPr>
          <p:cNvCxnSpPr/>
          <p:nvPr/>
        </p:nvCxnSpPr>
        <p:spPr>
          <a:xfrm>
            <a:off x="4073279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97A8E-4AC3-4C13-8B0E-862C7E908FCE}"/>
              </a:ext>
            </a:extLst>
          </p:cNvPr>
          <p:cNvCxnSpPr/>
          <p:nvPr/>
        </p:nvCxnSpPr>
        <p:spPr>
          <a:xfrm>
            <a:off x="8872726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62AAA-1AF0-447F-855B-8CF02177BE84}"/>
              </a:ext>
            </a:extLst>
          </p:cNvPr>
          <p:cNvSpPr txBox="1"/>
          <p:nvPr/>
        </p:nvSpPr>
        <p:spPr>
          <a:xfrm>
            <a:off x="9206144" y="1961965"/>
            <a:ext cx="2734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cyclic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Centralized orchestrator – easy to add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are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Relying too much on 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DevOps for new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6E1F-7284-4802-B992-F63D89487E60}"/>
              </a:ext>
            </a:extLst>
          </p:cNvPr>
          <p:cNvSpPr txBox="1"/>
          <p:nvPr/>
        </p:nvSpPr>
        <p:spPr>
          <a:xfrm>
            <a:off x="9426606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&amp; Cons</a:t>
            </a:r>
          </a:p>
        </p:txBody>
      </p:sp>
      <p:pic>
        <p:nvPicPr>
          <p:cNvPr id="3076" name="Picture 4" descr="Command/Orchestration flow">
            <a:extLst>
              <a:ext uri="{FF2B5EF4-FFF2-40B4-BE49-F238E27FC236}">
                <a16:creationId xmlns:a16="http://schemas.microsoft.com/office/drawing/2014/main" id="{57281D7C-EDA4-4339-90B1-1894AC51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38" y="2114619"/>
            <a:ext cx="4293224" cy="262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blog.couchbase.com/wp-content/uploads/2018/01/Screen-Shot-2018-01-11-at-7.41.06-PM-1024x652.png">
            <a:extLst>
              <a:ext uri="{FF2B5EF4-FFF2-40B4-BE49-F238E27FC236}">
                <a16:creationId xmlns:a16="http://schemas.microsoft.com/office/drawing/2014/main" id="{08E3D719-FE7E-49A0-A82B-1AE6874B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31" y="2022486"/>
            <a:ext cx="4513369" cy="28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3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FAD-6B0E-42E4-9D20-FD100A8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4" name="Picture 3" descr="Enter image description here">
            <a:extLst>
              <a:ext uri="{FF2B5EF4-FFF2-40B4-BE49-F238E27FC236}">
                <a16:creationId xmlns:a16="http://schemas.microsoft.com/office/drawing/2014/main" id="{ABA4B184-511D-44FE-AA2E-F2F525D67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19" y="307975"/>
            <a:ext cx="6884555" cy="60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58B4-7D19-4120-B424-C05EF8DA394D}"/>
              </a:ext>
            </a:extLst>
          </p:cNvPr>
          <p:cNvSpPr txBox="1"/>
          <p:nvPr/>
        </p:nvSpPr>
        <p:spPr>
          <a:xfrm>
            <a:off x="762000" y="2171700"/>
            <a:ext cx="2849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vs Virtual Machine</a:t>
            </a:r>
          </a:p>
          <a:p>
            <a:endParaRPr lang="en-US" dirty="0"/>
          </a:p>
          <a:p>
            <a:r>
              <a:rPr lang="en-US" dirty="0"/>
              <a:t>Docker pull</a:t>
            </a:r>
          </a:p>
          <a:p>
            <a:r>
              <a:rPr lang="en-US" dirty="0"/>
              <a:t>Docker commit / push</a:t>
            </a:r>
          </a:p>
          <a:p>
            <a:endParaRPr lang="en-US" dirty="0"/>
          </a:p>
          <a:p>
            <a:r>
              <a:rPr lang="en-US" dirty="0"/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3592757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proxima-nova-1</vt:lpstr>
      <vt:lpstr>Arial</vt:lpstr>
      <vt:lpstr>Trebuchet MS</vt:lpstr>
      <vt:lpstr>Wingdings 3</vt:lpstr>
      <vt:lpstr>Facet</vt:lpstr>
      <vt:lpstr>Microservice</vt:lpstr>
      <vt:lpstr>Why MicroService</vt:lpstr>
      <vt:lpstr>Component</vt:lpstr>
      <vt:lpstr>Load Balancer</vt:lpstr>
      <vt:lpstr>Load Balancer Algorithms</vt:lpstr>
      <vt:lpstr>Transaction: Saga Pattern</vt:lpstr>
      <vt:lpstr>Saga: Events/Choreography</vt:lpstr>
      <vt:lpstr>Saga: Command/Orchestration</vt:lpstr>
      <vt:lpstr>Docker</vt:lpstr>
      <vt:lpstr>When we meet more We add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</dc:title>
  <dc:creator>Andy Chen</dc:creator>
  <cp:lastModifiedBy>Andy Chen</cp:lastModifiedBy>
  <cp:revision>8</cp:revision>
  <dcterms:created xsi:type="dcterms:W3CDTF">2019-02-04T21:33:04Z</dcterms:created>
  <dcterms:modified xsi:type="dcterms:W3CDTF">2019-02-05T20:50:47Z</dcterms:modified>
</cp:coreProperties>
</file>