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9" r:id="rId3"/>
    <p:sldId id="277" r:id="rId4"/>
    <p:sldId id="278" r:id="rId5"/>
    <p:sldId id="279" r:id="rId6"/>
    <p:sldId id="280" r:id="rId7"/>
    <p:sldId id="281" r:id="rId8"/>
    <p:sldId id="285" r:id="rId9"/>
    <p:sldId id="284" r:id="rId10"/>
    <p:sldId id="287" r:id="rId11"/>
    <p:sldId id="288" r:id="rId12"/>
    <p:sldId id="260" r:id="rId13"/>
    <p:sldId id="261" r:id="rId14"/>
    <p:sldId id="262" r:id="rId15"/>
    <p:sldId id="263" r:id="rId16"/>
    <p:sldId id="264" r:id="rId17"/>
    <p:sldId id="283" r:id="rId18"/>
    <p:sldId id="275" r:id="rId1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4"/>
    <p:restoredTop sz="94610"/>
  </p:normalViewPr>
  <p:slideViewPr>
    <p:cSldViewPr snapToGrid="0" snapToObjects="1">
      <p:cViewPr>
        <p:scale>
          <a:sx n="128" d="100"/>
          <a:sy n="128" d="100"/>
        </p:scale>
        <p:origin x="1008"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72729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20939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dhanushnarayananr/credit-card-fraud/data"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48435" y="1129030"/>
            <a:ext cx="7695565"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XGBoost: Extreme Gradient Boosting </a:t>
            </a:r>
            <a:endParaRPr lang="en-US" sz="3220" dirty="0"/>
          </a:p>
        </p:txBody>
      </p:sp>
      <p:sp>
        <p:nvSpPr>
          <p:cNvPr id="3" name="Text 1"/>
          <p:cNvSpPr/>
          <p:nvPr/>
        </p:nvSpPr>
        <p:spPr>
          <a:xfrm>
            <a:off x="3620951" y="2571750"/>
            <a:ext cx="5009321" cy="400159"/>
          </a:xfrm>
          <a:prstGeom prst="rect">
            <a:avLst/>
          </a:prstGeom>
          <a:noFill/>
        </p:spPr>
        <p:txBody>
          <a:bodyPr wrap="square" rtlCol="0" anchor="t"/>
          <a:lstStyle/>
          <a:p>
            <a:pPr marL="0" indent="0" algn="l">
              <a:buNone/>
            </a:pPr>
            <a:r>
              <a:rPr lang="en-US" altLang="zh-CN" sz="2100" dirty="0">
                <a:solidFill>
                  <a:srgbClr val="0070C0"/>
                </a:solidFill>
                <a:latin typeface="Calibri" panose="020F0502020204030204" pitchFamily="34" charset="0"/>
                <a:cs typeface="Calibri" panose="020F0502020204030204" pitchFamily="34" charset="0"/>
              </a:rPr>
              <a:t>Amber W., </a:t>
            </a:r>
            <a:r>
              <a:rPr lang="en-US" sz="2100" dirty="0">
                <a:solidFill>
                  <a:srgbClr val="0070C0"/>
                </a:solidFill>
                <a:latin typeface="Calibri" panose="020F0502020204030204" pitchFamily="34" charset="0"/>
                <a:cs typeface="Calibri" panose="020F0502020204030204" pitchFamily="34" charset="0"/>
              </a:rPr>
              <a:t>David</a:t>
            </a:r>
            <a:r>
              <a:rPr lang="zh-CN" altLang="en-US" sz="2100" dirty="0">
                <a:solidFill>
                  <a:srgbClr val="0070C0"/>
                </a:solidFill>
                <a:latin typeface="Calibri" panose="020F0502020204030204" pitchFamily="34" charset="0"/>
                <a:cs typeface="Calibri" panose="020F0502020204030204" pitchFamily="34" charset="0"/>
              </a:rPr>
              <a:t> </a:t>
            </a:r>
            <a:r>
              <a:rPr lang="en-US" altLang="zh-CN" sz="2100" dirty="0">
                <a:solidFill>
                  <a:srgbClr val="0070C0"/>
                </a:solidFill>
                <a:latin typeface="Calibri" panose="020F0502020204030204" pitchFamily="34" charset="0"/>
                <a:cs typeface="Calibri" panose="020F0502020204030204" pitchFamily="34" charset="0"/>
              </a:rPr>
              <a:t>L., Mu N., Qifei C., </a:t>
            </a:r>
            <a:r>
              <a:rPr lang="en-US" altLang="zh-CN" sz="2100" dirty="0" err="1">
                <a:solidFill>
                  <a:srgbClr val="0070C0"/>
                </a:solidFill>
                <a:latin typeface="Calibri" panose="020F0502020204030204" pitchFamily="34" charset="0"/>
                <a:cs typeface="Calibri" panose="020F0502020204030204" pitchFamily="34" charset="0"/>
              </a:rPr>
              <a:t>Yixin</a:t>
            </a:r>
            <a:r>
              <a:rPr lang="en-US" altLang="zh-CN" sz="2100" dirty="0">
                <a:solidFill>
                  <a:srgbClr val="0070C0"/>
                </a:solidFill>
                <a:latin typeface="Calibri" panose="020F0502020204030204" pitchFamily="34" charset="0"/>
                <a:cs typeface="Calibri" panose="020F0502020204030204" pitchFamily="34" charset="0"/>
              </a:rPr>
              <a:t> X.</a:t>
            </a:r>
            <a:endParaRPr lang="en-US" sz="2100"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8A9FF6CD-77CB-5E31-9C11-311F5D352726}"/>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2" name="Text 1">
            <a:extLst>
              <a:ext uri="{FF2B5EF4-FFF2-40B4-BE49-F238E27FC236}">
                <a16:creationId xmlns:a16="http://schemas.microsoft.com/office/drawing/2014/main" id="{CF005106-40E7-D1EE-755A-4F1A4270C2A5}"/>
              </a:ext>
            </a:extLst>
          </p:cNvPr>
          <p:cNvSpPr/>
          <p:nvPr/>
        </p:nvSpPr>
        <p:spPr>
          <a:xfrm>
            <a:off x="762000" y="138113"/>
            <a:ext cx="5821680"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Evaluate SMOTE on metric</a:t>
            </a:r>
          </a:p>
        </p:txBody>
      </p:sp>
      <p:sp>
        <p:nvSpPr>
          <p:cNvPr id="4" name="文本框 3">
            <a:extLst>
              <a:ext uri="{FF2B5EF4-FFF2-40B4-BE49-F238E27FC236}">
                <a16:creationId xmlns:a16="http://schemas.microsoft.com/office/drawing/2014/main" id="{CBDF8BD8-22CA-A3A4-2B48-4A7BBB32EA13}"/>
              </a:ext>
            </a:extLst>
          </p:cNvPr>
          <p:cNvSpPr txBox="1"/>
          <p:nvPr/>
        </p:nvSpPr>
        <p:spPr>
          <a:xfrm>
            <a:off x="666749" y="886464"/>
            <a:ext cx="7715251" cy="3785652"/>
          </a:xfrm>
          <a:prstGeom prst="rect">
            <a:avLst/>
          </a:prstGeom>
          <a:noFill/>
        </p:spPr>
        <p:txBody>
          <a:bodyPr wrap="square" rtlCol="0">
            <a:spAutoFit/>
          </a:bodyPr>
          <a:lstStyle/>
          <a:p>
            <a:r>
              <a:rPr lang="en-US" altLang="zh-CN" sz="1600" dirty="0"/>
              <a:t>Given the imbalanced nature of the dataset, traditional accuracy might not be an ideal metric. Instead, use metrics like</a:t>
            </a:r>
            <a:r>
              <a:rPr lang="en-US" altLang="zh-CN" sz="1600" i="1" dirty="0"/>
              <a:t> F1-score, Precision, and AUC-PR </a:t>
            </a:r>
            <a:r>
              <a:rPr lang="en-US" altLang="zh-CN" sz="1600" dirty="0"/>
              <a:t>(Area Under the Precision-Recall Curve), which provide a more nuanced view of the model's performance on minority class prediction.</a:t>
            </a:r>
          </a:p>
          <a:p>
            <a:endParaRPr lang="en-US" altLang="zh-CN" sz="1600" dirty="0"/>
          </a:p>
          <a:p>
            <a:endParaRPr lang="en-US" altLang="zh-CN" sz="1600" dirty="0"/>
          </a:p>
          <a:p>
            <a:r>
              <a:rPr lang="en-US" altLang="zh-CN" sz="1600" dirty="0" err="1"/>
              <a:t>conf_matrix</a:t>
            </a:r>
            <a:r>
              <a:rPr lang="en-US" altLang="zh-CN" sz="1600" dirty="0"/>
              <a:t> &lt;- </a:t>
            </a:r>
            <a:r>
              <a:rPr lang="en-US" altLang="zh-CN" sz="1600" dirty="0" err="1"/>
              <a:t>confusionMatrix</a:t>
            </a:r>
            <a:r>
              <a:rPr lang="en-US" altLang="zh-CN" sz="1600" dirty="0"/>
              <a:t>(factor(</a:t>
            </a:r>
            <a:r>
              <a:rPr lang="en-US" altLang="zh-CN" sz="1600" dirty="0" err="1"/>
              <a:t>predicted_class</a:t>
            </a:r>
            <a:r>
              <a:rPr lang="en-US" altLang="zh-CN" sz="1600" dirty="0"/>
              <a:t>), factor(</a:t>
            </a:r>
            <a:r>
              <a:rPr lang="en-US" altLang="zh-CN" sz="1600" dirty="0" err="1"/>
              <a:t>test_data$fraud</a:t>
            </a:r>
            <a:r>
              <a:rPr lang="en-US" altLang="zh-CN" sz="1600" dirty="0"/>
              <a:t>)) </a:t>
            </a:r>
          </a:p>
          <a:p>
            <a:r>
              <a:rPr lang="en-US" altLang="zh-CN" sz="1600" dirty="0"/>
              <a:t>precision &lt;- </a:t>
            </a:r>
            <a:r>
              <a:rPr lang="en-US" altLang="zh-CN" sz="1600" dirty="0" err="1"/>
              <a:t>conf_matrix$byClass</a:t>
            </a:r>
            <a:r>
              <a:rPr lang="en-US" altLang="zh-CN" sz="1600" dirty="0"/>
              <a:t>['Pos Pred Value’] </a:t>
            </a:r>
          </a:p>
          <a:p>
            <a:r>
              <a:rPr lang="en-US" altLang="zh-CN" sz="1600" dirty="0"/>
              <a:t>recall &lt;- </a:t>
            </a:r>
            <a:r>
              <a:rPr lang="en-US" altLang="zh-CN" sz="1600" dirty="0" err="1"/>
              <a:t>conf_matrix$byClass</a:t>
            </a:r>
            <a:r>
              <a:rPr lang="en-US" altLang="zh-CN" sz="1600" dirty="0"/>
              <a:t>['Sensitivity’] </a:t>
            </a:r>
          </a:p>
          <a:p>
            <a:r>
              <a:rPr lang="en-US" altLang="zh-CN" sz="1600" dirty="0"/>
              <a:t>f1_score &lt;- 2 * (precision * recall) / (precision + recall) </a:t>
            </a:r>
          </a:p>
          <a:p>
            <a:r>
              <a:rPr lang="en-US" altLang="zh-CN" sz="1600" dirty="0" err="1"/>
              <a:t>auc_pr</a:t>
            </a:r>
            <a:r>
              <a:rPr lang="en-US" altLang="zh-CN" sz="1600" dirty="0"/>
              <a:t> &lt;- </a:t>
            </a:r>
            <a:r>
              <a:rPr lang="en-US" altLang="zh-CN" sz="1600" dirty="0" err="1"/>
              <a:t>auc</a:t>
            </a:r>
            <a:r>
              <a:rPr lang="en-US" altLang="zh-CN" sz="1600" dirty="0"/>
              <a:t> (roc(</a:t>
            </a:r>
            <a:r>
              <a:rPr lang="en-US" altLang="zh-CN" sz="1600" dirty="0" err="1"/>
              <a:t>test_data$fraud</a:t>
            </a:r>
            <a:r>
              <a:rPr lang="en-US" altLang="zh-CN" sz="1600" dirty="0"/>
              <a:t>, predictions))</a:t>
            </a:r>
          </a:p>
          <a:p>
            <a:endParaRPr lang="en-US" altLang="zh-CN" sz="1600" dirty="0"/>
          </a:p>
          <a:p>
            <a:endParaRPr lang="en-US" altLang="zh-CN" sz="1600" i="1" dirty="0"/>
          </a:p>
          <a:p>
            <a:endParaRPr lang="en-US" altLang="zh-CN" sz="1600" b="1" i="1" dirty="0"/>
          </a:p>
          <a:p>
            <a:endParaRPr lang="en-US" altLang="zh-CN" sz="1600" b="1" i="1" dirty="0"/>
          </a:p>
        </p:txBody>
      </p:sp>
    </p:spTree>
    <p:extLst>
      <p:ext uri="{BB962C8B-B14F-4D97-AF65-F5344CB8AC3E}">
        <p14:creationId xmlns:p14="http://schemas.microsoft.com/office/powerpoint/2010/main" val="249060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55DC7C5-C517-FDC2-E82C-6ACE3F472088}"/>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3" name="Text 1">
            <a:extLst>
              <a:ext uri="{FF2B5EF4-FFF2-40B4-BE49-F238E27FC236}">
                <a16:creationId xmlns:a16="http://schemas.microsoft.com/office/drawing/2014/main" id="{E9561F73-03AA-8E2C-8D28-5D80689554C2}"/>
              </a:ext>
            </a:extLst>
          </p:cNvPr>
          <p:cNvSpPr/>
          <p:nvPr/>
        </p:nvSpPr>
        <p:spPr>
          <a:xfrm>
            <a:off x="762000" y="138113"/>
            <a:ext cx="5821680"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Experiment Performance of SMOTE</a:t>
            </a:r>
          </a:p>
        </p:txBody>
      </p:sp>
      <p:pic>
        <p:nvPicPr>
          <p:cNvPr id="14" name="图片 13" descr="图示&#10;&#10;描述已自动生成">
            <a:extLst>
              <a:ext uri="{FF2B5EF4-FFF2-40B4-BE49-F238E27FC236}">
                <a16:creationId xmlns:a16="http://schemas.microsoft.com/office/drawing/2014/main" id="{B983EF15-1DC7-DA2F-24A1-CF0245797344}"/>
              </a:ext>
            </a:extLst>
          </p:cNvPr>
          <p:cNvPicPr>
            <a:picLocks noChangeAspect="1"/>
          </p:cNvPicPr>
          <p:nvPr/>
        </p:nvPicPr>
        <p:blipFill>
          <a:blip r:embed="rId2"/>
          <a:stretch>
            <a:fillRect/>
          </a:stretch>
        </p:blipFill>
        <p:spPr>
          <a:xfrm>
            <a:off x="427383" y="654602"/>
            <a:ext cx="3366673" cy="4488898"/>
          </a:xfrm>
          <a:prstGeom prst="rect">
            <a:avLst/>
          </a:prstGeom>
        </p:spPr>
      </p:pic>
      <p:sp>
        <p:nvSpPr>
          <p:cNvPr id="16" name="文本框 15">
            <a:extLst>
              <a:ext uri="{FF2B5EF4-FFF2-40B4-BE49-F238E27FC236}">
                <a16:creationId xmlns:a16="http://schemas.microsoft.com/office/drawing/2014/main" id="{E6F44E00-C3EF-2FBF-D721-528B55D10ACE}"/>
              </a:ext>
            </a:extLst>
          </p:cNvPr>
          <p:cNvSpPr txBox="1"/>
          <p:nvPr/>
        </p:nvSpPr>
        <p:spPr>
          <a:xfrm>
            <a:off x="4019550" y="794572"/>
            <a:ext cx="4875972" cy="4185761"/>
          </a:xfrm>
          <a:prstGeom prst="rect">
            <a:avLst/>
          </a:prstGeom>
          <a:noFill/>
        </p:spPr>
        <p:txBody>
          <a:bodyPr wrap="square">
            <a:spAutoFit/>
          </a:bodyPr>
          <a:lstStyle/>
          <a:p>
            <a:r>
              <a:rPr lang="en" altLang="zh-CN" sz="1400" dirty="0"/>
              <a:t>After importing the dataset, we standardize the data, ensuring that all variables contribute equally to the analysis</a:t>
            </a:r>
            <a:r>
              <a:rPr lang="en-US" altLang="zh-CN" sz="1400" dirty="0"/>
              <a:t>, </a:t>
            </a:r>
            <a:r>
              <a:rPr lang="en" altLang="zh-CN" sz="1400" dirty="0"/>
              <a:t>scaling the features so they falls in a range of [0,1].</a:t>
            </a:r>
          </a:p>
          <a:p>
            <a:endParaRPr lang="en" altLang="zh-CN" sz="1400" dirty="0"/>
          </a:p>
          <a:p>
            <a:r>
              <a:rPr lang="en" altLang="zh-CN" sz="1400" dirty="0"/>
              <a:t>The standardized data is then split into two sets: one for training the model (Train Set) and one for testing its performance (Test Set).</a:t>
            </a:r>
          </a:p>
          <a:p>
            <a:endParaRPr lang="en" altLang="zh-CN" sz="1400" dirty="0"/>
          </a:p>
          <a:p>
            <a:r>
              <a:rPr lang="en" altLang="zh-CN" sz="1400" dirty="0"/>
              <a:t>On the training set, the Synthetic Minority Over-sampling Technique (SMOTE) is applied.  And the </a:t>
            </a:r>
            <a:r>
              <a:rPr lang="en" altLang="zh-CN" sz="1400" dirty="0" err="1"/>
              <a:t>XGBoost</a:t>
            </a:r>
            <a:r>
              <a:rPr lang="en" altLang="zh-CN" sz="1400" dirty="0"/>
              <a:t> algorithm is trained on the SMOTE-processed training data and raw training set as a comparison.</a:t>
            </a:r>
          </a:p>
          <a:p>
            <a:endParaRPr lang="en" altLang="zh-CN" sz="1400" dirty="0"/>
          </a:p>
          <a:p>
            <a:r>
              <a:rPr lang="en" altLang="zh-CN" sz="1400" dirty="0"/>
              <a:t>Then we will evaluation of whether the raw is sufficient for classification, or if SMOTE should be considered for comparison.</a:t>
            </a:r>
          </a:p>
          <a:p>
            <a:endParaRPr lang="en" altLang="zh-CN" sz="1400" dirty="0"/>
          </a:p>
          <a:p>
            <a:r>
              <a:rPr lang="en" altLang="zh-CN" sz="1400" dirty="0"/>
              <a:t>A metric analysis is performed, which involves computing performance metrics such as accuracy, precision, F1-score, and AUC-PR to evaluate the model's performance.</a:t>
            </a:r>
            <a:endParaRPr lang="zh-CN" altLang="en-US" sz="1400" dirty="0"/>
          </a:p>
        </p:txBody>
      </p:sp>
    </p:spTree>
    <p:extLst>
      <p:ext uri="{BB962C8B-B14F-4D97-AF65-F5344CB8AC3E}">
        <p14:creationId xmlns:p14="http://schemas.microsoft.com/office/powerpoint/2010/main" val="56806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233487"/>
            <a:ext cx="7715250" cy="3452813"/>
          </a:xfrm>
          <a:prstGeom prst="rect">
            <a:avLst/>
          </a:prstGeom>
          <a:noFill/>
        </p:spPr>
        <p:txBody>
          <a:bodyPr wrap="square" rtlCol="0" anchor="t"/>
          <a:lstStyle/>
          <a:p>
            <a:pPr marL="342900" indent="-342900" algn="l">
              <a:lnSpc>
                <a:spcPct val="150000"/>
              </a:lnSpc>
              <a:buSzPct val="100000"/>
              <a:buChar char="•"/>
            </a:pPr>
            <a:r>
              <a:rPr lang="en-US" dirty="0">
                <a:latin typeface="Calibri" panose="020F0502020204030204" pitchFamily="34" charset="0"/>
                <a:cs typeface="Calibri" panose="020F0502020204030204" pitchFamily="34" charset="0"/>
              </a:rPr>
              <a:t>In Gradient boosted decision tree(GBDT), the k-</a:t>
            </a:r>
            <a:r>
              <a:rPr lang="en-US"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tree is used to fit the negative derivative of the loss function with respect to the current model’s prediction.</a:t>
            </a:r>
          </a:p>
          <a:p>
            <a:pPr marL="342900" indent="-342900" algn="l">
              <a:lnSpc>
                <a:spcPct val="150000"/>
              </a:lnSpc>
              <a:buSzPct val="100000"/>
              <a:buChar char="•"/>
            </a:pPr>
            <a:r>
              <a:rPr lang="en-US" dirty="0">
                <a:latin typeface="Calibri" panose="020F0502020204030204" pitchFamily="34" charset="0"/>
                <a:cs typeface="Calibri" panose="020F0502020204030204" pitchFamily="34" charset="0"/>
              </a:rPr>
              <a:t>The current model’s prediction for each observation is the weighted sum of the first k-1 trees.</a:t>
            </a:r>
          </a:p>
          <a:p>
            <a:pPr marL="342900" indent="-342900" algn="l">
              <a:lnSpc>
                <a:spcPct val="150000"/>
              </a:lnSpc>
              <a:buSzPct val="100000"/>
              <a:buChar char="•"/>
            </a:pPr>
            <a:r>
              <a:rPr lang="en-US" dirty="0">
                <a:latin typeface="Calibri" panose="020F0502020204030204" pitchFamily="34" charset="0"/>
                <a:cs typeface="Calibri" panose="020F0502020204030204" pitchFamily="34" charset="0"/>
              </a:rPr>
              <a:t>If we use MSE as the loss function in a regression task, the derivative for each observation is simply the residual between true label value and predicted value.</a:t>
            </a:r>
          </a:p>
          <a:p>
            <a:pPr marL="342900" indent="-342900" algn="l">
              <a:lnSpc>
                <a:spcPct val="150000"/>
              </a:lnSpc>
              <a:buSzPct val="100000"/>
              <a:buChar char="•"/>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latin typeface="Calibri" panose="020F0502020204030204" pitchFamily="34" charset="0"/>
                    <a:cs typeface="Calibri" panose="020F0502020204030204" pitchFamily="34" charset="0"/>
                  </a:rPr>
                  <a:t>An efficient and scalable implementation of GBDT</a:t>
                </a:r>
                <a:endParaRPr lang="en-US" sz="1680" dirty="0">
                  <a:solidFill>
                    <a:srgbClr val="404040"/>
                  </a:solidFill>
                  <a:latin typeface="Calibri" panose="020F0502020204030204" pitchFamily="34" charset="0"/>
                  <a:cs typeface="Calibri" panose="020F0502020204030204" pitchFamily="34" charset="0"/>
                </a:endParaRPr>
              </a:p>
              <a:p>
                <a:pPr algn="l">
                  <a:lnSpc>
                    <a:spcPct val="150000"/>
                  </a:lnSpc>
                  <a:buSzPct val="100000"/>
                </a:pPr>
                <a:r>
                  <a:rPr lang="en-US" sz="1680" dirty="0">
                    <a:latin typeface="Calibri" panose="020F0502020204030204" pitchFamily="34" charset="0"/>
                    <a:cs typeface="Calibri" panose="020F0502020204030204" pitchFamily="34" charset="0"/>
                  </a:rPr>
                  <a:t>Advantages over GBDT:</a:t>
                </a: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Objective function for t-</a:t>
                </a:r>
                <a:r>
                  <a:rPr lang="en-US" sz="1680" dirty="0" err="1">
                    <a:latin typeface="Calibri" panose="020F0502020204030204" pitchFamily="34" charset="0"/>
                    <a:cs typeface="Calibri" panose="020F0502020204030204" pitchFamily="34" charset="0"/>
                  </a:rPr>
                  <a:t>th</a:t>
                </a:r>
                <a:r>
                  <a:rPr lang="en-US" sz="1680" dirty="0">
                    <a:latin typeface="Calibri" panose="020F0502020204030204" pitchFamily="34" charset="0"/>
                    <a:cs typeface="Calibri" panose="020F0502020204030204" pitchFamily="34" charset="0"/>
                  </a:rPr>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hr m:val="̂"/>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latin typeface="Calibri" panose="020F0502020204030204" pitchFamily="34" charset="0"/>
                  <a:cs typeface="Calibri" panose="020F0502020204030204" pitchFamily="34" charset="0"/>
                </a:endParaRP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Add a regularized term in the objective function to avoid overfitting</a:t>
                </a: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Use second-order Taylor expansion to approximate the objective function</a:t>
                </a: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h</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latin typeface="Calibri" panose="020F0502020204030204" pitchFamily="34" charset="0"/>
                  <a:cs typeface="Calibri" panose="020F0502020204030204" pitchFamily="34" charset="0"/>
                </a:endParaRP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Consistent form for every loss function</a:t>
                </a: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When building each single tree, use parallel computing to improve efficiency</a:t>
                </a:r>
              </a:p>
              <a:p>
                <a:pPr marL="342900" indent="-342900" algn="l">
                  <a:lnSpc>
                    <a:spcPct val="150000"/>
                  </a:lnSpc>
                  <a:buSzPct val="100000"/>
                  <a:buChar char="•"/>
                </a:pPr>
                <a:r>
                  <a:rPr lang="en-US" sz="1680" dirty="0">
                    <a:latin typeface="Calibri" panose="020F0502020204030204" pitchFamily="34" charset="0"/>
                    <a:cs typeface="Calibri" panose="020F0502020204030204" pitchFamily="34" charset="0"/>
                  </a:rPr>
                  <a:t>Support column subsampling similar </a:t>
                </a:r>
                <a:r>
                  <a:rPr lang="en-US" altLang="zh-CN" sz="1680" dirty="0">
                    <a:latin typeface="Calibri" panose="020F0502020204030204" pitchFamily="34" charset="0"/>
                    <a:cs typeface="Calibri" panose="020F0502020204030204" pitchFamily="34" charset="0"/>
                  </a:rPr>
                  <a:t>in</a:t>
                </a:r>
                <a:r>
                  <a:rPr lang="en-US" sz="1680" dirty="0">
                    <a:latin typeface="Calibri" panose="020F0502020204030204" pitchFamily="34" charset="0"/>
                    <a:cs typeface="Calibri" panose="020F0502020204030204" pitchFamily="34" charset="0"/>
                  </a:rPr>
                  <a:t> random forest</a:t>
                </a:r>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a:blip r:embed="rId3"/>
                <a:stretch>
                  <a:fillRect l="-658" b="-1025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714375" y="845343"/>
            <a:ext cx="7715250" cy="3452813"/>
          </a:xfrm>
          <a:prstGeom prst="rect">
            <a:avLst/>
          </a:prstGeom>
          <a:noFill/>
        </p:spPr>
        <p:txBody>
          <a:bodyPr wrap="square" rtlCol="0" anchor="t"/>
          <a:lstStyle/>
          <a:p>
            <a:pPr algn="l">
              <a:lnSpc>
                <a:spcPct val="150000"/>
              </a:lnSpc>
              <a:buSzPct val="100000"/>
            </a:pPr>
            <a:r>
              <a:rPr lang="en-US" sz="1600" dirty="0">
                <a:latin typeface="Calibri" panose="020F0502020204030204" pitchFamily="34" charset="0"/>
                <a:ea typeface="Noto Sans SC" pitchFamily="34" charset="-122"/>
                <a:cs typeface="Calibri" panose="020F0502020204030204" pitchFamily="34" charset="0"/>
              </a:rPr>
              <a:t>The first step involves installing and loading the 'xgboost' package in R. </a:t>
            </a:r>
          </a:p>
          <a:p>
            <a:pPr algn="l">
              <a:lnSpc>
                <a:spcPct val="150000"/>
              </a:lnSpc>
              <a:buSzPct val="100000"/>
            </a:pPr>
            <a:r>
              <a:rPr lang="en-US" sz="1600" dirty="0">
                <a:latin typeface="Calibri" panose="020F0502020204030204" pitchFamily="34" charset="0"/>
                <a:ea typeface="Noto Sans SC" pitchFamily="34" charset="-122"/>
                <a:cs typeface="Calibri" panose="020F0502020204030204" pitchFamily="34" charset="0"/>
              </a:rPr>
              <a:t>Subsequently, we split the data into 3 parts: training (60%), validation (20%), and testing (20%). </a:t>
            </a:r>
          </a:p>
          <a:p>
            <a:pPr algn="l">
              <a:lnSpc>
                <a:spcPct val="150000"/>
              </a:lnSpc>
              <a:buSzPct val="100000"/>
            </a:pPr>
            <a:r>
              <a:rPr lang="en-US" sz="1600" dirty="0">
                <a:latin typeface="Calibri" panose="020F0502020204030204" pitchFamily="34" charset="0"/>
                <a:ea typeface="Noto Sans SC" pitchFamily="34" charset="-122"/>
                <a:cs typeface="Calibri" panose="020F0502020204030204" pitchFamily="34" charset="0"/>
              </a:rPr>
              <a:t>These segments are then transformed into DMatrix objects, an efficient data structure for the xgboost algorithm, by using xgb.DMatrix() function.</a:t>
            </a:r>
          </a:p>
          <a:p>
            <a:pPr algn="l">
              <a:lnSpc>
                <a:spcPct val="150000"/>
              </a:lnSpc>
              <a:buSzPct val="100000"/>
            </a:pPr>
            <a:endParaRPr lang="en-US" sz="1600" dirty="0">
              <a:latin typeface="Calibri" panose="020F0502020204030204" pitchFamily="34" charset="0"/>
              <a:ea typeface="Noto Sans SC" pitchFamily="34" charset="-122"/>
              <a:cs typeface="Calibri" panose="020F0502020204030204" pitchFamily="34" charset="0"/>
            </a:endParaRPr>
          </a:p>
        </p:txBody>
      </p:sp>
      <p:pic>
        <p:nvPicPr>
          <p:cNvPr id="7" name="图片 6"/>
          <p:cNvPicPr>
            <a:picLocks noChangeAspect="1"/>
          </p:cNvPicPr>
          <p:nvPr/>
        </p:nvPicPr>
        <p:blipFill>
          <a:blip r:embed="rId3"/>
          <a:stretch>
            <a:fillRect/>
          </a:stretch>
        </p:blipFill>
        <p:spPr>
          <a:xfrm>
            <a:off x="762000" y="3055910"/>
            <a:ext cx="5927725" cy="1736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3"/>
          <a:stretch>
            <a:fillRect/>
          </a:stretch>
        </p:blipFill>
        <p:spPr>
          <a:xfrm>
            <a:off x="137160" y="2974975"/>
            <a:ext cx="6038215" cy="1838960"/>
          </a:xfrm>
          <a:prstGeom prst="rect">
            <a:avLst/>
          </a:prstGeom>
        </p:spPr>
      </p:pic>
      <p:pic>
        <p:nvPicPr>
          <p:cNvPr id="8" name="图片 7"/>
          <p:cNvPicPr>
            <a:picLocks noChangeAspect="1"/>
          </p:cNvPicPr>
          <p:nvPr/>
        </p:nvPicPr>
        <p:blipFill>
          <a:blip r:embed="rId4"/>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objective: What’s your goal? In this case, we use ‘</a:t>
            </a:r>
            <a:r>
              <a:rPr lang="en-US" altLang="zh-CN" sz="1400" dirty="0" err="1"/>
              <a:t>binary:logistic</a:t>
            </a:r>
            <a:r>
              <a:rPr lang="en-US" altLang="zh-CN" sz="1400" dirty="0"/>
              <a:t>’ to predict the probability of having a fraud based on the predictor variables</a:t>
            </a:r>
          </a:p>
          <a:p>
            <a:pPr marL="285750" indent="-285750">
              <a:buFont typeface="Arial" panose="020B0604020202020204" pitchFamily="34" charset="0"/>
              <a:buChar char="•"/>
            </a:pPr>
            <a:r>
              <a:rPr lang="en-US" altLang="zh-CN" sz="1400" dirty="0"/>
              <a:t>eta: How fast to learn? default value 0.3</a:t>
            </a:r>
          </a:p>
          <a:p>
            <a:pPr marL="285750" indent="-285750">
              <a:buFont typeface="Arial" panose="020B0604020202020204" pitchFamily="34" charset="0"/>
              <a:buChar char="•"/>
            </a:pPr>
            <a:r>
              <a:rPr lang="en-US" altLang="zh-CN" sz="1400" dirty="0"/>
              <a:t>data: Training data in </a:t>
            </a:r>
            <a:r>
              <a:rPr lang="en-US" altLang="zh-CN" sz="1400" dirty="0" err="1"/>
              <a:t>DMatrix</a:t>
            </a:r>
            <a:r>
              <a:rPr lang="en-US" altLang="zh-CN" sz="1400" dirty="0"/>
              <a:t> structure</a:t>
            </a:r>
          </a:p>
          <a:p>
            <a:pPr marL="285750" indent="-285750">
              <a:buFont typeface="Arial" panose="020B0604020202020204" pitchFamily="34" charset="0"/>
              <a:buChar char="•"/>
            </a:pPr>
            <a:r>
              <a:rPr lang="en-US" altLang="zh-CN" sz="1400" dirty="0" err="1"/>
              <a:t>max.depth</a:t>
            </a:r>
            <a:r>
              <a:rPr lang="en-US" altLang="zh-CN" sz="1400" dirty="0"/>
              <a:t>: The size of each tree and a rule of thumb is to use 2 or 3 to prevent overfitting</a:t>
            </a:r>
          </a:p>
          <a:p>
            <a:pPr marL="285750" indent="-285750">
              <a:buFont typeface="Arial" panose="020B0604020202020204" pitchFamily="34" charset="0"/>
              <a:buChar char="•"/>
            </a:pPr>
            <a:r>
              <a:rPr lang="en-US" altLang="zh-CN" sz="1400" dirty="0"/>
              <a:t>watchlist: Track model performance on training and validation data during the training process to prevent overfitting</a:t>
            </a:r>
          </a:p>
          <a:p>
            <a:pPr marL="285750" indent="-285750">
              <a:buFont typeface="Arial" panose="020B0604020202020204" pitchFamily="34" charset="0"/>
              <a:buChar char="•"/>
            </a:pPr>
            <a:r>
              <a:rPr lang="en-US" altLang="zh-CN" sz="1400" dirty="0" err="1"/>
              <a:t>nrounds</a:t>
            </a:r>
            <a:r>
              <a:rPr lang="en-US" altLang="zh-CN" sz="1400" dirty="0"/>
              <a:t>: number of boosting rounds</a:t>
            </a:r>
          </a:p>
          <a:p>
            <a:pPr marL="285750" indent="-285750">
              <a:buFont typeface="Arial" panose="020B0604020202020204" pitchFamily="34" charset="0"/>
              <a:buChar char="•"/>
            </a:pPr>
            <a:r>
              <a:rPr lang="en-US" altLang="zh-CN" sz="1400" dirty="0" err="1"/>
              <a:t>early_stopping_rounds</a:t>
            </a:r>
            <a:r>
              <a:rPr lang="en-US" altLang="zh-CN" sz="1400" dirty="0"/>
              <a:t>: Stop the training process if the model's accuracy on validation set hasn't improved for the specified number of rounds</a:t>
            </a:r>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p>
        </p:txBody>
      </p:sp>
      <p:pic>
        <p:nvPicPr>
          <p:cNvPr id="6" name="图片 5"/>
          <p:cNvPicPr>
            <a:picLocks noChangeAspect="1"/>
          </p:cNvPicPr>
          <p:nvPr/>
        </p:nvPicPr>
        <p:blipFill>
          <a:blip r:embed="rId3"/>
          <a:stretch>
            <a:fillRect/>
          </a:stretch>
        </p:blipFill>
        <p:spPr>
          <a:xfrm>
            <a:off x="3163570" y="1537970"/>
            <a:ext cx="2404745" cy="2606675"/>
          </a:xfrm>
          <a:prstGeom prst="rect">
            <a:avLst/>
          </a:prstGeom>
        </p:spPr>
      </p:pic>
      <p:pic>
        <p:nvPicPr>
          <p:cNvPr id="7" name="图片 6"/>
          <p:cNvPicPr>
            <a:picLocks noChangeAspect="1"/>
          </p:cNvPicPr>
          <p:nvPr/>
        </p:nvPicPr>
        <p:blipFill>
          <a:blip r:embed="rId4"/>
          <a:stretch>
            <a:fillRect/>
          </a:stretch>
        </p:blipFill>
        <p:spPr>
          <a:xfrm>
            <a:off x="5828665" y="1537970"/>
            <a:ext cx="2404110" cy="2606040"/>
          </a:xfrm>
          <a:prstGeom prst="rect">
            <a:avLst/>
          </a:prstGeom>
        </p:spPr>
      </p:pic>
      <p:sp>
        <p:nvSpPr>
          <p:cNvPr id="8" name="文本框 7"/>
          <p:cNvSpPr txBox="1"/>
          <p:nvPr/>
        </p:nvSpPr>
        <p:spPr>
          <a:xfrm>
            <a:off x="160655" y="1646555"/>
            <a:ext cx="2742565" cy="2891790"/>
          </a:xfrm>
          <a:prstGeom prst="rect">
            <a:avLst/>
          </a:prstGeom>
          <a:noFill/>
        </p:spPr>
        <p:txBody>
          <a:bodyPr wrap="square" rtlCol="0">
            <a:spAutoFit/>
          </a:bodyPr>
          <a:lstStyle/>
          <a:p>
            <a:r>
              <a:rPr lang="en-US" altLang="zh-CN" sz="1400"/>
              <a:t>The first plot shows the 5 most important features identified by our final XGBoost model</a:t>
            </a:r>
          </a:p>
          <a:p>
            <a:endParaRPr lang="en-US" altLang="zh-CN" sz="1400"/>
          </a:p>
          <a:p>
            <a:r>
              <a:rPr lang="en-US" altLang="zh-CN" sz="1400"/>
              <a:t>The plot on the right shows a very high AUC score of 0.99988, which means the model is almost a perfect classifier. Such an unusual result is probably because the simulated dataset is designed for practice purposes, so it is easier to classify.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a:solidFill>
                  <a:srgbClr val="002A85"/>
                </a:solidFill>
                <a:latin typeface="Noto Sans SC" pitchFamily="34" charset="0"/>
                <a:ea typeface="Noto Sans SC" pitchFamily="34" charset="-122"/>
                <a:cs typeface="Noto Sans SC" pitchFamily="34" charset="-120"/>
              </a:rPr>
              <a:t>Reference</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666750" y="931787"/>
            <a:ext cx="8310245" cy="2287806"/>
          </a:xfrm>
          <a:prstGeom prst="rect">
            <a:avLst/>
          </a:prstGeom>
          <a:noFill/>
        </p:spPr>
        <p:txBody>
          <a:bodyPr wrap="square" rtlCol="0">
            <a:spAutoFit/>
          </a:bodyPr>
          <a:lstStyle/>
          <a:p>
            <a:pPr marL="457200" indent="-457200">
              <a:spcAft>
                <a:spcPts val="1000"/>
              </a:spcAft>
            </a:pPr>
            <a:r>
              <a:rPr lang="en-US" altLang="zh-CN" sz="1800" dirty="0">
                <a:effectLst/>
                <a:latin typeface="Calibri" panose="020F0502020204030204" pitchFamily="34" charset="0"/>
                <a:ea typeface="宋体" panose="02010600030101010101" pitchFamily="2" charset="-122"/>
                <a:cs typeface="Calibri" panose="020F0502020204030204" pitchFamily="34" charset="0"/>
              </a:rPr>
              <a:t>He, Shen, et al. “An Effective Cost-Sensitive </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XGBoost</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Method for Malicious </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Urls</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Detection in Imbalanced Dataset.” </a:t>
            </a:r>
            <a:r>
              <a:rPr lang="en-US" altLang="zh-CN" sz="1800" i="1" dirty="0">
                <a:effectLst/>
                <a:latin typeface="Calibri" panose="020F0502020204030204" pitchFamily="34" charset="0"/>
                <a:ea typeface="宋体" panose="02010600030101010101" pitchFamily="2" charset="-122"/>
                <a:cs typeface="Calibri" panose="020F0502020204030204" pitchFamily="34" charset="0"/>
              </a:rPr>
              <a:t>IEEE Access</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vol. 9, 2021, pp. 93089–93096, doi:10.1109/access.2021.3093094.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a:p>
            <a:pPr marL="457200" indent="-457200">
              <a:spcAft>
                <a:spcPts val="1000"/>
              </a:spcAft>
            </a:pPr>
            <a:r>
              <a:rPr lang="en-US" altLang="zh-CN" sz="1800" dirty="0">
                <a:effectLst/>
                <a:latin typeface="Calibri" panose="020F0502020204030204" pitchFamily="34" charset="0"/>
                <a:ea typeface="宋体" panose="02010600030101010101" pitchFamily="2" charset="-122"/>
                <a:cs typeface="Calibri" panose="020F0502020204030204" pitchFamily="34" charset="0"/>
              </a:rPr>
              <a:t>ULB, Machine Learning Group -. “Credit Card Fraud Detection.” </a:t>
            </a:r>
            <a:r>
              <a:rPr lang="en-US" altLang="zh-CN" sz="1800" i="1" dirty="0">
                <a:effectLst/>
                <a:latin typeface="Calibri" panose="020F0502020204030204" pitchFamily="34" charset="0"/>
                <a:ea typeface="宋体" panose="02010600030101010101" pitchFamily="2" charset="-122"/>
                <a:cs typeface="Calibri" panose="020F0502020204030204" pitchFamily="34" charset="0"/>
              </a:rPr>
              <a:t>Kaggle</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23 Mar. 2018, </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www.kaggle.com</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/datasets/</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mlg-ulb</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creditcardfraud</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Accessed 06 Dec. 2023.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a:p>
            <a:pPr marL="457200" indent="-457200">
              <a:spcAft>
                <a:spcPts val="1000"/>
              </a:spcAft>
            </a:pPr>
            <a:r>
              <a:rPr lang="en-US" altLang="zh-CN" sz="1800" dirty="0">
                <a:effectLst/>
                <a:latin typeface="Calibri" panose="020F0502020204030204" pitchFamily="34" charset="0"/>
                <a:ea typeface="宋体" panose="02010600030101010101" pitchFamily="2" charset="-122"/>
                <a:cs typeface="Calibri" panose="020F0502020204030204" pitchFamily="34" charset="0"/>
              </a:rPr>
              <a:t>“</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XGBoost</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Documentation.” </a:t>
            </a:r>
            <a:r>
              <a:rPr lang="en-US" altLang="zh-CN" sz="1800" i="1" dirty="0" err="1">
                <a:effectLst/>
                <a:latin typeface="Calibri" panose="020F0502020204030204" pitchFamily="34" charset="0"/>
                <a:ea typeface="宋体" panose="02010600030101010101" pitchFamily="2" charset="-122"/>
                <a:cs typeface="Calibri" panose="020F0502020204030204" pitchFamily="34" charset="0"/>
              </a:rPr>
              <a:t>XGBoost</a:t>
            </a:r>
            <a:r>
              <a:rPr lang="en-US" altLang="zh-CN" sz="1800" i="1" dirty="0">
                <a:effectLst/>
                <a:latin typeface="Calibri" panose="020F0502020204030204" pitchFamily="34" charset="0"/>
                <a:ea typeface="宋体" panose="02010600030101010101" pitchFamily="2" charset="-122"/>
                <a:cs typeface="Calibri" panose="020F0502020204030204" pitchFamily="34" charset="0"/>
              </a:rPr>
              <a:t> Documentation - </a:t>
            </a:r>
            <a:r>
              <a:rPr lang="en-US" altLang="zh-CN" sz="1800" i="1" dirty="0" err="1">
                <a:effectLst/>
                <a:latin typeface="Calibri" panose="020F0502020204030204" pitchFamily="34" charset="0"/>
                <a:ea typeface="宋体" panose="02010600030101010101" pitchFamily="2" charset="-122"/>
                <a:cs typeface="Calibri" panose="020F0502020204030204" pitchFamily="34" charset="0"/>
              </a:rPr>
              <a:t>Xgboost</a:t>
            </a:r>
            <a:r>
              <a:rPr lang="en-US" altLang="zh-CN" sz="1800" i="1" dirty="0">
                <a:effectLst/>
                <a:latin typeface="Calibri" panose="020F0502020204030204" pitchFamily="34" charset="0"/>
                <a:ea typeface="宋体" panose="02010600030101010101" pitchFamily="2" charset="-122"/>
                <a:cs typeface="Calibri" panose="020F0502020204030204" pitchFamily="34" charset="0"/>
              </a:rPr>
              <a:t> 2.0.2 Documentation</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a:t>
            </a:r>
            <a:r>
              <a:rPr lang="en-US" altLang="zh-CN" sz="1800" dirty="0" err="1">
                <a:effectLst/>
                <a:latin typeface="Calibri" panose="020F0502020204030204" pitchFamily="34" charset="0"/>
                <a:ea typeface="宋体" panose="02010600030101010101" pitchFamily="2" charset="-122"/>
                <a:cs typeface="Calibri" panose="020F0502020204030204" pitchFamily="34" charset="0"/>
              </a:rPr>
              <a:t>xgboost.readthedocs.io</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30341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845343"/>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dirty="0">
                <a:latin typeface="Calibri" panose="020F0502020204030204" pitchFamily="34" charset="0"/>
                <a:ea typeface="Noto Sans SC" pitchFamily="34" charset="-122"/>
                <a:cs typeface="Calibri" panose="020F0502020204030204" pitchFamily="34" charset="0"/>
              </a:rPr>
              <a:t>Simulated credit card transaction fraud data on Kaggle  </a:t>
            </a:r>
          </a:p>
          <a:p>
            <a:pPr marL="285750" indent="-285750">
              <a:lnSpc>
                <a:spcPct val="150000"/>
              </a:lnSpc>
              <a:buSzPct val="100000"/>
              <a:buFont typeface="Arial" panose="020B0604020202020204" pitchFamily="34" charset="0"/>
              <a:buChar char="•"/>
            </a:pPr>
            <a:r>
              <a:rPr lang="en-US" dirty="0">
                <a:solidFill>
                  <a:schemeClr val="accent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Credit Card Fraud (kaggle.com)</a:t>
            </a:r>
            <a:endParaRPr lang="en-US" dirty="0">
              <a:solidFill>
                <a:schemeClr val="accent1"/>
              </a:solidFill>
              <a:latin typeface="Calibri" panose="020F0502020204030204" pitchFamily="34" charset="0"/>
              <a:cs typeface="Calibri" panose="020F0502020204030204" pitchFamily="34" charset="0"/>
            </a:endParaRPr>
          </a:p>
          <a:p>
            <a:pPr marL="285750" indent="-285750">
              <a:lnSpc>
                <a:spcPct val="150000"/>
              </a:lnSpc>
              <a:buSzPct val="100000"/>
              <a:buFont typeface="Arial" panose="020B0604020202020204" pitchFamily="34" charset="0"/>
              <a:buChar char="•"/>
            </a:pPr>
            <a:r>
              <a:rPr lang="en-US" dirty="0">
                <a:latin typeface="Calibri" panose="020F0502020204030204" pitchFamily="34" charset="0"/>
                <a:ea typeface="Noto Sans SC" pitchFamily="34" charset="-122"/>
                <a:cs typeface="Calibri" panose="020F0502020204030204" pitchFamily="34" charset="0"/>
              </a:rPr>
              <a:t>Binary classification problem, each transaction is either fraudulent or not.</a:t>
            </a:r>
          </a:p>
          <a:p>
            <a:pPr marL="285750" indent="-285750">
              <a:lnSpc>
                <a:spcPct val="150000"/>
              </a:lnSpc>
              <a:buSzPct val="100000"/>
              <a:buFont typeface="Arial" panose="020B0604020202020204" pitchFamily="34" charset="0"/>
              <a:buChar char="•"/>
            </a:pPr>
            <a:r>
              <a:rPr lang="en-US" dirty="0">
                <a:latin typeface="Calibri" panose="020F0502020204030204" pitchFamily="34" charset="0"/>
                <a:ea typeface="Noto Sans SC" pitchFamily="34" charset="-122"/>
                <a:cs typeface="Calibri" panose="020F0502020204030204" pitchFamily="34" charset="0"/>
              </a:rPr>
              <a:t>1000000 transactions, only 87403 transactions are fraudulent. 8.74% fraud rate, very unbalanced data</a:t>
            </a:r>
          </a:p>
          <a:p>
            <a:pPr marL="285750" indent="-285750">
              <a:lnSpc>
                <a:spcPct val="150000"/>
              </a:lnSpc>
              <a:buSzPct val="100000"/>
              <a:buFont typeface="Arial" panose="020B0604020202020204" pitchFamily="34" charset="0"/>
              <a:buChar char="•"/>
            </a:pPr>
            <a:r>
              <a:rPr lang="en-US" dirty="0">
                <a:latin typeface="Calibri" panose="020F0502020204030204" pitchFamily="34" charset="0"/>
                <a:ea typeface="Noto Sans SC" pitchFamily="34" charset="-122"/>
                <a:cs typeface="Calibri" panose="020F0502020204030204" pitchFamily="34" charset="0"/>
              </a:rPr>
              <a:t>We will apply stratification when dividing the dataset</a:t>
            </a:r>
          </a:p>
          <a:p>
            <a:pPr marL="342900" indent="-342900" algn="l">
              <a:lnSpc>
                <a:spcPct val="150000"/>
              </a:lnSpc>
              <a:buSzPct val="100000"/>
              <a:buChar char="•"/>
            </a:pPr>
            <a:endParaRPr lang="en-US" dirty="0">
              <a:latin typeface="Calibri" panose="020F0502020204030204" pitchFamily="34" charset="0"/>
              <a:ea typeface="Noto Sans SC" pitchFamily="34" charset="-122"/>
              <a:cs typeface="Calibri" panose="020F0502020204030204" pitchFamily="34" charset="0"/>
            </a:endParaRPr>
          </a:p>
          <a:p>
            <a:pPr marL="342900" indent="-342900" algn="l">
              <a:lnSpc>
                <a:spcPct val="150000"/>
              </a:lnSpc>
              <a:buSzPct val="100000"/>
              <a:buChar char="•"/>
            </a:pPr>
            <a:endParaRPr lang="en-US" dirty="0">
              <a:latin typeface="Calibri" panose="020F0502020204030204" pitchFamily="34" charset="0"/>
              <a:cs typeface="Calibri" panose="020F0502020204030204" pitchFamily="34" charset="0"/>
            </a:endParaRPr>
          </a:p>
          <a:p>
            <a:pPr marL="342900" indent="-342900" algn="l">
              <a:lnSpc>
                <a:spcPct val="150000"/>
              </a:lnSpc>
              <a:buSzPct val="100000"/>
              <a:buChar char="•"/>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3064582"/>
            <a:ext cx="7929513" cy="1432874"/>
          </a:xfrm>
          <a:prstGeom prst="rect">
            <a:avLst/>
          </a:prstGeom>
          <a:noFill/>
        </p:spPr>
        <p:txBody>
          <a:bodyPr wrap="square" rtlCol="0" anchor="t"/>
          <a:lstStyle/>
          <a:p>
            <a:pPr fontAlgn="base"/>
            <a:r>
              <a:rPr lang="en-US" b="1" dirty="0" err="1"/>
              <a:t>dist_home</a:t>
            </a:r>
            <a:r>
              <a:rPr lang="en-US" b="1" dirty="0"/>
              <a:t>: </a:t>
            </a:r>
            <a:r>
              <a:rPr lang="en-US" dirty="0"/>
              <a:t>the distance from home where the transaction happened</a:t>
            </a:r>
          </a:p>
          <a:p>
            <a:pPr fontAlgn="base"/>
            <a:r>
              <a:rPr lang="en-US" b="1" dirty="0" err="1"/>
              <a:t>dist_last_transact</a:t>
            </a:r>
            <a:r>
              <a:rPr lang="en-US" b="1" dirty="0"/>
              <a:t>: </a:t>
            </a:r>
            <a:r>
              <a:rPr lang="en-US" dirty="0"/>
              <a:t>the distance from last transaction happened</a:t>
            </a:r>
          </a:p>
          <a:p>
            <a:pPr fontAlgn="base"/>
            <a:r>
              <a:rPr lang="en-US" b="1" dirty="0" err="1"/>
              <a:t>ratio_to_med_price</a:t>
            </a:r>
            <a:r>
              <a:rPr lang="en-US" b="1" dirty="0"/>
              <a:t>: </a:t>
            </a:r>
            <a:r>
              <a:rPr lang="en-US" dirty="0"/>
              <a:t>ratio of transaction price to median purchase price</a:t>
            </a:r>
          </a:p>
          <a:p>
            <a:pPr fontAlgn="base"/>
            <a:r>
              <a:rPr lang="en-US" b="1" dirty="0" err="1"/>
              <a:t>repeat_retailer</a:t>
            </a:r>
            <a:r>
              <a:rPr lang="en-US" b="1" dirty="0"/>
              <a:t>: </a:t>
            </a:r>
            <a:r>
              <a:rPr lang="en-US" dirty="0"/>
              <a:t>Is the transaction happened from same retailer</a:t>
            </a:r>
            <a:endParaRPr lang="en-US" sz="1680" dirty="0"/>
          </a:p>
        </p:txBody>
      </p:sp>
      <p:pic>
        <p:nvPicPr>
          <p:cNvPr id="10" name="Picture 9"/>
          <p:cNvPicPr>
            <a:picLocks noChangeAspect="1"/>
          </p:cNvPicPr>
          <p:nvPr/>
        </p:nvPicPr>
        <p:blipFill>
          <a:blip r:embed="rId3"/>
          <a:stretch>
            <a:fillRect/>
          </a:stretch>
        </p:blipFill>
        <p:spPr>
          <a:xfrm>
            <a:off x="0" y="1009650"/>
            <a:ext cx="9144000" cy="1456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2"/>
          <a:stretch>
            <a:fillRect/>
          </a:stretch>
        </p:blipFill>
        <p:spPr>
          <a:xfrm>
            <a:off x="0" y="1009650"/>
            <a:ext cx="9144000" cy="1456841"/>
          </a:xfrm>
          <a:prstGeom prst="rect">
            <a:avLst/>
          </a:prstGeom>
        </p:spPr>
      </p:pic>
      <p:sp>
        <p:nvSpPr>
          <p:cNvPr id="7" name="Rectangle 6"/>
          <p:cNvSpPr/>
          <p:nvPr/>
        </p:nvSpPr>
        <p:spPr>
          <a:xfrm>
            <a:off x="633953" y="3197274"/>
            <a:ext cx="7876094" cy="1200329"/>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Calibri" panose="020F0502020204030204" pitchFamily="34" charset="0"/>
                <a:cs typeface="Calibri" panose="020F0502020204030204" pitchFamily="34" charset="0"/>
              </a:rPr>
              <a:t> </a:t>
            </a:r>
            <a:r>
              <a:rPr lang="en-US" b="1" dirty="0" err="1">
                <a:solidFill>
                  <a:srgbClr val="3C4043"/>
                </a:solidFill>
                <a:latin typeface="Calibri" panose="020F0502020204030204" pitchFamily="34" charset="0"/>
                <a:cs typeface="Calibri" panose="020F0502020204030204" pitchFamily="34" charset="0"/>
              </a:rPr>
              <a:t>used_chip</a:t>
            </a:r>
            <a:r>
              <a:rPr lang="en-US" b="1" dirty="0">
                <a:solidFill>
                  <a:srgbClr val="3C4043"/>
                </a:solidFill>
                <a:latin typeface="Calibri" panose="020F0502020204030204" pitchFamily="34" charset="0"/>
                <a:cs typeface="Calibri" panose="020F0502020204030204" pitchFamily="34" charset="0"/>
              </a:rPr>
              <a:t>: </a:t>
            </a:r>
            <a:r>
              <a:rPr lang="en-US" dirty="0">
                <a:solidFill>
                  <a:srgbClr val="3C4043"/>
                </a:solidFill>
                <a:latin typeface="Calibri" panose="020F0502020204030204" pitchFamily="34" charset="0"/>
                <a:cs typeface="Calibri" panose="020F0502020204030204" pitchFamily="34" charset="0"/>
              </a:rPr>
              <a:t>Is the transaction through credit card chip?</a:t>
            </a:r>
          </a:p>
          <a:p>
            <a:pPr fontAlgn="base">
              <a:buFont typeface="Arial" panose="020B0604020202020204" pitchFamily="34" charset="0"/>
              <a:buChar char="•"/>
            </a:pPr>
            <a:r>
              <a:rPr lang="en-US" dirty="0">
                <a:solidFill>
                  <a:srgbClr val="3C4043"/>
                </a:solidFill>
                <a:latin typeface="Calibri" panose="020F0502020204030204" pitchFamily="34" charset="0"/>
                <a:cs typeface="Calibri" panose="020F0502020204030204" pitchFamily="34" charset="0"/>
              </a:rPr>
              <a:t> </a:t>
            </a:r>
            <a:r>
              <a:rPr lang="en-US" b="1" dirty="0" err="1">
                <a:solidFill>
                  <a:srgbClr val="3C4043"/>
                </a:solidFill>
                <a:latin typeface="Calibri" panose="020F0502020204030204" pitchFamily="34" charset="0"/>
                <a:cs typeface="Calibri" panose="020F0502020204030204" pitchFamily="34" charset="0"/>
              </a:rPr>
              <a:t>used_pin_number</a:t>
            </a:r>
            <a:r>
              <a:rPr lang="en-US" b="1" dirty="0">
                <a:solidFill>
                  <a:srgbClr val="3C4043"/>
                </a:solidFill>
                <a:latin typeface="Calibri" panose="020F0502020204030204" pitchFamily="34" charset="0"/>
                <a:cs typeface="Calibri" panose="020F0502020204030204" pitchFamily="34" charset="0"/>
              </a:rPr>
              <a:t>:</a:t>
            </a:r>
            <a:r>
              <a:rPr lang="en-US" dirty="0">
                <a:solidFill>
                  <a:srgbClr val="3C4043"/>
                </a:solidFill>
                <a:latin typeface="Calibri" panose="020F0502020204030204" pitchFamily="34" charset="0"/>
                <a:cs typeface="Calibri" panose="020F0502020204030204" pitchFamily="34" charset="0"/>
              </a:rPr>
              <a:t> Is the transaction happened by using PIN number?</a:t>
            </a:r>
          </a:p>
          <a:p>
            <a:pPr fontAlgn="base">
              <a:buFont typeface="Arial" panose="020B0604020202020204" pitchFamily="34" charset="0"/>
              <a:buChar char="•"/>
            </a:pPr>
            <a:r>
              <a:rPr lang="en-US" b="1" dirty="0">
                <a:solidFill>
                  <a:srgbClr val="3C4043"/>
                </a:solidFill>
                <a:latin typeface="Calibri" panose="020F0502020204030204" pitchFamily="34" charset="0"/>
                <a:cs typeface="Calibri" panose="020F0502020204030204" pitchFamily="34" charset="0"/>
              </a:rPr>
              <a:t> </a:t>
            </a:r>
            <a:r>
              <a:rPr lang="en-US" b="1" dirty="0" err="1">
                <a:solidFill>
                  <a:srgbClr val="3C4043"/>
                </a:solidFill>
                <a:latin typeface="Calibri" panose="020F0502020204030204" pitchFamily="34" charset="0"/>
                <a:cs typeface="Calibri" panose="020F0502020204030204" pitchFamily="34" charset="0"/>
              </a:rPr>
              <a:t>online_order</a:t>
            </a:r>
            <a:r>
              <a:rPr lang="en-US" b="1" dirty="0">
                <a:solidFill>
                  <a:srgbClr val="3C4043"/>
                </a:solidFill>
                <a:latin typeface="Calibri" panose="020F0502020204030204" pitchFamily="34" charset="0"/>
                <a:cs typeface="Calibri" panose="020F0502020204030204" pitchFamily="34" charset="0"/>
              </a:rPr>
              <a:t>: </a:t>
            </a:r>
            <a:r>
              <a:rPr lang="en-US" dirty="0">
                <a:solidFill>
                  <a:srgbClr val="3C4043"/>
                </a:solidFill>
                <a:latin typeface="Calibri" panose="020F0502020204030204" pitchFamily="34" charset="0"/>
                <a:cs typeface="Calibri" panose="020F0502020204030204" pitchFamily="34" charset="0"/>
              </a:rPr>
              <a:t>Is the transaction an online order?</a:t>
            </a:r>
          </a:p>
          <a:p>
            <a:pPr fontAlgn="base">
              <a:buFont typeface="Arial" panose="020B0604020202020204" pitchFamily="34" charset="0"/>
              <a:buChar char="•"/>
            </a:pPr>
            <a:r>
              <a:rPr lang="en-US" b="1" dirty="0">
                <a:solidFill>
                  <a:srgbClr val="3C4043"/>
                </a:solidFill>
                <a:latin typeface="Calibri" panose="020F0502020204030204" pitchFamily="34" charset="0"/>
                <a:cs typeface="Calibri" panose="020F0502020204030204" pitchFamily="34" charset="0"/>
              </a:rPr>
              <a:t> fraud: </a:t>
            </a:r>
            <a:r>
              <a:rPr lang="en-US" dirty="0">
                <a:solidFill>
                  <a:srgbClr val="3C4043"/>
                </a:solidFill>
                <a:latin typeface="Calibri" panose="020F0502020204030204" pitchFamily="34" charset="0"/>
                <a:cs typeface="Calibri" panose="020F0502020204030204" pitchFamily="34" charset="0"/>
              </a:rPr>
              <a:t>Is the transaction fraudulent.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97426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Calibri" panose="020F0502020204030204" pitchFamily="34" charset="0"/>
                <a:cs typeface="Calibri" panose="020F0502020204030204" pitchFamily="34" charset="0"/>
              </a:rPr>
              <a:t>&gt; dim(data)</a:t>
            </a: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r>
              <a:rPr lang="en-US" sz="1800" b="1" i="0" u="none" strike="noStrike" dirty="0">
                <a:solidFill>
                  <a:srgbClr val="595959"/>
                </a:solidFill>
                <a:effectLst/>
                <a:latin typeface="Calibri" panose="020F0502020204030204" pitchFamily="34" charset="0"/>
                <a:cs typeface="Calibri" panose="020F0502020204030204" pitchFamily="34" charset="0"/>
              </a:rPr>
              <a:t>[1] 1000000       8</a:t>
            </a: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br>
              <a:rPr lang="en-US" b="0" dirty="0">
                <a:effectLst/>
                <a:latin typeface="Calibri" panose="020F0502020204030204" pitchFamily="34" charset="0"/>
                <a:cs typeface="Calibri" panose="020F0502020204030204" pitchFamily="34" charset="0"/>
              </a:rPr>
            </a:br>
            <a:r>
              <a:rPr lang="en-US" sz="1800" b="1" i="0" u="none" strike="noStrike" dirty="0">
                <a:solidFill>
                  <a:srgbClr val="595959"/>
                </a:solidFill>
                <a:effectLst/>
                <a:latin typeface="Calibri" panose="020F0502020204030204" pitchFamily="34" charset="0"/>
                <a:cs typeface="Calibri" panose="020F0502020204030204" pitchFamily="34" charset="0"/>
              </a:rPr>
              <a:t>&gt; sum(</a:t>
            </a:r>
            <a:r>
              <a:rPr lang="en-US" sz="1800" b="1" i="0" u="none" strike="noStrike" dirty="0" err="1">
                <a:solidFill>
                  <a:srgbClr val="595959"/>
                </a:solidFill>
                <a:effectLst/>
                <a:latin typeface="Calibri" panose="020F0502020204030204" pitchFamily="34" charset="0"/>
                <a:cs typeface="Calibri" panose="020F0502020204030204" pitchFamily="34" charset="0"/>
              </a:rPr>
              <a:t>is.na</a:t>
            </a:r>
            <a:r>
              <a:rPr lang="en-US" sz="1800" b="1" i="0" u="none" strike="noStrike" dirty="0">
                <a:solidFill>
                  <a:srgbClr val="595959"/>
                </a:solidFill>
                <a:effectLst/>
                <a:latin typeface="Calibri" panose="020F0502020204030204" pitchFamily="34" charset="0"/>
                <a:cs typeface="Calibri" panose="020F0502020204030204" pitchFamily="34" charset="0"/>
              </a:rPr>
              <a:t>(data)) </a:t>
            </a: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r>
              <a:rPr lang="en-US" sz="1800" b="1" i="0" u="none" strike="noStrike" dirty="0">
                <a:solidFill>
                  <a:srgbClr val="595959"/>
                </a:solidFill>
                <a:effectLst/>
                <a:latin typeface="Calibri" panose="020F0502020204030204" pitchFamily="34" charset="0"/>
                <a:cs typeface="Calibri" panose="020F0502020204030204" pitchFamily="34" charset="0"/>
              </a:rPr>
              <a:t>[1] 0</a:t>
            </a: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endParaRPr lang="en-US" b="0" dirty="0">
              <a:effectLst/>
              <a:latin typeface="Calibri" panose="020F0502020204030204" pitchFamily="34" charset="0"/>
              <a:cs typeface="Calibri" panose="020F0502020204030204" pitchFamily="34" charset="0"/>
            </a:endParaRPr>
          </a:p>
          <a:p>
            <a:pPr rtl="0">
              <a:spcBef>
                <a:spcPts val="0"/>
              </a:spcBef>
              <a:spcAft>
                <a:spcPts val="1200"/>
              </a:spcAft>
            </a:pPr>
            <a:br>
              <a:rPr lang="en-US" b="0" dirty="0">
                <a:effectLst/>
                <a:latin typeface="Calibri" panose="020F0502020204030204" pitchFamily="34" charset="0"/>
                <a:cs typeface="Calibri" panose="020F0502020204030204" pitchFamily="34" charset="0"/>
              </a:rPr>
            </a:br>
            <a:r>
              <a:rPr lang="en-US" sz="1800" b="1" i="0" u="none" strike="noStrike" dirty="0">
                <a:solidFill>
                  <a:srgbClr val="595959"/>
                </a:solidFill>
                <a:effectLst/>
                <a:latin typeface="Calibri" panose="020F0502020204030204" pitchFamily="34" charset="0"/>
                <a:cs typeface="Calibri" panose="020F0502020204030204" pitchFamily="34" charset="0"/>
              </a:rPr>
              <a:t># distribution and outliers in each feature</a:t>
            </a:r>
            <a:endParaRPr lang="en-US" b="0" dirty="0">
              <a:effectLst/>
              <a:latin typeface="Calibri" panose="020F0502020204030204" pitchFamily="34" charset="0"/>
              <a:cs typeface="Calibri" panose="020F0502020204030204" pitchFamily="34" charset="0"/>
            </a:endParaRPr>
          </a:p>
          <a:p>
            <a:br>
              <a:rPr lang="en-US" b="0" dirty="0">
                <a:effectLst/>
                <a:latin typeface="Calibri" panose="020F0502020204030204" pitchFamily="34" charset="0"/>
                <a:cs typeface="Calibri" panose="020F0502020204030204" pitchFamily="34" charset="0"/>
              </a:rPr>
            </a:br>
            <a:br>
              <a:rPr lang="en-US" b="0" dirty="0">
                <a:effectLst/>
                <a:latin typeface="Calibri" panose="020F0502020204030204" pitchFamily="34" charset="0"/>
                <a:cs typeface="Calibri" panose="020F0502020204030204" pitchFamily="34" charset="0"/>
              </a:rPr>
            </a:br>
            <a:br>
              <a:rPr lang="en-US" b="0" dirty="0">
                <a:effectLst/>
                <a:latin typeface="Calibri" panose="020F0502020204030204" pitchFamily="34" charset="0"/>
                <a:cs typeface="Calibri" panose="020F0502020204030204" pitchFamily="34" charset="0"/>
              </a:rPr>
            </a:br>
            <a:endParaRPr lang="en-US" dirty="0">
              <a:solidFill>
                <a:srgbClr val="3C4043"/>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3477875"/>
          </a:xfrm>
          <a:prstGeom prst="rect">
            <a:avLst/>
          </a:prstGeom>
        </p:spPr>
        <p:txBody>
          <a:bodyPr wrap="square">
            <a:spAutoFit/>
          </a:bodyPr>
          <a:lstStyle/>
          <a:p>
            <a:pPr rtl="0">
              <a:spcBef>
                <a:spcPts val="0"/>
              </a:spcBef>
              <a:spcAft>
                <a:spcPts val="1200"/>
              </a:spcAft>
            </a:pPr>
            <a:r>
              <a:rPr lang="en-US" i="0" u="none" strike="noStrike" dirty="0">
                <a:effectLst/>
                <a:latin typeface="Calibri" panose="020F0502020204030204" pitchFamily="34" charset="0"/>
                <a:cs typeface="Calibri" panose="020F0502020204030204" pitchFamily="34" charset="0"/>
              </a:rPr>
              <a:t>There is a </a:t>
            </a:r>
            <a:r>
              <a:rPr lang="en-US" b="1" i="0" u="none" strike="noStrike" dirty="0">
                <a:effectLst/>
                <a:latin typeface="Calibri" panose="020F0502020204030204" pitchFamily="34" charset="0"/>
                <a:cs typeface="Calibri" panose="020F0502020204030204" pitchFamily="34" charset="0"/>
              </a:rPr>
              <a:t>positive</a:t>
            </a:r>
            <a:r>
              <a:rPr lang="en-US" i="0" u="none" strike="noStrike" dirty="0">
                <a:effectLst/>
                <a:latin typeface="Calibri" panose="020F0502020204030204" pitchFamily="34" charset="0"/>
                <a:cs typeface="Calibri" panose="020F0502020204030204" pitchFamily="34" charset="0"/>
              </a:rPr>
              <a:t> correlation with respect to the response variable "fraud" in the variables:</a:t>
            </a:r>
            <a:endParaRPr lang="en-US" dirty="0">
              <a:effectLst/>
              <a:latin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zh-CN" altLang="en-US" i="0" u="none" strike="noStrike" dirty="0">
                <a:effectLst/>
                <a:latin typeface="Calibri" panose="020F0502020204030204" pitchFamily="34" charset="0"/>
                <a:cs typeface="Calibri" panose="020F0502020204030204" pitchFamily="34" charset="0"/>
              </a:rPr>
              <a:t>  </a:t>
            </a:r>
            <a:r>
              <a:rPr lang="en-US" i="0" u="none" strike="noStrike" dirty="0" err="1">
                <a:effectLst/>
                <a:latin typeface="Calibri" panose="020F0502020204030204" pitchFamily="34" charset="0"/>
                <a:cs typeface="Calibri" panose="020F0502020204030204" pitchFamily="34" charset="0"/>
              </a:rPr>
              <a:t>ratio_to_median_purchase_price</a:t>
            </a:r>
            <a:endParaRPr lang="en-US" i="0" u="none" strike="noStrike" dirty="0">
              <a:effectLst/>
              <a:latin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zh-CN" altLang="en-US" i="0" u="none" strike="noStrike" dirty="0">
                <a:effectLst/>
                <a:latin typeface="Calibri" panose="020F0502020204030204" pitchFamily="34" charset="0"/>
                <a:cs typeface="Calibri" panose="020F0502020204030204" pitchFamily="34" charset="0"/>
              </a:rPr>
              <a:t>  </a:t>
            </a:r>
            <a:r>
              <a:rPr lang="en-US" i="0" u="none" strike="noStrike" dirty="0" err="1">
                <a:effectLst/>
                <a:latin typeface="Calibri" panose="020F0502020204030204" pitchFamily="34" charset="0"/>
                <a:cs typeface="Calibri" panose="020F0502020204030204" pitchFamily="34" charset="0"/>
              </a:rPr>
              <a:t>distance_from_home</a:t>
            </a:r>
            <a:endParaRPr lang="en-US" i="0" u="none" strike="noStrike" dirty="0">
              <a:effectLst/>
              <a:latin typeface="Calibri" panose="020F0502020204030204" pitchFamily="34" charset="0"/>
              <a:cs typeface="Calibri" panose="020F0502020204030204" pitchFamily="34" charset="0"/>
            </a:endParaRPr>
          </a:p>
          <a:p>
            <a:pPr rtl="0" fontAlgn="base">
              <a:spcBef>
                <a:spcPts val="0"/>
              </a:spcBef>
              <a:spcAft>
                <a:spcPts val="1200"/>
              </a:spcAft>
              <a:buFont typeface="Arial" panose="020B0604020202020204" pitchFamily="34" charset="0"/>
              <a:buChar char="•"/>
            </a:pPr>
            <a:r>
              <a:rPr lang="zh-CN" altLang="en-US" i="0" u="none" strike="noStrike" dirty="0">
                <a:effectLst/>
                <a:latin typeface="Calibri" panose="020F0502020204030204" pitchFamily="34" charset="0"/>
                <a:cs typeface="Calibri" panose="020F0502020204030204" pitchFamily="34" charset="0"/>
              </a:rPr>
              <a:t>  </a:t>
            </a:r>
            <a:r>
              <a:rPr lang="en-US" i="0" u="none" strike="noStrike" dirty="0" err="1">
                <a:effectLst/>
                <a:latin typeface="Calibri" panose="020F0502020204030204" pitchFamily="34" charset="0"/>
                <a:cs typeface="Calibri" panose="020F0502020204030204" pitchFamily="34" charset="0"/>
              </a:rPr>
              <a:t>online_order</a:t>
            </a:r>
            <a:endParaRPr lang="en-US" i="0" u="none" strike="noStrike" dirty="0">
              <a:effectLst/>
              <a:latin typeface="Calibri" panose="020F0502020204030204" pitchFamily="34" charset="0"/>
              <a:cs typeface="Calibri" panose="020F0502020204030204" pitchFamily="34" charset="0"/>
            </a:endParaRPr>
          </a:p>
          <a:p>
            <a:pPr rtl="0" fontAlgn="base">
              <a:spcBef>
                <a:spcPts val="0"/>
              </a:spcBef>
              <a:spcAft>
                <a:spcPts val="1200"/>
              </a:spcAft>
            </a:pPr>
            <a:endParaRPr lang="en-US" i="0" u="none" strike="noStrike" dirty="0">
              <a:effectLst/>
              <a:latin typeface="Calibri" panose="020F0502020204030204" pitchFamily="34" charset="0"/>
              <a:cs typeface="Calibri" panose="020F0502020204030204" pitchFamily="34" charset="0"/>
            </a:endParaRPr>
          </a:p>
          <a:p>
            <a:pPr rtl="0">
              <a:spcBef>
                <a:spcPts val="0"/>
              </a:spcBef>
              <a:spcAft>
                <a:spcPts val="1200"/>
              </a:spcAft>
            </a:pPr>
            <a:r>
              <a:rPr lang="en-US" i="0" u="none" strike="noStrike" dirty="0">
                <a:effectLst/>
                <a:latin typeface="Calibri" panose="020F0502020204030204" pitchFamily="34" charset="0"/>
                <a:cs typeface="Calibri" panose="020F0502020204030204" pitchFamily="34" charset="0"/>
              </a:rPr>
              <a:t>And a </a:t>
            </a:r>
            <a:r>
              <a:rPr lang="en-US" b="1" i="0" u="none" strike="noStrike" dirty="0">
                <a:effectLst/>
                <a:latin typeface="Calibri" panose="020F0502020204030204" pitchFamily="34" charset="0"/>
                <a:cs typeface="Calibri" panose="020F0502020204030204" pitchFamily="34" charset="0"/>
              </a:rPr>
              <a:t>negative</a:t>
            </a:r>
            <a:r>
              <a:rPr lang="en-US" i="0" u="none" strike="noStrike" dirty="0">
                <a:effectLst/>
                <a:latin typeface="Calibri" panose="020F0502020204030204" pitchFamily="34" charset="0"/>
                <a:cs typeface="Calibri" panose="020F0502020204030204" pitchFamily="34" charset="0"/>
              </a:rPr>
              <a:t> relationship with:</a:t>
            </a:r>
            <a:endParaRPr lang="en-US" dirty="0">
              <a:effectLst/>
              <a:latin typeface="Calibri" panose="020F0502020204030204" pitchFamily="34" charset="0"/>
              <a:cs typeface="Calibri" panose="020F0502020204030204" pitchFamily="34" charset="0"/>
            </a:endParaRPr>
          </a:p>
          <a:p>
            <a:pPr rtl="0" fontAlgn="base">
              <a:spcBef>
                <a:spcPts val="0"/>
              </a:spcBef>
              <a:spcAft>
                <a:spcPts val="1200"/>
              </a:spcAft>
              <a:buFont typeface="Arial" panose="020B0604020202020204" pitchFamily="34" charset="0"/>
              <a:buChar char="•"/>
            </a:pPr>
            <a:r>
              <a:rPr lang="zh-CN" altLang="en-US" i="0" u="none" strike="noStrike" dirty="0">
                <a:effectLst/>
                <a:latin typeface="Calibri" panose="020F0502020204030204" pitchFamily="34" charset="0"/>
                <a:cs typeface="Calibri" panose="020F0502020204030204" pitchFamily="34" charset="0"/>
              </a:rPr>
              <a:t>  </a:t>
            </a:r>
            <a:r>
              <a:rPr lang="en-US" i="0" u="none" strike="noStrike" dirty="0" err="1">
                <a:effectLst/>
                <a:latin typeface="Calibri" panose="020F0502020204030204" pitchFamily="34" charset="0"/>
                <a:cs typeface="Calibri" panose="020F0502020204030204" pitchFamily="34" charset="0"/>
              </a:rPr>
              <a:t>used_pin_number</a:t>
            </a:r>
            <a:br>
              <a:rPr lang="en-US" b="0" dirty="0">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49" y="1068513"/>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479143"/>
            <a:ext cx="3421590" cy="2185214"/>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effectLst/>
                <a:latin typeface="Calibri" panose="020F0502020204030204" pitchFamily="34" charset="0"/>
                <a:cs typeface="Calibri" panose="020F0502020204030204" pitchFamily="34" charset="0"/>
              </a:rPr>
              <a:t> </a:t>
            </a:r>
            <a:r>
              <a:rPr lang="en-US" sz="1800" b="0" i="0" u="none" strike="noStrike" dirty="0">
                <a:effectLst/>
                <a:latin typeface="Calibri" panose="020F0502020204030204" pitchFamily="34" charset="0"/>
                <a:cs typeface="Calibri" panose="020F0502020204030204" pitchFamily="34" charset="0"/>
              </a:rPr>
              <a:t>Around 91% of the transactions are not fraud and 9% are fraud.</a:t>
            </a:r>
          </a:p>
          <a:p>
            <a:pPr rtl="0" fontAlgn="base">
              <a:spcBef>
                <a:spcPts val="0"/>
              </a:spcBef>
              <a:spcAft>
                <a:spcPts val="1200"/>
              </a:spcAft>
              <a:buFont typeface="Arial" panose="020B0604020202020204" pitchFamily="34" charset="0"/>
              <a:buChar char="•"/>
            </a:pPr>
            <a:r>
              <a:rPr lang="zh-CN" altLang="en-US" sz="1800" i="0" u="none" strike="noStrike" dirty="0">
                <a:latin typeface="Calibri" panose="020F0502020204030204" pitchFamily="34" charset="0"/>
                <a:cs typeface="Calibri" panose="020F0502020204030204" pitchFamily="34" charset="0"/>
              </a:rPr>
              <a:t> </a:t>
            </a:r>
            <a:r>
              <a:rPr lang="en-US" sz="1800" b="0" i="0" u="none" strike="noStrike" dirty="0">
                <a:effectLst/>
                <a:latin typeface="Calibri" panose="020F0502020204030204" pitchFamily="34" charset="0"/>
                <a:cs typeface="Calibri" panose="020F0502020204030204" pitchFamily="34" charset="0"/>
              </a:rPr>
              <a:t>There imbalance suggests adapting performance metrics like </a:t>
            </a:r>
            <a:r>
              <a:rPr lang="en-US" sz="1800" b="1" i="0" u="none" strike="noStrike" dirty="0">
                <a:effectLst/>
                <a:latin typeface="Calibri" panose="020F0502020204030204" pitchFamily="34" charset="0"/>
                <a:cs typeface="Calibri" panose="020F0502020204030204" pitchFamily="34" charset="0"/>
              </a:rPr>
              <a:t>"true positive rate", "precision" </a:t>
            </a:r>
            <a:r>
              <a:rPr lang="en-US" sz="1800" b="0" i="0" u="none" strike="noStrike" dirty="0">
                <a:effectLst/>
                <a:latin typeface="Calibri" panose="020F0502020204030204" pitchFamily="34" charset="0"/>
                <a:cs typeface="Calibri" panose="020F0502020204030204" pitchFamily="34" charset="0"/>
              </a:rPr>
              <a:t>instead of "</a:t>
            </a:r>
            <a:r>
              <a:rPr lang="en-US" sz="1800" b="0" i="0" u="none" strike="noStrike" dirty="0" err="1">
                <a:effectLst/>
                <a:latin typeface="Calibri" panose="020F0502020204030204" pitchFamily="34" charset="0"/>
                <a:cs typeface="Calibri" panose="020F0502020204030204" pitchFamily="34" charset="0"/>
              </a:rPr>
              <a:t>accurary</a:t>
            </a:r>
            <a:r>
              <a:rPr lang="en-US" sz="1800" b="0" i="0" u="none" strike="noStrike" dirty="0">
                <a:effectLst/>
                <a:latin typeface="Calibri" panose="020F0502020204030204" pitchFamily="34" charset="0"/>
                <a:cs typeface="Calibri" panose="020F0502020204030204" pitchFamily="34" charset="0"/>
              </a:rPr>
              <a:t>" to assess the ML model.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a:solidFill>
                  <a:srgbClr val="002A85"/>
                </a:solidFill>
                <a:latin typeface="Noto Sans SC" pitchFamily="34" charset="0"/>
                <a:ea typeface="Noto Sans SC" pitchFamily="34" charset="-122"/>
                <a:cs typeface="Noto Sans SC" pitchFamily="34" charset="-120"/>
              </a:rPr>
              <a:t>Techniques for Balancing Data</a:t>
            </a:r>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666749" y="886464"/>
            <a:ext cx="7715251" cy="3539430"/>
          </a:xfrm>
          <a:prstGeom prst="rect">
            <a:avLst/>
          </a:prstGeom>
          <a:noFill/>
        </p:spPr>
        <p:txBody>
          <a:bodyPr wrap="square" rtlCol="0">
            <a:spAutoFit/>
          </a:bodyPr>
          <a:lstStyle/>
          <a:p>
            <a:r>
              <a:rPr lang="en-US" altLang="zh-CN" sz="1600" b="1" dirty="0"/>
              <a:t>Stratified Sampling: </a:t>
            </a:r>
            <a:r>
              <a:rPr lang="en-US" altLang="zh-CN" sz="1600" dirty="0"/>
              <a:t>Stratified sampling is used to ensure that each subset of your data (training, validation, and test sets) has a similar proportion of fraudulent and non-fraudulent transactions as in the original dataset.</a:t>
            </a:r>
          </a:p>
          <a:p>
            <a:endParaRPr lang="en-US" altLang="zh-CN" sz="1600" dirty="0"/>
          </a:p>
          <a:p>
            <a:r>
              <a:rPr lang="en-US" altLang="zh-CN" sz="1600" dirty="0"/>
              <a:t>In the Credit-card-fraud dataset, where 8.74% of 1,000,000 transactions are fraudulent, stratified sampling will maintain this ratio in each data split to avoid bias towards the majority class.</a:t>
            </a:r>
          </a:p>
          <a:p>
            <a:endParaRPr lang="en-US" altLang="zh-CN" sz="1600" dirty="0"/>
          </a:p>
          <a:p>
            <a:r>
              <a:rPr lang="en-US" altLang="zh-CN" sz="1600" b="1" dirty="0"/>
              <a:t>Over Sampling: </a:t>
            </a:r>
            <a:r>
              <a:rPr lang="en-US" altLang="zh-CN" sz="1600" dirty="0"/>
              <a:t>Over Sampling is a technique to balance an imbalanced dataset by increasing the number of instances in the underrepresented class, which is the fraudulent transactions. We are going to apply Over Sampling in the following approach:</a:t>
            </a:r>
          </a:p>
          <a:p>
            <a:endParaRPr lang="en-US" altLang="zh-CN" sz="1600" dirty="0"/>
          </a:p>
          <a:p>
            <a:pPr marL="742950" lvl="1" indent="-285750">
              <a:buFont typeface="Arial" panose="020B0604020202020204" pitchFamily="34" charset="0"/>
              <a:buChar char="•"/>
            </a:pPr>
            <a:r>
              <a:rPr lang="en-US" altLang="zh-CN" sz="1600" dirty="0"/>
              <a:t>Duplicate existing data</a:t>
            </a:r>
          </a:p>
          <a:p>
            <a:pPr marL="742950" lvl="1" indent="-285750">
              <a:buFont typeface="Arial" panose="020B0604020202020204" pitchFamily="34" charset="0"/>
              <a:buChar char="•"/>
            </a:pPr>
            <a:r>
              <a:rPr lang="en-US" altLang="zh-CN" sz="1600" dirty="0"/>
              <a:t>Synthetic Minority Over-sampling Technique (SMOTE)</a:t>
            </a:r>
          </a:p>
        </p:txBody>
      </p:sp>
    </p:spTree>
    <p:extLst>
      <p:ext uri="{BB962C8B-B14F-4D97-AF65-F5344CB8AC3E}">
        <p14:creationId xmlns:p14="http://schemas.microsoft.com/office/powerpoint/2010/main" val="115012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8A9FF6CD-77CB-5E31-9C11-311F5D352726}"/>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2" name="Text 1">
            <a:extLst>
              <a:ext uri="{FF2B5EF4-FFF2-40B4-BE49-F238E27FC236}">
                <a16:creationId xmlns:a16="http://schemas.microsoft.com/office/drawing/2014/main" id="{CF005106-40E7-D1EE-755A-4F1A4270C2A5}"/>
              </a:ext>
            </a:extLst>
          </p:cNvPr>
          <p:cNvSpPr/>
          <p:nvPr/>
        </p:nvSpPr>
        <p:spPr>
          <a:xfrm>
            <a:off x="762000" y="138113"/>
            <a:ext cx="6653784"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Synthetic Minority Over-sampling Technique</a:t>
            </a:r>
          </a:p>
        </p:txBody>
      </p:sp>
      <p:sp>
        <p:nvSpPr>
          <p:cNvPr id="4" name="文本框 3">
            <a:extLst>
              <a:ext uri="{FF2B5EF4-FFF2-40B4-BE49-F238E27FC236}">
                <a16:creationId xmlns:a16="http://schemas.microsoft.com/office/drawing/2014/main" id="{CBDF8BD8-22CA-A3A4-2B48-4A7BBB32EA13}"/>
              </a:ext>
            </a:extLst>
          </p:cNvPr>
          <p:cNvSpPr txBox="1"/>
          <p:nvPr/>
        </p:nvSpPr>
        <p:spPr>
          <a:xfrm>
            <a:off x="666749" y="886464"/>
            <a:ext cx="7715251" cy="4524315"/>
          </a:xfrm>
          <a:prstGeom prst="rect">
            <a:avLst/>
          </a:prstGeom>
          <a:noFill/>
        </p:spPr>
        <p:txBody>
          <a:bodyPr wrap="square" rtlCol="0">
            <a:spAutoFit/>
          </a:bodyPr>
          <a:lstStyle/>
          <a:p>
            <a:r>
              <a:rPr lang="en-US" altLang="zh-CN" sz="1600" b="1" dirty="0"/>
              <a:t>SMOTE </a:t>
            </a:r>
            <a:r>
              <a:rPr lang="en-US" altLang="zh-CN" sz="1600" dirty="0"/>
              <a:t>is an advanced over-sampling technique used to create synthetic samples for the minority class in an imbalanced dataset. It works by selecting samples that are close in the feature space, drawing a line between the samples in the space and drawing a new sample at a point along that line.</a:t>
            </a:r>
          </a:p>
          <a:p>
            <a:endParaRPr lang="en-US" altLang="zh-CN" sz="1600" dirty="0"/>
          </a:p>
          <a:p>
            <a:r>
              <a:rPr lang="en-US" altLang="zh-CN" sz="1600" dirty="0"/>
              <a:t>This approach helps us in creating plausible and diverse synthetic samples, rather than just duplicating existing ones.</a:t>
            </a:r>
          </a:p>
          <a:p>
            <a:endParaRPr lang="en-US" altLang="zh-CN" sz="1600" dirty="0"/>
          </a:p>
          <a:p>
            <a:r>
              <a:rPr lang="en-US" altLang="zh-CN" sz="1600" dirty="0"/>
              <a:t>In R, </a:t>
            </a:r>
            <a:r>
              <a:rPr lang="en-US" altLang="zh-CN" sz="1600" b="1" dirty="0"/>
              <a:t>SMOTE </a:t>
            </a:r>
            <a:r>
              <a:rPr lang="en-US" altLang="zh-CN" sz="1600" dirty="0"/>
              <a:t>can be applied through package </a:t>
            </a:r>
            <a:r>
              <a:rPr lang="en-US" altLang="zh-CN" sz="1600" i="1" dirty="0" err="1"/>
              <a:t>DMwR</a:t>
            </a:r>
            <a:r>
              <a:rPr lang="en-US" altLang="zh-CN" sz="1600" i="1" dirty="0"/>
              <a:t> </a:t>
            </a:r>
            <a:r>
              <a:rPr lang="en-US" altLang="zh-CN" sz="1600" dirty="0"/>
              <a:t>with the following code:</a:t>
            </a:r>
          </a:p>
          <a:p>
            <a:endParaRPr lang="en-US" altLang="zh-CN" sz="1600" dirty="0"/>
          </a:p>
          <a:p>
            <a:pPr algn="ctr"/>
            <a:r>
              <a:rPr lang="en" altLang="zh-CN" sz="1600" b="0" i="0" dirty="0" err="1">
                <a:effectLst/>
                <a:latin typeface="Söhne Mono"/>
              </a:rPr>
              <a:t>data_smote</a:t>
            </a:r>
            <a:r>
              <a:rPr lang="en" altLang="zh-CN" sz="1600" b="0" i="0" dirty="0">
                <a:effectLst/>
                <a:latin typeface="Söhne Mono"/>
              </a:rPr>
              <a:t> &lt;- SMOTE(</a:t>
            </a:r>
            <a:r>
              <a:rPr lang="en" altLang="zh-CN" sz="1600" b="0" i="0" dirty="0">
                <a:solidFill>
                  <a:schemeClr val="accent1">
                    <a:lumMod val="75000"/>
                  </a:schemeClr>
                </a:solidFill>
                <a:effectLst/>
                <a:latin typeface="Söhne Mono"/>
              </a:rPr>
              <a:t>fraud</a:t>
            </a:r>
            <a:r>
              <a:rPr lang="en" altLang="zh-CN" sz="1600" b="0" i="0" dirty="0">
                <a:effectLst/>
                <a:latin typeface="Söhne Mono"/>
              </a:rPr>
              <a:t> ~ ., data = data, </a:t>
            </a:r>
            <a:r>
              <a:rPr lang="en" altLang="zh-CN" sz="1600" b="0" i="0" dirty="0" err="1">
                <a:solidFill>
                  <a:schemeClr val="accent2"/>
                </a:solidFill>
                <a:effectLst/>
                <a:latin typeface="Söhne Mono"/>
              </a:rPr>
              <a:t>perc.over</a:t>
            </a:r>
            <a:r>
              <a:rPr lang="en" altLang="zh-CN" sz="1600" b="0" i="0" dirty="0">
                <a:solidFill>
                  <a:schemeClr val="accent2"/>
                </a:solidFill>
                <a:effectLst/>
                <a:latin typeface="Söhne Mono"/>
              </a:rPr>
              <a:t> = 100</a:t>
            </a:r>
            <a:r>
              <a:rPr lang="en" altLang="zh-CN" sz="1600" b="0" i="0" dirty="0">
                <a:effectLst/>
                <a:latin typeface="Söhne Mono"/>
              </a:rPr>
              <a:t>, </a:t>
            </a:r>
            <a:r>
              <a:rPr lang="en" altLang="zh-CN" sz="1600" b="0" i="0" dirty="0">
                <a:solidFill>
                  <a:schemeClr val="accent6"/>
                </a:solidFill>
                <a:effectLst/>
                <a:latin typeface="Söhne Mono"/>
              </a:rPr>
              <a:t>k = 5</a:t>
            </a:r>
            <a:r>
              <a:rPr lang="en" altLang="zh-CN" sz="1600" b="0" i="0" dirty="0">
                <a:effectLst/>
                <a:latin typeface="Söhne Mono"/>
              </a:rPr>
              <a:t>)</a:t>
            </a:r>
          </a:p>
          <a:p>
            <a:pPr algn="ctr"/>
            <a:endParaRPr lang="en" altLang="zh-CN" sz="1600" dirty="0">
              <a:latin typeface="Söhne Mono"/>
            </a:endParaRPr>
          </a:p>
          <a:p>
            <a:r>
              <a:rPr lang="en-US" altLang="zh-CN" sz="1600" dirty="0"/>
              <a:t>The </a:t>
            </a:r>
            <a:r>
              <a:rPr lang="en-US" altLang="zh-CN" sz="1600" dirty="0" err="1">
                <a:solidFill>
                  <a:schemeClr val="accent2"/>
                </a:solidFill>
              </a:rPr>
              <a:t>perc.over</a:t>
            </a:r>
            <a:r>
              <a:rPr lang="en-US" altLang="zh-CN" sz="1600" dirty="0">
                <a:solidFill>
                  <a:schemeClr val="accent2"/>
                </a:solidFill>
              </a:rPr>
              <a:t> </a:t>
            </a:r>
            <a:r>
              <a:rPr lang="en-US" altLang="zh-CN" sz="1600" dirty="0"/>
              <a:t>parameter controls the amount of oversampling, and </a:t>
            </a:r>
            <a:r>
              <a:rPr lang="en-US" altLang="zh-CN" sz="1600" dirty="0">
                <a:solidFill>
                  <a:schemeClr val="accent6"/>
                </a:solidFill>
              </a:rPr>
              <a:t>k</a:t>
            </a:r>
            <a:r>
              <a:rPr lang="en-US" altLang="zh-CN" sz="1600" dirty="0"/>
              <a:t> is the number of nearest neighbors to consider.</a:t>
            </a:r>
          </a:p>
          <a:p>
            <a:endParaRPr lang="en-US" altLang="zh-CN" sz="1600" i="1" dirty="0"/>
          </a:p>
          <a:p>
            <a:endParaRPr lang="en-US" altLang="zh-CN" sz="1600" i="1" dirty="0"/>
          </a:p>
          <a:p>
            <a:endParaRPr lang="en-US" altLang="zh-CN" sz="1600" b="1" i="1" dirty="0"/>
          </a:p>
          <a:p>
            <a:endParaRPr lang="en-US" altLang="zh-CN" sz="1600" b="1" i="1" dirty="0"/>
          </a:p>
        </p:txBody>
      </p:sp>
    </p:spTree>
    <p:extLst>
      <p:ext uri="{BB962C8B-B14F-4D97-AF65-F5344CB8AC3E}">
        <p14:creationId xmlns:p14="http://schemas.microsoft.com/office/powerpoint/2010/main" val="984226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1432</Words>
  <Application>Microsoft Macintosh PowerPoint</Application>
  <PresentationFormat>全屏显示(16:9)</PresentationFormat>
  <Paragraphs>133</Paragraphs>
  <Slides>18</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Noto Sans SC</vt:lpstr>
      <vt:lpstr>Söhne Mono</vt:lpstr>
      <vt:lpstr>Arial</vt:lpstr>
      <vt:lpstr>Calibri</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QIFEI Cui</cp:lastModifiedBy>
  <cp:revision>30</cp:revision>
  <dcterms:created xsi:type="dcterms:W3CDTF">2023-12-06T06:44:33Z</dcterms:created>
  <dcterms:modified xsi:type="dcterms:W3CDTF">2023-12-06T21:48:34Z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