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9D2A3-E415-4097-81C2-100F1DB80429}">
          <p14:sldIdLst>
            <p14:sldId id="256"/>
            <p14:sldId id="257"/>
            <p14:sldId id="262"/>
            <p14:sldId id="261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6" autoAdjust="0"/>
    <p:restoredTop sz="92898" autoAdjust="0"/>
  </p:normalViewPr>
  <p:slideViewPr>
    <p:cSldViewPr snapToGrid="0">
      <p:cViewPr>
        <p:scale>
          <a:sx n="88" d="100"/>
          <a:sy n="88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hao\Google%20Drive\ece571\project\ece571_GPU%20mea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Qihao\Google%20Drive\ece571\project\ece571_GPU%20measur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Qihao\Google%20Drive\ece571\project\ece571_GPU%20measu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perf!$E$1</c:f>
              <c:strCache>
                <c:ptCount val="1"/>
                <c:pt idx="0">
                  <c:v>cycles/instruction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perf!$A$2:$A$6</c:f>
              <c:strCache>
                <c:ptCount val="5"/>
                <c:pt idx="0">
                  <c:v>idle</c:v>
                </c:pt>
                <c:pt idx="1">
                  <c:v>omxplayer</c:v>
                </c:pt>
                <c:pt idx="2">
                  <c:v>mplayer</c:v>
                </c:pt>
                <c:pt idx="3">
                  <c:v>3dslash</c:v>
                </c:pt>
                <c:pt idx="4">
                  <c:v>vlc player</c:v>
                </c:pt>
              </c:strCache>
            </c:strRef>
          </c:cat>
          <c:val>
            <c:numRef>
              <c:f>perf!$E$2:$E$6</c:f>
              <c:numCache>
                <c:formatCode>General</c:formatCode>
                <c:ptCount val="5"/>
                <c:pt idx="0">
                  <c:v>7.14</c:v>
                </c:pt>
                <c:pt idx="1">
                  <c:v>7.14</c:v>
                </c:pt>
                <c:pt idx="2">
                  <c:v>2.86</c:v>
                </c:pt>
                <c:pt idx="3">
                  <c:v>2.63</c:v>
                </c:pt>
                <c:pt idx="4">
                  <c:v>2.5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188772496"/>
        <c:axId val="1188777392"/>
      </c:barChart>
      <c:catAx>
        <c:axId val="11887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77392"/>
        <c:crosses val="autoZero"/>
        <c:auto val="1"/>
        <c:lblAlgn val="ctr"/>
        <c:lblOffset val="100"/>
        <c:noMultiLvlLbl val="0"/>
      </c:catAx>
      <c:valAx>
        <c:axId val="1188777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877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TOP </a:t>
            </a:r>
            <a:r>
              <a:rPr lang="en-US" dirty="0"/>
              <a:t>measure different</a:t>
            </a:r>
            <a:r>
              <a:rPr lang="en-US" baseline="0" dirty="0"/>
              <a:t> benchmark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top!$B$2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top!$A$3:$A$7</c:f>
              <c:strCache>
                <c:ptCount val="5"/>
                <c:pt idx="0">
                  <c:v>idle</c:v>
                </c:pt>
                <c:pt idx="1">
                  <c:v>omxplayer</c:v>
                </c:pt>
                <c:pt idx="2">
                  <c:v>mplayer</c:v>
                </c:pt>
                <c:pt idx="3">
                  <c:v>3dslash</c:v>
                </c:pt>
                <c:pt idx="4">
                  <c:v>VLC player</c:v>
                </c:pt>
              </c:strCache>
            </c:strRef>
          </c:cat>
          <c:val>
            <c:numRef>
              <c:f>top!$B$3:$B$7</c:f>
              <c:numCache>
                <c:formatCode>0%</c:formatCode>
                <c:ptCount val="5"/>
                <c:pt idx="0">
                  <c:v>0.05</c:v>
                </c:pt>
                <c:pt idx="1">
                  <c:v>0.15</c:v>
                </c:pt>
                <c:pt idx="2">
                  <c:v>0.9</c:v>
                </c:pt>
                <c:pt idx="3">
                  <c:v>0.7</c:v>
                </c:pt>
                <c:pt idx="4">
                  <c:v>0.9</c:v>
                </c:pt>
              </c:numCache>
            </c:numRef>
          </c:val>
        </c:ser>
        <c:ser>
          <c:idx val="1"/>
          <c:order val="1"/>
          <c:tx>
            <c:strRef>
              <c:f>top!$C$2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top!$A$3:$A$7</c:f>
              <c:strCache>
                <c:ptCount val="5"/>
                <c:pt idx="0">
                  <c:v>idle</c:v>
                </c:pt>
                <c:pt idx="1">
                  <c:v>omxplayer</c:v>
                </c:pt>
                <c:pt idx="2">
                  <c:v>mplayer</c:v>
                </c:pt>
                <c:pt idx="3">
                  <c:v>3dslash</c:v>
                </c:pt>
                <c:pt idx="4">
                  <c:v>VLC player</c:v>
                </c:pt>
              </c:strCache>
            </c:strRef>
          </c:cat>
          <c:val>
            <c:numRef>
              <c:f>top!$C$3:$C$7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2">
                  <c:v>0.18</c:v>
                </c:pt>
                <c:pt idx="3">
                  <c:v>0.18</c:v>
                </c:pt>
                <c:pt idx="4">
                  <c:v>0.28000000000000003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88777936"/>
        <c:axId val="1188780656"/>
      </c:barChart>
      <c:catAx>
        <c:axId val="118877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80656"/>
        <c:crosses val="autoZero"/>
        <c:auto val="1"/>
        <c:lblAlgn val="ctr"/>
        <c:lblOffset val="100"/>
        <c:noMultiLvlLbl val="0"/>
      </c:catAx>
      <c:valAx>
        <c:axId val="11887806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8877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power measure compare different benchmark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397228981311334E-2"/>
          <c:y val="9.232931074326936E-2"/>
          <c:w val="0.79131830451053597"/>
          <c:h val="0.84321385652158831"/>
        </c:manualLayout>
      </c:layout>
      <c:lineChart>
        <c:grouping val="standard"/>
        <c:varyColors val="0"/>
        <c:ser>
          <c:idx val="0"/>
          <c:order val="0"/>
          <c:tx>
            <c:strRef>
              <c:f>'whole graph'!$A$1</c:f>
              <c:strCache>
                <c:ptCount val="1"/>
                <c:pt idx="0">
                  <c:v>idle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'whole graph'!$A$2:$A$134</c:f>
              <c:numCache>
                <c:formatCode>General</c:formatCode>
                <c:ptCount val="133"/>
                <c:pt idx="0">
                  <c:v>1.8</c:v>
                </c:pt>
                <c:pt idx="1">
                  <c:v>1.7</c:v>
                </c:pt>
                <c:pt idx="2">
                  <c:v>1.9</c:v>
                </c:pt>
                <c:pt idx="3">
                  <c:v>1.7</c:v>
                </c:pt>
                <c:pt idx="4">
                  <c:v>1.7</c:v>
                </c:pt>
                <c:pt idx="5">
                  <c:v>1.7</c:v>
                </c:pt>
                <c:pt idx="6">
                  <c:v>1.9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'whole graph'!$B$1</c:f>
              <c:strCache>
                <c:ptCount val="1"/>
                <c:pt idx="0">
                  <c:v>omxplayer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'whole graph'!$B$2:$B$134</c:f>
              <c:numCache>
                <c:formatCode>General</c:formatCode>
                <c:ptCount val="133"/>
                <c:pt idx="0">
                  <c:v>1.9</c:v>
                </c:pt>
                <c:pt idx="1">
                  <c:v>2</c:v>
                </c:pt>
                <c:pt idx="2">
                  <c:v>2.2000000000000002</c:v>
                </c:pt>
                <c:pt idx="3">
                  <c:v>1.8</c:v>
                </c:pt>
                <c:pt idx="4">
                  <c:v>2</c:v>
                </c:pt>
                <c:pt idx="5">
                  <c:v>1.9</c:v>
                </c:pt>
                <c:pt idx="6">
                  <c:v>2.1</c:v>
                </c:pt>
                <c:pt idx="7">
                  <c:v>2.1</c:v>
                </c:pt>
                <c:pt idx="8">
                  <c:v>1.9</c:v>
                </c:pt>
                <c:pt idx="9">
                  <c:v>2.2000000000000002</c:v>
                </c:pt>
                <c:pt idx="10">
                  <c:v>2.2000000000000002</c:v>
                </c:pt>
                <c:pt idx="11">
                  <c:v>1.9</c:v>
                </c:pt>
                <c:pt idx="12">
                  <c:v>2.1</c:v>
                </c:pt>
                <c:pt idx="13">
                  <c:v>2.1</c:v>
                </c:pt>
                <c:pt idx="14">
                  <c:v>1.8</c:v>
                </c:pt>
                <c:pt idx="15">
                  <c:v>1.9</c:v>
                </c:pt>
                <c:pt idx="16">
                  <c:v>1.9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2.4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2.1</c:v>
                </c:pt>
                <c:pt idx="24">
                  <c:v>2.1</c:v>
                </c:pt>
                <c:pt idx="25">
                  <c:v>2.4</c:v>
                </c:pt>
                <c:pt idx="26">
                  <c:v>2.1</c:v>
                </c:pt>
                <c:pt idx="27">
                  <c:v>2.1</c:v>
                </c:pt>
                <c:pt idx="28">
                  <c:v>2.1</c:v>
                </c:pt>
                <c:pt idx="29">
                  <c:v>1.9</c:v>
                </c:pt>
                <c:pt idx="30">
                  <c:v>2</c:v>
                </c:pt>
                <c:pt idx="31">
                  <c:v>2.1</c:v>
                </c:pt>
                <c:pt idx="32">
                  <c:v>2.1</c:v>
                </c:pt>
                <c:pt idx="33">
                  <c:v>2.1</c:v>
                </c:pt>
                <c:pt idx="34">
                  <c:v>2.2000000000000002</c:v>
                </c:pt>
                <c:pt idx="35">
                  <c:v>1.8</c:v>
                </c:pt>
                <c:pt idx="36">
                  <c:v>1.9</c:v>
                </c:pt>
                <c:pt idx="37">
                  <c:v>2</c:v>
                </c:pt>
                <c:pt idx="38">
                  <c:v>2.2000000000000002</c:v>
                </c:pt>
                <c:pt idx="39">
                  <c:v>2.2000000000000002</c:v>
                </c:pt>
                <c:pt idx="40">
                  <c:v>2</c:v>
                </c:pt>
                <c:pt idx="41">
                  <c:v>1.9</c:v>
                </c:pt>
                <c:pt idx="42">
                  <c:v>2.1</c:v>
                </c:pt>
                <c:pt idx="43">
                  <c:v>2.2000000000000002</c:v>
                </c:pt>
                <c:pt idx="44">
                  <c:v>2.1</c:v>
                </c:pt>
                <c:pt idx="45">
                  <c:v>1.9</c:v>
                </c:pt>
                <c:pt idx="46">
                  <c:v>2.2000000000000002</c:v>
                </c:pt>
                <c:pt idx="47">
                  <c:v>2.2000000000000002</c:v>
                </c:pt>
                <c:pt idx="48">
                  <c:v>2</c:v>
                </c:pt>
                <c:pt idx="49">
                  <c:v>2.1</c:v>
                </c:pt>
                <c:pt idx="50">
                  <c:v>2.1</c:v>
                </c:pt>
                <c:pt idx="51">
                  <c:v>1.8</c:v>
                </c:pt>
                <c:pt idx="52">
                  <c:v>2.1</c:v>
                </c:pt>
                <c:pt idx="53">
                  <c:v>2.1</c:v>
                </c:pt>
                <c:pt idx="54">
                  <c:v>1.9</c:v>
                </c:pt>
                <c:pt idx="55">
                  <c:v>2.1</c:v>
                </c:pt>
                <c:pt idx="56">
                  <c:v>1.9</c:v>
                </c:pt>
                <c:pt idx="57">
                  <c:v>2.1</c:v>
                </c:pt>
                <c:pt idx="58">
                  <c:v>2.1</c:v>
                </c:pt>
                <c:pt idx="59">
                  <c:v>1.9</c:v>
                </c:pt>
                <c:pt idx="60">
                  <c:v>1.9</c:v>
                </c:pt>
                <c:pt idx="61">
                  <c:v>2.1</c:v>
                </c:pt>
                <c:pt idx="62">
                  <c:v>2.1</c:v>
                </c:pt>
                <c:pt idx="63">
                  <c:v>2.2000000000000002</c:v>
                </c:pt>
                <c:pt idx="64">
                  <c:v>2.2000000000000002</c:v>
                </c:pt>
                <c:pt idx="65">
                  <c:v>2.2000000000000002</c:v>
                </c:pt>
                <c:pt idx="66">
                  <c:v>2.2000000000000002</c:v>
                </c:pt>
                <c:pt idx="67">
                  <c:v>1.9</c:v>
                </c:pt>
                <c:pt idx="68">
                  <c:v>2.1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1.9</c:v>
                </c:pt>
                <c:pt idx="73">
                  <c:v>1.9</c:v>
                </c:pt>
                <c:pt idx="74">
                  <c:v>1.9</c:v>
                </c:pt>
                <c:pt idx="75">
                  <c:v>2.2999999999999998</c:v>
                </c:pt>
                <c:pt idx="76">
                  <c:v>2.1</c:v>
                </c:pt>
                <c:pt idx="77">
                  <c:v>1.9</c:v>
                </c:pt>
                <c:pt idx="78">
                  <c:v>2.1</c:v>
                </c:pt>
                <c:pt idx="79">
                  <c:v>2.2999999999999998</c:v>
                </c:pt>
                <c:pt idx="80">
                  <c:v>1.9</c:v>
                </c:pt>
                <c:pt idx="81">
                  <c:v>2.2000000000000002</c:v>
                </c:pt>
                <c:pt idx="82">
                  <c:v>2.4</c:v>
                </c:pt>
                <c:pt idx="83">
                  <c:v>1.9</c:v>
                </c:pt>
                <c:pt idx="84">
                  <c:v>1.9</c:v>
                </c:pt>
                <c:pt idx="85">
                  <c:v>2</c:v>
                </c:pt>
                <c:pt idx="86">
                  <c:v>2.2000000000000002</c:v>
                </c:pt>
                <c:pt idx="87">
                  <c:v>2.2999999999999998</c:v>
                </c:pt>
                <c:pt idx="88">
                  <c:v>1.9</c:v>
                </c:pt>
                <c:pt idx="89">
                  <c:v>2.1</c:v>
                </c:pt>
                <c:pt idx="90">
                  <c:v>2.2000000000000002</c:v>
                </c:pt>
                <c:pt idx="91">
                  <c:v>1.8</c:v>
                </c:pt>
                <c:pt idx="92">
                  <c:v>1.8</c:v>
                </c:pt>
                <c:pt idx="93">
                  <c:v>2</c:v>
                </c:pt>
                <c:pt idx="94">
                  <c:v>1.9</c:v>
                </c:pt>
                <c:pt idx="95">
                  <c:v>2.2000000000000002</c:v>
                </c:pt>
                <c:pt idx="96">
                  <c:v>2.1</c:v>
                </c:pt>
                <c:pt idx="97">
                  <c:v>1.9</c:v>
                </c:pt>
                <c:pt idx="98">
                  <c:v>1.8</c:v>
                </c:pt>
                <c:pt idx="99">
                  <c:v>2.1</c:v>
                </c:pt>
                <c:pt idx="100">
                  <c:v>1.9</c:v>
                </c:pt>
                <c:pt idx="101">
                  <c:v>2.2999999999999998</c:v>
                </c:pt>
                <c:pt idx="102">
                  <c:v>2</c:v>
                </c:pt>
                <c:pt idx="103">
                  <c:v>2</c:v>
                </c:pt>
                <c:pt idx="104">
                  <c:v>1.9</c:v>
                </c:pt>
                <c:pt idx="105">
                  <c:v>2.1</c:v>
                </c:pt>
                <c:pt idx="106">
                  <c:v>2.1</c:v>
                </c:pt>
                <c:pt idx="107">
                  <c:v>1.9</c:v>
                </c:pt>
                <c:pt idx="108">
                  <c:v>1.9</c:v>
                </c:pt>
                <c:pt idx="109">
                  <c:v>2</c:v>
                </c:pt>
                <c:pt idx="110">
                  <c:v>1.8</c:v>
                </c:pt>
                <c:pt idx="111">
                  <c:v>2.2000000000000002</c:v>
                </c:pt>
                <c:pt idx="112">
                  <c:v>1.9</c:v>
                </c:pt>
                <c:pt idx="113">
                  <c:v>2.2000000000000002</c:v>
                </c:pt>
                <c:pt idx="114">
                  <c:v>2.2000000000000002</c:v>
                </c:pt>
                <c:pt idx="115">
                  <c:v>2.2999999999999998</c:v>
                </c:pt>
                <c:pt idx="116">
                  <c:v>1.9</c:v>
                </c:pt>
                <c:pt idx="117">
                  <c:v>1.9</c:v>
                </c:pt>
                <c:pt idx="118">
                  <c:v>1.9</c:v>
                </c:pt>
                <c:pt idx="119">
                  <c:v>2.1</c:v>
                </c:pt>
                <c:pt idx="120">
                  <c:v>2</c:v>
                </c:pt>
                <c:pt idx="121">
                  <c:v>1.9</c:v>
                </c:pt>
                <c:pt idx="122">
                  <c:v>2.1</c:v>
                </c:pt>
                <c:pt idx="123">
                  <c:v>2.1</c:v>
                </c:pt>
                <c:pt idx="124">
                  <c:v>1.9</c:v>
                </c:pt>
                <c:pt idx="125">
                  <c:v>2.2000000000000002</c:v>
                </c:pt>
                <c:pt idx="126">
                  <c:v>1.9</c:v>
                </c:pt>
                <c:pt idx="127">
                  <c:v>2</c:v>
                </c:pt>
                <c:pt idx="128">
                  <c:v>2.4</c:v>
                </c:pt>
                <c:pt idx="129">
                  <c:v>2.1</c:v>
                </c:pt>
                <c:pt idx="130">
                  <c:v>2.1</c:v>
                </c:pt>
                <c:pt idx="131">
                  <c:v>2</c:v>
                </c:pt>
                <c:pt idx="132">
                  <c:v>1.9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'whole graph'!$C$1</c:f>
              <c:strCache>
                <c:ptCount val="1"/>
                <c:pt idx="0">
                  <c:v>mplayer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'whole graph'!$C$2:$C$134</c:f>
              <c:numCache>
                <c:formatCode>General</c:formatCode>
                <c:ptCount val="133"/>
                <c:pt idx="0">
                  <c:v>1.9</c:v>
                </c:pt>
                <c:pt idx="1">
                  <c:v>1.9</c:v>
                </c:pt>
                <c:pt idx="2">
                  <c:v>1.9</c:v>
                </c:pt>
                <c:pt idx="3">
                  <c:v>1.9</c:v>
                </c:pt>
                <c:pt idx="4">
                  <c:v>1.9</c:v>
                </c:pt>
                <c:pt idx="5">
                  <c:v>1.9</c:v>
                </c:pt>
                <c:pt idx="6">
                  <c:v>1.9</c:v>
                </c:pt>
                <c:pt idx="7">
                  <c:v>1.9</c:v>
                </c:pt>
                <c:pt idx="8">
                  <c:v>1.9</c:v>
                </c:pt>
                <c:pt idx="9">
                  <c:v>1.9</c:v>
                </c:pt>
                <c:pt idx="10">
                  <c:v>1.9</c:v>
                </c:pt>
                <c:pt idx="11">
                  <c:v>1.9</c:v>
                </c:pt>
                <c:pt idx="12">
                  <c:v>1.9</c:v>
                </c:pt>
                <c:pt idx="13">
                  <c:v>1.9</c:v>
                </c:pt>
                <c:pt idx="14">
                  <c:v>2</c:v>
                </c:pt>
                <c:pt idx="15">
                  <c:v>1.9</c:v>
                </c:pt>
                <c:pt idx="16">
                  <c:v>1.9</c:v>
                </c:pt>
                <c:pt idx="17">
                  <c:v>1.9</c:v>
                </c:pt>
                <c:pt idx="18">
                  <c:v>1.9</c:v>
                </c:pt>
                <c:pt idx="19">
                  <c:v>1.9</c:v>
                </c:pt>
                <c:pt idx="20">
                  <c:v>1.9</c:v>
                </c:pt>
                <c:pt idx="21">
                  <c:v>1.9</c:v>
                </c:pt>
                <c:pt idx="22">
                  <c:v>1.9</c:v>
                </c:pt>
                <c:pt idx="23">
                  <c:v>1.9</c:v>
                </c:pt>
                <c:pt idx="24">
                  <c:v>1.9</c:v>
                </c:pt>
                <c:pt idx="25">
                  <c:v>1.9</c:v>
                </c:pt>
                <c:pt idx="26">
                  <c:v>1.9</c:v>
                </c:pt>
                <c:pt idx="27">
                  <c:v>1.9</c:v>
                </c:pt>
                <c:pt idx="28">
                  <c:v>1.9</c:v>
                </c:pt>
                <c:pt idx="29">
                  <c:v>1.9</c:v>
                </c:pt>
                <c:pt idx="30">
                  <c:v>1.9</c:v>
                </c:pt>
                <c:pt idx="31">
                  <c:v>1.9</c:v>
                </c:pt>
                <c:pt idx="32">
                  <c:v>1.9</c:v>
                </c:pt>
                <c:pt idx="33">
                  <c:v>2</c:v>
                </c:pt>
                <c:pt idx="34">
                  <c:v>1.9</c:v>
                </c:pt>
                <c:pt idx="35">
                  <c:v>1.9</c:v>
                </c:pt>
                <c:pt idx="36">
                  <c:v>1.9</c:v>
                </c:pt>
                <c:pt idx="37">
                  <c:v>1.9</c:v>
                </c:pt>
                <c:pt idx="38">
                  <c:v>1.9</c:v>
                </c:pt>
                <c:pt idx="39">
                  <c:v>2.1</c:v>
                </c:pt>
                <c:pt idx="40">
                  <c:v>1.9</c:v>
                </c:pt>
                <c:pt idx="41">
                  <c:v>1.9</c:v>
                </c:pt>
                <c:pt idx="42">
                  <c:v>1.9</c:v>
                </c:pt>
                <c:pt idx="43">
                  <c:v>1.9</c:v>
                </c:pt>
                <c:pt idx="44">
                  <c:v>1.9</c:v>
                </c:pt>
                <c:pt idx="45">
                  <c:v>1.9</c:v>
                </c:pt>
                <c:pt idx="46">
                  <c:v>1.9</c:v>
                </c:pt>
                <c:pt idx="47">
                  <c:v>1.9</c:v>
                </c:pt>
                <c:pt idx="48">
                  <c:v>1.9</c:v>
                </c:pt>
                <c:pt idx="49">
                  <c:v>1.9</c:v>
                </c:pt>
                <c:pt idx="50">
                  <c:v>1.9</c:v>
                </c:pt>
                <c:pt idx="51">
                  <c:v>1.9</c:v>
                </c:pt>
                <c:pt idx="52">
                  <c:v>2</c:v>
                </c:pt>
                <c:pt idx="53">
                  <c:v>1.9</c:v>
                </c:pt>
                <c:pt idx="54">
                  <c:v>1.9</c:v>
                </c:pt>
                <c:pt idx="55">
                  <c:v>1.9</c:v>
                </c:pt>
                <c:pt idx="56">
                  <c:v>1.9</c:v>
                </c:pt>
                <c:pt idx="57">
                  <c:v>1.9</c:v>
                </c:pt>
                <c:pt idx="58">
                  <c:v>1.9</c:v>
                </c:pt>
                <c:pt idx="59">
                  <c:v>1.9</c:v>
                </c:pt>
                <c:pt idx="60">
                  <c:v>1.9</c:v>
                </c:pt>
                <c:pt idx="61">
                  <c:v>1.9</c:v>
                </c:pt>
                <c:pt idx="62">
                  <c:v>1.9</c:v>
                </c:pt>
                <c:pt idx="63">
                  <c:v>1.9</c:v>
                </c:pt>
                <c:pt idx="64">
                  <c:v>1.9</c:v>
                </c:pt>
                <c:pt idx="65">
                  <c:v>1.9</c:v>
                </c:pt>
                <c:pt idx="66">
                  <c:v>1.9</c:v>
                </c:pt>
                <c:pt idx="67">
                  <c:v>1.9</c:v>
                </c:pt>
                <c:pt idx="68">
                  <c:v>1.9</c:v>
                </c:pt>
                <c:pt idx="69">
                  <c:v>1.9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'whole graph'!$D$1</c:f>
              <c:strCache>
                <c:ptCount val="1"/>
                <c:pt idx="0">
                  <c:v>3d-slash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'whole graph'!$D$2:$D$134</c:f>
              <c:numCache>
                <c:formatCode>General</c:formatCode>
                <c:ptCount val="13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2.4</c:v>
                </c:pt>
                <c:pt idx="4">
                  <c:v>2.2999999999999998</c:v>
                </c:pt>
                <c:pt idx="5">
                  <c:v>2.1</c:v>
                </c:pt>
                <c:pt idx="6">
                  <c:v>2.1</c:v>
                </c:pt>
                <c:pt idx="7">
                  <c:v>2.4</c:v>
                </c:pt>
                <c:pt idx="8">
                  <c:v>2.1</c:v>
                </c:pt>
                <c:pt idx="9">
                  <c:v>2.1</c:v>
                </c:pt>
                <c:pt idx="10">
                  <c:v>2</c:v>
                </c:pt>
                <c:pt idx="11">
                  <c:v>2</c:v>
                </c:pt>
                <c:pt idx="12">
                  <c:v>2.1</c:v>
                </c:pt>
                <c:pt idx="13">
                  <c:v>2.2000000000000002</c:v>
                </c:pt>
                <c:pt idx="14">
                  <c:v>2</c:v>
                </c:pt>
                <c:pt idx="15">
                  <c:v>2.1</c:v>
                </c:pt>
                <c:pt idx="16">
                  <c:v>2</c:v>
                </c:pt>
                <c:pt idx="17">
                  <c:v>2</c:v>
                </c:pt>
                <c:pt idx="18">
                  <c:v>2.1</c:v>
                </c:pt>
                <c:pt idx="19">
                  <c:v>2.5</c:v>
                </c:pt>
                <c:pt idx="20">
                  <c:v>2.1</c:v>
                </c:pt>
                <c:pt idx="21">
                  <c:v>2</c:v>
                </c:pt>
                <c:pt idx="22">
                  <c:v>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8780112"/>
        <c:axId val="1188773040"/>
      </c:lineChart>
      <c:catAx>
        <c:axId val="1188780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73040"/>
        <c:crosses val="autoZero"/>
        <c:auto val="1"/>
        <c:lblAlgn val="ctr"/>
        <c:lblOffset val="100"/>
        <c:noMultiLvlLbl val="0"/>
      </c:catAx>
      <c:valAx>
        <c:axId val="1188773040"/>
        <c:scaling>
          <c:orientation val="minMax"/>
          <c:min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watt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8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75E0-2768-4A86-BA5B-ADB56452430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D7F6A-C600-4774-AEC9-EA9366F7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7F6A-C600-4774-AEC9-EA9366F79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79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7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68FA26-7A0E-4252-994C-66055E5089F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98CDAB-BAE9-421D-9B64-ADB08EE7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RasPI</a:t>
            </a:r>
            <a:r>
              <a:rPr lang="en-US" dirty="0" smtClean="0"/>
              <a:t> 2 B+ GPU power implication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788" y="3886200"/>
            <a:ext cx="6429375" cy="1371599"/>
          </a:xfrm>
        </p:spPr>
        <p:txBody>
          <a:bodyPr>
            <a:normAutofit/>
          </a:bodyPr>
          <a:lstStyle/>
          <a:p>
            <a:r>
              <a:rPr lang="en-US" dirty="0" smtClean="0"/>
              <a:t>Using several benchmark, system tool and </a:t>
            </a:r>
            <a:r>
              <a:rPr lang="en-US" dirty="0" err="1" smtClean="0"/>
              <a:t>usb-powermeter</a:t>
            </a:r>
            <a:r>
              <a:rPr lang="en-US" dirty="0" smtClean="0"/>
              <a:t> to test the GPU power implication on </a:t>
            </a:r>
            <a:r>
              <a:rPr lang="en-US" dirty="0" err="1" smtClean="0"/>
              <a:t>raspi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base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72196" y="1766456"/>
            <a:ext cx="3423804" cy="4752108"/>
          </a:xfrm>
        </p:spPr>
        <p:txBody>
          <a:bodyPr>
            <a:normAutofit/>
          </a:bodyPr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err="1" smtClean="0"/>
              <a:t>Rasppi</a:t>
            </a:r>
            <a:r>
              <a:rPr lang="en-US" dirty="0" smtClean="0"/>
              <a:t> 2 B+</a:t>
            </a:r>
          </a:p>
          <a:p>
            <a:pPr lvl="2"/>
            <a:r>
              <a:rPr lang="en-US" dirty="0"/>
              <a:t>GPU: Broadcom </a:t>
            </a:r>
            <a:r>
              <a:rPr lang="en-US" dirty="0" err="1"/>
              <a:t>VideoCore</a:t>
            </a:r>
            <a:r>
              <a:rPr lang="en-US" dirty="0"/>
              <a:t> IV @ 250 MHz</a:t>
            </a:r>
          </a:p>
          <a:p>
            <a:pPr lvl="2"/>
            <a:r>
              <a:rPr lang="en-US" dirty="0"/>
              <a:t>More GPU info: </a:t>
            </a:r>
            <a:r>
              <a:rPr lang="en-US" i="1" u="sng" dirty="0" smtClean="0"/>
              <a:t>OpenGL </a:t>
            </a:r>
            <a:r>
              <a:rPr lang="en-US" dirty="0"/>
              <a:t>ES 2.0 (24 GFLOPS); </a:t>
            </a:r>
            <a:r>
              <a:rPr lang="en-US" i="1" u="sng" dirty="0"/>
              <a:t>1080p30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Usb-powermeter</a:t>
            </a:r>
            <a:endParaRPr lang="en-US" dirty="0" smtClean="0"/>
          </a:p>
          <a:p>
            <a:pPr lvl="1"/>
            <a:r>
              <a:rPr lang="en-US" dirty="0" smtClean="0"/>
              <a:t>1080p monitor</a:t>
            </a:r>
          </a:p>
          <a:p>
            <a:pPr lvl="1"/>
            <a:r>
              <a:rPr lang="en-US" dirty="0" smtClean="0"/>
              <a:t>Keyboard mouse speaker Ethernet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1938" y="1766456"/>
            <a:ext cx="3373581" cy="47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System: </a:t>
            </a:r>
            <a:r>
              <a:rPr lang="en-US" dirty="0" err="1" smtClean="0"/>
              <a:t>raspbian</a:t>
            </a:r>
            <a:endParaRPr lang="en-US" dirty="0" smtClean="0"/>
          </a:p>
          <a:p>
            <a:pPr lvl="1"/>
            <a:r>
              <a:rPr lang="en-US" dirty="0" smtClean="0"/>
              <a:t>System tool:</a:t>
            </a:r>
          </a:p>
          <a:p>
            <a:pPr lvl="2"/>
            <a:r>
              <a:rPr lang="en-US" dirty="0" smtClean="0"/>
              <a:t>Perf</a:t>
            </a:r>
          </a:p>
          <a:p>
            <a:pPr lvl="2"/>
            <a:r>
              <a:rPr lang="en-US" dirty="0" smtClean="0"/>
              <a:t>Top</a:t>
            </a:r>
          </a:p>
          <a:p>
            <a:pPr lvl="1"/>
            <a:r>
              <a:rPr lang="en-US" dirty="0" smtClean="0"/>
              <a:t>Benchmark:</a:t>
            </a:r>
          </a:p>
          <a:p>
            <a:pPr lvl="2"/>
            <a:r>
              <a:rPr lang="en-US" dirty="0" err="1" smtClean="0"/>
              <a:t>Omxplayer</a:t>
            </a:r>
            <a:endParaRPr lang="en-US" dirty="0" smtClean="0"/>
          </a:p>
          <a:p>
            <a:pPr lvl="2"/>
            <a:r>
              <a:rPr lang="en-US" dirty="0" err="1" smtClean="0"/>
              <a:t>Mplayer</a:t>
            </a:r>
            <a:endParaRPr lang="en-US" dirty="0" smtClean="0"/>
          </a:p>
          <a:p>
            <a:pPr lvl="2"/>
            <a:r>
              <a:rPr lang="en-US" dirty="0" smtClean="0"/>
              <a:t>3dslash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4005" y="2367091"/>
            <a:ext cx="3008145" cy="3424107"/>
          </a:xfrm>
        </p:spPr>
        <p:txBody>
          <a:bodyPr/>
          <a:lstStyle/>
          <a:p>
            <a:r>
              <a:rPr lang="en-US" dirty="0" smtClean="0"/>
              <a:t>play a 1080p movie</a:t>
            </a:r>
            <a:endParaRPr lang="en-US" dirty="0"/>
          </a:p>
          <a:p>
            <a:r>
              <a:rPr lang="en-US" dirty="0" smtClean="0"/>
              <a:t>Use perf to run</a:t>
            </a:r>
          </a:p>
          <a:p>
            <a:pPr lvl="1"/>
            <a:r>
              <a:rPr lang="en-US" dirty="0" err="1" smtClean="0"/>
              <a:t>Omxplayer</a:t>
            </a:r>
            <a:endParaRPr lang="en-US" dirty="0" smtClean="0"/>
          </a:p>
          <a:p>
            <a:pPr lvl="1"/>
            <a:r>
              <a:rPr lang="en-US" dirty="0" err="1" smtClean="0"/>
              <a:t>Mplayer</a:t>
            </a:r>
            <a:endParaRPr lang="en-US" dirty="0" smtClean="0"/>
          </a:p>
          <a:p>
            <a:pPr lvl="1"/>
            <a:r>
              <a:rPr lang="en-US" dirty="0" err="1" smtClean="0"/>
              <a:t>vlc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2067" y="2367091"/>
            <a:ext cx="31419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a 3d model</a:t>
            </a:r>
          </a:p>
          <a:p>
            <a:r>
              <a:rPr lang="en-US" dirty="0" smtClean="0"/>
              <a:t>Use perf to run 3d-slash load 3d models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4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benchmark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04892042"/>
              </p:ext>
            </p:extLst>
          </p:nvPr>
        </p:nvGraphicFramePr>
        <p:xfrm>
          <a:off x="2394857" y="1868197"/>
          <a:ext cx="7402285" cy="46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457"/>
                <a:gridCol w="1480457"/>
                <a:gridCol w="1480457"/>
                <a:gridCol w="1480457"/>
                <a:gridCol w="1480457"/>
              </a:tblGrid>
              <a:tr h="489174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Omxplayer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VLC</a:t>
                      </a:r>
                      <a:r>
                        <a:rPr lang="en-US" baseline="0" dirty="0" smtClean="0"/>
                        <a:t> 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3d-slash</a:t>
                      </a:r>
                      <a:endParaRPr lang="en-US" dirty="0"/>
                    </a:p>
                  </a:txBody>
                  <a:tcPr/>
                </a:tc>
              </a:tr>
              <a:tr h="844328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accelerate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844328">
                <a:tc>
                  <a:txBody>
                    <a:bodyPr/>
                    <a:lstStyle/>
                    <a:p>
                      <a:r>
                        <a:rPr lang="en-US" dirty="0" smtClean="0"/>
                        <a:t>1080p</a:t>
                      </a:r>
                      <a:r>
                        <a:rPr lang="en-US" baseline="0" dirty="0" smtClean="0"/>
                        <a:t> fluency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N,</a:t>
                      </a:r>
                      <a:r>
                        <a:rPr lang="en-US" baseline="0" dirty="0" smtClean="0"/>
                        <a:t> the video is playing at 1 frame/s.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N,</a:t>
                      </a:r>
                      <a:r>
                        <a:rPr lang="en-US" baseline="0" dirty="0" smtClean="0"/>
                        <a:t> the video is playing at 0.01 frame/s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9174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9892">
                <a:tc>
                  <a:txBody>
                    <a:bodyPr/>
                    <a:lstStyle/>
                    <a:p>
                      <a:r>
                        <a:rPr lang="en-US" dirty="0" smtClean="0"/>
                        <a:t>fluency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Fluent</a:t>
                      </a:r>
                      <a:r>
                        <a:rPr lang="en-US" baseline="0" dirty="0" smtClean="0"/>
                        <a:t> with not </a:t>
                      </a:r>
                      <a:r>
                        <a:rPr lang="en-US" altLang="zh-CN" baseline="0" dirty="0" smtClean="0"/>
                        <a:t>HD models</a:t>
                      </a:r>
                    </a:p>
                    <a:p>
                      <a:r>
                        <a:rPr lang="en-US" baseline="0" dirty="0" smtClean="0"/>
                        <a:t>Can not go detail with HD models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568"/>
            <a:ext cx="10364451" cy="1596177"/>
          </a:xfrm>
        </p:spPr>
        <p:txBody>
          <a:bodyPr/>
          <a:lstStyle/>
          <a:p>
            <a:r>
              <a:rPr lang="en-US" dirty="0" smtClean="0"/>
              <a:t>Perf measure different benchmark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7307924"/>
              </p:ext>
            </p:extLst>
          </p:nvPr>
        </p:nvGraphicFramePr>
        <p:xfrm>
          <a:off x="2311400" y="1212851"/>
          <a:ext cx="7454900" cy="3848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311400" y="5175250"/>
            <a:ext cx="745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idle and the </a:t>
            </a:r>
            <a:r>
              <a:rPr lang="en-US" dirty="0" err="1" smtClean="0"/>
              <a:t>OMXplayer</a:t>
            </a:r>
            <a:r>
              <a:rPr lang="en-US" dirty="0" smtClean="0"/>
              <a:t> are having the processor </a:t>
            </a:r>
            <a:r>
              <a:rPr lang="en-US" dirty="0" err="1" smtClean="0"/>
              <a:t>subscalar</a:t>
            </a:r>
            <a:r>
              <a:rPr lang="en-US" dirty="0" smtClean="0"/>
              <a:t>. But the </a:t>
            </a:r>
            <a:r>
              <a:rPr lang="en-US" dirty="0" err="1" smtClean="0"/>
              <a:t>mplayer</a:t>
            </a:r>
            <a:r>
              <a:rPr lang="en-US" dirty="0" smtClean="0"/>
              <a:t>, 3D-slash and VLC player are having the processor scalar.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measure different benchmark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0611835"/>
              </p:ext>
            </p:extLst>
          </p:nvPr>
        </p:nvGraphicFramePr>
        <p:xfrm>
          <a:off x="2376055" y="1835727"/>
          <a:ext cx="7383896" cy="502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4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Usb-powermeter</a:t>
            </a:r>
            <a:r>
              <a:rPr lang="en-US" dirty="0" smtClean="0"/>
              <a:t> measure benchmark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2481773"/>
              </p:ext>
            </p:extLst>
          </p:nvPr>
        </p:nvGraphicFramePr>
        <p:xfrm>
          <a:off x="2010228" y="1756229"/>
          <a:ext cx="8098971" cy="510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0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Focus: We are focusing on the power implication of the </a:t>
            </a:r>
            <a:r>
              <a:rPr lang="en-US" dirty="0" err="1" smtClean="0"/>
              <a:t>Raspi</a:t>
            </a:r>
            <a:r>
              <a:rPr lang="en-US" dirty="0" smtClean="0"/>
              <a:t>, but we do not a lot of performance lost.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opengl</a:t>
            </a:r>
            <a:r>
              <a:rPr lang="en-US" dirty="0" smtClean="0"/>
              <a:t> support coming out recently, the </a:t>
            </a:r>
            <a:r>
              <a:rPr lang="en-US" dirty="0" err="1" smtClean="0"/>
              <a:t>omxplayer</a:t>
            </a:r>
            <a:r>
              <a:rPr lang="en-US" dirty="0" smtClean="0"/>
              <a:t> and 3d-slash performs well. </a:t>
            </a:r>
          </a:p>
          <a:p>
            <a:r>
              <a:rPr lang="en-US" dirty="0" smtClean="0"/>
              <a:t>Thanks to the hardware acceleration from the </a:t>
            </a:r>
            <a:r>
              <a:rPr lang="en-US" dirty="0" err="1" smtClean="0"/>
              <a:t>gpu</a:t>
            </a:r>
            <a:r>
              <a:rPr lang="en-US" dirty="0" smtClean="0"/>
              <a:t>, the energy consumption is higher than energy usage of the software just use </a:t>
            </a:r>
            <a:r>
              <a:rPr lang="en-US" dirty="0" err="1" smtClean="0"/>
              <a:t>cpu</a:t>
            </a:r>
            <a:r>
              <a:rPr lang="en-US" dirty="0" smtClean="0"/>
              <a:t> to do graphical 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807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307</TotalTime>
  <Words>270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RasPI 2 B+ GPU power implication</vt:lpstr>
      <vt:lpstr>System base information</vt:lpstr>
      <vt:lpstr>How to use the benchmark</vt:lpstr>
      <vt:lpstr>Different benchmark performance</vt:lpstr>
      <vt:lpstr>Perf measure different benchmark</vt:lpstr>
      <vt:lpstr>TOP measure different benchmark</vt:lpstr>
      <vt:lpstr>Usb-powermeter measure benchmark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GPU power implication</dc:title>
  <dc:creator>Qihao He</dc:creator>
  <cp:lastModifiedBy>Qihao He</cp:lastModifiedBy>
  <cp:revision>29</cp:revision>
  <dcterms:created xsi:type="dcterms:W3CDTF">2016-05-02T18:00:17Z</dcterms:created>
  <dcterms:modified xsi:type="dcterms:W3CDTF">2016-05-03T13:27:08Z</dcterms:modified>
</cp:coreProperties>
</file>