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0" r:id="rId1"/>
  </p:sldMasterIdLst>
  <p:sldIdLst>
    <p:sldId id="256" r:id="rId2"/>
    <p:sldId id="260" r:id="rId3"/>
    <p:sldId id="262" r:id="rId4"/>
    <p:sldId id="257" r:id="rId5"/>
    <p:sldId id="258" r:id="rId6"/>
    <p:sldId id="259" r:id="rId7"/>
    <p:sldId id="263" r:id="rId8"/>
    <p:sldId id="261"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10"/>
    <p:restoredTop sz="94673"/>
  </p:normalViewPr>
  <p:slideViewPr>
    <p:cSldViewPr snapToGrid="0" snapToObjects="1">
      <p:cViewPr varScale="1">
        <p:scale>
          <a:sx n="148" d="100"/>
          <a:sy n="148" d="100"/>
        </p:scale>
        <p:origin x="24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Users/qihaohe/QH_repository/ece574-VC/project/presentation/ece574-final%20project.xlsx"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file:////Users/qihaohe/QH_repository/ece574-VC/project/presentation/ece574-final%20project.xlsx" TargetMode="External"/></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oleObject" Target="file:////Users/qihaohe/QH_repository/ece574-VC/project/presentation/ece574-final%20projec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a:t>benchmark</a:t>
            </a:r>
            <a:r>
              <a:rPr lang="en-US" baseline="0"/>
              <a:t> VW-haswell</a:t>
            </a:r>
            <a:endParaRPr lang="en-US"/>
          </a:p>
        </c:rich>
      </c:tx>
      <c:layout/>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convolve_time</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numRef>
              <c:f>Sheet1!$A$2:$A$7</c:f>
              <c:numCache>
                <c:formatCode>General</c:formatCode>
                <c:ptCount val="6"/>
                <c:pt idx="0">
                  <c:v>1.0</c:v>
                </c:pt>
                <c:pt idx="1">
                  <c:v>2.0</c:v>
                </c:pt>
                <c:pt idx="2">
                  <c:v>4.0</c:v>
                </c:pt>
                <c:pt idx="3">
                  <c:v>8.0</c:v>
                </c:pt>
                <c:pt idx="4">
                  <c:v>16.0</c:v>
                </c:pt>
                <c:pt idx="5">
                  <c:v>32.0</c:v>
                </c:pt>
              </c:numCache>
            </c:numRef>
          </c:cat>
          <c:val>
            <c:numRef>
              <c:f>Sheet1!$B$2:$B$7</c:f>
              <c:numCache>
                <c:formatCode>General</c:formatCode>
                <c:ptCount val="6"/>
                <c:pt idx="0">
                  <c:v>8.4</c:v>
                </c:pt>
                <c:pt idx="1">
                  <c:v>4.25</c:v>
                </c:pt>
                <c:pt idx="2">
                  <c:v>2.37</c:v>
                </c:pt>
                <c:pt idx="3">
                  <c:v>1.31</c:v>
                </c:pt>
                <c:pt idx="4">
                  <c:v>1.1</c:v>
                </c:pt>
                <c:pt idx="5">
                  <c:v>0.64</c:v>
                </c:pt>
              </c:numCache>
            </c:numRef>
          </c:val>
        </c:ser>
        <c:ser>
          <c:idx val="1"/>
          <c:order val="1"/>
          <c:tx>
            <c:strRef>
              <c:f>Sheet1!$C$1</c:f>
              <c:strCache>
                <c:ptCount val="1"/>
                <c:pt idx="0">
                  <c:v>speedup</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numRef>
              <c:f>Sheet1!$A$2:$A$7</c:f>
              <c:numCache>
                <c:formatCode>General</c:formatCode>
                <c:ptCount val="6"/>
                <c:pt idx="0">
                  <c:v>1.0</c:v>
                </c:pt>
                <c:pt idx="1">
                  <c:v>2.0</c:v>
                </c:pt>
                <c:pt idx="2">
                  <c:v>4.0</c:v>
                </c:pt>
                <c:pt idx="3">
                  <c:v>8.0</c:v>
                </c:pt>
                <c:pt idx="4">
                  <c:v>16.0</c:v>
                </c:pt>
                <c:pt idx="5">
                  <c:v>32.0</c:v>
                </c:pt>
              </c:numCache>
            </c:numRef>
          </c:cat>
          <c:val>
            <c:numRef>
              <c:f>Sheet1!$C$2:$C$7</c:f>
              <c:numCache>
                <c:formatCode>General</c:formatCode>
                <c:ptCount val="6"/>
                <c:pt idx="0">
                  <c:v>1.0</c:v>
                </c:pt>
                <c:pt idx="1">
                  <c:v>1.97</c:v>
                </c:pt>
                <c:pt idx="2">
                  <c:v>3.54</c:v>
                </c:pt>
                <c:pt idx="3">
                  <c:v>6.38</c:v>
                </c:pt>
                <c:pt idx="4">
                  <c:v>7.63</c:v>
                </c:pt>
                <c:pt idx="5">
                  <c:v>13.07</c:v>
                </c:pt>
              </c:numCache>
            </c:numRef>
          </c:val>
        </c:ser>
        <c:ser>
          <c:idx val="2"/>
          <c:order val="2"/>
          <c:tx>
            <c:strRef>
              <c:f>Sheet1!$D$1</c:f>
              <c:strCache>
                <c:ptCount val="1"/>
                <c:pt idx="0">
                  <c:v>parallel efficiency</c:v>
                </c:pt>
              </c:strCache>
            </c:strRef>
          </c:tx>
          <c:spPr>
            <a:solidFill>
              <a:schemeClr val="accent3"/>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numRef>
              <c:f>Sheet1!$A$2:$A$7</c:f>
              <c:numCache>
                <c:formatCode>General</c:formatCode>
                <c:ptCount val="6"/>
                <c:pt idx="0">
                  <c:v>1.0</c:v>
                </c:pt>
                <c:pt idx="1">
                  <c:v>2.0</c:v>
                </c:pt>
                <c:pt idx="2">
                  <c:v>4.0</c:v>
                </c:pt>
                <c:pt idx="3">
                  <c:v>8.0</c:v>
                </c:pt>
                <c:pt idx="4">
                  <c:v>16.0</c:v>
                </c:pt>
                <c:pt idx="5">
                  <c:v>32.0</c:v>
                </c:pt>
              </c:numCache>
            </c:numRef>
          </c:cat>
          <c:val>
            <c:numRef>
              <c:f>Sheet1!$D$2:$D$7</c:f>
              <c:numCache>
                <c:formatCode>General</c:formatCode>
                <c:ptCount val="6"/>
                <c:pt idx="0">
                  <c:v>1.0</c:v>
                </c:pt>
                <c:pt idx="1">
                  <c:v>0.98</c:v>
                </c:pt>
                <c:pt idx="2">
                  <c:v>0.88</c:v>
                </c:pt>
                <c:pt idx="3">
                  <c:v>0.79</c:v>
                </c:pt>
                <c:pt idx="4">
                  <c:v>0.47</c:v>
                </c:pt>
                <c:pt idx="5">
                  <c:v>0.4</c:v>
                </c:pt>
              </c:numCache>
            </c:numRef>
          </c:val>
        </c:ser>
        <c:dLbls>
          <c:dLblPos val="outEnd"/>
          <c:showLegendKey val="0"/>
          <c:showVal val="1"/>
          <c:showCatName val="0"/>
          <c:showSerName val="0"/>
          <c:showPercent val="0"/>
          <c:showBubbleSize val="0"/>
        </c:dLbls>
        <c:gapWidth val="444"/>
        <c:overlap val="-90"/>
        <c:axId val="1877704560"/>
        <c:axId val="1877707392"/>
      </c:barChart>
      <c:catAx>
        <c:axId val="187770456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1877707392"/>
        <c:crosses val="autoZero"/>
        <c:auto val="1"/>
        <c:lblAlgn val="ctr"/>
        <c:lblOffset val="100"/>
        <c:noMultiLvlLbl val="0"/>
      </c:catAx>
      <c:valAx>
        <c:axId val="1877707392"/>
        <c:scaling>
          <c:orientation val="minMax"/>
        </c:scaling>
        <c:delete val="1"/>
        <c:axPos val="l"/>
        <c:majorTickMark val="none"/>
        <c:minorTickMark val="none"/>
        <c:tickLblPos val="nextTo"/>
        <c:crossAx val="1877704560"/>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a:t>benchmark</a:t>
            </a:r>
            <a:r>
              <a:rPr lang="en-US" baseline="0"/>
              <a:t> vw-pi-cluster</a:t>
            </a:r>
            <a:endParaRPr lang="en-US"/>
          </a:p>
        </c:rich>
      </c:tx>
      <c:layout/>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Sheet1!$I$1</c:f>
              <c:strCache>
                <c:ptCount val="1"/>
                <c:pt idx="0">
                  <c:v>convolve_time</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numRef>
              <c:f>Sheet1!$H$2:$H$8</c:f>
              <c:numCache>
                <c:formatCode>General</c:formatCode>
                <c:ptCount val="7"/>
                <c:pt idx="0">
                  <c:v>1.0</c:v>
                </c:pt>
                <c:pt idx="1">
                  <c:v>2.0</c:v>
                </c:pt>
                <c:pt idx="2">
                  <c:v>4.0</c:v>
                </c:pt>
                <c:pt idx="3">
                  <c:v>8.0</c:v>
                </c:pt>
                <c:pt idx="4">
                  <c:v>16.0</c:v>
                </c:pt>
                <c:pt idx="5">
                  <c:v>24.0</c:v>
                </c:pt>
                <c:pt idx="6">
                  <c:v>28.0</c:v>
                </c:pt>
              </c:numCache>
            </c:numRef>
          </c:cat>
          <c:val>
            <c:numRef>
              <c:f>Sheet1!$I$2:$I$8</c:f>
              <c:numCache>
                <c:formatCode>General</c:formatCode>
                <c:ptCount val="7"/>
                <c:pt idx="0">
                  <c:v>100.85</c:v>
                </c:pt>
                <c:pt idx="1">
                  <c:v>50.07</c:v>
                </c:pt>
                <c:pt idx="2">
                  <c:v>25.22</c:v>
                </c:pt>
                <c:pt idx="3">
                  <c:v>12.58</c:v>
                </c:pt>
                <c:pt idx="4">
                  <c:v>6.28</c:v>
                </c:pt>
                <c:pt idx="5">
                  <c:v>4.21</c:v>
                </c:pt>
                <c:pt idx="6">
                  <c:v>3.57</c:v>
                </c:pt>
              </c:numCache>
            </c:numRef>
          </c:val>
        </c:ser>
        <c:ser>
          <c:idx val="1"/>
          <c:order val="1"/>
          <c:tx>
            <c:strRef>
              <c:f>Sheet1!$J$1</c:f>
              <c:strCache>
                <c:ptCount val="1"/>
                <c:pt idx="0">
                  <c:v>speedup</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numRef>
              <c:f>Sheet1!$H$2:$H$8</c:f>
              <c:numCache>
                <c:formatCode>General</c:formatCode>
                <c:ptCount val="7"/>
                <c:pt idx="0">
                  <c:v>1.0</c:v>
                </c:pt>
                <c:pt idx="1">
                  <c:v>2.0</c:v>
                </c:pt>
                <c:pt idx="2">
                  <c:v>4.0</c:v>
                </c:pt>
                <c:pt idx="3">
                  <c:v>8.0</c:v>
                </c:pt>
                <c:pt idx="4">
                  <c:v>16.0</c:v>
                </c:pt>
                <c:pt idx="5">
                  <c:v>24.0</c:v>
                </c:pt>
                <c:pt idx="6">
                  <c:v>28.0</c:v>
                </c:pt>
              </c:numCache>
            </c:numRef>
          </c:cat>
          <c:val>
            <c:numRef>
              <c:f>Sheet1!$J$2:$J$8</c:f>
              <c:numCache>
                <c:formatCode>General</c:formatCode>
                <c:ptCount val="7"/>
                <c:pt idx="0">
                  <c:v>1.0</c:v>
                </c:pt>
                <c:pt idx="1">
                  <c:v>2.01</c:v>
                </c:pt>
                <c:pt idx="2">
                  <c:v>3.99</c:v>
                </c:pt>
                <c:pt idx="3">
                  <c:v>8.01</c:v>
                </c:pt>
                <c:pt idx="4">
                  <c:v>16.03</c:v>
                </c:pt>
                <c:pt idx="5">
                  <c:v>23.94</c:v>
                </c:pt>
                <c:pt idx="6">
                  <c:v>28.18</c:v>
                </c:pt>
              </c:numCache>
            </c:numRef>
          </c:val>
        </c:ser>
        <c:ser>
          <c:idx val="2"/>
          <c:order val="2"/>
          <c:tx>
            <c:strRef>
              <c:f>Sheet1!$K$1</c:f>
              <c:strCache>
                <c:ptCount val="1"/>
                <c:pt idx="0">
                  <c:v>parallel efficiency</c:v>
                </c:pt>
              </c:strCache>
            </c:strRef>
          </c:tx>
          <c:spPr>
            <a:solidFill>
              <a:schemeClr val="accent3"/>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numRef>
              <c:f>Sheet1!$H$2:$H$8</c:f>
              <c:numCache>
                <c:formatCode>General</c:formatCode>
                <c:ptCount val="7"/>
                <c:pt idx="0">
                  <c:v>1.0</c:v>
                </c:pt>
                <c:pt idx="1">
                  <c:v>2.0</c:v>
                </c:pt>
                <c:pt idx="2">
                  <c:v>4.0</c:v>
                </c:pt>
                <c:pt idx="3">
                  <c:v>8.0</c:v>
                </c:pt>
                <c:pt idx="4">
                  <c:v>16.0</c:v>
                </c:pt>
                <c:pt idx="5">
                  <c:v>24.0</c:v>
                </c:pt>
                <c:pt idx="6">
                  <c:v>28.0</c:v>
                </c:pt>
              </c:numCache>
            </c:numRef>
          </c:cat>
          <c:val>
            <c:numRef>
              <c:f>Sheet1!$K$2:$K$8</c:f>
              <c:numCache>
                <c:formatCode>General</c:formatCode>
                <c:ptCount val="7"/>
                <c:pt idx="0">
                  <c:v>1.0</c:v>
                </c:pt>
                <c:pt idx="1">
                  <c:v>1.0</c:v>
                </c:pt>
                <c:pt idx="2">
                  <c:v>0.99</c:v>
                </c:pt>
                <c:pt idx="3">
                  <c:v>1.0</c:v>
                </c:pt>
                <c:pt idx="4">
                  <c:v>1.0</c:v>
                </c:pt>
                <c:pt idx="5">
                  <c:v>0.99</c:v>
                </c:pt>
                <c:pt idx="6">
                  <c:v>1.0</c:v>
                </c:pt>
              </c:numCache>
            </c:numRef>
          </c:val>
        </c:ser>
        <c:dLbls>
          <c:dLblPos val="outEnd"/>
          <c:showLegendKey val="0"/>
          <c:showVal val="1"/>
          <c:showCatName val="0"/>
          <c:showSerName val="0"/>
          <c:showPercent val="0"/>
          <c:showBubbleSize val="0"/>
        </c:dLbls>
        <c:gapWidth val="444"/>
        <c:overlap val="-90"/>
        <c:axId val="1878859872"/>
        <c:axId val="1878863136"/>
      </c:barChart>
      <c:catAx>
        <c:axId val="187885987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1878863136"/>
        <c:crosses val="autoZero"/>
        <c:auto val="1"/>
        <c:lblAlgn val="ctr"/>
        <c:lblOffset val="100"/>
        <c:noMultiLvlLbl val="0"/>
      </c:catAx>
      <c:valAx>
        <c:axId val="1878863136"/>
        <c:scaling>
          <c:orientation val="minMax"/>
        </c:scaling>
        <c:delete val="1"/>
        <c:axPos val="l"/>
        <c:numFmt formatCode="General" sourceLinked="0"/>
        <c:majorTickMark val="none"/>
        <c:minorTickMark val="none"/>
        <c:tickLblPos val="nextTo"/>
        <c:crossAx val="1878859872"/>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a:t>benchmark</a:t>
            </a:r>
            <a:r>
              <a:rPr lang="en-US" baseline="0"/>
              <a:t> kent,nick,maxx pi3 cluster</a:t>
            </a:r>
            <a:endParaRPr lang="en-US"/>
          </a:p>
        </c:rich>
      </c:tx>
      <c:layout>
        <c:manualLayout>
          <c:xMode val="edge"/>
          <c:yMode val="edge"/>
          <c:x val="0.189307692307692"/>
          <c:y val="0.0311059851398844"/>
        </c:manualLayout>
      </c:layout>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Sheet1!$P$1</c:f>
              <c:strCache>
                <c:ptCount val="1"/>
                <c:pt idx="0">
                  <c:v>convolve_time</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numRef>
              <c:f>Sheet1!$O$2:$O$7</c:f>
              <c:numCache>
                <c:formatCode>General</c:formatCode>
                <c:ptCount val="6"/>
                <c:pt idx="0">
                  <c:v>1.0</c:v>
                </c:pt>
                <c:pt idx="1">
                  <c:v>2.0</c:v>
                </c:pt>
                <c:pt idx="2">
                  <c:v>4.0</c:v>
                </c:pt>
                <c:pt idx="3">
                  <c:v>8.0</c:v>
                </c:pt>
                <c:pt idx="4">
                  <c:v>16.0</c:v>
                </c:pt>
                <c:pt idx="5">
                  <c:v>32.0</c:v>
                </c:pt>
              </c:numCache>
            </c:numRef>
          </c:cat>
          <c:val>
            <c:numRef>
              <c:f>Sheet1!$P$2:$P$7</c:f>
              <c:numCache>
                <c:formatCode>General</c:formatCode>
                <c:ptCount val="6"/>
                <c:pt idx="0">
                  <c:v>44.68</c:v>
                </c:pt>
                <c:pt idx="1">
                  <c:v>21.54</c:v>
                </c:pt>
                <c:pt idx="2">
                  <c:v>13.08</c:v>
                </c:pt>
                <c:pt idx="3">
                  <c:v>8.78</c:v>
                </c:pt>
                <c:pt idx="4">
                  <c:v>4.859999999999999</c:v>
                </c:pt>
                <c:pt idx="5">
                  <c:v>5.359999999999999</c:v>
                </c:pt>
              </c:numCache>
            </c:numRef>
          </c:val>
        </c:ser>
        <c:ser>
          <c:idx val="1"/>
          <c:order val="1"/>
          <c:tx>
            <c:strRef>
              <c:f>Sheet1!$Q$1</c:f>
              <c:strCache>
                <c:ptCount val="1"/>
                <c:pt idx="0">
                  <c:v>speedup</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numRef>
              <c:f>Sheet1!$O$2:$O$7</c:f>
              <c:numCache>
                <c:formatCode>General</c:formatCode>
                <c:ptCount val="6"/>
                <c:pt idx="0">
                  <c:v>1.0</c:v>
                </c:pt>
                <c:pt idx="1">
                  <c:v>2.0</c:v>
                </c:pt>
                <c:pt idx="2">
                  <c:v>4.0</c:v>
                </c:pt>
                <c:pt idx="3">
                  <c:v>8.0</c:v>
                </c:pt>
                <c:pt idx="4">
                  <c:v>16.0</c:v>
                </c:pt>
                <c:pt idx="5">
                  <c:v>32.0</c:v>
                </c:pt>
              </c:numCache>
            </c:numRef>
          </c:cat>
          <c:val>
            <c:numRef>
              <c:f>Sheet1!$Q$2:$Q$7</c:f>
              <c:numCache>
                <c:formatCode>General</c:formatCode>
                <c:ptCount val="6"/>
                <c:pt idx="0">
                  <c:v>1.0</c:v>
                </c:pt>
                <c:pt idx="1">
                  <c:v>2.07</c:v>
                </c:pt>
                <c:pt idx="2">
                  <c:v>3.41</c:v>
                </c:pt>
                <c:pt idx="3">
                  <c:v>5.08</c:v>
                </c:pt>
                <c:pt idx="4">
                  <c:v>9.19</c:v>
                </c:pt>
                <c:pt idx="5">
                  <c:v>8.33</c:v>
                </c:pt>
              </c:numCache>
            </c:numRef>
          </c:val>
        </c:ser>
        <c:ser>
          <c:idx val="2"/>
          <c:order val="2"/>
          <c:tx>
            <c:strRef>
              <c:f>Sheet1!$R$1</c:f>
              <c:strCache>
                <c:ptCount val="1"/>
                <c:pt idx="0">
                  <c:v>parallel efficiency</c:v>
                </c:pt>
              </c:strCache>
            </c:strRef>
          </c:tx>
          <c:spPr>
            <a:solidFill>
              <a:schemeClr val="accent3"/>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numRef>
              <c:f>Sheet1!$O$2:$O$7</c:f>
              <c:numCache>
                <c:formatCode>General</c:formatCode>
                <c:ptCount val="6"/>
                <c:pt idx="0">
                  <c:v>1.0</c:v>
                </c:pt>
                <c:pt idx="1">
                  <c:v>2.0</c:v>
                </c:pt>
                <c:pt idx="2">
                  <c:v>4.0</c:v>
                </c:pt>
                <c:pt idx="3">
                  <c:v>8.0</c:v>
                </c:pt>
                <c:pt idx="4">
                  <c:v>16.0</c:v>
                </c:pt>
                <c:pt idx="5">
                  <c:v>32.0</c:v>
                </c:pt>
              </c:numCache>
            </c:numRef>
          </c:cat>
          <c:val>
            <c:numRef>
              <c:f>Sheet1!$R$2:$R$7</c:f>
              <c:numCache>
                <c:formatCode>General</c:formatCode>
                <c:ptCount val="6"/>
                <c:pt idx="0">
                  <c:v>1.0</c:v>
                </c:pt>
                <c:pt idx="1">
                  <c:v>1.03</c:v>
                </c:pt>
                <c:pt idx="2">
                  <c:v>0.85</c:v>
                </c:pt>
                <c:pt idx="3">
                  <c:v>0.63</c:v>
                </c:pt>
                <c:pt idx="4">
                  <c:v>0.57</c:v>
                </c:pt>
                <c:pt idx="5">
                  <c:v>0.26</c:v>
                </c:pt>
              </c:numCache>
            </c:numRef>
          </c:val>
        </c:ser>
        <c:dLbls>
          <c:dLblPos val="outEnd"/>
          <c:showLegendKey val="0"/>
          <c:showVal val="1"/>
          <c:showCatName val="0"/>
          <c:showSerName val="0"/>
          <c:showPercent val="0"/>
          <c:showBubbleSize val="0"/>
        </c:dLbls>
        <c:gapWidth val="444"/>
        <c:overlap val="-90"/>
        <c:axId val="1878900816"/>
        <c:axId val="1878904080"/>
      </c:barChart>
      <c:catAx>
        <c:axId val="187890081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1878904080"/>
        <c:crosses val="autoZero"/>
        <c:auto val="1"/>
        <c:lblAlgn val="ctr"/>
        <c:lblOffset val="100"/>
        <c:noMultiLvlLbl val="0"/>
      </c:catAx>
      <c:valAx>
        <c:axId val="1878904080"/>
        <c:scaling>
          <c:orientation val="minMax"/>
        </c:scaling>
        <c:delete val="1"/>
        <c:axPos val="l"/>
        <c:majorTickMark val="none"/>
        <c:minorTickMark val="none"/>
        <c:tickLblPos val="nextTo"/>
        <c:crossAx val="1878900816"/>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5/4/17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5/4/17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5/4/17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5/4/17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5/4/17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5/4/17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5/4/17</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5/4/17</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5/4/17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5/4/17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5/4/17</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5/4/17</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Calculate pi Benchmark </a:t>
            </a:r>
            <a:br>
              <a:rPr lang="en-US" smtClean="0"/>
            </a:br>
            <a:endParaRPr lang="en-US" dirty="0"/>
          </a:p>
        </p:txBody>
      </p:sp>
      <p:sp>
        <p:nvSpPr>
          <p:cNvPr id="3" name="Subtitle 2"/>
          <p:cNvSpPr>
            <a:spLocks noGrp="1"/>
          </p:cNvSpPr>
          <p:nvPr>
            <p:ph type="subTitle" idx="1"/>
          </p:nvPr>
        </p:nvSpPr>
        <p:spPr/>
        <p:txBody>
          <a:bodyPr/>
          <a:lstStyle/>
          <a:p>
            <a:r>
              <a:rPr lang="en-US" smtClean="0"/>
              <a:t>Apply on: VW-Haswell, VM-pi-cluster, Kent,Nick,Maxx-pi-cluster</a:t>
            </a:r>
            <a:endParaRPr lang="en-US" dirty="0"/>
          </a:p>
        </p:txBody>
      </p:sp>
      <p:sp>
        <p:nvSpPr>
          <p:cNvPr id="6" name="TextBox 5"/>
          <p:cNvSpPr txBox="1"/>
          <p:nvPr/>
        </p:nvSpPr>
        <p:spPr>
          <a:xfrm>
            <a:off x="2872596" y="3786996"/>
            <a:ext cx="2812212" cy="369332"/>
          </a:xfrm>
          <a:prstGeom prst="rect">
            <a:avLst/>
          </a:prstGeom>
          <a:noFill/>
        </p:spPr>
        <p:txBody>
          <a:bodyPr wrap="square" rtlCol="0">
            <a:spAutoFit/>
          </a:bodyPr>
          <a:lstStyle/>
          <a:p>
            <a:r>
              <a:rPr lang="en-US" dirty="0" smtClean="0"/>
              <a:t>Presenter: Qihao He(Jonas)</a:t>
            </a:r>
            <a:endParaRPr lang="en-US" dirty="0"/>
          </a:p>
        </p:txBody>
      </p:sp>
    </p:spTree>
    <p:extLst>
      <p:ext uri="{BB962C8B-B14F-4D97-AF65-F5344CB8AC3E}">
        <p14:creationId xmlns:p14="http://schemas.microsoft.com/office/powerpoint/2010/main" val="2620543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attempts</a:t>
            </a:r>
            <a:endParaRPr lang="en-US" dirty="0"/>
          </a:p>
        </p:txBody>
      </p:sp>
      <p:sp>
        <p:nvSpPr>
          <p:cNvPr id="3" name="Content Placeholder 2"/>
          <p:cNvSpPr>
            <a:spLocks noGrp="1"/>
          </p:cNvSpPr>
          <p:nvPr>
            <p:ph idx="1"/>
          </p:nvPr>
        </p:nvSpPr>
        <p:spPr/>
        <p:txBody>
          <a:bodyPr/>
          <a:lstStyle/>
          <a:p>
            <a:r>
              <a:rPr lang="en-US" dirty="0"/>
              <a:t>A</a:t>
            </a:r>
            <a:r>
              <a:rPr lang="en-US" dirty="0" smtClean="0"/>
              <a:t>dd other remote nodes to pi-cluster, but it is behind the firewall,  very difficult.</a:t>
            </a:r>
          </a:p>
          <a:p>
            <a:r>
              <a:rPr lang="en-US" dirty="0"/>
              <a:t>P</a:t>
            </a:r>
            <a:r>
              <a:rPr lang="en-US" dirty="0" smtClean="0"/>
              <a:t>ropose Matrix multiply but it is too common.</a:t>
            </a:r>
          </a:p>
          <a:p>
            <a:r>
              <a:rPr lang="en-US" dirty="0"/>
              <a:t>S</a:t>
            </a:r>
            <a:r>
              <a:rPr lang="en-US" dirty="0" smtClean="0"/>
              <a:t>olve </a:t>
            </a:r>
            <a:r>
              <a:rPr lang="en-US" dirty="0"/>
              <a:t>Ordinary differential </a:t>
            </a:r>
            <a:r>
              <a:rPr lang="en-US" dirty="0" smtClean="0"/>
              <a:t>equation using parallel code, then find that the data points are dependent, there are articles about 4</a:t>
            </a:r>
            <a:r>
              <a:rPr lang="en-US" baseline="30000" dirty="0" smtClean="0"/>
              <a:t>th</a:t>
            </a:r>
            <a:r>
              <a:rPr lang="en-US" dirty="0" smtClean="0"/>
              <a:t> order problem, could not understand.</a:t>
            </a:r>
          </a:p>
          <a:p>
            <a:r>
              <a:rPr lang="en-US" dirty="0" smtClean="0"/>
              <a:t>Solve initial condition boundary optimization problem using parallel code, but it also requires gradient search that is dependent.</a:t>
            </a:r>
          </a:p>
          <a:p>
            <a:r>
              <a:rPr lang="en-US" dirty="0" smtClean="0"/>
              <a:t>Finally find that the integral would not be dependent so attempt on find pi with integration.</a:t>
            </a:r>
            <a:endParaRPr lang="en-US" dirty="0"/>
          </a:p>
        </p:txBody>
      </p:sp>
    </p:spTree>
    <p:extLst>
      <p:ext uri="{BB962C8B-B14F-4D97-AF65-F5344CB8AC3E}">
        <p14:creationId xmlns:p14="http://schemas.microsoft.com/office/powerpoint/2010/main" val="10834697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Calculate pi benchmark</a:t>
            </a:r>
            <a:endParaRPr lang="en-US" dirty="0"/>
          </a:p>
        </p:txBody>
      </p:sp>
      <p:sp>
        <p:nvSpPr>
          <p:cNvPr id="3" name="Content Placeholder 2"/>
          <p:cNvSpPr>
            <a:spLocks noGrp="1"/>
          </p:cNvSpPr>
          <p:nvPr>
            <p:ph idx="1"/>
          </p:nvPr>
        </p:nvSpPr>
        <p:spPr/>
        <p:txBody>
          <a:bodyPr/>
          <a:lstStyle/>
          <a:p>
            <a:r>
              <a:rPr lang="en-US" dirty="0"/>
              <a:t>Message Passing Interface (MPI) </a:t>
            </a:r>
          </a:p>
          <a:p>
            <a:r>
              <a:rPr lang="en-US" dirty="0" err="1" smtClean="0"/>
              <a:t>Threoy</a:t>
            </a:r>
            <a:r>
              <a:rPr lang="en-US" dirty="0" smtClean="0"/>
              <a:t>: Simpson’s Rule</a:t>
            </a:r>
          </a:p>
          <a:p>
            <a:pPr lvl="1"/>
            <a:r>
              <a:rPr lang="en-US" dirty="0" smtClean="0"/>
              <a:t>A better numerical integration algorithm than the rectangle rule</a:t>
            </a:r>
          </a:p>
          <a:p>
            <a:pPr lvl="1"/>
            <a:r>
              <a:rPr lang="en-US" dirty="0" smtClean="0"/>
              <a:t>Converges more quickly</a:t>
            </a:r>
          </a:p>
          <a:p>
            <a:r>
              <a:rPr lang="en-US" dirty="0" smtClean="0"/>
              <a:t>Working and shows pretty good scaling factor at multiple nodes.</a:t>
            </a:r>
          </a:p>
          <a:p>
            <a:endParaRPr lang="en-US" dirty="0"/>
          </a:p>
        </p:txBody>
      </p:sp>
      <p:sp>
        <p:nvSpPr>
          <p:cNvPr id="4" name="AutoShape 2" descr="\displaystyle \int _{a}^{b}f(x)\,dx\approx {\tfrac {b-a}{6}}\left[f(a)+4f\left({\tfrac {a+b}{2}}\right)+f(b)\right],}"/>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1023257" y="1701952"/>
            <a:ext cx="10657114" cy="655192"/>
          </a:xfrm>
          <a:prstGeom prst="rect">
            <a:avLst/>
          </a:prstGeom>
        </p:spPr>
      </p:pic>
    </p:spTree>
    <p:extLst>
      <p:ext uri="{BB962C8B-B14F-4D97-AF65-F5344CB8AC3E}">
        <p14:creationId xmlns:p14="http://schemas.microsoft.com/office/powerpoint/2010/main" val="18024488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Benchmark</a:t>
            </a:r>
            <a:br>
              <a:rPr lang="en-US" dirty="0" smtClean="0"/>
            </a:br>
            <a:r>
              <a:rPr lang="en-US" dirty="0" smtClean="0"/>
              <a:t>VW-Haswell machine</a:t>
            </a:r>
            <a:br>
              <a:rPr lang="en-US" dirty="0" smtClean="0"/>
            </a:br>
            <a:r>
              <a:rPr lang="en-US" dirty="0" smtClean="0"/>
              <a:t>Shared memory system.</a:t>
            </a:r>
            <a:br>
              <a:rPr lang="en-US" dirty="0" smtClean="0"/>
            </a:br>
            <a:r>
              <a:rPr lang="en-US" dirty="0" smtClean="0"/>
              <a:t/>
            </a:r>
            <a:br>
              <a:rPr lang="en-US" dirty="0" smtClean="0"/>
            </a:br>
            <a:r>
              <a:rPr lang="en-US" sz="1800" dirty="0" smtClean="0"/>
              <a:t>Parallel efficiency drops down pretty bad.</a:t>
            </a:r>
            <a:endParaRPr lang="en-US" sz="1800"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703723534"/>
              </p:ext>
            </p:extLst>
          </p:nvPr>
        </p:nvGraphicFramePr>
        <p:xfrm>
          <a:off x="3868738" y="863600"/>
          <a:ext cx="7315200" cy="51212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193476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Benchmark VW-24-nodes-pi-cluster</a:t>
            </a:r>
            <a:r>
              <a:rPr lang="en-US" dirty="0"/>
              <a:t/>
            </a:r>
            <a:br>
              <a:rPr lang="en-US" dirty="0"/>
            </a:br>
            <a:r>
              <a:rPr lang="en-US" dirty="0" smtClean="0"/>
              <a:t/>
            </a:r>
            <a:br>
              <a:rPr lang="en-US" dirty="0" smtClean="0"/>
            </a:br>
            <a:r>
              <a:rPr lang="en-US" sz="1800" dirty="0" smtClean="0"/>
              <a:t>Great scale factor, the parallel efficiency holds pretty stable at 1.</a:t>
            </a:r>
            <a:endParaRPr lang="en-US" sz="1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81970487"/>
              </p:ext>
            </p:extLst>
          </p:nvPr>
        </p:nvGraphicFramePr>
        <p:xfrm>
          <a:off x="3868738" y="863600"/>
          <a:ext cx="7315200" cy="51212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192898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Benchmark </a:t>
            </a:r>
            <a:r>
              <a:rPr lang="en-US" dirty="0" err="1" smtClean="0"/>
              <a:t>Kent,Nick,Maxx</a:t>
            </a:r>
            <a:r>
              <a:rPr lang="en-US" dirty="0" smtClean="0"/>
              <a:t> Pi3 Cluster</a:t>
            </a:r>
            <a:br>
              <a:rPr lang="en-US" dirty="0" smtClean="0"/>
            </a:br>
            <a:r>
              <a:rPr lang="en-US" dirty="0" smtClean="0"/>
              <a:t/>
            </a:r>
            <a:br>
              <a:rPr lang="en-US" dirty="0" smtClean="0"/>
            </a:br>
            <a:r>
              <a:rPr lang="en-US" sz="1800" dirty="0" smtClean="0"/>
              <a:t>Faster than VW’s cluster with faster processor, but not so good in parallel efficiency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79430791"/>
              </p:ext>
            </p:extLst>
          </p:nvPr>
        </p:nvGraphicFramePr>
        <p:xfrm>
          <a:off x="3868738" y="863600"/>
          <a:ext cx="7315200" cy="51212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074045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hallenge</a:t>
            </a:r>
            <a:endParaRPr lang="en-US" dirty="0"/>
          </a:p>
        </p:txBody>
      </p:sp>
      <p:sp>
        <p:nvSpPr>
          <p:cNvPr id="3" name="Content Placeholder 2"/>
          <p:cNvSpPr>
            <a:spLocks noGrp="1"/>
          </p:cNvSpPr>
          <p:nvPr>
            <p:ph idx="1"/>
          </p:nvPr>
        </p:nvSpPr>
        <p:spPr/>
        <p:txBody>
          <a:bodyPr/>
          <a:lstStyle/>
          <a:p>
            <a:r>
              <a:rPr lang="en-US" dirty="0" smtClean="0"/>
              <a:t>Serial code is giving more accurate results(the correct digits after decimal point) than the parallel code.</a:t>
            </a:r>
          </a:p>
          <a:p>
            <a:r>
              <a:rPr lang="en-US" dirty="0" smtClean="0"/>
              <a:t>Probably cause by when the double precision data is passed among the nodes, the last few digits of the double precision data is not holding pretty good, rounding errors, cause the calculation of pi last few digits after the decimal points are not correct.</a:t>
            </a:r>
          </a:p>
          <a:p>
            <a:endParaRPr lang="en-US" dirty="0"/>
          </a:p>
        </p:txBody>
      </p:sp>
    </p:spTree>
    <p:extLst>
      <p:ext uri="{BB962C8B-B14F-4D97-AF65-F5344CB8AC3E}">
        <p14:creationId xmlns:p14="http://schemas.microsoft.com/office/powerpoint/2010/main" val="1722733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and future work</a:t>
            </a:r>
            <a:endParaRPr lang="en-US" dirty="0"/>
          </a:p>
        </p:txBody>
      </p:sp>
      <p:sp>
        <p:nvSpPr>
          <p:cNvPr id="3" name="Content Placeholder 2"/>
          <p:cNvSpPr>
            <a:spLocks noGrp="1"/>
          </p:cNvSpPr>
          <p:nvPr>
            <p:ph idx="1"/>
          </p:nvPr>
        </p:nvSpPr>
        <p:spPr/>
        <p:txBody>
          <a:bodyPr/>
          <a:lstStyle/>
          <a:p>
            <a:r>
              <a:rPr lang="en-US" dirty="0"/>
              <a:t>Fast Fourier </a:t>
            </a:r>
            <a:r>
              <a:rPr lang="en-US" dirty="0" smtClean="0"/>
              <a:t>transform algorithm using parallel programing, using GPU.</a:t>
            </a:r>
          </a:p>
          <a:p>
            <a:r>
              <a:rPr lang="en-US" dirty="0" smtClean="0"/>
              <a:t>Energy measure.</a:t>
            </a:r>
            <a:endParaRPr lang="en-US" dirty="0"/>
          </a:p>
        </p:txBody>
      </p:sp>
    </p:spTree>
    <p:extLst>
      <p:ext uri="{BB962C8B-B14F-4D97-AF65-F5344CB8AC3E}">
        <p14:creationId xmlns:p14="http://schemas.microsoft.com/office/powerpoint/2010/main" val="13614049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91237160"/>
      </p:ext>
    </p:extLst>
  </p:cSld>
  <p:clrMapOvr>
    <a:masterClrMapping/>
  </p:clrMapOvr>
  <p:timing>
    <p:tnLst>
      <p:par>
        <p:cTn id="1" dur="indefinite" restart="never" nodeType="tmRoot"/>
      </p:par>
    </p:tnLst>
  </p:timing>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
  <TotalTime>216</TotalTime>
  <Words>247</Words>
  <Application>Microsoft Macintosh PowerPoint</Application>
  <PresentationFormat>Widescreen</PresentationFormat>
  <Paragraphs>28</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Corbel</vt:lpstr>
      <vt:lpstr>Wingdings 2</vt:lpstr>
      <vt:lpstr>Frame</vt:lpstr>
      <vt:lpstr>Calculate pi Benchmark  </vt:lpstr>
      <vt:lpstr>Other attempts</vt:lpstr>
      <vt:lpstr>Calculate pi benchmark</vt:lpstr>
      <vt:lpstr>Benchmark VW-Haswell machine Shared memory system.  Parallel efficiency drops down pretty bad.</vt:lpstr>
      <vt:lpstr>Benchmark VW-24-nodes-pi-cluster  Great scale factor, the parallel efficiency holds pretty stable at 1.</vt:lpstr>
      <vt:lpstr>Benchmark Kent,Nick,Maxx Pi3 Cluster  Faster than VW’s cluster with faster processor, but not so good in parallel efficiency</vt:lpstr>
      <vt:lpstr>Challenge</vt:lpstr>
      <vt:lpstr>Conclusion and future work</vt:lpstr>
      <vt:lpstr>Questions</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Calculate pi Benchmark  VW-Haswell, VM-pi-cluster</dc:title>
  <dc:creator>HeQihao</dc:creator>
  <cp:lastModifiedBy>HeQihao</cp:lastModifiedBy>
  <cp:revision>39</cp:revision>
  <dcterms:created xsi:type="dcterms:W3CDTF">2017-05-03T16:44:01Z</dcterms:created>
  <dcterms:modified xsi:type="dcterms:W3CDTF">2017-05-04T19:42:23Z</dcterms:modified>
</cp:coreProperties>
</file>