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80" r:id="rId2"/>
  </p:sldMasterIdLst>
  <p:notesMasterIdLst>
    <p:notesMasterId r:id="rId60"/>
  </p:notesMasterIdLst>
  <p:sldIdLst>
    <p:sldId id="317" r:id="rId3"/>
    <p:sldId id="257" r:id="rId4"/>
    <p:sldId id="258" r:id="rId5"/>
    <p:sldId id="259" r:id="rId6"/>
    <p:sldId id="260" r:id="rId7"/>
    <p:sldId id="312" r:id="rId8"/>
    <p:sldId id="313" r:id="rId9"/>
    <p:sldId id="261" r:id="rId10"/>
    <p:sldId id="263" r:id="rId11"/>
    <p:sldId id="315" r:id="rId12"/>
    <p:sldId id="316"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8"/>
  </p:normalViewPr>
  <p:slideViewPr>
    <p:cSldViewPr snapToGrid="0" snapToObjects="1">
      <p:cViewPr varScale="1">
        <p:scale>
          <a:sx n="109" d="100"/>
          <a:sy n="109"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notesMaster" Target="notesMasters/notes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4" Type="http://schemas.openxmlformats.org/officeDocument/2006/relationships/image" Target="../media/image11.wmf"/><Relationship Id="rId5" Type="http://schemas.openxmlformats.org/officeDocument/2006/relationships/image" Target="../media/image12.wmf"/><Relationship Id="rId1" Type="http://schemas.openxmlformats.org/officeDocument/2006/relationships/image" Target="../media/image8.wmf"/><Relationship Id="rId2"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56520-C99D-E847-A838-C737CB8AD33E}" type="datetimeFigureOut">
              <a:rPr kumimoji="1" lang="zh-CN" altLang="en-US" smtClean="0"/>
              <a:t>2025/3/2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39E33-EBE7-AE47-9661-422A5AF1853D}" type="slidenum">
              <a:rPr kumimoji="1" lang="zh-CN" altLang="en-US" smtClean="0"/>
              <a:t>‹#›</a:t>
            </a:fld>
            <a:endParaRPr kumimoji="1" lang="zh-CN" altLang="en-US"/>
          </a:p>
        </p:txBody>
      </p:sp>
    </p:spTree>
    <p:extLst>
      <p:ext uri="{BB962C8B-B14F-4D97-AF65-F5344CB8AC3E}">
        <p14:creationId xmlns:p14="http://schemas.microsoft.com/office/powerpoint/2010/main" val="133989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val="159298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D4FD86-309F-E545-8C11-2340EEBDF19E}" type="slidenum">
              <a:rPr lang="en-US" altLang="zh-CN"/>
              <a:pPr>
                <a:defRPr/>
              </a:pPr>
              <a:t>10</a:t>
            </a:fld>
            <a:endParaRPr lang="en-US" altLang="zh-CN"/>
          </a:p>
        </p:txBody>
      </p:sp>
      <p:sp>
        <p:nvSpPr>
          <p:cNvPr id="27650" name="Rectangle 2"/>
          <p:cNvSpPr>
            <a:spLocks noGrp="1" noRot="1" noChangeAspect="1" noChangeArrowheads="1" noTextEdit="1"/>
          </p:cNvSpPr>
          <p:nvPr>
            <p:ph type="sldImg"/>
          </p:nvPr>
        </p:nvSpPr>
        <p:spPr>
          <a:xfrm>
            <a:off x="1371600" y="1143000"/>
            <a:ext cx="4114800" cy="3086100"/>
          </a:xfrm>
          <a:ln/>
        </p:spPr>
      </p:sp>
      <p:sp>
        <p:nvSpPr>
          <p:cNvPr id="2765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329977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68C4E05-C59E-3544-9057-F82C7EA99BAB}" type="slidenum">
              <a:rPr lang="en-US" altLang="zh-CN"/>
              <a:pPr>
                <a:defRPr/>
              </a:pPr>
              <a:t>11</a:t>
            </a:fld>
            <a:endParaRPr lang="en-US" altLang="zh-CN"/>
          </a:p>
        </p:txBody>
      </p:sp>
      <p:sp>
        <p:nvSpPr>
          <p:cNvPr id="29698" name="Rectangle 2"/>
          <p:cNvSpPr>
            <a:spLocks noGrp="1" noRot="1" noChangeAspect="1" noChangeArrowheads="1" noTextEdit="1"/>
          </p:cNvSpPr>
          <p:nvPr>
            <p:ph type="sldImg"/>
          </p:nvPr>
        </p:nvSpPr>
        <p:spPr>
          <a:xfrm>
            <a:off x="1371600" y="1143000"/>
            <a:ext cx="4114800" cy="3086100"/>
          </a:xfrm>
          <a:ln/>
        </p:spPr>
      </p:sp>
      <p:sp>
        <p:nvSpPr>
          <p:cNvPr id="2969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89904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004D39-7910-0E40-A3D2-947A6C58F264}" type="slidenum">
              <a:rPr lang="en-US" altLang="zh-CN"/>
              <a:pPr>
                <a:defRPr/>
              </a:pPr>
              <a:t>12</a:t>
            </a:fld>
            <a:endParaRPr lang="en-US" altLang="zh-CN"/>
          </a:p>
        </p:txBody>
      </p:sp>
      <p:sp>
        <p:nvSpPr>
          <p:cNvPr id="207874" name="Rectangle 2"/>
          <p:cNvSpPr>
            <a:spLocks noGrp="1" noRot="1" noChangeAspect="1" noChangeArrowheads="1" noTextEdit="1"/>
          </p:cNvSpPr>
          <p:nvPr>
            <p:ph type="sldImg"/>
          </p:nvPr>
        </p:nvSpPr>
        <p:spPr>
          <a:xfrm>
            <a:off x="1371600" y="1143000"/>
            <a:ext cx="4114800" cy="3086100"/>
          </a:xfrm>
          <a:ln/>
        </p:spPr>
      </p:sp>
      <p:sp>
        <p:nvSpPr>
          <p:cNvPr id="20787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932384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442DE1-422D-FF4D-B9F4-7AFD0052C8BC}" type="slidenum">
              <a:rPr lang="en-US" altLang="zh-CN"/>
              <a:pPr>
                <a:defRPr/>
              </a:pPr>
              <a:t>13</a:t>
            </a:fld>
            <a:endParaRPr lang="en-US" altLang="zh-CN"/>
          </a:p>
        </p:txBody>
      </p:sp>
      <p:sp>
        <p:nvSpPr>
          <p:cNvPr id="128002" name="Rectangle 2"/>
          <p:cNvSpPr>
            <a:spLocks noGrp="1" noRot="1" noChangeAspect="1" noChangeArrowheads="1" noTextEdit="1"/>
          </p:cNvSpPr>
          <p:nvPr>
            <p:ph type="sldImg"/>
          </p:nvPr>
        </p:nvSpPr>
        <p:spPr>
          <a:xfrm>
            <a:off x="1371600" y="1143000"/>
            <a:ext cx="4114800" cy="3086100"/>
          </a:xfrm>
          <a:ln/>
        </p:spPr>
      </p:sp>
      <p:sp>
        <p:nvSpPr>
          <p:cNvPr id="12800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529419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01DB9D-70D1-704C-9B1D-F9FD505B3933}" type="slidenum">
              <a:rPr lang="en-US" altLang="zh-CN"/>
              <a:pPr>
                <a:defRPr/>
              </a:pPr>
              <a:t>14</a:t>
            </a:fld>
            <a:endParaRPr lang="en-US" altLang="zh-CN"/>
          </a:p>
        </p:txBody>
      </p:sp>
      <p:sp>
        <p:nvSpPr>
          <p:cNvPr id="129026" name="Rectangle 2"/>
          <p:cNvSpPr>
            <a:spLocks noGrp="1" noRot="1" noChangeAspect="1" noChangeArrowheads="1" noTextEdit="1"/>
          </p:cNvSpPr>
          <p:nvPr>
            <p:ph type="sldImg"/>
          </p:nvPr>
        </p:nvSpPr>
        <p:spPr>
          <a:xfrm>
            <a:off x="1371600" y="1143000"/>
            <a:ext cx="4114800" cy="3086100"/>
          </a:xfrm>
          <a:ln/>
        </p:spPr>
      </p:sp>
      <p:sp>
        <p:nvSpPr>
          <p:cNvPr id="12902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259516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B0838A-B91A-134A-8BDC-DCB981ED5EA9}" type="slidenum">
              <a:rPr lang="en-US" altLang="zh-CN"/>
              <a:pPr>
                <a:defRPr/>
              </a:pPr>
              <a:t>15</a:t>
            </a:fld>
            <a:endParaRPr lang="en-US" altLang="zh-CN"/>
          </a:p>
        </p:txBody>
      </p:sp>
      <p:sp>
        <p:nvSpPr>
          <p:cNvPr id="130050" name="Rectangle 2"/>
          <p:cNvSpPr>
            <a:spLocks noGrp="1" noRot="1" noChangeAspect="1" noChangeArrowheads="1" noTextEdit="1"/>
          </p:cNvSpPr>
          <p:nvPr>
            <p:ph type="sldImg"/>
          </p:nvPr>
        </p:nvSpPr>
        <p:spPr>
          <a:xfrm>
            <a:off x="1371600" y="1143000"/>
            <a:ext cx="4114800" cy="3086100"/>
          </a:xfrm>
          <a:ln/>
        </p:spPr>
      </p:sp>
      <p:sp>
        <p:nvSpPr>
          <p:cNvPr id="13005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2019019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9E3A7F7-F069-BB4D-A459-1F01038C7CD1}" type="slidenum">
              <a:rPr lang="en-US" altLang="zh-CN"/>
              <a:pPr>
                <a:defRPr/>
              </a:pPr>
              <a:t>16</a:t>
            </a:fld>
            <a:endParaRPr lang="en-US" altLang="zh-CN"/>
          </a:p>
        </p:txBody>
      </p:sp>
      <p:sp>
        <p:nvSpPr>
          <p:cNvPr id="131074" name="Rectangle 2"/>
          <p:cNvSpPr>
            <a:spLocks noGrp="1" noRot="1" noChangeAspect="1" noChangeArrowheads="1" noTextEdit="1"/>
          </p:cNvSpPr>
          <p:nvPr>
            <p:ph type="sldImg"/>
          </p:nvPr>
        </p:nvSpPr>
        <p:spPr>
          <a:xfrm>
            <a:off x="1371600" y="1143000"/>
            <a:ext cx="4114800" cy="3086100"/>
          </a:xfrm>
          <a:ln/>
        </p:spPr>
      </p:sp>
      <p:sp>
        <p:nvSpPr>
          <p:cNvPr id="13107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962612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BCD8C1-85B6-C04A-86C9-31EC70694A94}" type="slidenum">
              <a:rPr lang="en-US" altLang="zh-CN"/>
              <a:pPr>
                <a:defRPr/>
              </a:pPr>
              <a:t>17</a:t>
            </a:fld>
            <a:endParaRPr lang="en-US" altLang="zh-CN"/>
          </a:p>
        </p:txBody>
      </p:sp>
      <p:sp>
        <p:nvSpPr>
          <p:cNvPr id="132098" name="Rectangle 2"/>
          <p:cNvSpPr>
            <a:spLocks noGrp="1" noRot="1" noChangeAspect="1" noChangeArrowheads="1" noTextEdit="1"/>
          </p:cNvSpPr>
          <p:nvPr>
            <p:ph type="sldImg"/>
          </p:nvPr>
        </p:nvSpPr>
        <p:spPr>
          <a:xfrm>
            <a:off x="1371600" y="1143000"/>
            <a:ext cx="4114800" cy="3086100"/>
          </a:xfrm>
          <a:ln/>
        </p:spPr>
      </p:sp>
      <p:sp>
        <p:nvSpPr>
          <p:cNvPr id="13209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064057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7FCB0F-DD02-1B45-9F54-66944CDF174B}" type="slidenum">
              <a:rPr lang="en-US" altLang="zh-CN"/>
              <a:pPr>
                <a:defRPr/>
              </a:pPr>
              <a:t>18</a:t>
            </a:fld>
            <a:endParaRPr lang="en-US" altLang="zh-CN"/>
          </a:p>
        </p:txBody>
      </p:sp>
      <p:sp>
        <p:nvSpPr>
          <p:cNvPr id="133122" name="Rectangle 2"/>
          <p:cNvSpPr>
            <a:spLocks noGrp="1" noRot="1" noChangeAspect="1" noChangeArrowheads="1" noTextEdit="1"/>
          </p:cNvSpPr>
          <p:nvPr>
            <p:ph type="sldImg"/>
          </p:nvPr>
        </p:nvSpPr>
        <p:spPr>
          <a:xfrm>
            <a:off x="1371600" y="1143000"/>
            <a:ext cx="4114800" cy="3086100"/>
          </a:xfrm>
          <a:ln/>
        </p:spPr>
      </p:sp>
      <p:sp>
        <p:nvSpPr>
          <p:cNvPr id="13312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41248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00BFB28-AE67-C840-A5C5-1E09A8E8CDAE}" type="slidenum">
              <a:rPr lang="en-US" altLang="zh-CN"/>
              <a:pPr>
                <a:defRPr/>
              </a:pPr>
              <a:t>19</a:t>
            </a:fld>
            <a:endParaRPr lang="en-US" altLang="zh-CN"/>
          </a:p>
        </p:txBody>
      </p:sp>
      <p:sp>
        <p:nvSpPr>
          <p:cNvPr id="250882" name="Rectangle 2"/>
          <p:cNvSpPr>
            <a:spLocks noGrp="1" noRot="1" noChangeAspect="1" noChangeArrowheads="1" noTextEdit="1"/>
          </p:cNvSpPr>
          <p:nvPr>
            <p:ph type="sldImg"/>
          </p:nvPr>
        </p:nvSpPr>
        <p:spPr>
          <a:xfrm>
            <a:off x="1371600" y="1143000"/>
            <a:ext cx="4114800" cy="3086100"/>
          </a:xfrm>
          <a:ln/>
        </p:spPr>
      </p:sp>
      <p:sp>
        <p:nvSpPr>
          <p:cNvPr id="250883" name="Rectangle 3"/>
          <p:cNvSpPr>
            <a:spLocks noGrp="1" noChangeArrowheads="1"/>
          </p:cNvSpPr>
          <p:nvPr>
            <p:ph type="body" idx="1"/>
          </p:nvPr>
        </p:nvSpPr>
        <p:spPr>
          <a:xfrm>
            <a:off x="914400" y="4343400"/>
            <a:ext cx="5029200" cy="4114800"/>
          </a:xfrm>
        </p:spPr>
        <p:txBody>
          <a:bodyPr/>
          <a:lstStyle/>
          <a:p>
            <a:pPr eaLnBrk="1" hangingPunct="1">
              <a:defRPr/>
            </a:pPr>
            <a:endParaRPr lang="x-none" altLang="x-none" smtClean="0"/>
          </a:p>
        </p:txBody>
      </p:sp>
    </p:spTree>
    <p:extLst>
      <p:ext uri="{BB962C8B-B14F-4D97-AF65-F5344CB8AC3E}">
        <p14:creationId xmlns:p14="http://schemas.microsoft.com/office/powerpoint/2010/main" val="179002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758A2E2-731A-394B-B86F-283236BE5CC0}" type="slidenum">
              <a:rPr lang="en-US" altLang="zh-CN"/>
              <a:pPr>
                <a:defRPr/>
              </a:pPr>
              <a:t>2</a:t>
            </a:fld>
            <a:endParaRPr lang="en-US" altLang="zh-CN"/>
          </a:p>
        </p:txBody>
      </p:sp>
      <p:sp>
        <p:nvSpPr>
          <p:cNvPr id="103426" name="Rectangle 2"/>
          <p:cNvSpPr>
            <a:spLocks noGrp="1" noRot="1" noChangeAspect="1" noChangeArrowheads="1" noTextEdit="1"/>
          </p:cNvSpPr>
          <p:nvPr>
            <p:ph type="sldImg"/>
          </p:nvPr>
        </p:nvSpPr>
        <p:spPr>
          <a:xfrm>
            <a:off x="1371600" y="1143000"/>
            <a:ext cx="4114800" cy="3086100"/>
          </a:xfrm>
          <a:ln/>
        </p:spPr>
      </p:sp>
      <p:sp>
        <p:nvSpPr>
          <p:cNvPr id="10342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061372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BA055E-A8F4-B54C-93CD-97069E2B775E}" type="slidenum">
              <a:rPr lang="en-US" altLang="zh-CN"/>
              <a:pPr>
                <a:defRPr/>
              </a:pPr>
              <a:t>20</a:t>
            </a:fld>
            <a:endParaRPr lang="en-US" altLang="zh-CN"/>
          </a:p>
        </p:txBody>
      </p:sp>
      <p:sp>
        <p:nvSpPr>
          <p:cNvPr id="135170" name="Rectangle 2"/>
          <p:cNvSpPr>
            <a:spLocks noGrp="1" noRot="1" noChangeAspect="1" noChangeArrowheads="1" noTextEdit="1"/>
          </p:cNvSpPr>
          <p:nvPr>
            <p:ph type="sldImg"/>
          </p:nvPr>
        </p:nvSpPr>
        <p:spPr>
          <a:xfrm>
            <a:off x="1371600" y="1143000"/>
            <a:ext cx="4114800" cy="3086100"/>
          </a:xfrm>
          <a:ln/>
        </p:spPr>
      </p:sp>
      <p:sp>
        <p:nvSpPr>
          <p:cNvPr id="13517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072430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347C12B-BBBD-8446-A30C-6F09EBCA4B2A}" type="slidenum">
              <a:rPr lang="en-US" altLang="zh-CN"/>
              <a:pPr>
                <a:defRPr/>
              </a:pPr>
              <a:t>21</a:t>
            </a:fld>
            <a:endParaRPr lang="en-US" altLang="zh-CN"/>
          </a:p>
        </p:txBody>
      </p:sp>
      <p:sp>
        <p:nvSpPr>
          <p:cNvPr id="136194" name="Rectangle 2"/>
          <p:cNvSpPr>
            <a:spLocks noGrp="1" noRot="1" noChangeAspect="1" noChangeArrowheads="1" noTextEdit="1"/>
          </p:cNvSpPr>
          <p:nvPr>
            <p:ph type="sldImg"/>
          </p:nvPr>
        </p:nvSpPr>
        <p:spPr>
          <a:xfrm>
            <a:off x="1371600" y="1143000"/>
            <a:ext cx="4114800" cy="3086100"/>
          </a:xfrm>
          <a:ln/>
        </p:spPr>
      </p:sp>
      <p:sp>
        <p:nvSpPr>
          <p:cNvPr id="13619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557014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E88C7D4-BE3A-784D-B72A-F9F447F7023A}" type="slidenum">
              <a:rPr lang="en-US" altLang="zh-CN"/>
              <a:pPr>
                <a:defRPr/>
              </a:pPr>
              <a:t>22</a:t>
            </a:fld>
            <a:endParaRPr lang="en-US" altLang="zh-CN"/>
          </a:p>
        </p:txBody>
      </p:sp>
      <p:sp>
        <p:nvSpPr>
          <p:cNvPr id="137218" name="Rectangle 2"/>
          <p:cNvSpPr>
            <a:spLocks noGrp="1" noRot="1" noChangeAspect="1" noChangeArrowheads="1" noTextEdit="1"/>
          </p:cNvSpPr>
          <p:nvPr>
            <p:ph type="sldImg"/>
          </p:nvPr>
        </p:nvSpPr>
        <p:spPr>
          <a:xfrm>
            <a:off x="1371600" y="1143000"/>
            <a:ext cx="4114800" cy="3086100"/>
          </a:xfrm>
          <a:ln/>
        </p:spPr>
      </p:sp>
      <p:sp>
        <p:nvSpPr>
          <p:cNvPr id="13721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820429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DEB4D2-A6EC-AB47-B5D3-BF58D5D42955}" type="slidenum">
              <a:rPr lang="en-US" altLang="zh-CN"/>
              <a:pPr>
                <a:defRPr/>
              </a:pPr>
              <a:t>23</a:t>
            </a:fld>
            <a:endParaRPr lang="en-US" altLang="zh-CN"/>
          </a:p>
        </p:txBody>
      </p:sp>
      <p:sp>
        <p:nvSpPr>
          <p:cNvPr id="138242" name="Rectangle 2"/>
          <p:cNvSpPr>
            <a:spLocks noGrp="1" noRot="1" noChangeAspect="1" noChangeArrowheads="1" noTextEdit="1"/>
          </p:cNvSpPr>
          <p:nvPr>
            <p:ph type="sldImg"/>
          </p:nvPr>
        </p:nvSpPr>
        <p:spPr>
          <a:xfrm>
            <a:off x="1371600" y="1143000"/>
            <a:ext cx="4114800" cy="3086100"/>
          </a:xfrm>
          <a:ln/>
        </p:spPr>
      </p:sp>
      <p:sp>
        <p:nvSpPr>
          <p:cNvPr id="13824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176349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BA984F7-15C9-6349-9F07-FFB5C1F52EB1}" type="slidenum">
              <a:rPr lang="en-US" altLang="zh-CN"/>
              <a:pPr>
                <a:defRPr/>
              </a:pPr>
              <a:t>24</a:t>
            </a:fld>
            <a:endParaRPr lang="en-US" altLang="zh-CN"/>
          </a:p>
        </p:txBody>
      </p:sp>
      <p:sp>
        <p:nvSpPr>
          <p:cNvPr id="147458" name="Rectangle 2"/>
          <p:cNvSpPr>
            <a:spLocks noGrp="1" noRot="1" noChangeAspect="1" noChangeArrowheads="1" noTextEdit="1"/>
          </p:cNvSpPr>
          <p:nvPr>
            <p:ph type="sldImg"/>
          </p:nvPr>
        </p:nvSpPr>
        <p:spPr>
          <a:xfrm>
            <a:off x="1371600" y="1143000"/>
            <a:ext cx="4114800" cy="3086100"/>
          </a:xfrm>
          <a:ln/>
        </p:spPr>
      </p:sp>
      <p:sp>
        <p:nvSpPr>
          <p:cNvPr id="14745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399818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1E9D61-0674-FE4F-99FB-562D26ABFFD7}" type="slidenum">
              <a:rPr lang="en-US" altLang="zh-CN"/>
              <a:pPr>
                <a:defRPr/>
              </a:pPr>
              <a:t>25</a:t>
            </a:fld>
            <a:endParaRPr lang="en-US" altLang="zh-CN"/>
          </a:p>
        </p:txBody>
      </p:sp>
      <p:sp>
        <p:nvSpPr>
          <p:cNvPr id="148482" name="Rectangle 2"/>
          <p:cNvSpPr>
            <a:spLocks noGrp="1" noRot="1" noChangeAspect="1" noChangeArrowheads="1" noTextEdit="1"/>
          </p:cNvSpPr>
          <p:nvPr>
            <p:ph type="sldImg"/>
          </p:nvPr>
        </p:nvSpPr>
        <p:spPr>
          <a:xfrm>
            <a:off x="1371600" y="1143000"/>
            <a:ext cx="4114800" cy="3086100"/>
          </a:xfrm>
          <a:ln/>
        </p:spPr>
      </p:sp>
      <p:sp>
        <p:nvSpPr>
          <p:cNvPr id="14848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698402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A43B50-72E2-484A-B90F-FFE09676DA0A}" type="slidenum">
              <a:rPr lang="en-US" altLang="zh-CN"/>
              <a:pPr>
                <a:defRPr/>
              </a:pPr>
              <a:t>26</a:t>
            </a:fld>
            <a:endParaRPr lang="en-US" altLang="zh-CN"/>
          </a:p>
        </p:txBody>
      </p:sp>
      <p:sp>
        <p:nvSpPr>
          <p:cNvPr id="149506" name="Rectangle 2"/>
          <p:cNvSpPr>
            <a:spLocks noGrp="1" noRot="1" noChangeAspect="1" noChangeArrowheads="1" noTextEdit="1"/>
          </p:cNvSpPr>
          <p:nvPr>
            <p:ph type="sldImg"/>
          </p:nvPr>
        </p:nvSpPr>
        <p:spPr>
          <a:xfrm>
            <a:off x="1371600" y="1143000"/>
            <a:ext cx="4114800" cy="3086100"/>
          </a:xfrm>
          <a:ln/>
        </p:spPr>
      </p:sp>
      <p:sp>
        <p:nvSpPr>
          <p:cNvPr id="14950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443221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3ACFF24-F8B8-1240-BC07-F03D2431DC7D}" type="slidenum">
              <a:rPr lang="en-US" altLang="zh-CN"/>
              <a:pPr>
                <a:defRPr/>
              </a:pPr>
              <a:t>27</a:t>
            </a:fld>
            <a:endParaRPr lang="en-US" altLang="zh-CN"/>
          </a:p>
        </p:txBody>
      </p:sp>
      <p:sp>
        <p:nvSpPr>
          <p:cNvPr id="152578" name="Rectangle 2"/>
          <p:cNvSpPr>
            <a:spLocks noGrp="1" noRot="1" noChangeAspect="1" noChangeArrowheads="1" noTextEdit="1"/>
          </p:cNvSpPr>
          <p:nvPr>
            <p:ph type="sldImg"/>
          </p:nvPr>
        </p:nvSpPr>
        <p:spPr>
          <a:xfrm>
            <a:off x="1371600" y="1143000"/>
            <a:ext cx="4114800" cy="3086100"/>
          </a:xfrm>
          <a:ln/>
        </p:spPr>
      </p:sp>
      <p:sp>
        <p:nvSpPr>
          <p:cNvPr id="15257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2074311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12A55F-13EB-1140-875F-F313E252CE15}" type="slidenum">
              <a:rPr lang="en-US" altLang="zh-CN"/>
              <a:pPr>
                <a:defRPr/>
              </a:pPr>
              <a:t>28</a:t>
            </a:fld>
            <a:endParaRPr lang="en-US" altLang="zh-CN"/>
          </a:p>
        </p:txBody>
      </p:sp>
      <p:sp>
        <p:nvSpPr>
          <p:cNvPr id="153602" name="Rectangle 2"/>
          <p:cNvSpPr>
            <a:spLocks noGrp="1" noRot="1" noChangeAspect="1" noChangeArrowheads="1" noTextEdit="1"/>
          </p:cNvSpPr>
          <p:nvPr>
            <p:ph type="sldImg"/>
          </p:nvPr>
        </p:nvSpPr>
        <p:spPr>
          <a:xfrm>
            <a:off x="1371600" y="1143000"/>
            <a:ext cx="4114800" cy="3086100"/>
          </a:xfrm>
          <a:ln/>
        </p:spPr>
      </p:sp>
      <p:sp>
        <p:nvSpPr>
          <p:cNvPr id="15360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9740311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23B19B6-41B2-334D-BD0A-212365638735}" type="slidenum">
              <a:rPr lang="en-US" altLang="zh-CN"/>
              <a:pPr>
                <a:defRPr/>
              </a:pPr>
              <a:t>29</a:t>
            </a:fld>
            <a:endParaRPr lang="en-US" altLang="zh-CN"/>
          </a:p>
        </p:txBody>
      </p:sp>
      <p:sp>
        <p:nvSpPr>
          <p:cNvPr id="211970" name="Rectangle 2"/>
          <p:cNvSpPr>
            <a:spLocks noGrp="1" noRot="1" noChangeAspect="1" noChangeArrowheads="1" noTextEdit="1"/>
          </p:cNvSpPr>
          <p:nvPr>
            <p:ph type="sldImg"/>
          </p:nvPr>
        </p:nvSpPr>
        <p:spPr>
          <a:xfrm>
            <a:off x="1371600" y="1143000"/>
            <a:ext cx="4114800" cy="3086100"/>
          </a:xfrm>
          <a:ln/>
        </p:spPr>
      </p:sp>
      <p:sp>
        <p:nvSpPr>
          <p:cNvPr id="21197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66203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7533453-AE27-EB48-B138-49F77C8A3109}" type="slidenum">
              <a:rPr lang="en-US" altLang="zh-CN"/>
              <a:pPr>
                <a:defRPr/>
              </a:pPr>
              <a:t>3</a:t>
            </a:fld>
            <a:endParaRPr lang="en-US" altLang="zh-CN"/>
          </a:p>
        </p:txBody>
      </p:sp>
      <p:sp>
        <p:nvSpPr>
          <p:cNvPr id="104450" name="Rectangle 2"/>
          <p:cNvSpPr>
            <a:spLocks noGrp="1" noRot="1" noChangeAspect="1" noChangeArrowheads="1" noTextEdit="1"/>
          </p:cNvSpPr>
          <p:nvPr>
            <p:ph type="sldImg"/>
          </p:nvPr>
        </p:nvSpPr>
        <p:spPr>
          <a:xfrm>
            <a:off x="1371600" y="1143000"/>
            <a:ext cx="4114800" cy="3086100"/>
          </a:xfrm>
          <a:ln/>
        </p:spPr>
      </p:sp>
      <p:sp>
        <p:nvSpPr>
          <p:cNvPr id="10445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79519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A26CDA5-C0AD-434E-959C-FB8371E93655}" type="slidenum">
              <a:rPr lang="en-US" altLang="zh-CN"/>
              <a:pPr>
                <a:defRPr/>
              </a:pPr>
              <a:t>30</a:t>
            </a:fld>
            <a:endParaRPr lang="en-US" altLang="zh-CN"/>
          </a:p>
        </p:txBody>
      </p:sp>
      <p:sp>
        <p:nvSpPr>
          <p:cNvPr id="214018" name="Rectangle 2"/>
          <p:cNvSpPr>
            <a:spLocks noGrp="1" noRot="1" noChangeAspect="1" noChangeArrowheads="1" noTextEdit="1"/>
          </p:cNvSpPr>
          <p:nvPr>
            <p:ph type="sldImg"/>
          </p:nvPr>
        </p:nvSpPr>
        <p:spPr>
          <a:xfrm>
            <a:off x="1371600" y="1143000"/>
            <a:ext cx="4114800" cy="3086100"/>
          </a:xfrm>
          <a:ln/>
        </p:spPr>
      </p:sp>
      <p:sp>
        <p:nvSpPr>
          <p:cNvPr id="21401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45399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57E6C4-16A5-2042-A18A-6CF13411AD15}" type="slidenum">
              <a:rPr lang="en-US" altLang="zh-CN"/>
              <a:pPr>
                <a:defRPr/>
              </a:pPr>
              <a:t>31</a:t>
            </a:fld>
            <a:endParaRPr lang="en-US" altLang="zh-CN"/>
          </a:p>
        </p:txBody>
      </p:sp>
      <p:sp>
        <p:nvSpPr>
          <p:cNvPr id="154626" name="Rectangle 2"/>
          <p:cNvSpPr>
            <a:spLocks noGrp="1" noRot="1" noChangeAspect="1" noChangeArrowheads="1" noTextEdit="1"/>
          </p:cNvSpPr>
          <p:nvPr>
            <p:ph type="sldImg"/>
          </p:nvPr>
        </p:nvSpPr>
        <p:spPr>
          <a:xfrm>
            <a:off x="1371600" y="1143000"/>
            <a:ext cx="4114800" cy="3086100"/>
          </a:xfrm>
          <a:ln/>
        </p:spPr>
      </p:sp>
      <p:sp>
        <p:nvSpPr>
          <p:cNvPr id="15462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58462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5C073B-8CCF-5F4E-9E78-075AE0F115A5}" type="slidenum">
              <a:rPr lang="en-US" altLang="zh-CN"/>
              <a:pPr>
                <a:defRPr/>
              </a:pPr>
              <a:t>32</a:t>
            </a:fld>
            <a:endParaRPr lang="en-US" altLang="zh-CN"/>
          </a:p>
        </p:txBody>
      </p:sp>
      <p:sp>
        <p:nvSpPr>
          <p:cNvPr id="216066" name="Rectangle 2"/>
          <p:cNvSpPr>
            <a:spLocks noGrp="1" noRot="1" noChangeAspect="1" noChangeArrowheads="1" noTextEdit="1"/>
          </p:cNvSpPr>
          <p:nvPr>
            <p:ph type="sldImg"/>
          </p:nvPr>
        </p:nvSpPr>
        <p:spPr>
          <a:xfrm>
            <a:off x="1371600" y="1143000"/>
            <a:ext cx="4114800" cy="3086100"/>
          </a:xfrm>
          <a:ln/>
        </p:spPr>
      </p:sp>
      <p:sp>
        <p:nvSpPr>
          <p:cNvPr id="21606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722083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4B7F2D-AA89-2744-AB85-7611105C904C}" type="slidenum">
              <a:rPr lang="en-US" altLang="zh-CN"/>
              <a:pPr>
                <a:defRPr/>
              </a:pPr>
              <a:t>33</a:t>
            </a:fld>
            <a:endParaRPr lang="en-US" altLang="zh-CN"/>
          </a:p>
        </p:txBody>
      </p:sp>
      <p:sp>
        <p:nvSpPr>
          <p:cNvPr id="267266" name="Rectangle 2"/>
          <p:cNvSpPr>
            <a:spLocks noGrp="1" noRot="1" noChangeAspect="1" noChangeArrowheads="1" noTextEdit="1"/>
          </p:cNvSpPr>
          <p:nvPr>
            <p:ph type="sldImg"/>
          </p:nvPr>
        </p:nvSpPr>
        <p:spPr>
          <a:xfrm>
            <a:off x="1371600" y="1143000"/>
            <a:ext cx="4114800" cy="3086100"/>
          </a:xfrm>
          <a:ln/>
        </p:spPr>
      </p:sp>
      <p:sp>
        <p:nvSpPr>
          <p:cNvPr id="26726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510980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14982D6-E455-B647-91A3-E76EEE91833F}" type="slidenum">
              <a:rPr lang="en-US" altLang="zh-CN"/>
              <a:pPr>
                <a:defRPr/>
              </a:pPr>
              <a:t>34</a:t>
            </a:fld>
            <a:endParaRPr lang="en-US" altLang="zh-CN"/>
          </a:p>
        </p:txBody>
      </p:sp>
      <p:sp>
        <p:nvSpPr>
          <p:cNvPr id="269314" name="Rectangle 2"/>
          <p:cNvSpPr>
            <a:spLocks noGrp="1" noRot="1" noChangeAspect="1" noChangeArrowheads="1" noTextEdit="1"/>
          </p:cNvSpPr>
          <p:nvPr>
            <p:ph type="sldImg"/>
          </p:nvPr>
        </p:nvSpPr>
        <p:spPr>
          <a:xfrm>
            <a:off x="1371600" y="1143000"/>
            <a:ext cx="4114800" cy="3086100"/>
          </a:xfrm>
          <a:ln/>
        </p:spPr>
      </p:sp>
      <p:sp>
        <p:nvSpPr>
          <p:cNvPr id="26931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750241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D6E83E-7447-A246-86DD-80695DD28A26}" type="slidenum">
              <a:rPr lang="en-US" altLang="zh-CN"/>
              <a:pPr>
                <a:defRPr/>
              </a:pPr>
              <a:t>35</a:t>
            </a:fld>
            <a:endParaRPr lang="en-US" altLang="zh-CN"/>
          </a:p>
        </p:txBody>
      </p:sp>
      <p:sp>
        <p:nvSpPr>
          <p:cNvPr id="271362" name="Rectangle 2"/>
          <p:cNvSpPr>
            <a:spLocks noGrp="1" noRot="1" noChangeAspect="1" noChangeArrowheads="1" noTextEdit="1"/>
          </p:cNvSpPr>
          <p:nvPr>
            <p:ph type="sldImg"/>
          </p:nvPr>
        </p:nvSpPr>
        <p:spPr>
          <a:xfrm>
            <a:off x="1371600" y="1143000"/>
            <a:ext cx="4114800" cy="3086100"/>
          </a:xfrm>
          <a:ln/>
        </p:spPr>
      </p:sp>
      <p:sp>
        <p:nvSpPr>
          <p:cNvPr id="27136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688571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F75BF98-264A-0E4F-B8B6-77941EB6CBDB}" type="slidenum">
              <a:rPr lang="en-US" altLang="zh-CN"/>
              <a:pPr>
                <a:defRPr/>
              </a:pPr>
              <a:t>36</a:t>
            </a:fld>
            <a:endParaRPr lang="en-US" altLang="zh-CN"/>
          </a:p>
        </p:txBody>
      </p:sp>
      <p:sp>
        <p:nvSpPr>
          <p:cNvPr id="273410" name="Rectangle 2"/>
          <p:cNvSpPr>
            <a:spLocks noGrp="1" noRot="1" noChangeAspect="1" noChangeArrowheads="1" noTextEdit="1"/>
          </p:cNvSpPr>
          <p:nvPr>
            <p:ph type="sldImg"/>
          </p:nvPr>
        </p:nvSpPr>
        <p:spPr>
          <a:xfrm>
            <a:off x="1371600" y="1143000"/>
            <a:ext cx="4114800" cy="3086100"/>
          </a:xfrm>
          <a:ln/>
        </p:spPr>
      </p:sp>
      <p:sp>
        <p:nvSpPr>
          <p:cNvPr id="27341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7557558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4A2A74-4E34-E144-AD92-877D62F66682}" type="slidenum">
              <a:rPr lang="en-US" altLang="zh-CN"/>
              <a:pPr>
                <a:defRPr/>
              </a:pPr>
              <a:t>37</a:t>
            </a:fld>
            <a:endParaRPr lang="en-US" altLang="zh-CN"/>
          </a:p>
        </p:txBody>
      </p:sp>
      <p:sp>
        <p:nvSpPr>
          <p:cNvPr id="275458" name="Rectangle 2"/>
          <p:cNvSpPr>
            <a:spLocks noGrp="1" noRot="1" noChangeAspect="1" noChangeArrowheads="1" noTextEdit="1"/>
          </p:cNvSpPr>
          <p:nvPr>
            <p:ph type="sldImg"/>
          </p:nvPr>
        </p:nvSpPr>
        <p:spPr>
          <a:xfrm>
            <a:off x="1371600" y="1143000"/>
            <a:ext cx="4114800" cy="3086100"/>
          </a:xfrm>
          <a:ln/>
        </p:spPr>
      </p:sp>
      <p:sp>
        <p:nvSpPr>
          <p:cNvPr id="27545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80264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CD87E78-CA92-AD45-91D4-F558DB0222CF}" type="slidenum">
              <a:rPr lang="en-US" altLang="zh-CN"/>
              <a:pPr>
                <a:defRPr/>
              </a:pPr>
              <a:t>38</a:t>
            </a:fld>
            <a:endParaRPr lang="en-US" altLang="zh-CN"/>
          </a:p>
        </p:txBody>
      </p:sp>
      <p:sp>
        <p:nvSpPr>
          <p:cNvPr id="252930" name="Rectangle 2"/>
          <p:cNvSpPr>
            <a:spLocks noGrp="1" noRot="1" noChangeAspect="1" noChangeArrowheads="1" noTextEdit="1"/>
          </p:cNvSpPr>
          <p:nvPr>
            <p:ph type="sldImg"/>
          </p:nvPr>
        </p:nvSpPr>
        <p:spPr>
          <a:xfrm>
            <a:off x="1371600" y="1143000"/>
            <a:ext cx="4114800" cy="3086100"/>
          </a:xfrm>
          <a:ln/>
        </p:spPr>
      </p:sp>
      <p:sp>
        <p:nvSpPr>
          <p:cNvPr id="252931" name="Rectangle 3"/>
          <p:cNvSpPr>
            <a:spLocks noGrp="1" noChangeArrowheads="1"/>
          </p:cNvSpPr>
          <p:nvPr>
            <p:ph type="body" idx="1"/>
          </p:nvPr>
        </p:nvSpPr>
        <p:spPr>
          <a:xfrm>
            <a:off x="914400" y="4343400"/>
            <a:ext cx="5029200" cy="4114800"/>
          </a:xfrm>
        </p:spPr>
        <p:txBody>
          <a:bodyPr/>
          <a:lstStyle/>
          <a:p>
            <a:pPr eaLnBrk="1" hangingPunct="1">
              <a:defRPr/>
            </a:pPr>
            <a:endParaRPr lang="x-none" altLang="x-none" smtClean="0"/>
          </a:p>
        </p:txBody>
      </p:sp>
    </p:spTree>
    <p:extLst>
      <p:ext uri="{BB962C8B-B14F-4D97-AF65-F5344CB8AC3E}">
        <p14:creationId xmlns:p14="http://schemas.microsoft.com/office/powerpoint/2010/main" val="327272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0DA33A-C0D9-3C46-9B05-2C63A6D0D289}" type="slidenum">
              <a:rPr lang="en-US" altLang="zh-CN"/>
              <a:pPr>
                <a:defRPr/>
              </a:pPr>
              <a:t>39</a:t>
            </a:fld>
            <a:endParaRPr lang="en-US" altLang="zh-CN"/>
          </a:p>
        </p:txBody>
      </p:sp>
      <p:sp>
        <p:nvSpPr>
          <p:cNvPr id="257026" name="Rectangle 2"/>
          <p:cNvSpPr>
            <a:spLocks noGrp="1" noRot="1" noChangeAspect="1" noChangeArrowheads="1" noTextEdit="1"/>
          </p:cNvSpPr>
          <p:nvPr>
            <p:ph type="sldImg"/>
          </p:nvPr>
        </p:nvSpPr>
        <p:spPr>
          <a:xfrm>
            <a:off x="1371600" y="1143000"/>
            <a:ext cx="4114800" cy="3086100"/>
          </a:xfrm>
          <a:ln/>
        </p:spPr>
      </p:sp>
      <p:sp>
        <p:nvSpPr>
          <p:cNvPr id="257027" name="Rectangle 3"/>
          <p:cNvSpPr>
            <a:spLocks noGrp="1" noChangeArrowheads="1"/>
          </p:cNvSpPr>
          <p:nvPr>
            <p:ph type="body" idx="1"/>
          </p:nvPr>
        </p:nvSpPr>
        <p:spPr>
          <a:xfrm>
            <a:off x="914400" y="4343400"/>
            <a:ext cx="5029200" cy="4114800"/>
          </a:xfrm>
        </p:spPr>
        <p:txBody>
          <a:bodyPr/>
          <a:lstStyle/>
          <a:p>
            <a:pPr eaLnBrk="1" hangingPunct="1">
              <a:defRPr/>
            </a:pPr>
            <a:endParaRPr lang="x-none" altLang="x-none" smtClean="0"/>
          </a:p>
        </p:txBody>
      </p:sp>
    </p:spTree>
    <p:extLst>
      <p:ext uri="{BB962C8B-B14F-4D97-AF65-F5344CB8AC3E}">
        <p14:creationId xmlns:p14="http://schemas.microsoft.com/office/powerpoint/2010/main" val="84011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57C6DB-3252-8444-B1D5-B2F47762C538}" type="slidenum">
              <a:rPr lang="en-US" altLang="zh-CN"/>
              <a:pPr>
                <a:defRPr/>
              </a:pPr>
              <a:t>4</a:t>
            </a:fld>
            <a:endParaRPr lang="en-US" altLang="zh-CN"/>
          </a:p>
        </p:txBody>
      </p:sp>
      <p:sp>
        <p:nvSpPr>
          <p:cNvPr id="248834" name="Rectangle 2"/>
          <p:cNvSpPr>
            <a:spLocks noGrp="1" noRot="1" noChangeAspect="1" noChangeArrowheads="1" noTextEdit="1"/>
          </p:cNvSpPr>
          <p:nvPr>
            <p:ph type="sldImg"/>
          </p:nvPr>
        </p:nvSpPr>
        <p:spPr>
          <a:xfrm>
            <a:off x="1371600" y="1143000"/>
            <a:ext cx="4114800" cy="3086100"/>
          </a:xfrm>
          <a:ln/>
        </p:spPr>
      </p:sp>
      <p:sp>
        <p:nvSpPr>
          <p:cNvPr id="248835" name="Rectangle 3"/>
          <p:cNvSpPr>
            <a:spLocks noGrp="1" noChangeArrowheads="1"/>
          </p:cNvSpPr>
          <p:nvPr>
            <p:ph type="body" idx="1"/>
          </p:nvPr>
        </p:nvSpPr>
        <p:spPr>
          <a:xfrm>
            <a:off x="914400" y="4343400"/>
            <a:ext cx="5029200" cy="4114800"/>
          </a:xfrm>
        </p:spPr>
        <p:txBody>
          <a:bodyPr/>
          <a:lstStyle/>
          <a:p>
            <a:pPr eaLnBrk="1" hangingPunct="1">
              <a:defRPr/>
            </a:pPr>
            <a:r>
              <a:rPr lang="en-US" altLang="zh-CN" smtClean="0"/>
              <a:t>Quality control and quality assurance play the central role in ensuring the reliability of analytical results. These two terms are often used together, and their meaning is somewhat blurred. Quality control refers to active measures taken to ensure the accuracy and precision of analytical results.  Quality control is usually based on a written standard operating procedure that specifies exactly what steps are to be followed from the collection of sample all the way to how to  calculate results from the raw data. Standard operating procedure could describe such activities as sample collection, sample preservation, preparation of standards, cleaning of  containers, calibration of equipment, and periodic maintenance. </a:t>
            </a:r>
          </a:p>
          <a:p>
            <a:pPr eaLnBrk="1" hangingPunct="1">
              <a:defRPr/>
            </a:pPr>
            <a:r>
              <a:rPr lang="en-US" altLang="zh-CN" smtClean="0"/>
              <a:t>Quality assurance refers to all procedures, data, and documents intended to produce reliable analytical results and to demonstrate that results are accurate and precision.</a:t>
            </a:r>
          </a:p>
        </p:txBody>
      </p:sp>
    </p:spTree>
    <p:extLst>
      <p:ext uri="{BB962C8B-B14F-4D97-AF65-F5344CB8AC3E}">
        <p14:creationId xmlns:p14="http://schemas.microsoft.com/office/powerpoint/2010/main" val="459274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0765E74-9C18-DE44-BA9F-9308818CFD9C}" type="slidenum">
              <a:rPr lang="en-US" altLang="zh-CN"/>
              <a:pPr>
                <a:defRPr/>
              </a:pPr>
              <a:t>40</a:t>
            </a:fld>
            <a:endParaRPr lang="en-US" altLang="zh-CN"/>
          </a:p>
        </p:txBody>
      </p:sp>
      <p:sp>
        <p:nvSpPr>
          <p:cNvPr id="171010" name="Rectangle 2"/>
          <p:cNvSpPr>
            <a:spLocks noGrp="1" noRot="1" noChangeAspect="1" noChangeArrowheads="1" noTextEdit="1"/>
          </p:cNvSpPr>
          <p:nvPr>
            <p:ph type="sldImg"/>
          </p:nvPr>
        </p:nvSpPr>
        <p:spPr>
          <a:xfrm>
            <a:off x="1371600" y="1143000"/>
            <a:ext cx="4114800" cy="3086100"/>
          </a:xfrm>
          <a:ln/>
        </p:spPr>
      </p:sp>
      <p:sp>
        <p:nvSpPr>
          <p:cNvPr id="17101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794044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A5C770-8EB3-8C46-9F6A-C14B60A591F0}" type="slidenum">
              <a:rPr lang="en-US" altLang="zh-CN"/>
              <a:pPr>
                <a:defRPr/>
              </a:pPr>
              <a:t>41</a:t>
            </a:fld>
            <a:endParaRPr lang="en-US" altLang="zh-CN"/>
          </a:p>
        </p:txBody>
      </p:sp>
      <p:sp>
        <p:nvSpPr>
          <p:cNvPr id="172034" name="Rectangle 2"/>
          <p:cNvSpPr>
            <a:spLocks noGrp="1" noRot="1" noChangeAspect="1" noChangeArrowheads="1" noTextEdit="1"/>
          </p:cNvSpPr>
          <p:nvPr>
            <p:ph type="sldImg"/>
          </p:nvPr>
        </p:nvSpPr>
        <p:spPr>
          <a:xfrm>
            <a:off x="1371600" y="1143000"/>
            <a:ext cx="4114800" cy="3086100"/>
          </a:xfrm>
          <a:ln/>
        </p:spPr>
      </p:sp>
      <p:sp>
        <p:nvSpPr>
          <p:cNvPr id="17203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987165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32C2CB-7E14-1B4F-8FA6-8869C3D9BD61}" type="slidenum">
              <a:rPr lang="en-US" altLang="zh-CN"/>
              <a:pPr>
                <a:defRPr/>
              </a:pPr>
              <a:t>42</a:t>
            </a:fld>
            <a:endParaRPr lang="en-US" altLang="zh-CN"/>
          </a:p>
        </p:txBody>
      </p:sp>
      <p:sp>
        <p:nvSpPr>
          <p:cNvPr id="175106" name="Rectangle 2"/>
          <p:cNvSpPr>
            <a:spLocks noGrp="1" noRot="1" noChangeAspect="1" noChangeArrowheads="1" noTextEdit="1"/>
          </p:cNvSpPr>
          <p:nvPr>
            <p:ph type="sldImg"/>
          </p:nvPr>
        </p:nvSpPr>
        <p:spPr>
          <a:xfrm>
            <a:off x="1371600" y="1143000"/>
            <a:ext cx="4114800" cy="3086100"/>
          </a:xfrm>
          <a:ln/>
        </p:spPr>
      </p:sp>
      <p:sp>
        <p:nvSpPr>
          <p:cNvPr id="17510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8806581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1B4109-EFEC-D149-8C5A-7418C7E96EF5}" type="slidenum">
              <a:rPr lang="en-US" altLang="zh-CN"/>
              <a:pPr>
                <a:defRPr/>
              </a:pPr>
              <a:t>43</a:t>
            </a:fld>
            <a:endParaRPr lang="en-US" altLang="zh-CN"/>
          </a:p>
        </p:txBody>
      </p:sp>
      <p:sp>
        <p:nvSpPr>
          <p:cNvPr id="176130" name="Rectangle 2"/>
          <p:cNvSpPr>
            <a:spLocks noGrp="1" noRot="1" noChangeAspect="1" noChangeArrowheads="1" noTextEdit="1"/>
          </p:cNvSpPr>
          <p:nvPr>
            <p:ph type="sldImg"/>
          </p:nvPr>
        </p:nvSpPr>
        <p:spPr>
          <a:xfrm>
            <a:off x="1371600" y="1143000"/>
            <a:ext cx="4114800" cy="3086100"/>
          </a:xfrm>
          <a:ln/>
        </p:spPr>
      </p:sp>
      <p:sp>
        <p:nvSpPr>
          <p:cNvPr id="17613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6350575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20AB593-564F-8E40-B516-FA3918573711}" type="slidenum">
              <a:rPr lang="en-US" altLang="zh-CN"/>
              <a:pPr>
                <a:defRPr/>
              </a:pPr>
              <a:t>44</a:t>
            </a:fld>
            <a:endParaRPr lang="en-US" altLang="zh-CN"/>
          </a:p>
        </p:txBody>
      </p:sp>
      <p:sp>
        <p:nvSpPr>
          <p:cNvPr id="177154" name="Rectangle 2"/>
          <p:cNvSpPr>
            <a:spLocks noGrp="1" noRot="1" noChangeAspect="1" noChangeArrowheads="1" noTextEdit="1"/>
          </p:cNvSpPr>
          <p:nvPr>
            <p:ph type="sldImg"/>
          </p:nvPr>
        </p:nvSpPr>
        <p:spPr>
          <a:xfrm>
            <a:off x="1371600" y="1143000"/>
            <a:ext cx="4114800" cy="3086100"/>
          </a:xfrm>
          <a:ln/>
        </p:spPr>
      </p:sp>
      <p:sp>
        <p:nvSpPr>
          <p:cNvPr id="17715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9315261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05F89-2B49-4640-9D42-DA68E20D2D8F}" type="slidenum">
              <a:rPr lang="en-US" altLang="zh-CN"/>
              <a:pPr>
                <a:defRPr/>
              </a:pPr>
              <a:t>45</a:t>
            </a:fld>
            <a:endParaRPr lang="en-US" altLang="zh-CN"/>
          </a:p>
        </p:txBody>
      </p:sp>
      <p:sp>
        <p:nvSpPr>
          <p:cNvPr id="178178" name="Rectangle 2"/>
          <p:cNvSpPr>
            <a:spLocks noGrp="1" noRot="1" noChangeAspect="1" noChangeArrowheads="1" noTextEdit="1"/>
          </p:cNvSpPr>
          <p:nvPr>
            <p:ph type="sldImg"/>
          </p:nvPr>
        </p:nvSpPr>
        <p:spPr>
          <a:xfrm>
            <a:off x="1371600" y="1143000"/>
            <a:ext cx="4114800" cy="3086100"/>
          </a:xfrm>
          <a:ln/>
        </p:spPr>
      </p:sp>
      <p:sp>
        <p:nvSpPr>
          <p:cNvPr id="17817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6432216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A420CF-72C4-1744-A13F-55D3DBCE5D3D}" type="slidenum">
              <a:rPr lang="en-US" altLang="zh-CN"/>
              <a:pPr>
                <a:defRPr/>
              </a:pPr>
              <a:t>46</a:t>
            </a:fld>
            <a:endParaRPr lang="en-US" altLang="zh-CN"/>
          </a:p>
        </p:txBody>
      </p:sp>
      <p:sp>
        <p:nvSpPr>
          <p:cNvPr id="179202" name="Rectangle 2"/>
          <p:cNvSpPr>
            <a:spLocks noGrp="1" noRot="1" noChangeAspect="1" noChangeArrowheads="1" noTextEdit="1"/>
          </p:cNvSpPr>
          <p:nvPr>
            <p:ph type="sldImg"/>
          </p:nvPr>
        </p:nvSpPr>
        <p:spPr>
          <a:xfrm>
            <a:off x="1371600" y="1143000"/>
            <a:ext cx="4114800" cy="3086100"/>
          </a:xfrm>
          <a:ln/>
        </p:spPr>
      </p:sp>
      <p:sp>
        <p:nvSpPr>
          <p:cNvPr id="17920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6878702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40D1AE-073C-D645-AB31-935E55109C52}" type="slidenum">
              <a:rPr lang="en-US" altLang="zh-CN"/>
              <a:pPr>
                <a:defRPr/>
              </a:pPr>
              <a:t>47</a:t>
            </a:fld>
            <a:endParaRPr lang="en-US" altLang="zh-CN"/>
          </a:p>
        </p:txBody>
      </p:sp>
      <p:sp>
        <p:nvSpPr>
          <p:cNvPr id="180226" name="Rectangle 2"/>
          <p:cNvSpPr>
            <a:spLocks noGrp="1" noRot="1" noChangeAspect="1" noChangeArrowheads="1" noTextEdit="1"/>
          </p:cNvSpPr>
          <p:nvPr>
            <p:ph type="sldImg"/>
          </p:nvPr>
        </p:nvSpPr>
        <p:spPr>
          <a:xfrm>
            <a:off x="1371600" y="1143000"/>
            <a:ext cx="4114800" cy="3086100"/>
          </a:xfrm>
          <a:ln/>
        </p:spPr>
      </p:sp>
      <p:sp>
        <p:nvSpPr>
          <p:cNvPr id="18022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219205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4F3FD4-4805-7940-B8CA-04F9DB612EEC}" type="slidenum">
              <a:rPr lang="en-US" altLang="zh-CN"/>
              <a:pPr>
                <a:defRPr/>
              </a:pPr>
              <a:t>48</a:t>
            </a:fld>
            <a:endParaRPr lang="en-US" altLang="zh-CN"/>
          </a:p>
        </p:txBody>
      </p:sp>
      <p:sp>
        <p:nvSpPr>
          <p:cNvPr id="181250" name="Rectangle 2"/>
          <p:cNvSpPr>
            <a:spLocks noGrp="1" noRot="1" noChangeAspect="1" noChangeArrowheads="1" noTextEdit="1"/>
          </p:cNvSpPr>
          <p:nvPr>
            <p:ph type="sldImg"/>
          </p:nvPr>
        </p:nvSpPr>
        <p:spPr>
          <a:xfrm>
            <a:off x="1371600" y="1143000"/>
            <a:ext cx="4114800" cy="3086100"/>
          </a:xfrm>
          <a:ln/>
        </p:spPr>
      </p:sp>
      <p:sp>
        <p:nvSpPr>
          <p:cNvPr id="18125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144923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BA840B-28CC-3149-8178-C10A4EA4A20F}" type="slidenum">
              <a:rPr lang="en-US" altLang="zh-CN"/>
              <a:pPr>
                <a:defRPr/>
              </a:pPr>
              <a:t>49</a:t>
            </a:fld>
            <a:endParaRPr lang="en-US" altLang="zh-CN"/>
          </a:p>
        </p:txBody>
      </p:sp>
      <p:sp>
        <p:nvSpPr>
          <p:cNvPr id="265218" name="Rectangle 2"/>
          <p:cNvSpPr>
            <a:spLocks noGrp="1" noRot="1" noChangeAspect="1" noChangeArrowheads="1" noTextEdit="1"/>
          </p:cNvSpPr>
          <p:nvPr>
            <p:ph type="sldImg"/>
          </p:nvPr>
        </p:nvSpPr>
        <p:spPr>
          <a:xfrm>
            <a:off x="1371600" y="1143000"/>
            <a:ext cx="4114800" cy="3086100"/>
          </a:xfrm>
          <a:ln/>
        </p:spPr>
      </p:sp>
      <p:sp>
        <p:nvSpPr>
          <p:cNvPr id="265219" name="Rectangle 3"/>
          <p:cNvSpPr>
            <a:spLocks noGrp="1" noChangeArrowheads="1"/>
          </p:cNvSpPr>
          <p:nvPr>
            <p:ph type="body" idx="1"/>
          </p:nvPr>
        </p:nvSpPr>
        <p:spPr>
          <a:xfrm>
            <a:off x="914400" y="4343400"/>
            <a:ext cx="5029200" cy="4114800"/>
          </a:xfrm>
        </p:spPr>
        <p:txBody>
          <a:bodyPr/>
          <a:lstStyle/>
          <a:p>
            <a:pPr eaLnBrk="1" hangingPunct="1">
              <a:defRPr/>
            </a:pPr>
            <a:r>
              <a:rPr lang="zh-CN" altLang="en-US" smtClean="0"/>
              <a:t>方法的准确和精密度要达到什么样的要求才算标准方法，目前国际上还很难统一起来。要认识到，要获得较高的准确度，分析成分往往要呈指数增加。</a:t>
            </a:r>
          </a:p>
          <a:p>
            <a:pPr eaLnBrk="1" hangingPunct="1">
              <a:defRPr/>
            </a:pPr>
            <a:r>
              <a:rPr lang="zh-CN" altLang="en-US" smtClean="0"/>
              <a:t>标准方法往往是很复杂的，耗资较大，花费的时间也很长，并不利于例行分析。此外，也不是每个实验室都具备标准方法所要求的仪器与设备，因此一般实验室采用的是较为简单的现场分析方法，（或例行分析方法）采用的控制样品也不一定是标准样品，而是标准样品评价为准确的工作标准。</a:t>
            </a:r>
          </a:p>
        </p:txBody>
      </p:sp>
    </p:spTree>
    <p:extLst>
      <p:ext uri="{BB962C8B-B14F-4D97-AF65-F5344CB8AC3E}">
        <p14:creationId xmlns:p14="http://schemas.microsoft.com/office/powerpoint/2010/main" val="24154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977957E-9DC8-874E-9580-F6A5E960D86E}" type="slidenum">
              <a:rPr lang="en-US" altLang="zh-CN"/>
              <a:pPr>
                <a:defRPr/>
              </a:pPr>
              <a:t>5</a:t>
            </a:fld>
            <a:endParaRPr lang="en-US" altLang="zh-CN"/>
          </a:p>
        </p:txBody>
      </p:sp>
      <p:sp>
        <p:nvSpPr>
          <p:cNvPr id="120834" name="Rectangle 2"/>
          <p:cNvSpPr>
            <a:spLocks noGrp="1" noRot="1" noChangeAspect="1" noChangeArrowheads="1" noTextEdit="1"/>
          </p:cNvSpPr>
          <p:nvPr>
            <p:ph type="sldImg"/>
          </p:nvPr>
        </p:nvSpPr>
        <p:spPr>
          <a:xfrm>
            <a:off x="1371600" y="1143000"/>
            <a:ext cx="4114800" cy="3086100"/>
          </a:xfrm>
          <a:ln/>
        </p:spPr>
      </p:sp>
      <p:sp>
        <p:nvSpPr>
          <p:cNvPr id="12083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884107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C202F7B-49D8-6E40-A84D-0C4E849A2C07}" type="slidenum">
              <a:rPr lang="en-US" altLang="zh-CN"/>
              <a:pPr>
                <a:defRPr/>
              </a:pPr>
              <a:t>50</a:t>
            </a:fld>
            <a:endParaRPr lang="en-US" altLang="zh-CN"/>
          </a:p>
        </p:txBody>
      </p:sp>
      <p:sp>
        <p:nvSpPr>
          <p:cNvPr id="183298" name="Rectangle 2"/>
          <p:cNvSpPr>
            <a:spLocks noGrp="1" noRot="1" noChangeAspect="1" noChangeArrowheads="1" noTextEdit="1"/>
          </p:cNvSpPr>
          <p:nvPr>
            <p:ph type="sldImg"/>
          </p:nvPr>
        </p:nvSpPr>
        <p:spPr>
          <a:xfrm>
            <a:off x="1371600" y="1143000"/>
            <a:ext cx="4114800" cy="3086100"/>
          </a:xfrm>
          <a:ln/>
        </p:spPr>
      </p:sp>
      <p:sp>
        <p:nvSpPr>
          <p:cNvPr id="18329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346656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DCBE591-D0D7-B143-8B2D-3059E55B3BEF}" type="slidenum">
              <a:rPr lang="en-US" altLang="zh-CN"/>
              <a:pPr>
                <a:defRPr/>
              </a:pPr>
              <a:t>51</a:t>
            </a:fld>
            <a:endParaRPr lang="en-US" altLang="zh-CN"/>
          </a:p>
        </p:txBody>
      </p:sp>
      <p:sp>
        <p:nvSpPr>
          <p:cNvPr id="184322" name="Rectangle 2"/>
          <p:cNvSpPr>
            <a:spLocks noGrp="1" noRot="1" noChangeAspect="1" noChangeArrowheads="1" noTextEdit="1"/>
          </p:cNvSpPr>
          <p:nvPr>
            <p:ph type="sldImg"/>
          </p:nvPr>
        </p:nvSpPr>
        <p:spPr>
          <a:xfrm>
            <a:off x="1371600" y="1143000"/>
            <a:ext cx="4114800" cy="3086100"/>
          </a:xfrm>
          <a:ln/>
        </p:spPr>
      </p:sp>
      <p:sp>
        <p:nvSpPr>
          <p:cNvPr id="18432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421434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13B243-25DE-5E4E-975F-BC4B1A838094}" type="slidenum">
              <a:rPr lang="en-US" altLang="zh-CN"/>
              <a:pPr>
                <a:defRPr/>
              </a:pPr>
              <a:t>52</a:t>
            </a:fld>
            <a:endParaRPr lang="en-US" altLang="zh-CN"/>
          </a:p>
        </p:txBody>
      </p:sp>
      <p:sp>
        <p:nvSpPr>
          <p:cNvPr id="259074" name="Rectangle 2"/>
          <p:cNvSpPr>
            <a:spLocks noGrp="1" noRot="1" noChangeAspect="1" noChangeArrowheads="1" noTextEdit="1"/>
          </p:cNvSpPr>
          <p:nvPr>
            <p:ph type="sldImg"/>
          </p:nvPr>
        </p:nvSpPr>
        <p:spPr>
          <a:xfrm>
            <a:off x="1371600" y="1143000"/>
            <a:ext cx="4114800" cy="3086100"/>
          </a:xfrm>
          <a:ln/>
        </p:spPr>
      </p:sp>
      <p:sp>
        <p:nvSpPr>
          <p:cNvPr id="259075" name="Rectangle 3"/>
          <p:cNvSpPr>
            <a:spLocks noGrp="1" noChangeArrowheads="1"/>
          </p:cNvSpPr>
          <p:nvPr>
            <p:ph type="body" idx="1"/>
          </p:nvPr>
        </p:nvSpPr>
        <p:spPr>
          <a:xfrm>
            <a:off x="914400" y="4343400"/>
            <a:ext cx="5029200" cy="4114800"/>
          </a:xfrm>
        </p:spPr>
        <p:txBody>
          <a:bodyPr/>
          <a:lstStyle/>
          <a:p>
            <a:pPr eaLnBrk="1" hangingPunct="1">
              <a:defRPr/>
            </a:pPr>
            <a:endParaRPr lang="x-none" altLang="x-none" smtClean="0"/>
          </a:p>
        </p:txBody>
      </p:sp>
    </p:spTree>
    <p:extLst>
      <p:ext uri="{BB962C8B-B14F-4D97-AF65-F5344CB8AC3E}">
        <p14:creationId xmlns:p14="http://schemas.microsoft.com/office/powerpoint/2010/main" val="15994361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8EDB43-C9E9-F645-B60C-755EA097F7A7}" type="slidenum">
              <a:rPr lang="en-US" altLang="zh-CN"/>
              <a:pPr>
                <a:defRPr/>
              </a:pPr>
              <a:t>53</a:t>
            </a:fld>
            <a:endParaRPr lang="en-US" altLang="zh-CN"/>
          </a:p>
        </p:txBody>
      </p:sp>
      <p:sp>
        <p:nvSpPr>
          <p:cNvPr id="261122" name="Rectangle 2"/>
          <p:cNvSpPr>
            <a:spLocks noGrp="1" noRot="1" noChangeAspect="1" noChangeArrowheads="1" noTextEdit="1"/>
          </p:cNvSpPr>
          <p:nvPr>
            <p:ph type="sldImg"/>
          </p:nvPr>
        </p:nvSpPr>
        <p:spPr>
          <a:xfrm>
            <a:off x="1371600" y="1143000"/>
            <a:ext cx="4114800" cy="3086100"/>
          </a:xfrm>
          <a:ln/>
        </p:spPr>
      </p:sp>
      <p:sp>
        <p:nvSpPr>
          <p:cNvPr id="261123" name="Rectangle 3"/>
          <p:cNvSpPr>
            <a:spLocks noGrp="1" noChangeArrowheads="1"/>
          </p:cNvSpPr>
          <p:nvPr>
            <p:ph type="body" idx="1"/>
          </p:nvPr>
        </p:nvSpPr>
        <p:spPr>
          <a:xfrm>
            <a:off x="914400" y="4343400"/>
            <a:ext cx="5029200" cy="4114800"/>
          </a:xfrm>
        </p:spPr>
        <p:txBody>
          <a:bodyPr/>
          <a:lstStyle/>
          <a:p>
            <a:pPr eaLnBrk="1" hangingPunct="1">
              <a:defRPr/>
            </a:pPr>
            <a:r>
              <a:rPr lang="zh-CN" altLang="en-US" smtClean="0"/>
              <a:t>评价性：评价分析方法、分析仪器、操作人员的业务能力等</a:t>
            </a:r>
          </a:p>
          <a:p>
            <a:pPr eaLnBrk="1" hangingPunct="1">
              <a:defRPr/>
            </a:pPr>
            <a:r>
              <a:rPr lang="zh-CN" altLang="en-US" smtClean="0"/>
              <a:t>溯源性：把化学测量溯源到国家标准</a:t>
            </a:r>
          </a:p>
          <a:p>
            <a:pPr eaLnBrk="1" hangingPunct="1">
              <a:defRPr/>
            </a:pPr>
            <a:r>
              <a:rPr lang="zh-CN" altLang="en-US" smtClean="0"/>
              <a:t>保证性：在长期质量控制中起保证作用</a:t>
            </a:r>
          </a:p>
        </p:txBody>
      </p:sp>
    </p:spTree>
    <p:extLst>
      <p:ext uri="{BB962C8B-B14F-4D97-AF65-F5344CB8AC3E}">
        <p14:creationId xmlns:p14="http://schemas.microsoft.com/office/powerpoint/2010/main" val="9203290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798C61-357F-E14B-96C6-1EEB9D3279E2}" type="slidenum">
              <a:rPr lang="en-US" altLang="zh-CN"/>
              <a:pPr>
                <a:defRPr/>
              </a:pPr>
              <a:t>54</a:t>
            </a:fld>
            <a:endParaRPr lang="en-US" altLang="zh-CN"/>
          </a:p>
        </p:txBody>
      </p:sp>
      <p:sp>
        <p:nvSpPr>
          <p:cNvPr id="189442" name="Rectangle 2"/>
          <p:cNvSpPr>
            <a:spLocks noGrp="1" noRot="1" noChangeAspect="1" noChangeArrowheads="1" noTextEdit="1"/>
          </p:cNvSpPr>
          <p:nvPr>
            <p:ph type="sldImg"/>
          </p:nvPr>
        </p:nvSpPr>
        <p:spPr>
          <a:xfrm>
            <a:off x="1371600" y="1143000"/>
            <a:ext cx="4114800" cy="3086100"/>
          </a:xfrm>
          <a:ln/>
        </p:spPr>
      </p:sp>
      <p:sp>
        <p:nvSpPr>
          <p:cNvPr id="18944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7655234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08279B5-D2C7-2645-B75D-C68394AA2053}" type="slidenum">
              <a:rPr lang="en-US" altLang="zh-CN"/>
              <a:pPr>
                <a:defRPr/>
              </a:pPr>
              <a:t>55</a:t>
            </a:fld>
            <a:endParaRPr lang="en-US" altLang="zh-CN"/>
          </a:p>
        </p:txBody>
      </p:sp>
      <p:sp>
        <p:nvSpPr>
          <p:cNvPr id="190466" name="Rectangle 2"/>
          <p:cNvSpPr>
            <a:spLocks noGrp="1" noRot="1" noChangeAspect="1" noChangeArrowheads="1" noTextEdit="1"/>
          </p:cNvSpPr>
          <p:nvPr>
            <p:ph type="sldImg"/>
          </p:nvPr>
        </p:nvSpPr>
        <p:spPr>
          <a:xfrm>
            <a:off x="1371600" y="1143000"/>
            <a:ext cx="4114800" cy="3086100"/>
          </a:xfrm>
          <a:ln/>
        </p:spPr>
      </p:sp>
      <p:sp>
        <p:nvSpPr>
          <p:cNvPr id="19046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21100980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CA8339-1CD5-C749-9EB7-DDD7E835A90D}" type="slidenum">
              <a:rPr lang="en-US" altLang="zh-CN"/>
              <a:pPr>
                <a:defRPr/>
              </a:pPr>
              <a:t>56</a:t>
            </a:fld>
            <a:endParaRPr lang="en-US" altLang="zh-CN"/>
          </a:p>
        </p:txBody>
      </p:sp>
      <p:sp>
        <p:nvSpPr>
          <p:cNvPr id="193538" name="Rectangle 2"/>
          <p:cNvSpPr>
            <a:spLocks noGrp="1" noRot="1" noChangeAspect="1" noChangeArrowheads="1" noTextEdit="1"/>
          </p:cNvSpPr>
          <p:nvPr>
            <p:ph type="sldImg"/>
          </p:nvPr>
        </p:nvSpPr>
        <p:spPr>
          <a:xfrm>
            <a:off x="1371600" y="1143000"/>
            <a:ext cx="4114800" cy="3086100"/>
          </a:xfrm>
          <a:ln/>
        </p:spPr>
      </p:sp>
      <p:sp>
        <p:nvSpPr>
          <p:cNvPr id="193539"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948316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6BBD1E-4635-8544-844A-838E198FAA5B}" type="slidenum">
              <a:rPr lang="en-US" altLang="zh-CN"/>
              <a:pPr>
                <a:defRPr/>
              </a:pPr>
              <a:t>6</a:t>
            </a:fld>
            <a:endParaRPr lang="en-US" altLang="zh-CN"/>
          </a:p>
        </p:txBody>
      </p:sp>
      <p:sp>
        <p:nvSpPr>
          <p:cNvPr id="21506" name="Rectangle 2"/>
          <p:cNvSpPr>
            <a:spLocks noGrp="1" noRot="1" noChangeAspect="1" noChangeArrowheads="1" noTextEdit="1"/>
          </p:cNvSpPr>
          <p:nvPr>
            <p:ph type="sldImg"/>
          </p:nvPr>
        </p:nvSpPr>
        <p:spPr>
          <a:xfrm>
            <a:off x="1371600" y="1143000"/>
            <a:ext cx="4114800" cy="3086100"/>
          </a:xfrm>
          <a:ln/>
        </p:spPr>
      </p:sp>
      <p:sp>
        <p:nvSpPr>
          <p:cNvPr id="21507"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83943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761136C-6518-0140-B5CB-4157C3696A51}" type="slidenum">
              <a:rPr lang="en-US" altLang="zh-CN"/>
              <a:pPr>
                <a:defRPr/>
              </a:pPr>
              <a:t>7</a:t>
            </a:fld>
            <a:endParaRPr lang="en-US" altLang="zh-CN"/>
          </a:p>
        </p:txBody>
      </p:sp>
      <p:sp>
        <p:nvSpPr>
          <p:cNvPr id="23554" name="Rectangle 2"/>
          <p:cNvSpPr>
            <a:spLocks noGrp="1" noRot="1" noChangeAspect="1" noChangeArrowheads="1" noTextEdit="1"/>
          </p:cNvSpPr>
          <p:nvPr>
            <p:ph type="sldImg"/>
          </p:nvPr>
        </p:nvSpPr>
        <p:spPr>
          <a:xfrm>
            <a:off x="1371600" y="1143000"/>
            <a:ext cx="4114800" cy="3086100"/>
          </a:xfrm>
          <a:ln/>
        </p:spPr>
      </p:sp>
      <p:sp>
        <p:nvSpPr>
          <p:cNvPr id="23555"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31226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33168A0-742E-BF42-B2EB-AE6250311286}" type="slidenum">
              <a:rPr lang="en-US" altLang="zh-CN"/>
              <a:pPr>
                <a:defRPr/>
              </a:pPr>
              <a:t>8</a:t>
            </a:fld>
            <a:endParaRPr lang="en-US" altLang="zh-CN"/>
          </a:p>
        </p:txBody>
      </p:sp>
      <p:sp>
        <p:nvSpPr>
          <p:cNvPr id="122882" name="Rectangle 2"/>
          <p:cNvSpPr>
            <a:spLocks noGrp="1" noRot="1" noChangeAspect="1" noChangeArrowheads="1" noTextEdit="1"/>
          </p:cNvSpPr>
          <p:nvPr>
            <p:ph type="sldImg"/>
          </p:nvPr>
        </p:nvSpPr>
        <p:spPr>
          <a:xfrm>
            <a:off x="1371600" y="1143000"/>
            <a:ext cx="4114800" cy="3086100"/>
          </a:xfrm>
          <a:ln/>
        </p:spPr>
      </p:sp>
      <p:sp>
        <p:nvSpPr>
          <p:cNvPr id="122883"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863143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32096BC-3E10-114D-B9E9-983EEC214E7D}" type="slidenum">
              <a:rPr lang="en-US" altLang="zh-CN"/>
              <a:pPr>
                <a:defRPr/>
              </a:pPr>
              <a:t>9</a:t>
            </a:fld>
            <a:endParaRPr lang="en-US" altLang="zh-CN"/>
          </a:p>
        </p:txBody>
      </p:sp>
      <p:sp>
        <p:nvSpPr>
          <p:cNvPr id="124930" name="Rectangle 2"/>
          <p:cNvSpPr>
            <a:spLocks noGrp="1" noRot="1" noChangeAspect="1" noChangeArrowheads="1" noTextEdit="1"/>
          </p:cNvSpPr>
          <p:nvPr>
            <p:ph type="sldImg"/>
          </p:nvPr>
        </p:nvSpPr>
        <p:spPr>
          <a:xfrm>
            <a:off x="1371600" y="1143000"/>
            <a:ext cx="4114800" cy="3086100"/>
          </a:xfrm>
          <a:ln/>
        </p:spPr>
      </p:sp>
      <p:sp>
        <p:nvSpPr>
          <p:cNvPr id="124931" name="Rectangle 3"/>
          <p:cNvSpPr>
            <a:spLocks noGrp="1" noChangeArrowheads="1"/>
          </p:cNvSpPr>
          <p:nvPr>
            <p:ph type="body" idx="1"/>
          </p:nvPr>
        </p:nvSpPr>
        <p:spPr/>
        <p:txBody>
          <a:bodyPr/>
          <a:lstStyle/>
          <a:p>
            <a:pPr eaLnBrk="1" hangingPunct="1">
              <a:defRPr/>
            </a:pPr>
            <a:endParaRPr lang="x-none" altLang="x-none" smtClean="0"/>
          </a:p>
        </p:txBody>
      </p:sp>
    </p:spTree>
    <p:extLst>
      <p:ext uri="{BB962C8B-B14F-4D97-AF65-F5344CB8AC3E}">
        <p14:creationId xmlns:p14="http://schemas.microsoft.com/office/powerpoint/2010/main" val="1657415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825627"/>
            <a:ext cx="3867150" cy="2098675"/>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4648200" y="4076702"/>
            <a:ext cx="3867150" cy="21002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394093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1478210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40367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28650" y="365127"/>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7"/>
            <a:ext cx="3867150" cy="2098675"/>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quarter" idx="2"/>
          </p:nvPr>
        </p:nvSpPr>
        <p:spPr>
          <a:xfrm>
            <a:off x="4648200" y="1825627"/>
            <a:ext cx="3867150" cy="2098675"/>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内容占位符 4"/>
          <p:cNvSpPr>
            <a:spLocks noGrp="1"/>
          </p:cNvSpPr>
          <p:nvPr>
            <p:ph sz="quarter" idx="3"/>
          </p:nvPr>
        </p:nvSpPr>
        <p:spPr>
          <a:xfrm>
            <a:off x="628650" y="4076702"/>
            <a:ext cx="3867150" cy="21002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6" name="内容占位符 5"/>
          <p:cNvSpPr>
            <a:spLocks noGrp="1"/>
          </p:cNvSpPr>
          <p:nvPr>
            <p:ph sz="quarter" idx="4"/>
          </p:nvPr>
        </p:nvSpPr>
        <p:spPr>
          <a:xfrm>
            <a:off x="4648200" y="4076702"/>
            <a:ext cx="3867150" cy="21002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Tree>
    <p:extLst>
      <p:ext uri="{BB962C8B-B14F-4D97-AF65-F5344CB8AC3E}">
        <p14:creationId xmlns:p14="http://schemas.microsoft.com/office/powerpoint/2010/main" val="2007526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B48AF8B-6D5E-D74F-88AB-2466459BE743}"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31D4D3F7-DF2F-EA41-A86F-8560D137457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3DB6751-8EDC-6F48-9B34-04B3630CC184}"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DC28B11-406C-7247-A73E-B08662CE772C}"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7B425112-1BD3-E44C-9CA9-86D06B0224F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C37A81FA-66FB-DB45-85A4-B6F02488A4D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C8269491-DCAF-AB47-ADAA-1D812F32CDE1}"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3BBA441-7166-6B49-A693-00DC85E1BEC0}"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55030D7-C5F5-B641-A652-9315DE685F25}"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AF6BAFE-D5BF-2345-9DE3-89ED2AF18492}"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3F1A55A-168D-B444-9003-3C10822DF977}"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452EE11-89BD-B247-B962-F3F4477714CE}" type="slidenum">
              <a:rPr lang="en-US" altLang="zh-CN">
                <a:solidFill>
                  <a:srgbClr val="000000"/>
                </a:solidFill>
              </a:rPr>
              <a:pPr>
                <a:defRPr/>
              </a:pPr>
              <a:t>‹#›</a:t>
            </a:fld>
            <a:endParaRPr lang="en-US" altLang="zh-CN">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FDDC469-A18B-4146-997F-8FE39BBEE7BB}" type="datetimeFigureOut">
              <a:rPr kumimoji="1" lang="zh-CN" altLang="en-US" smtClean="0"/>
              <a:t>2025/3/2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A825969-C059-5D47-B6DE-9405096909BF}"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DDC469-A18B-4146-997F-8FE39BBEE7BB}" type="datetimeFigureOut">
              <a:rPr kumimoji="1" lang="zh-CN" altLang="en-US" smtClean="0"/>
              <a:t>2025/3/2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825969-C059-5D47-B6DE-9405096909BF}" type="slidenum">
              <a:rPr kumimoji="1" lang="zh-CN" altLang="en-US" smtClean="0"/>
              <a:t>‹#›</a:t>
            </a:fld>
            <a:endParaRPr kumimoji="1" lang="zh-CN" altLang="en-US"/>
          </a:p>
        </p:txBody>
      </p:sp>
    </p:spTree>
    <p:extLst>
      <p:ext uri="{BB962C8B-B14F-4D97-AF65-F5344CB8AC3E}">
        <p14:creationId xmlns:p14="http://schemas.microsoft.com/office/powerpoint/2010/main" val="1222105533"/>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anose="02010600030101010101" pitchFamily="2" charset="-122"/>
              </a:defRPr>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F1ADF303-CB39-AF45-807A-8EDBBCB7BB4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4338882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slide" Target="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1.bin"/><Relationship Id="rId5" Type="http://schemas.openxmlformats.org/officeDocument/2006/relationships/image" Target="../media/image3.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oleObject" Target="../embeddings/oleObject2.bin"/><Relationship Id="rId5" Type="http://schemas.openxmlformats.org/officeDocument/2006/relationships/image" Target="../media/image4.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1" Type="http://schemas.openxmlformats.org/officeDocument/2006/relationships/image" Target="../media/image11.wmf"/><Relationship Id="rId12" Type="http://schemas.openxmlformats.org/officeDocument/2006/relationships/oleObject" Target="../embeddings/oleObject7.bin"/><Relationship Id="rId13" Type="http://schemas.openxmlformats.org/officeDocument/2006/relationships/image" Target="../media/image12.wmf"/><Relationship Id="rId1" Type="http://schemas.openxmlformats.org/officeDocument/2006/relationships/vmlDrawing" Target="../drawings/vmlDrawing3.vml"/><Relationship Id="rId2" Type="http://schemas.openxmlformats.org/officeDocument/2006/relationships/slideLayout" Target="../slideLayouts/slideLayout15.xml"/><Relationship Id="rId3" Type="http://schemas.openxmlformats.org/officeDocument/2006/relationships/notesSlide" Target="../notesSlides/notesSlide38.xml"/><Relationship Id="rId4" Type="http://schemas.openxmlformats.org/officeDocument/2006/relationships/oleObject" Target="../embeddings/oleObject3.bin"/><Relationship Id="rId5" Type="http://schemas.openxmlformats.org/officeDocument/2006/relationships/image" Target="../media/image8.wmf"/><Relationship Id="rId6" Type="http://schemas.openxmlformats.org/officeDocument/2006/relationships/oleObject" Target="../embeddings/oleObject4.bin"/><Relationship Id="rId7" Type="http://schemas.openxmlformats.org/officeDocument/2006/relationships/image" Target="../media/image9.wmf"/><Relationship Id="rId8" Type="http://schemas.openxmlformats.org/officeDocument/2006/relationships/oleObject" Target="../embeddings/oleObject5.bin"/><Relationship Id="rId9" Type="http://schemas.openxmlformats.org/officeDocument/2006/relationships/image" Target="../media/image10.wmf"/><Relationship Id="rId10"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8"/>
          <p:cNvSpPr>
            <a:spLocks noGrp="1" noChangeArrowheads="1"/>
          </p:cNvSpPr>
          <p:nvPr>
            <p:ph type="ctrTitle"/>
          </p:nvPr>
        </p:nvSpPr>
        <p:spPr>
          <a:xfrm>
            <a:off x="533400" y="302724"/>
            <a:ext cx="8267700" cy="1831975"/>
          </a:xfrm>
        </p:spPr>
        <p:txBody>
          <a:bodyPr/>
          <a:lstStyle/>
          <a:p>
            <a:pPr eaLnBrk="1" hangingPunct="1"/>
            <a:r>
              <a:rPr lang="zh-CN" altLang="zh-CN" sz="4000" dirty="0" smtClean="0">
                <a:latin typeface="黑体" charset="-122"/>
                <a:ea typeface="黑体" charset="-122"/>
              </a:rPr>
              <a:t>第</a:t>
            </a:r>
            <a:r>
              <a:rPr lang="en-US" altLang="zh-CN" sz="4000" dirty="0" smtClean="0">
                <a:latin typeface="黑体" charset="-122"/>
                <a:ea typeface="黑体" charset="-122"/>
              </a:rPr>
              <a:t>4</a:t>
            </a:r>
            <a:r>
              <a:rPr lang="zh-CN" altLang="zh-CN" sz="4000" dirty="0" smtClean="0">
                <a:latin typeface="黑体" charset="-122"/>
                <a:ea typeface="黑体" charset="-122"/>
              </a:rPr>
              <a:t>章</a:t>
            </a:r>
            <a:r>
              <a:rPr lang="zh-CN" altLang="en-US" sz="4000" dirty="0" smtClean="0">
                <a:latin typeface="黑体" charset="-122"/>
                <a:ea typeface="黑体" charset="-122"/>
              </a:rPr>
              <a:t>   分析化学中的质量保证与质量控制</a:t>
            </a:r>
            <a:br>
              <a:rPr lang="zh-CN" altLang="en-US" sz="4000" dirty="0" smtClean="0">
                <a:latin typeface="黑体" charset="-122"/>
                <a:ea typeface="黑体" charset="-122"/>
              </a:rPr>
            </a:br>
            <a:endParaRPr lang="zh-CN" altLang="en-US" sz="4000" dirty="0">
              <a:latin typeface="黑体" charset="-122"/>
              <a:ea typeface="黑体" charset="-122"/>
            </a:endParaRPr>
          </a:p>
        </p:txBody>
      </p:sp>
      <p:sp>
        <p:nvSpPr>
          <p:cNvPr id="4099" name="Rectangle 9"/>
          <p:cNvSpPr>
            <a:spLocks noChangeArrowheads="1"/>
          </p:cNvSpPr>
          <p:nvPr/>
        </p:nvSpPr>
        <p:spPr bwMode="auto">
          <a:xfrm>
            <a:off x="533400" y="4038600"/>
            <a:ext cx="80772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fontAlgn="base">
              <a:lnSpc>
                <a:spcPct val="85000"/>
              </a:lnSpc>
              <a:spcBef>
                <a:spcPct val="0"/>
              </a:spcBef>
              <a:spcAft>
                <a:spcPct val="0"/>
              </a:spcAft>
              <a:buFontTx/>
              <a:buNone/>
            </a:pPr>
            <a:r>
              <a:rPr lang="zh-CN" altLang="en-US" sz="2800" b="1" dirty="0" smtClean="0">
                <a:solidFill>
                  <a:srgbClr val="5F5F5F"/>
                </a:solidFill>
                <a:ea typeface="楷体_GB2312" charset="0"/>
              </a:rPr>
              <a:t>张元庆    </a:t>
            </a:r>
            <a:r>
              <a:rPr lang="zh-CN" altLang="en-US" b="1" dirty="0" smtClean="0">
                <a:solidFill>
                  <a:srgbClr val="5F5F5F"/>
                </a:solidFill>
                <a:ea typeface="楷体_GB2312" charset="0"/>
              </a:rPr>
              <a:t/>
            </a:r>
            <a:br>
              <a:rPr lang="zh-CN" altLang="en-US" b="1" dirty="0" smtClean="0">
                <a:solidFill>
                  <a:srgbClr val="5F5F5F"/>
                </a:solidFill>
                <a:ea typeface="楷体_GB2312" charset="0"/>
              </a:rPr>
            </a:br>
            <a:r>
              <a:rPr lang="zh-CN" altLang="en-US" sz="2400" b="1" dirty="0" smtClean="0">
                <a:solidFill>
                  <a:srgbClr val="5F5F5F"/>
                </a:solidFill>
                <a:ea typeface="楷体_GB2312" charset="0"/>
              </a:rPr>
              <a:t>中山大学药学院</a:t>
            </a:r>
            <a:r>
              <a:rPr lang="zh-CN" altLang="en-US" sz="2800" b="1" dirty="0" smtClean="0">
                <a:solidFill>
                  <a:srgbClr val="5F5F5F"/>
                </a:solidFill>
                <a:ea typeface="楷体_GB2312" charset="0"/>
              </a:rPr>
              <a:t/>
            </a:r>
            <a:br>
              <a:rPr lang="zh-CN" altLang="en-US" sz="2800" b="1" dirty="0" smtClean="0">
                <a:solidFill>
                  <a:srgbClr val="5F5F5F"/>
                </a:solidFill>
                <a:ea typeface="楷体_GB2312" charset="0"/>
              </a:rPr>
            </a:br>
            <a:r>
              <a:rPr lang="zh-CN" altLang="en-US" sz="2800" b="1" dirty="0" smtClean="0">
                <a:solidFill>
                  <a:srgbClr val="5F5F5F"/>
                </a:solidFill>
                <a:ea typeface="楷体_GB2312" charset="0"/>
              </a:rPr>
              <a:t/>
            </a:r>
            <a:br>
              <a:rPr lang="zh-CN" altLang="en-US" sz="2800" b="1" dirty="0" smtClean="0">
                <a:solidFill>
                  <a:srgbClr val="5F5F5F"/>
                </a:solidFill>
                <a:ea typeface="楷体_GB2312" charset="0"/>
              </a:rPr>
            </a:br>
            <a:endParaRPr lang="en-US" altLang="zh-CN" sz="2400" b="1" dirty="0" smtClean="0">
              <a:solidFill>
                <a:srgbClr val="5F5F5F"/>
              </a:solidFill>
            </a:endParaRPr>
          </a:p>
          <a:p>
            <a:pPr fontAlgn="base">
              <a:lnSpc>
                <a:spcPct val="85000"/>
              </a:lnSpc>
              <a:spcBef>
                <a:spcPct val="0"/>
              </a:spcBef>
              <a:spcAft>
                <a:spcPct val="0"/>
              </a:spcAft>
              <a:buFontTx/>
              <a:buNone/>
            </a:pPr>
            <a:r>
              <a:rPr lang="en-US" altLang="zh-CN" sz="2400" b="1" dirty="0" smtClean="0">
                <a:solidFill>
                  <a:srgbClr val="5F5F5F"/>
                </a:solidFill>
              </a:rPr>
              <a:t>zhangyq65@mail.sysu.edu.cn</a:t>
            </a:r>
          </a:p>
        </p:txBody>
      </p:sp>
      <p:sp>
        <p:nvSpPr>
          <p:cNvPr id="4100" name="Text Box 12"/>
          <p:cNvSpPr txBox="1">
            <a:spLocks noChangeArrowheads="1"/>
          </p:cNvSpPr>
          <p:nvPr/>
        </p:nvSpPr>
        <p:spPr bwMode="auto">
          <a:xfrm>
            <a:off x="590550" y="2134699"/>
            <a:ext cx="8001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宋体" charset="-122"/>
              </a:defRPr>
            </a:lvl1pPr>
            <a:lvl2pPr marL="742950" indent="-285750">
              <a:spcBef>
                <a:spcPct val="20000"/>
              </a:spcBef>
              <a:buChar char="–"/>
              <a:defRPr sz="2800">
                <a:solidFill>
                  <a:schemeClr val="tx1"/>
                </a:solidFill>
                <a:latin typeface="Arial" charset="0"/>
                <a:ea typeface="宋体" charset="-122"/>
              </a:defRPr>
            </a:lvl2pPr>
            <a:lvl3pPr marL="1143000" indent="-228600">
              <a:spcBef>
                <a:spcPct val="20000"/>
              </a:spcBef>
              <a:buChar char="•"/>
              <a:defRPr sz="2400">
                <a:solidFill>
                  <a:schemeClr val="tx1"/>
                </a:solidFill>
                <a:latin typeface="Arial" charset="0"/>
                <a:ea typeface="宋体" charset="-122"/>
              </a:defRPr>
            </a:lvl3pPr>
            <a:lvl4pPr marL="1600200" indent="-228600">
              <a:spcBef>
                <a:spcPct val="20000"/>
              </a:spcBef>
              <a:buChar char="–"/>
              <a:defRPr sz="2000">
                <a:solidFill>
                  <a:schemeClr val="tx1"/>
                </a:solidFill>
                <a:latin typeface="Arial" charset="0"/>
                <a:ea typeface="宋体" charset="-122"/>
              </a:defRPr>
            </a:lvl4pPr>
            <a:lvl5pPr marL="2057400" indent="-22860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fontAlgn="base">
              <a:spcAft>
                <a:spcPct val="0"/>
              </a:spcAft>
              <a:buFontTx/>
              <a:buNone/>
            </a:pPr>
            <a:r>
              <a:rPr kumimoji="1" lang="en-US" altLang="zh-CN" sz="4000" b="1" dirty="0">
                <a:solidFill>
                  <a:srgbClr val="000000"/>
                </a:solidFill>
              </a:rPr>
              <a:t>Quality </a:t>
            </a:r>
            <a:r>
              <a:rPr kumimoji="1" lang="en-US" altLang="zh-CN" sz="4000" b="1" dirty="0" smtClean="0">
                <a:solidFill>
                  <a:srgbClr val="000000"/>
                </a:solidFill>
              </a:rPr>
              <a:t>Assurance </a:t>
            </a:r>
            <a:r>
              <a:rPr kumimoji="1" lang="en-US" altLang="zh-CN" sz="4000" b="1" dirty="0">
                <a:solidFill>
                  <a:srgbClr val="000000"/>
                </a:solidFill>
              </a:rPr>
              <a:t>and </a:t>
            </a:r>
            <a:r>
              <a:rPr kumimoji="1" lang="en-US" altLang="zh-CN" sz="4000" b="1" dirty="0" smtClean="0">
                <a:solidFill>
                  <a:srgbClr val="000000"/>
                </a:solidFill>
              </a:rPr>
              <a:t>Quality Control </a:t>
            </a:r>
            <a:r>
              <a:rPr kumimoji="1" lang="en-US" altLang="zh-CN" sz="4000" b="1" dirty="0">
                <a:solidFill>
                  <a:srgbClr val="000000"/>
                </a:solidFill>
              </a:rPr>
              <a:t>in analytical chemistry</a:t>
            </a:r>
            <a:endParaRPr lang="en-US" altLang="zh-CN" sz="4000" b="1" dirty="0" smtClean="0">
              <a:solidFill>
                <a:srgbClr val="000000"/>
              </a:solidFill>
            </a:endParaRPr>
          </a:p>
        </p:txBody>
      </p:sp>
    </p:spTree>
    <p:extLst>
      <p:ext uri="{BB962C8B-B14F-4D97-AF65-F5344CB8AC3E}">
        <p14:creationId xmlns:p14="http://schemas.microsoft.com/office/powerpoint/2010/main" val="664131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0827" y="333375"/>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chemeClr val="hlink"/>
                </a:solidFill>
              </a:rPr>
              <a:t>可比性</a:t>
            </a:r>
          </a:p>
        </p:txBody>
      </p:sp>
      <p:sp>
        <p:nvSpPr>
          <p:cNvPr id="26629" name="Text Box 5"/>
          <p:cNvSpPr txBox="1">
            <a:spLocks noChangeArrowheads="1"/>
          </p:cNvSpPr>
          <p:nvPr/>
        </p:nvSpPr>
        <p:spPr bwMode="auto">
          <a:xfrm>
            <a:off x="250827" y="1268413"/>
            <a:ext cx="77771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a:t>     </a:t>
            </a:r>
            <a:r>
              <a:rPr lang="zh-CN" altLang="en-US" sz="2800" b="1"/>
              <a:t>用不同分析方法测定同一试样时，所得结果的吻合程度</a:t>
            </a:r>
            <a:endParaRPr lang="zh-CN" altLang="en-US" b="1"/>
          </a:p>
        </p:txBody>
      </p:sp>
      <p:grpSp>
        <p:nvGrpSpPr>
          <p:cNvPr id="26634" name="Group 10"/>
          <p:cNvGrpSpPr>
            <a:grpSpLocks/>
          </p:cNvGrpSpPr>
          <p:nvPr/>
        </p:nvGrpSpPr>
        <p:grpSpPr bwMode="auto">
          <a:xfrm>
            <a:off x="395290" y="2420938"/>
            <a:ext cx="7920037" cy="3448050"/>
            <a:chOff x="249" y="1570"/>
            <a:chExt cx="4989" cy="2172"/>
          </a:xfrm>
        </p:grpSpPr>
        <p:sp>
          <p:nvSpPr>
            <p:cNvPr id="26632" name="Text Box 8"/>
            <p:cNvSpPr txBox="1">
              <a:spLocks noChangeArrowheads="1"/>
            </p:cNvSpPr>
            <p:nvPr/>
          </p:nvSpPr>
          <p:spPr bwMode="auto">
            <a:xfrm>
              <a:off x="521" y="2069"/>
              <a:ext cx="4717" cy="1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buClr>
                  <a:srgbClr val="FF66CC"/>
                </a:buClr>
                <a:buFont typeface="Wingdings" charset="2"/>
                <a:buChar char="ü"/>
                <a:defRPr/>
              </a:pPr>
              <a:r>
                <a:rPr lang="en-US" altLang="zh-CN" sz="2800" b="1" dirty="0"/>
                <a:t> </a:t>
              </a:r>
              <a:r>
                <a:rPr lang="zh-CN" altLang="en-US" sz="2800" b="1" dirty="0"/>
                <a:t>各实验室内对同一试样的分析结果可比；</a:t>
              </a:r>
            </a:p>
            <a:p>
              <a:pPr eaLnBrk="1" hangingPunct="1">
                <a:spcBef>
                  <a:spcPct val="50000"/>
                </a:spcBef>
                <a:buClr>
                  <a:srgbClr val="FF66CC"/>
                </a:buClr>
                <a:buFont typeface="Wingdings" charset="2"/>
                <a:buChar char="ü"/>
                <a:defRPr/>
              </a:pPr>
              <a:r>
                <a:rPr lang="zh-CN" altLang="en-US" sz="2800" b="1" dirty="0"/>
                <a:t> 各实验室间对同一试样的分析结果可比；</a:t>
              </a:r>
            </a:p>
            <a:p>
              <a:pPr eaLnBrk="1" hangingPunct="1">
                <a:spcBef>
                  <a:spcPct val="50000"/>
                </a:spcBef>
                <a:buClr>
                  <a:srgbClr val="FF66CC"/>
                </a:buClr>
                <a:buFont typeface="Wingdings" charset="2"/>
                <a:buChar char="ü"/>
                <a:defRPr/>
              </a:pPr>
              <a:r>
                <a:rPr lang="zh-CN" altLang="en-US" sz="2800" b="1" dirty="0"/>
                <a:t> 相同项目在没有特殊情况是，历年同期数据</a:t>
              </a:r>
              <a:br>
                <a:rPr lang="zh-CN" altLang="en-US" sz="2800" b="1" dirty="0"/>
              </a:br>
              <a:r>
                <a:rPr lang="zh-CN" altLang="en-US" sz="2800" b="1" dirty="0"/>
                <a:t>   可比</a:t>
              </a:r>
              <a:br>
                <a:rPr lang="zh-CN" altLang="en-US" sz="2800" b="1" dirty="0"/>
              </a:br>
              <a:r>
                <a:rPr lang="zh-CN" altLang="en-US" sz="2800" b="1" dirty="0"/>
                <a:t>        </a:t>
              </a:r>
              <a:r>
                <a:rPr lang="en-US" altLang="zh-CN" sz="2800" b="1" dirty="0">
                  <a:latin typeface="Arial" charset="0"/>
                </a:rPr>
                <a:t>……</a:t>
              </a:r>
              <a:endParaRPr lang="en-US" altLang="zh-CN" sz="2800" b="1" dirty="0"/>
            </a:p>
          </p:txBody>
        </p:sp>
        <p:sp>
          <p:nvSpPr>
            <p:cNvPr id="26633" name="Rectangle 9"/>
            <p:cNvSpPr>
              <a:spLocks noChangeArrowheads="1"/>
            </p:cNvSpPr>
            <p:nvPr/>
          </p:nvSpPr>
          <p:spPr bwMode="auto">
            <a:xfrm>
              <a:off x="249" y="1570"/>
              <a:ext cx="8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zh-CN" altLang="en-US" sz="3200" b="1">
                  <a:solidFill>
                    <a:srgbClr val="3333FF"/>
                  </a:solidFill>
                </a:rPr>
                <a:t>要求：</a:t>
              </a:r>
            </a:p>
          </p:txBody>
        </p:sp>
      </p:grpSp>
    </p:spTree>
    <p:extLst>
      <p:ext uri="{BB962C8B-B14F-4D97-AF65-F5344CB8AC3E}">
        <p14:creationId xmlns:p14="http://schemas.microsoft.com/office/powerpoint/2010/main" val="41418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34"/>
                                        </p:tgtEl>
                                        <p:attrNameLst>
                                          <p:attrName>style.visibility</p:attrName>
                                        </p:attrNameLst>
                                      </p:cBhvr>
                                      <p:to>
                                        <p:strVal val="visible"/>
                                      </p:to>
                                    </p:set>
                                    <p:animEffect transition="in" filter="blinds(horizontal)">
                                      <p:cBhvr>
                                        <p:cTn id="7" dur="500"/>
                                        <p:tgtEl>
                                          <p:spTgt spid="26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250827" y="333375"/>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chemeClr val="hlink"/>
                </a:solidFill>
              </a:rPr>
              <a:t>完整性</a:t>
            </a:r>
          </a:p>
        </p:txBody>
      </p:sp>
      <p:sp>
        <p:nvSpPr>
          <p:cNvPr id="28677" name="Text Box 5"/>
          <p:cNvSpPr txBox="1">
            <a:spLocks noChangeArrowheads="1"/>
          </p:cNvSpPr>
          <p:nvPr/>
        </p:nvSpPr>
        <p:spPr bwMode="auto">
          <a:xfrm>
            <a:off x="250827" y="1052515"/>
            <a:ext cx="79216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a:t>     </a:t>
            </a:r>
            <a:r>
              <a:rPr lang="zh-CN" altLang="en-US" sz="2800" b="1"/>
              <a:t>强调工作总体规划的切实完成，即保证按预期计划取得有系统性和连续性的有效试样，而且无缺漏地获得这些试样的分析结果及有关信息</a:t>
            </a:r>
          </a:p>
        </p:txBody>
      </p:sp>
      <p:sp>
        <p:nvSpPr>
          <p:cNvPr id="28678" name="Text Box 6"/>
          <p:cNvSpPr txBox="1">
            <a:spLocks noChangeArrowheads="1"/>
          </p:cNvSpPr>
          <p:nvPr/>
        </p:nvSpPr>
        <p:spPr bwMode="auto">
          <a:xfrm>
            <a:off x="179388" y="2997202"/>
            <a:ext cx="84963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a:solidFill>
                  <a:schemeClr val="hlink"/>
                </a:solidFill>
              </a:rPr>
              <a:t>    </a:t>
            </a:r>
            <a:r>
              <a:rPr lang="zh-CN" altLang="en-US" sz="2800" b="1">
                <a:solidFill>
                  <a:srgbClr val="663300"/>
                </a:solidFill>
              </a:rPr>
              <a:t>人们常说：</a:t>
            </a:r>
            <a:r>
              <a:rPr lang="zh-CN" altLang="en-US" sz="2800" b="1">
                <a:solidFill>
                  <a:srgbClr val="663300"/>
                </a:solidFill>
                <a:latin typeface="Arial" charset="0"/>
              </a:rPr>
              <a:t>“</a:t>
            </a:r>
            <a:r>
              <a:rPr lang="zh-CN" altLang="en-US" sz="2800" b="1">
                <a:solidFill>
                  <a:srgbClr val="663300"/>
                </a:solidFill>
              </a:rPr>
              <a:t>错误的数据比没有数据更可怕，因为它会导致一系列错误的结论。</a:t>
            </a:r>
            <a:r>
              <a:rPr lang="zh-CN" altLang="en-US" sz="2800" b="1">
                <a:solidFill>
                  <a:srgbClr val="663300"/>
                </a:solidFill>
                <a:latin typeface="Arial" charset="0"/>
              </a:rPr>
              <a:t>”</a:t>
            </a:r>
            <a:r>
              <a:rPr lang="zh-CN" altLang="en-US" sz="2800" b="1">
                <a:solidFill>
                  <a:srgbClr val="663300"/>
                </a:solidFill>
              </a:rPr>
              <a:t>因此，分析数据只有达到代表性、准确性、精密性、可比性和完整性，才是真正正可靠的，也才能在使用中具有权威性和法律性</a:t>
            </a:r>
          </a:p>
        </p:txBody>
      </p:sp>
      <p:sp>
        <p:nvSpPr>
          <p:cNvPr id="28680" name="AutoShape 8">
            <a:hlinkClick r:id="rId3" action="ppaction://hlinksldjump"/>
          </p:cNvPr>
          <p:cNvSpPr>
            <a:spLocks noChangeArrowheads="1"/>
          </p:cNvSpPr>
          <p:nvPr/>
        </p:nvSpPr>
        <p:spPr bwMode="auto">
          <a:xfrm>
            <a:off x="7885113" y="5876925"/>
            <a:ext cx="647700" cy="719138"/>
          </a:xfrm>
          <a:prstGeom prst="curvedLeftArrow">
            <a:avLst>
              <a:gd name="adj1" fmla="val 22206"/>
              <a:gd name="adj2" fmla="val 44412"/>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zh-CN" altLang="en-US"/>
          </a:p>
        </p:txBody>
      </p:sp>
    </p:spTree>
    <p:extLst>
      <p:ext uri="{BB962C8B-B14F-4D97-AF65-F5344CB8AC3E}">
        <p14:creationId xmlns:p14="http://schemas.microsoft.com/office/powerpoint/2010/main" val="1075068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blinds(horizontal)">
                                      <p:cBhvr>
                                        <p:cTn id="7" dur="500"/>
                                        <p:tgtEl>
                                          <p:spTgt spid="286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wipe(down)">
                                      <p:cBhvr>
                                        <p:cTn id="12" dur="580">
                                          <p:stCondLst>
                                            <p:cond delay="0"/>
                                          </p:stCondLst>
                                        </p:cTn>
                                        <p:tgtEl>
                                          <p:spTgt spid="28680"/>
                                        </p:tgtEl>
                                      </p:cBhvr>
                                    </p:animEffect>
                                    <p:anim calcmode="lin" valueType="num">
                                      <p:cBhvr>
                                        <p:cTn id="13" dur="1822" tmFilter="0,0; 0.14,0.36; 0.43,0.73; 0.71,0.91; 1.0,1.0">
                                          <p:stCondLst>
                                            <p:cond delay="0"/>
                                          </p:stCondLst>
                                        </p:cTn>
                                        <p:tgtEl>
                                          <p:spTgt spid="2868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868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868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868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8680"/>
                                        </p:tgtEl>
                                        <p:attrNameLst>
                                          <p:attrName>ppt_y</p:attrName>
                                        </p:attrNameLst>
                                      </p:cBhvr>
                                      <p:tavLst>
                                        <p:tav tm="0" fmla="#ppt_y-sin(pi*$)/81">
                                          <p:val>
                                            <p:fltVal val="0"/>
                                          </p:val>
                                        </p:tav>
                                        <p:tav tm="100000">
                                          <p:val>
                                            <p:fltVal val="1"/>
                                          </p:val>
                                        </p:tav>
                                      </p:tavLst>
                                    </p:anim>
                                    <p:animScale>
                                      <p:cBhvr>
                                        <p:cTn id="18" dur="26">
                                          <p:stCondLst>
                                            <p:cond delay="650"/>
                                          </p:stCondLst>
                                        </p:cTn>
                                        <p:tgtEl>
                                          <p:spTgt spid="28680"/>
                                        </p:tgtEl>
                                      </p:cBhvr>
                                      <p:to x="100000" y="60000"/>
                                    </p:animScale>
                                    <p:animScale>
                                      <p:cBhvr>
                                        <p:cTn id="19" dur="166" decel="50000">
                                          <p:stCondLst>
                                            <p:cond delay="676"/>
                                          </p:stCondLst>
                                        </p:cTn>
                                        <p:tgtEl>
                                          <p:spTgt spid="28680"/>
                                        </p:tgtEl>
                                      </p:cBhvr>
                                      <p:to x="100000" y="100000"/>
                                    </p:animScale>
                                    <p:animScale>
                                      <p:cBhvr>
                                        <p:cTn id="20" dur="26">
                                          <p:stCondLst>
                                            <p:cond delay="1312"/>
                                          </p:stCondLst>
                                        </p:cTn>
                                        <p:tgtEl>
                                          <p:spTgt spid="28680"/>
                                        </p:tgtEl>
                                      </p:cBhvr>
                                      <p:to x="100000" y="80000"/>
                                    </p:animScale>
                                    <p:animScale>
                                      <p:cBhvr>
                                        <p:cTn id="21" dur="166" decel="50000">
                                          <p:stCondLst>
                                            <p:cond delay="1338"/>
                                          </p:stCondLst>
                                        </p:cTn>
                                        <p:tgtEl>
                                          <p:spTgt spid="28680"/>
                                        </p:tgtEl>
                                      </p:cBhvr>
                                      <p:to x="100000" y="100000"/>
                                    </p:animScale>
                                    <p:animScale>
                                      <p:cBhvr>
                                        <p:cTn id="22" dur="26">
                                          <p:stCondLst>
                                            <p:cond delay="1642"/>
                                          </p:stCondLst>
                                        </p:cTn>
                                        <p:tgtEl>
                                          <p:spTgt spid="28680"/>
                                        </p:tgtEl>
                                      </p:cBhvr>
                                      <p:to x="100000" y="90000"/>
                                    </p:animScale>
                                    <p:animScale>
                                      <p:cBhvr>
                                        <p:cTn id="23" dur="166" decel="50000">
                                          <p:stCondLst>
                                            <p:cond delay="1668"/>
                                          </p:stCondLst>
                                        </p:cTn>
                                        <p:tgtEl>
                                          <p:spTgt spid="28680"/>
                                        </p:tgtEl>
                                      </p:cBhvr>
                                      <p:to x="100000" y="100000"/>
                                    </p:animScale>
                                    <p:animScale>
                                      <p:cBhvr>
                                        <p:cTn id="24" dur="26">
                                          <p:stCondLst>
                                            <p:cond delay="1808"/>
                                          </p:stCondLst>
                                        </p:cTn>
                                        <p:tgtEl>
                                          <p:spTgt spid="28680"/>
                                        </p:tgtEl>
                                      </p:cBhvr>
                                      <p:to x="100000" y="95000"/>
                                    </p:animScale>
                                    <p:animScale>
                                      <p:cBhvr>
                                        <p:cTn id="25" dur="166" decel="50000">
                                          <p:stCondLst>
                                            <p:cond delay="1834"/>
                                          </p:stCondLst>
                                        </p:cTn>
                                        <p:tgtEl>
                                          <p:spTgt spid="2868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p:bldP spid="2868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idx="1"/>
          </p:nvPr>
        </p:nvSpPr>
        <p:spPr>
          <a:xfrm>
            <a:off x="250825" y="1600200"/>
            <a:ext cx="8713788" cy="5257800"/>
          </a:xfrm>
        </p:spPr>
        <p:txBody>
          <a:bodyPr/>
          <a:lstStyle/>
          <a:p>
            <a:pPr marL="0" indent="633413" algn="just">
              <a:buNone/>
            </a:pPr>
            <a:r>
              <a:rPr lang="zh-CN" altLang="en-US" sz="2400" b="1">
                <a:latin typeface="黑体" charset="-122"/>
                <a:ea typeface="黑体" charset="-122"/>
              </a:rPr>
              <a:t>总结：</a:t>
            </a:r>
            <a:r>
              <a:rPr lang="zh-CN" altLang="en-US" sz="2400" b="1">
                <a:latin typeface="宋体" charset="-122"/>
              </a:rPr>
              <a:t>分析结果的</a:t>
            </a:r>
            <a:r>
              <a:rPr lang="zh-CN" altLang="en-US" sz="2400" b="1">
                <a:solidFill>
                  <a:srgbClr val="FF0000"/>
                </a:solidFill>
                <a:latin typeface="宋体" charset="-122"/>
              </a:rPr>
              <a:t>准确性、精密性</a:t>
            </a:r>
            <a:r>
              <a:rPr lang="zh-CN" altLang="en-US" sz="2400" b="1">
                <a:latin typeface="宋体" charset="-122"/>
              </a:rPr>
              <a:t>在</a:t>
            </a:r>
            <a:r>
              <a:rPr lang="zh-CN" altLang="en-US" sz="2400" b="1">
                <a:solidFill>
                  <a:srgbClr val="FF0000"/>
                </a:solidFill>
                <a:latin typeface="宋体" charset="-122"/>
              </a:rPr>
              <a:t>实验室内分析测试</a:t>
            </a:r>
            <a:r>
              <a:rPr lang="zh-CN" altLang="en-US" sz="2400" b="1">
                <a:latin typeface="宋体" charset="-122"/>
              </a:rPr>
              <a:t>。</a:t>
            </a:r>
          </a:p>
          <a:p>
            <a:pPr marL="0" indent="633413">
              <a:buNone/>
            </a:pPr>
            <a:r>
              <a:rPr lang="zh-CN" altLang="en-US" sz="2400" b="1">
                <a:latin typeface="宋体" charset="-122"/>
              </a:rPr>
              <a:t>分析结果</a:t>
            </a:r>
            <a:r>
              <a:rPr lang="zh-CN" altLang="en-US" sz="2400" b="1">
                <a:solidFill>
                  <a:srgbClr val="FF0000"/>
                </a:solidFill>
                <a:latin typeface="宋体" charset="-122"/>
              </a:rPr>
              <a:t>代表性、完整性</a:t>
            </a:r>
            <a:r>
              <a:rPr lang="zh-CN" altLang="en-US" sz="2400" b="1">
                <a:latin typeface="宋体" charset="-122"/>
              </a:rPr>
              <a:t>则突出在</a:t>
            </a:r>
            <a:r>
              <a:rPr lang="zh-CN" altLang="en-US" sz="2400" b="1">
                <a:solidFill>
                  <a:srgbClr val="FF0000"/>
                </a:solidFill>
                <a:latin typeface="宋体" charset="-122"/>
              </a:rPr>
              <a:t>现场调查、设计布点和采样保存</a:t>
            </a:r>
            <a:r>
              <a:rPr lang="zh-CN" altLang="en-US" sz="2400" b="1">
                <a:latin typeface="宋体" charset="-122"/>
              </a:rPr>
              <a:t>等过程。</a:t>
            </a:r>
          </a:p>
          <a:p>
            <a:pPr marL="0" indent="633413">
              <a:buNone/>
            </a:pPr>
            <a:r>
              <a:rPr lang="zh-CN" altLang="en-US" sz="2400" b="1">
                <a:solidFill>
                  <a:srgbClr val="FF0000"/>
                </a:solidFill>
                <a:latin typeface="宋体" charset="-122"/>
              </a:rPr>
              <a:t>可比性</a:t>
            </a:r>
            <a:r>
              <a:rPr lang="zh-CN" altLang="en-US" sz="2400" b="1">
                <a:latin typeface="宋体" charset="-122"/>
              </a:rPr>
              <a:t>则是</a:t>
            </a:r>
            <a:r>
              <a:rPr lang="zh-CN" altLang="en-US" sz="2400" b="1">
                <a:solidFill>
                  <a:srgbClr val="FF0000"/>
                </a:solidFill>
                <a:latin typeface="宋体" charset="-122"/>
              </a:rPr>
              <a:t>全过程</a:t>
            </a:r>
            <a:r>
              <a:rPr lang="zh-CN" altLang="en-US" sz="2400" b="1">
                <a:latin typeface="宋体" charset="-122"/>
              </a:rPr>
              <a:t>的综合反映。</a:t>
            </a:r>
          </a:p>
          <a:p>
            <a:pPr marL="0" indent="633413">
              <a:buNone/>
            </a:pPr>
            <a:endParaRPr lang="zh-CN" altLang="en-US" sz="2400" b="1">
              <a:latin typeface="宋体" charset="-122"/>
            </a:endParaRPr>
          </a:p>
          <a:p>
            <a:pPr marL="0" indent="633413">
              <a:buNone/>
            </a:pPr>
            <a:r>
              <a:rPr lang="zh-CN" altLang="en-US" sz="2400" b="1">
                <a:latin typeface="宋体" charset="-122"/>
              </a:rPr>
              <a:t>分析数据只有达到代表性、准确度、精密度、可比性和完整性，才是正确可靠的，也才能在使用中具有权威性和法律性</a:t>
            </a:r>
          </a:p>
          <a:p>
            <a:pPr marL="0" indent="633413">
              <a:buNone/>
            </a:pPr>
            <a:r>
              <a:rPr lang="zh-CN" altLang="en-US" sz="2400" b="1">
                <a:solidFill>
                  <a:srgbClr val="FF0000"/>
                </a:solidFill>
                <a:latin typeface="宋体" charset="-122"/>
              </a:rPr>
              <a:t>“错误的数据比没有数据更可怕，因为它会导致一系列错误的结论。”</a:t>
            </a:r>
            <a:r>
              <a:rPr lang="zh-CN" altLang="en-US" b="1">
                <a:solidFill>
                  <a:srgbClr val="FF0000"/>
                </a:solidFill>
                <a:latin typeface="宋体" charset="-122"/>
              </a:rPr>
              <a:t> 。</a:t>
            </a:r>
            <a:r>
              <a:rPr lang="zh-CN" altLang="en-US" sz="3600">
                <a:latin typeface="宋体" charset="-122"/>
              </a:rPr>
              <a:t> </a:t>
            </a:r>
          </a:p>
        </p:txBody>
      </p:sp>
    </p:spTree>
    <p:extLst>
      <p:ext uri="{BB962C8B-B14F-4D97-AF65-F5344CB8AC3E}">
        <p14:creationId xmlns:p14="http://schemas.microsoft.com/office/powerpoint/2010/main" val="1934796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149106" y="150935"/>
            <a:ext cx="5724525" cy="476250"/>
          </a:xfrm>
        </p:spPr>
        <p:txBody>
          <a:bodyPr anchor="t"/>
          <a:lstStyle/>
          <a:p>
            <a:r>
              <a:rPr lang="en-US" altLang="zh-CN" sz="2800" b="1" dirty="0">
                <a:solidFill>
                  <a:srgbClr val="FF0000"/>
                </a:solidFill>
                <a:latin typeface="Times New Roman" charset="0"/>
                <a:ea typeface="黑体" charset="-122"/>
              </a:rPr>
              <a:t>2 </a:t>
            </a:r>
            <a:r>
              <a:rPr lang="zh-CN" altLang="en-US" sz="2800" b="1" dirty="0">
                <a:solidFill>
                  <a:srgbClr val="FF0000"/>
                </a:solidFill>
                <a:latin typeface="Times New Roman" charset="0"/>
                <a:ea typeface="黑体" charset="-122"/>
              </a:rPr>
              <a:t>分析方法的可靠性</a:t>
            </a:r>
          </a:p>
        </p:txBody>
      </p:sp>
      <p:sp>
        <p:nvSpPr>
          <p:cNvPr id="20482" name="Rectangle 3"/>
          <p:cNvSpPr>
            <a:spLocks noGrp="1" noChangeArrowheads="1"/>
          </p:cNvSpPr>
          <p:nvPr>
            <p:ph idx="1"/>
          </p:nvPr>
        </p:nvSpPr>
        <p:spPr>
          <a:xfrm>
            <a:off x="149106" y="627185"/>
            <a:ext cx="8497887" cy="5908430"/>
          </a:xfrm>
        </p:spPr>
        <p:txBody>
          <a:bodyPr>
            <a:noAutofit/>
          </a:bodyPr>
          <a:lstStyle/>
          <a:p>
            <a:pPr>
              <a:lnSpc>
                <a:spcPct val="150000"/>
              </a:lnSpc>
              <a:spcBef>
                <a:spcPct val="50000"/>
              </a:spcBef>
              <a:buFont typeface="Wingdings" charset="2"/>
              <a:buChar char="Ø"/>
            </a:pPr>
            <a:r>
              <a:rPr lang="zh-CN" altLang="en-US" sz="2400" b="1" dirty="0">
                <a:solidFill>
                  <a:schemeClr val="folHlink"/>
                </a:solidFill>
                <a:latin typeface="Times New Roman" charset="0"/>
                <a:ea typeface="黑体" charset="-122"/>
              </a:rPr>
              <a:t>灵敏度</a:t>
            </a:r>
            <a:r>
              <a:rPr lang="en-US" altLang="zh-CN" sz="2400" b="1" dirty="0">
                <a:solidFill>
                  <a:schemeClr val="folHlink"/>
                </a:solidFill>
                <a:latin typeface="Times New Roman" charset="0"/>
                <a:ea typeface="黑体" charset="-122"/>
              </a:rPr>
              <a:t>:</a:t>
            </a:r>
            <a:r>
              <a:rPr lang="en-US" altLang="zh-CN" sz="2400" b="1" dirty="0">
                <a:latin typeface="Times New Roman" charset="0"/>
                <a:ea typeface="黑体" charset="-122"/>
              </a:rPr>
              <a:t>  </a:t>
            </a:r>
            <a:r>
              <a:rPr lang="zh-CN" altLang="en-US" sz="2400" b="1" dirty="0">
                <a:latin typeface="Times New Roman" charset="0"/>
                <a:ea typeface="黑体" charset="-122"/>
              </a:rPr>
              <a:t>单位浓度或单位量待测物质变化所产生的响应量的变化程度 （响应大小）</a:t>
            </a:r>
            <a:r>
              <a:rPr lang="zh-CN" altLang="en-US" sz="2400" b="1" dirty="0" smtClean="0">
                <a:latin typeface="Times New Roman" charset="0"/>
                <a:ea typeface="黑体" charset="-122"/>
              </a:rPr>
              <a:t>。</a:t>
            </a:r>
            <a:r>
              <a:rPr lang="zh-CN" altLang="en-US" sz="2400" b="1" dirty="0" smtClean="0"/>
              <a:t>它</a:t>
            </a:r>
            <a:r>
              <a:rPr lang="zh-CN" altLang="en-US" sz="2400" b="1" dirty="0"/>
              <a:t>可以用仪器的响应量或其他指示量与对应的待测物质的浓度或量之比来描述。在一定的实验条件下，灵敏度具有相对的</a:t>
            </a:r>
            <a:r>
              <a:rPr lang="zh-CN" altLang="en-US" sz="2400" b="1" dirty="0" smtClean="0"/>
              <a:t>稳定性。</a:t>
            </a:r>
            <a:endParaRPr lang="zh-CN" altLang="en-US" sz="2400" b="1" dirty="0">
              <a:latin typeface="Times New Roman" charset="0"/>
              <a:ea typeface="黑体" charset="-122"/>
            </a:endParaRPr>
          </a:p>
          <a:p>
            <a:pPr>
              <a:lnSpc>
                <a:spcPct val="150000"/>
              </a:lnSpc>
              <a:spcBef>
                <a:spcPct val="50000"/>
              </a:spcBef>
              <a:buFont typeface="Wingdings" charset="2"/>
              <a:buNone/>
            </a:pPr>
            <a:r>
              <a:rPr lang="zh-CN" altLang="en-US" sz="2400" b="1" i="1" dirty="0">
                <a:latin typeface="Times New Roman" charset="0"/>
                <a:ea typeface="黑体" charset="-122"/>
              </a:rPr>
              <a:t>                 </a:t>
            </a:r>
            <a:r>
              <a:rPr lang="en-US" altLang="zh-CN" sz="2400" b="1" i="1" dirty="0" smtClean="0">
                <a:latin typeface="Times New Roman" charset="0"/>
                <a:ea typeface="黑体" charset="-122"/>
              </a:rPr>
              <a:t>s</a:t>
            </a:r>
            <a:r>
              <a:rPr lang="en-US" altLang="zh-CN" sz="2400" b="1" dirty="0" smtClean="0">
                <a:latin typeface="Times New Roman" charset="0"/>
                <a:ea typeface="黑体" charset="-122"/>
              </a:rPr>
              <a:t> </a:t>
            </a:r>
            <a:r>
              <a:rPr lang="en-US" altLang="zh-CN" sz="2400" b="1" dirty="0">
                <a:latin typeface="Times New Roman" charset="0"/>
                <a:ea typeface="黑体" charset="-122"/>
              </a:rPr>
              <a:t>= </a:t>
            </a:r>
            <a:r>
              <a:rPr lang="en-US" altLang="zh-CN" sz="2400" b="1" i="1" dirty="0">
                <a:latin typeface="Times New Roman" charset="0"/>
                <a:ea typeface="黑体" charset="-122"/>
              </a:rPr>
              <a:t>kc</a:t>
            </a:r>
            <a:r>
              <a:rPr lang="en-US" altLang="zh-CN" sz="2400" b="1" dirty="0">
                <a:latin typeface="Times New Roman" charset="0"/>
                <a:ea typeface="黑体" charset="-122"/>
              </a:rPr>
              <a:t> + </a:t>
            </a:r>
            <a:r>
              <a:rPr lang="zh-CN" altLang="en-US" sz="2400" b="1" i="1" dirty="0">
                <a:latin typeface="Times New Roman" charset="0"/>
                <a:ea typeface="黑体" charset="-122"/>
              </a:rPr>
              <a:t>ａ</a:t>
            </a:r>
            <a:r>
              <a:rPr lang="zh-CN" altLang="en-US" sz="2400" b="1" dirty="0">
                <a:latin typeface="Times New Roman" charset="0"/>
                <a:ea typeface="黑体" charset="-122"/>
              </a:rPr>
              <a:t> </a:t>
            </a:r>
            <a:r>
              <a:rPr lang="zh-CN" altLang="en-US" sz="2400" b="1" dirty="0" smtClean="0">
                <a:latin typeface="Times New Roman" charset="0"/>
                <a:ea typeface="黑体" charset="-122"/>
              </a:rPr>
              <a:t> </a:t>
            </a:r>
            <a:endParaRPr lang="en-US" altLang="zh-CN" sz="2400" b="1" dirty="0">
              <a:latin typeface="Times New Roman" charset="0"/>
              <a:ea typeface="黑体" charset="-122"/>
            </a:endParaRPr>
          </a:p>
          <a:p>
            <a:pPr>
              <a:lnSpc>
                <a:spcPct val="150000"/>
              </a:lnSpc>
              <a:spcBef>
                <a:spcPct val="50000"/>
              </a:spcBef>
              <a:buFont typeface="Wingdings" charset="2"/>
              <a:buNone/>
            </a:pPr>
            <a:r>
              <a:rPr lang="en-US" altLang="zh-CN" sz="2400" b="1" dirty="0" smtClean="0">
                <a:latin typeface="Times New Roman" charset="0"/>
                <a:ea typeface="黑体" charset="-122"/>
              </a:rPr>
              <a:t>s</a:t>
            </a:r>
            <a:r>
              <a:rPr lang="zh-CN" altLang="en-US" sz="2400" b="1" dirty="0" smtClean="0">
                <a:latin typeface="Times New Roman" charset="0"/>
                <a:ea typeface="黑体" charset="-122"/>
              </a:rPr>
              <a:t>：仪器响应值  </a:t>
            </a:r>
            <a:r>
              <a:rPr lang="en-US" altLang="zh-CN" sz="2400" b="1" dirty="0" smtClean="0">
                <a:latin typeface="Times New Roman" charset="0"/>
                <a:ea typeface="黑体" charset="-122"/>
              </a:rPr>
              <a:t>k</a:t>
            </a:r>
            <a:r>
              <a:rPr lang="zh-CN" altLang="en-US" sz="2400" b="1" dirty="0" smtClean="0">
                <a:latin typeface="Times New Roman" charset="0"/>
                <a:ea typeface="黑体" charset="-122"/>
              </a:rPr>
              <a:t>：该方法灵敏度 </a:t>
            </a:r>
            <a:r>
              <a:rPr lang="en-US" altLang="zh-CN" sz="2400" b="1" dirty="0" smtClean="0">
                <a:latin typeface="Times New Roman" charset="0"/>
                <a:ea typeface="黑体" charset="-122"/>
              </a:rPr>
              <a:t>c</a:t>
            </a:r>
            <a:r>
              <a:rPr lang="zh-CN" altLang="en-US" sz="2400" b="1" dirty="0" smtClean="0">
                <a:latin typeface="Times New Roman" charset="0"/>
                <a:ea typeface="黑体" charset="-122"/>
              </a:rPr>
              <a:t>：浓度 </a:t>
            </a:r>
            <a:r>
              <a:rPr lang="en-US" altLang="zh-CN" sz="2400" b="1" dirty="0" smtClean="0">
                <a:latin typeface="Times New Roman" charset="0"/>
                <a:ea typeface="黑体" charset="-122"/>
              </a:rPr>
              <a:t>a</a:t>
            </a:r>
            <a:r>
              <a:rPr lang="zh-CN" altLang="en-US" sz="2400" b="1" dirty="0" smtClean="0">
                <a:latin typeface="Times New Roman" charset="0"/>
                <a:ea typeface="黑体" charset="-122"/>
              </a:rPr>
              <a:t>：校准曲线的截距</a:t>
            </a:r>
            <a:endParaRPr lang="en-US" altLang="zh-CN" sz="2400" b="1" dirty="0" smtClean="0">
              <a:latin typeface="Times New Roman" charset="0"/>
              <a:ea typeface="黑体" charset="-122"/>
            </a:endParaRPr>
          </a:p>
          <a:p>
            <a:pPr>
              <a:lnSpc>
                <a:spcPct val="150000"/>
              </a:lnSpc>
              <a:spcBef>
                <a:spcPct val="50000"/>
              </a:spcBef>
              <a:buFont typeface="Wingdings" charset="2"/>
              <a:buChar char="Ø"/>
            </a:pPr>
            <a:r>
              <a:rPr lang="zh-CN" altLang="en-US" sz="2400" b="1" dirty="0" smtClean="0">
                <a:solidFill>
                  <a:schemeClr val="folHlink"/>
                </a:solidFill>
                <a:latin typeface="Times New Roman" charset="0"/>
                <a:ea typeface="黑体" charset="-122"/>
              </a:rPr>
              <a:t>检</a:t>
            </a:r>
            <a:r>
              <a:rPr lang="zh-CN" altLang="en-US" sz="2400" b="1" dirty="0">
                <a:solidFill>
                  <a:schemeClr val="folHlink"/>
                </a:solidFill>
                <a:latin typeface="Times New Roman" charset="0"/>
                <a:ea typeface="黑体" charset="-122"/>
              </a:rPr>
              <a:t>出限</a:t>
            </a:r>
            <a:r>
              <a:rPr lang="en-US" altLang="zh-CN" sz="2400" b="1" dirty="0">
                <a:solidFill>
                  <a:schemeClr val="folHlink"/>
                </a:solidFill>
                <a:latin typeface="Times New Roman" charset="0"/>
                <a:ea typeface="黑体" charset="-122"/>
              </a:rPr>
              <a:t>:</a:t>
            </a:r>
            <a:r>
              <a:rPr lang="en-US" altLang="zh-CN" sz="2400" b="1" dirty="0">
                <a:latin typeface="Times New Roman" charset="0"/>
                <a:ea typeface="黑体" charset="-122"/>
              </a:rPr>
              <a:t>  </a:t>
            </a:r>
            <a:r>
              <a:rPr lang="zh-CN" altLang="en-US" sz="2400" b="1" dirty="0" smtClean="0">
                <a:latin typeface="Times New Roman" charset="0"/>
                <a:ea typeface="黑体" charset="-122"/>
              </a:rPr>
              <a:t>在</a:t>
            </a:r>
            <a:r>
              <a:rPr lang="zh-CN" altLang="en-US" sz="2400" b="1" dirty="0">
                <a:latin typeface="Times New Roman" charset="0"/>
                <a:ea typeface="黑体" charset="-122"/>
              </a:rPr>
              <a:t>给定的置信度内可从样品中检出待测物质的最小浓度或最小量 ，高于空白值。</a:t>
            </a:r>
          </a:p>
          <a:p>
            <a:pPr algn="just">
              <a:lnSpc>
                <a:spcPct val="150000"/>
              </a:lnSpc>
              <a:spcBef>
                <a:spcPct val="50000"/>
              </a:spcBef>
              <a:buFont typeface="Wingdings" charset="2"/>
              <a:buNone/>
            </a:pPr>
            <a:r>
              <a:rPr lang="zh-CN" altLang="en-US" sz="2400" b="1" dirty="0">
                <a:latin typeface="Times New Roman" charset="0"/>
                <a:ea typeface="黑体" charset="-122"/>
              </a:rPr>
              <a:t>    仪器检出限：产生的信号比仪器信噪比大</a:t>
            </a:r>
            <a:r>
              <a:rPr lang="en-US" altLang="zh-CN" sz="2400" b="1" dirty="0">
                <a:latin typeface="Times New Roman" charset="0"/>
                <a:ea typeface="黑体" charset="-122"/>
              </a:rPr>
              <a:t>3</a:t>
            </a:r>
            <a:r>
              <a:rPr lang="zh-CN" altLang="en-US" sz="2400" b="1" dirty="0">
                <a:latin typeface="Times New Roman" charset="0"/>
                <a:ea typeface="黑体" charset="-122"/>
              </a:rPr>
              <a:t>倍待测物质的浓度，不同仪器检出限定义有所差别。</a:t>
            </a:r>
          </a:p>
          <a:p>
            <a:pPr>
              <a:lnSpc>
                <a:spcPct val="150000"/>
              </a:lnSpc>
              <a:spcBef>
                <a:spcPct val="50000"/>
              </a:spcBef>
              <a:buFont typeface="Wingdings" charset="2"/>
              <a:buNone/>
            </a:pPr>
            <a:r>
              <a:rPr lang="zh-CN" altLang="en-US" sz="2400" b="1" dirty="0">
                <a:latin typeface="Times New Roman" charset="0"/>
                <a:ea typeface="黑体" charset="-122"/>
              </a:rPr>
              <a:t>    方法检出限：指当用一完整的方法，在</a:t>
            </a:r>
            <a:r>
              <a:rPr lang="en-US" altLang="zh-CN" sz="2400" b="1" dirty="0">
                <a:latin typeface="Times New Roman" charset="0"/>
                <a:ea typeface="黑体" charset="-122"/>
              </a:rPr>
              <a:t>99%</a:t>
            </a:r>
            <a:r>
              <a:rPr lang="zh-CN" altLang="en-US" sz="2400" b="1" dirty="0">
                <a:latin typeface="Times New Roman" charset="0"/>
                <a:ea typeface="黑体" charset="-122"/>
              </a:rPr>
              <a:t>置信度内，产生的信号不同于空白中被测物质的浓度。 </a:t>
            </a:r>
          </a:p>
        </p:txBody>
      </p:sp>
    </p:spTree>
    <p:extLst>
      <p:ext uri="{BB962C8B-B14F-4D97-AF65-F5344CB8AC3E}">
        <p14:creationId xmlns:p14="http://schemas.microsoft.com/office/powerpoint/2010/main" val="1533437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idx="1"/>
          </p:nvPr>
        </p:nvSpPr>
        <p:spPr>
          <a:xfrm>
            <a:off x="684213" y="1196977"/>
            <a:ext cx="7772400" cy="4537075"/>
          </a:xfrm>
        </p:spPr>
        <p:txBody>
          <a:bodyPr/>
          <a:lstStyle/>
          <a:p>
            <a:pPr algn="just">
              <a:spcBef>
                <a:spcPct val="50000"/>
              </a:spcBef>
              <a:buFont typeface="Wingdings" charset="2"/>
              <a:buChar char="Ø"/>
            </a:pPr>
            <a:r>
              <a:rPr lang="zh-CN" altLang="en-US" sz="2400" b="1" dirty="0">
                <a:solidFill>
                  <a:schemeClr val="folHlink"/>
                </a:solidFill>
                <a:latin typeface="Times New Roman" charset="0"/>
                <a:ea typeface="黑体" charset="-122"/>
              </a:rPr>
              <a:t>测定限</a:t>
            </a:r>
            <a:r>
              <a:rPr lang="en-US" altLang="zh-CN" sz="2400" b="1" dirty="0">
                <a:solidFill>
                  <a:schemeClr val="folHlink"/>
                </a:solidFill>
                <a:latin typeface="Times New Roman" charset="0"/>
                <a:ea typeface="黑体" charset="-122"/>
              </a:rPr>
              <a:t>:</a:t>
            </a:r>
            <a:r>
              <a:rPr lang="en-US" altLang="zh-CN" sz="2400" b="1" dirty="0">
                <a:latin typeface="Times New Roman" charset="0"/>
                <a:ea typeface="黑体" charset="-122"/>
              </a:rPr>
              <a:t> </a:t>
            </a:r>
            <a:r>
              <a:rPr lang="zh-CN" altLang="en-US" sz="2400" b="1" dirty="0">
                <a:latin typeface="Times New Roman" charset="0"/>
                <a:ea typeface="黑体" charset="-122"/>
              </a:rPr>
              <a:t>测定限为定量范围的</a:t>
            </a:r>
            <a:r>
              <a:rPr lang="zh-CN" altLang="en-US" sz="2400" b="1" dirty="0" smtClean="0">
                <a:latin typeface="Times New Roman" charset="0"/>
                <a:ea typeface="黑体" charset="-122"/>
              </a:rPr>
              <a:t>两端</a:t>
            </a:r>
            <a:r>
              <a:rPr lang="en-US" altLang="zh-CN" sz="2400" b="1" dirty="0" smtClean="0">
                <a:latin typeface="Times New Roman" charset="0"/>
                <a:ea typeface="黑体" charset="-122"/>
              </a:rPr>
              <a:t>,</a:t>
            </a:r>
            <a:r>
              <a:rPr lang="zh-CN" altLang="en-US" sz="2400" b="1" dirty="0" smtClean="0">
                <a:latin typeface="Times New Roman" charset="0"/>
                <a:ea typeface="黑体" charset="-122"/>
              </a:rPr>
              <a:t>  </a:t>
            </a:r>
            <a:r>
              <a:rPr lang="zh-CN" altLang="en-US" sz="2400" b="1" dirty="0">
                <a:latin typeface="Times New Roman" charset="0"/>
                <a:ea typeface="黑体" charset="-122"/>
              </a:rPr>
              <a:t>分别为测定上限与测定下限，随精密度要求不同而不同。</a:t>
            </a:r>
          </a:p>
          <a:p>
            <a:pPr algn="just">
              <a:spcBef>
                <a:spcPct val="50000"/>
              </a:spcBef>
              <a:buFont typeface="Wingdings" charset="2"/>
              <a:buNone/>
            </a:pPr>
            <a:r>
              <a:rPr lang="zh-CN" altLang="en-US" sz="2400" b="1" dirty="0">
                <a:latin typeface="Times New Roman" charset="0"/>
                <a:ea typeface="黑体" charset="-122"/>
              </a:rPr>
              <a:t>    测定下限：在测定误差达到要求的前提下，能准确地定量测定待测物质的最小浓度或量，称为该方法的测定下限。    </a:t>
            </a:r>
          </a:p>
          <a:p>
            <a:pPr algn="just">
              <a:spcBef>
                <a:spcPct val="50000"/>
              </a:spcBef>
              <a:buFont typeface="Wingdings" charset="2"/>
              <a:buNone/>
            </a:pPr>
            <a:r>
              <a:rPr lang="zh-CN" altLang="en-US" sz="2400" b="1" dirty="0">
                <a:latin typeface="Times New Roman" charset="0"/>
                <a:ea typeface="黑体" charset="-122"/>
              </a:rPr>
              <a:t>    测定上限：在测定误差能满足预定要求的前提下，用特定方法能够准确地定量测量待测物质的最大浓度或量，称为该方法的测定上限。</a:t>
            </a:r>
          </a:p>
        </p:txBody>
      </p:sp>
    </p:spTree>
    <p:extLst>
      <p:ext uri="{BB962C8B-B14F-4D97-AF65-F5344CB8AC3E}">
        <p14:creationId xmlns:p14="http://schemas.microsoft.com/office/powerpoint/2010/main" val="10381724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noChangeArrowheads="1"/>
          </p:cNvSpPr>
          <p:nvPr>
            <p:ph idx="1"/>
          </p:nvPr>
        </p:nvSpPr>
        <p:spPr>
          <a:xfrm>
            <a:off x="685800" y="1066802"/>
            <a:ext cx="7772400" cy="633413"/>
          </a:xfrm>
        </p:spPr>
        <p:txBody>
          <a:bodyPr/>
          <a:lstStyle/>
          <a:p>
            <a:pPr>
              <a:buFont typeface="Wingdings" charset="2"/>
              <a:buChar char="Ø"/>
            </a:pPr>
            <a:r>
              <a:rPr lang="zh-CN" altLang="en-US" b="1">
                <a:solidFill>
                  <a:schemeClr val="folHlink"/>
                </a:solidFill>
                <a:latin typeface="Times New Roman" charset="0"/>
                <a:ea typeface="黑体" charset="-122"/>
              </a:rPr>
              <a:t>最佳测定范围 </a:t>
            </a:r>
          </a:p>
        </p:txBody>
      </p:sp>
      <p:pic>
        <p:nvPicPr>
          <p:cNvPr id="245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2"/>
            <a:ext cx="4724400" cy="391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2234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a:xfrm>
            <a:off x="539752" y="1457327"/>
            <a:ext cx="7847013" cy="5400675"/>
          </a:xfrm>
        </p:spPr>
        <p:txBody>
          <a:bodyPr/>
          <a:lstStyle/>
          <a:p>
            <a:pPr algn="just">
              <a:spcBef>
                <a:spcPct val="50000"/>
              </a:spcBef>
              <a:buFont typeface="Wingdings" charset="2"/>
              <a:buChar char="Ø"/>
            </a:pPr>
            <a:r>
              <a:rPr lang="zh-CN" altLang="en-US" sz="2400" b="1" dirty="0">
                <a:solidFill>
                  <a:schemeClr val="folHlink"/>
                </a:solidFill>
                <a:latin typeface="黑体" charset="-122"/>
                <a:ea typeface="黑体" charset="-122"/>
              </a:rPr>
              <a:t>校准曲线</a:t>
            </a:r>
            <a:r>
              <a:rPr lang="en-US" altLang="zh-CN" sz="2400" b="1" dirty="0">
                <a:latin typeface="黑体" charset="-122"/>
                <a:ea typeface="黑体" charset="-122"/>
              </a:rPr>
              <a:t>: </a:t>
            </a:r>
            <a:r>
              <a:rPr lang="zh-CN" altLang="en-US" sz="2400" b="1" dirty="0">
                <a:latin typeface="黑体" charset="-122"/>
                <a:ea typeface="黑体" charset="-122"/>
              </a:rPr>
              <a:t>校准曲线是描述待测</a:t>
            </a:r>
            <a:r>
              <a:rPr lang="zh-CN" altLang="en-US" sz="2400" b="1" dirty="0">
                <a:solidFill>
                  <a:srgbClr val="FF0000"/>
                </a:solidFill>
                <a:latin typeface="黑体" charset="-122"/>
                <a:ea typeface="黑体" charset="-122"/>
              </a:rPr>
              <a:t>物质浓度</a:t>
            </a:r>
            <a:r>
              <a:rPr lang="zh-CN" altLang="en-US" sz="2400" b="1" dirty="0">
                <a:latin typeface="黑体" charset="-122"/>
                <a:ea typeface="黑体" charset="-122"/>
              </a:rPr>
              <a:t>或量与相应的测量</a:t>
            </a:r>
            <a:r>
              <a:rPr lang="zh-CN" altLang="en-US" sz="2400" b="1" dirty="0">
                <a:solidFill>
                  <a:srgbClr val="FF0000"/>
                </a:solidFill>
                <a:latin typeface="黑体" charset="-122"/>
                <a:ea typeface="黑体" charset="-122"/>
              </a:rPr>
              <a:t>仪器响应</a:t>
            </a:r>
            <a:r>
              <a:rPr lang="zh-CN" altLang="en-US" sz="2400" b="1" dirty="0">
                <a:latin typeface="黑体" charset="-122"/>
                <a:ea typeface="黑体" charset="-122"/>
              </a:rPr>
              <a:t>或其他指示量之间的定量关系曲线</a:t>
            </a:r>
            <a:r>
              <a:rPr lang="zh-CN" altLang="en-US" sz="2400" b="1" dirty="0" smtClean="0">
                <a:latin typeface="黑体" charset="-122"/>
                <a:ea typeface="黑体" charset="-122"/>
              </a:rPr>
              <a:t>。包括</a:t>
            </a:r>
            <a:r>
              <a:rPr lang="zh-CN" altLang="en-US" sz="2400" b="1" dirty="0">
                <a:latin typeface="黑体" charset="-122"/>
                <a:ea typeface="黑体" charset="-122"/>
              </a:rPr>
              <a:t>标准曲线和工作曲线。</a:t>
            </a:r>
          </a:p>
          <a:p>
            <a:pPr algn="just">
              <a:spcBef>
                <a:spcPct val="50000"/>
              </a:spcBef>
              <a:buFont typeface="Wingdings" charset="2"/>
              <a:buNone/>
            </a:pPr>
            <a:r>
              <a:rPr lang="zh-CN" altLang="en-US" sz="2400" b="1" dirty="0">
                <a:latin typeface="黑体" charset="-122"/>
                <a:ea typeface="黑体" charset="-122"/>
              </a:rPr>
              <a:t>    标准曲线</a:t>
            </a:r>
            <a:r>
              <a:rPr lang="en-US" altLang="zh-CN" sz="2400" b="1" dirty="0">
                <a:latin typeface="黑体" charset="-122"/>
                <a:ea typeface="黑体" charset="-122"/>
              </a:rPr>
              <a:t>: </a:t>
            </a:r>
            <a:r>
              <a:rPr lang="zh-CN" altLang="en-US" sz="2400" b="1" dirty="0">
                <a:latin typeface="黑体" charset="-122"/>
                <a:ea typeface="黑体" charset="-122"/>
              </a:rPr>
              <a:t>用标准溶液系列直接测量，没有经过样品的预处理过程，这对于基体复杂的样品往往造成较大误差。</a:t>
            </a:r>
          </a:p>
          <a:p>
            <a:pPr algn="just">
              <a:spcBef>
                <a:spcPct val="50000"/>
              </a:spcBef>
              <a:buFont typeface="Wingdings" charset="2"/>
              <a:buNone/>
            </a:pPr>
            <a:r>
              <a:rPr lang="zh-CN" altLang="en-US" sz="2400" b="1" dirty="0">
                <a:latin typeface="黑体" charset="-122"/>
                <a:ea typeface="黑体" charset="-122"/>
              </a:rPr>
              <a:t>    工作曲线</a:t>
            </a:r>
            <a:r>
              <a:rPr lang="en-US" altLang="zh-CN" sz="2400" b="1" dirty="0">
                <a:latin typeface="黑体" charset="-122"/>
                <a:ea typeface="黑体" charset="-122"/>
              </a:rPr>
              <a:t>: </a:t>
            </a:r>
            <a:r>
              <a:rPr lang="zh-CN" altLang="en-US" sz="2400" b="1" dirty="0">
                <a:latin typeface="黑体" charset="-122"/>
                <a:ea typeface="黑体" charset="-122"/>
              </a:rPr>
              <a:t>所使用的标准溶液经过了与样品相同的消解、净化、测量等全过程。</a:t>
            </a:r>
          </a:p>
          <a:p>
            <a:pPr algn="just">
              <a:spcBef>
                <a:spcPct val="50000"/>
              </a:spcBef>
              <a:buFont typeface="Wingdings" charset="2"/>
              <a:buNone/>
            </a:pPr>
            <a:r>
              <a:rPr lang="zh-CN" altLang="en-US" sz="2400" b="1" dirty="0">
                <a:latin typeface="黑体" charset="-122"/>
                <a:ea typeface="黑体" charset="-122"/>
              </a:rPr>
              <a:t>    绘制准确的校准曲线，直接影响到样品分析结果的准确与否。此外，校准曲线也确定了方法的测定范围。 </a:t>
            </a:r>
          </a:p>
        </p:txBody>
      </p:sp>
    </p:spTree>
    <p:extLst>
      <p:ext uri="{BB962C8B-B14F-4D97-AF65-F5344CB8AC3E}">
        <p14:creationId xmlns:p14="http://schemas.microsoft.com/office/powerpoint/2010/main" val="2043405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noChangeArrowheads="1"/>
          </p:cNvSpPr>
          <p:nvPr>
            <p:ph idx="1"/>
          </p:nvPr>
        </p:nvSpPr>
        <p:spPr>
          <a:xfrm>
            <a:off x="685800" y="1066800"/>
            <a:ext cx="7772400" cy="5029200"/>
          </a:xfrm>
        </p:spPr>
        <p:txBody>
          <a:bodyPr/>
          <a:lstStyle/>
          <a:p>
            <a:pPr algn="just">
              <a:spcBef>
                <a:spcPct val="50000"/>
              </a:spcBef>
              <a:buFont typeface="Wingdings" charset="2"/>
              <a:buChar char="Ø"/>
            </a:pPr>
            <a:r>
              <a:rPr lang="zh-CN" altLang="en-US" sz="2400" b="1">
                <a:solidFill>
                  <a:schemeClr val="folHlink"/>
                </a:solidFill>
                <a:latin typeface="Times New Roman" charset="0"/>
                <a:ea typeface="黑体" charset="-122"/>
              </a:rPr>
              <a:t>空白值</a:t>
            </a:r>
            <a:r>
              <a:rPr lang="en-US" altLang="zh-CN" sz="2400" b="1">
                <a:solidFill>
                  <a:schemeClr val="folHlink"/>
                </a:solidFill>
                <a:latin typeface="Times New Roman" charset="0"/>
                <a:ea typeface="黑体" charset="-122"/>
              </a:rPr>
              <a:t>:</a:t>
            </a:r>
            <a:r>
              <a:rPr lang="en-US" altLang="zh-CN" sz="2400" b="1">
                <a:latin typeface="Times New Roman" charset="0"/>
                <a:ea typeface="黑体" charset="-122"/>
              </a:rPr>
              <a:t> </a:t>
            </a:r>
          </a:p>
          <a:p>
            <a:pPr algn="just">
              <a:spcBef>
                <a:spcPct val="50000"/>
              </a:spcBef>
              <a:buFont typeface="Wingdings" charset="2"/>
              <a:buNone/>
            </a:pPr>
            <a:r>
              <a:rPr lang="en-US" altLang="zh-CN" sz="2400" b="1">
                <a:latin typeface="宋体" charset="-122"/>
              </a:rPr>
              <a:t>  </a:t>
            </a:r>
            <a:r>
              <a:rPr lang="zh-CN" altLang="en-US" sz="2400" b="1">
                <a:latin typeface="宋体" charset="-122"/>
              </a:rPr>
              <a:t>除了不加样品外，按照样品分析的操作手续和条件进行实验得到的分析结果。</a:t>
            </a:r>
          </a:p>
          <a:p>
            <a:pPr algn="just">
              <a:spcBef>
                <a:spcPct val="50000"/>
              </a:spcBef>
              <a:buFont typeface="Wingdings" charset="2"/>
              <a:buNone/>
            </a:pPr>
            <a:r>
              <a:rPr lang="zh-CN" altLang="en-US" sz="2400" b="1">
                <a:latin typeface="宋体" charset="-122"/>
              </a:rPr>
              <a:t>    全面地反映了分析实验室和分析人员的水平。</a:t>
            </a:r>
          </a:p>
          <a:p>
            <a:pPr algn="just">
              <a:spcBef>
                <a:spcPct val="50000"/>
              </a:spcBef>
              <a:buFont typeface="Wingdings" charset="2"/>
              <a:buNone/>
            </a:pPr>
            <a:r>
              <a:rPr lang="zh-CN" altLang="en-US" sz="2400" b="1">
                <a:latin typeface="宋体" charset="-122"/>
              </a:rPr>
              <a:t>    当样品中待测物质与空白值处于同一数量级时，空白值的大小及其波动性对样品中待测物质分析的准确度影响很大，直接关系到报出测定下限的可信程度。</a:t>
            </a:r>
          </a:p>
          <a:p>
            <a:pPr algn="just">
              <a:spcBef>
                <a:spcPct val="50000"/>
              </a:spcBef>
              <a:buFont typeface="Wingdings" charset="2"/>
              <a:buNone/>
            </a:pPr>
            <a:r>
              <a:rPr lang="zh-CN" altLang="en-US" sz="2400" b="1">
                <a:latin typeface="宋体" charset="-122"/>
              </a:rPr>
              <a:t>以引入杂质为主的空白值，其大小与波动无直接关系；</a:t>
            </a:r>
          </a:p>
          <a:p>
            <a:pPr algn="just">
              <a:spcBef>
                <a:spcPct val="50000"/>
              </a:spcBef>
              <a:buFont typeface="Wingdings" charset="2"/>
              <a:buNone/>
            </a:pPr>
            <a:r>
              <a:rPr lang="zh-CN" altLang="en-US" sz="2400" b="1">
                <a:latin typeface="宋体" charset="-122"/>
              </a:rPr>
              <a:t>以污染为主的空白值，其大小与波动的关系密切。 </a:t>
            </a:r>
          </a:p>
        </p:txBody>
      </p:sp>
    </p:spTree>
    <p:extLst>
      <p:ext uri="{BB962C8B-B14F-4D97-AF65-F5344CB8AC3E}">
        <p14:creationId xmlns:p14="http://schemas.microsoft.com/office/powerpoint/2010/main" val="1158327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noChangeArrowheads="1"/>
          </p:cNvSpPr>
          <p:nvPr>
            <p:ph idx="1"/>
          </p:nvPr>
        </p:nvSpPr>
        <p:spPr>
          <a:xfrm>
            <a:off x="250827" y="692150"/>
            <a:ext cx="8748713" cy="5562600"/>
          </a:xfrm>
        </p:spPr>
        <p:txBody>
          <a:bodyPr/>
          <a:lstStyle/>
          <a:p>
            <a:pPr algn="just">
              <a:spcBef>
                <a:spcPct val="50000"/>
              </a:spcBef>
              <a:buFont typeface="Wingdings" charset="2"/>
              <a:buChar char="Ø"/>
            </a:pPr>
            <a:r>
              <a:rPr lang="zh-CN" altLang="en-US" b="1" dirty="0">
                <a:solidFill>
                  <a:schemeClr val="folHlink"/>
                </a:solidFill>
                <a:latin typeface="Times New Roman" charset="0"/>
                <a:ea typeface="黑体" charset="-122"/>
              </a:rPr>
              <a:t>加标回收率</a:t>
            </a:r>
            <a:r>
              <a:rPr lang="en-US" altLang="zh-CN" b="1" dirty="0">
                <a:solidFill>
                  <a:schemeClr val="folHlink"/>
                </a:solidFill>
                <a:latin typeface="Times New Roman" charset="0"/>
                <a:ea typeface="黑体" charset="-122"/>
              </a:rPr>
              <a:t>:</a:t>
            </a:r>
            <a:endParaRPr lang="en-US" altLang="zh-CN" b="1" dirty="0">
              <a:latin typeface="Times New Roman" charset="0"/>
              <a:ea typeface="黑体" charset="-122"/>
            </a:endParaRPr>
          </a:p>
          <a:p>
            <a:pPr algn="just">
              <a:spcBef>
                <a:spcPct val="50000"/>
              </a:spcBef>
              <a:buFont typeface="Wingdings" charset="2"/>
              <a:buNone/>
            </a:pPr>
            <a:r>
              <a:rPr lang="en-US" altLang="zh-CN" sz="2400" b="1" dirty="0">
                <a:latin typeface="Times New Roman" charset="0"/>
                <a:ea typeface="黑体" charset="-122"/>
              </a:rPr>
              <a:t>     (l) </a:t>
            </a:r>
            <a:r>
              <a:rPr lang="zh-CN" altLang="en-US" sz="2400" b="1" dirty="0">
                <a:latin typeface="Times New Roman" charset="0"/>
                <a:ea typeface="黑体" charset="-122"/>
              </a:rPr>
              <a:t>加标物的形态应该和待测物的形态相同。</a:t>
            </a:r>
          </a:p>
          <a:p>
            <a:pPr algn="just">
              <a:spcBef>
                <a:spcPct val="50000"/>
              </a:spcBef>
              <a:buFont typeface="Wingdings" charset="2"/>
              <a:buNone/>
            </a:pPr>
            <a:r>
              <a:rPr lang="zh-CN" altLang="en-US" sz="2400" b="1" dirty="0">
                <a:latin typeface="Times New Roman" charset="0"/>
                <a:ea typeface="黑体" charset="-122"/>
              </a:rPr>
              <a:t>    </a:t>
            </a:r>
            <a:r>
              <a:rPr lang="en-US" altLang="zh-CN" sz="2400" b="1" dirty="0">
                <a:latin typeface="Times New Roman" charset="0"/>
                <a:ea typeface="黑体" charset="-122"/>
              </a:rPr>
              <a:t>(2) </a:t>
            </a:r>
            <a:r>
              <a:rPr lang="zh-CN" altLang="en-US" sz="2400" b="1" dirty="0">
                <a:latin typeface="Times New Roman" charset="0"/>
                <a:ea typeface="黑体" charset="-122"/>
              </a:rPr>
              <a:t>加标量应和样品中所含待测物的测量精密度控制在相同的范围内，通常作如下规定：</a:t>
            </a:r>
          </a:p>
          <a:p>
            <a:pPr algn="just">
              <a:spcBef>
                <a:spcPct val="50000"/>
              </a:spcBef>
              <a:buFont typeface="Wingdings" charset="2"/>
              <a:buNone/>
            </a:pPr>
            <a:r>
              <a:rPr lang="zh-CN" altLang="en-US" sz="2000" b="1" dirty="0">
                <a:latin typeface="Times New Roman" charset="0"/>
                <a:ea typeface="黑体" charset="-122"/>
              </a:rPr>
              <a:t>         ①</a:t>
            </a:r>
            <a:r>
              <a:rPr lang="zh-CN" altLang="en-US" sz="2400" b="1" dirty="0">
                <a:latin typeface="Times New Roman" charset="0"/>
                <a:ea typeface="黑体" charset="-122"/>
              </a:rPr>
              <a:t> </a:t>
            </a:r>
            <a:r>
              <a:rPr lang="zh-CN" altLang="en-US" sz="2000" b="1" dirty="0">
                <a:latin typeface="Times New Roman" charset="0"/>
                <a:ea typeface="黑体" charset="-122"/>
              </a:rPr>
              <a:t>加标量应与待测物含量相等或相近，注意样品容积的影响；</a:t>
            </a:r>
          </a:p>
          <a:p>
            <a:pPr algn="just">
              <a:spcBef>
                <a:spcPct val="50000"/>
              </a:spcBef>
              <a:buFont typeface="Wingdings" charset="2"/>
              <a:buNone/>
            </a:pPr>
            <a:r>
              <a:rPr lang="zh-CN" altLang="en-US" sz="2000" b="1" dirty="0">
                <a:latin typeface="Times New Roman" charset="0"/>
                <a:ea typeface="黑体" charset="-122"/>
              </a:rPr>
              <a:t>         ②当待测物含量接近方法检出限时</a:t>
            </a:r>
            <a:r>
              <a:rPr lang="en-US" altLang="zh-CN" sz="2000" b="1" dirty="0">
                <a:latin typeface="Times New Roman" charset="0"/>
                <a:ea typeface="黑体" charset="-122"/>
              </a:rPr>
              <a:t>,</a:t>
            </a:r>
            <a:r>
              <a:rPr lang="zh-CN" altLang="en-US" sz="2000" b="1" dirty="0">
                <a:latin typeface="Times New Roman" charset="0"/>
                <a:ea typeface="黑体" charset="-122"/>
              </a:rPr>
              <a:t>加标量应在校准曲线低浓度范围；</a:t>
            </a:r>
          </a:p>
          <a:p>
            <a:pPr algn="just">
              <a:spcBef>
                <a:spcPct val="50000"/>
              </a:spcBef>
              <a:buFont typeface="Wingdings" charset="2"/>
              <a:buNone/>
            </a:pPr>
            <a:r>
              <a:rPr lang="zh-CN" altLang="en-US" sz="2000" b="1" dirty="0">
                <a:latin typeface="Times New Roman" charset="0"/>
                <a:ea typeface="黑体" charset="-122"/>
              </a:rPr>
              <a:t>         ③ 在任何情况下加标量均不得大于待测物含量的</a:t>
            </a:r>
            <a:r>
              <a:rPr lang="en-US" altLang="zh-CN" sz="2000" b="1" dirty="0">
                <a:latin typeface="Times New Roman" charset="0"/>
                <a:ea typeface="黑体" charset="-122"/>
              </a:rPr>
              <a:t>3</a:t>
            </a:r>
            <a:r>
              <a:rPr lang="zh-CN" altLang="en-US" sz="2000" b="1" dirty="0">
                <a:latin typeface="Times New Roman" charset="0"/>
                <a:ea typeface="黑体" charset="-122"/>
              </a:rPr>
              <a:t>倍；</a:t>
            </a:r>
          </a:p>
          <a:p>
            <a:pPr algn="just">
              <a:spcBef>
                <a:spcPct val="50000"/>
              </a:spcBef>
              <a:buFont typeface="Wingdings" charset="2"/>
              <a:buNone/>
            </a:pPr>
            <a:r>
              <a:rPr lang="zh-CN" altLang="en-US" sz="2000" b="1" dirty="0">
                <a:latin typeface="Times New Roman" charset="0"/>
                <a:ea typeface="黑体" charset="-122"/>
              </a:rPr>
              <a:t>         ④ 加标后的测定值不应超出方法的测量上限的</a:t>
            </a:r>
            <a:r>
              <a:rPr lang="en-US" altLang="zh-CN" sz="2000" b="1" dirty="0">
                <a:latin typeface="Times New Roman" charset="0"/>
                <a:ea typeface="黑体" charset="-122"/>
              </a:rPr>
              <a:t>90</a:t>
            </a:r>
            <a:r>
              <a:rPr lang="zh-CN" altLang="en-US" sz="2000" b="1" dirty="0">
                <a:latin typeface="Times New Roman" charset="0"/>
                <a:ea typeface="黑体" charset="-122"/>
              </a:rPr>
              <a:t>％；</a:t>
            </a:r>
          </a:p>
          <a:p>
            <a:pPr>
              <a:spcBef>
                <a:spcPct val="50000"/>
              </a:spcBef>
              <a:buFont typeface="Wingdings" charset="2"/>
              <a:buNone/>
            </a:pPr>
            <a:r>
              <a:rPr lang="zh-CN" altLang="en-US" sz="2400" b="1" dirty="0">
                <a:latin typeface="Times New Roman" charset="0"/>
                <a:ea typeface="黑体" charset="-122"/>
              </a:rPr>
              <a:t>   </a:t>
            </a:r>
            <a:r>
              <a:rPr lang="en-US" altLang="zh-CN" sz="2400" b="1" dirty="0">
                <a:latin typeface="Times New Roman" charset="0"/>
                <a:ea typeface="黑体" charset="-122"/>
              </a:rPr>
              <a:t>(3) </a:t>
            </a:r>
            <a:r>
              <a:rPr lang="zh-CN" altLang="en-US" sz="2400" b="1" dirty="0">
                <a:latin typeface="Times New Roman" charset="0"/>
                <a:ea typeface="黑体" charset="-122"/>
              </a:rPr>
              <a:t>由于加标样和样品的分析条件完全相同，其中干扰物质和不正确操作等因素所导致的效果相等。当以其测定结果的差计算回收率时，常不能准确反映样品测定结果的实际差错。 </a:t>
            </a:r>
          </a:p>
        </p:txBody>
      </p:sp>
    </p:spTree>
    <p:extLst>
      <p:ext uri="{BB962C8B-B14F-4D97-AF65-F5344CB8AC3E}">
        <p14:creationId xmlns:p14="http://schemas.microsoft.com/office/powerpoint/2010/main" val="1867999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9859" name="Object 3"/>
          <p:cNvGraphicFramePr>
            <a:graphicFrameLocks noGrp="1" noChangeAspect="1"/>
          </p:cNvGraphicFramePr>
          <p:nvPr>
            <p:ph sz="half" idx="1"/>
          </p:nvPr>
        </p:nvGraphicFramePr>
        <p:xfrm>
          <a:off x="957263" y="2349500"/>
          <a:ext cx="7002462" cy="958850"/>
        </p:xfrm>
        <a:graphic>
          <a:graphicData uri="http://schemas.openxmlformats.org/presentationml/2006/ole">
            <mc:AlternateContent xmlns:mc="http://schemas.openxmlformats.org/markup-compatibility/2006">
              <mc:Choice xmlns:v="urn:schemas-microsoft-com:vml" Requires="v">
                <p:oleObj spid="_x0000_s29710" name="Equation" r:id="rId4" imgW="3060700" imgH="419100" progId="Equation.DSMT4">
                  <p:embed/>
                </p:oleObj>
              </mc:Choice>
              <mc:Fallback>
                <p:oleObj name="Equation" r:id="rId4" imgW="3060700" imgH="419100" progId="Equation.DSMT4">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263" y="2349500"/>
                        <a:ext cx="7002462"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49861" name="Group 5"/>
          <p:cNvGraphicFramePr>
            <a:graphicFrameLocks noGrp="1"/>
          </p:cNvGraphicFramePr>
          <p:nvPr>
            <p:ph sz="quarter" idx="2"/>
          </p:nvPr>
        </p:nvGraphicFramePr>
        <p:xfrm>
          <a:off x="539752" y="3860800"/>
          <a:ext cx="7777163" cy="2089150"/>
        </p:xfrm>
        <a:graphic>
          <a:graphicData uri="http://schemas.openxmlformats.org/drawingml/2006/table">
            <a:tbl>
              <a:tblPr/>
              <a:tblGrid>
                <a:gridCol w="2160588"/>
                <a:gridCol w="1512887"/>
                <a:gridCol w="1295400"/>
                <a:gridCol w="1511300"/>
                <a:gridCol w="1296988"/>
              </a:tblGrid>
              <a:tr h="936625">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ahoma" charset="0"/>
                          <a:ea typeface="宋体" charset="-122"/>
                        </a:rPr>
                        <a:t>被测组分质量分数</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&lt;10</a:t>
                      </a:r>
                      <a:r>
                        <a:rPr kumimoji="0" lang="en-US" altLang="zh-CN" sz="2400" b="0" i="0" u="none" strike="noStrike" cap="none" normalizeH="0" baseline="30000">
                          <a:ln>
                            <a:noFill/>
                          </a:ln>
                          <a:solidFill>
                            <a:schemeClr val="tx1"/>
                          </a:solidFill>
                          <a:effectLst/>
                          <a:latin typeface="Tahoma" charset="0"/>
                          <a:ea typeface="宋体"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&gt;10</a:t>
                      </a:r>
                      <a:r>
                        <a:rPr kumimoji="0" lang="en-US" altLang="zh-CN" sz="2400" b="0" i="0" u="none" strike="noStrike" cap="none" normalizeH="0" baseline="30000">
                          <a:ln>
                            <a:noFill/>
                          </a:ln>
                          <a:solidFill>
                            <a:schemeClr val="tx1"/>
                          </a:solidFill>
                          <a:effectLst/>
                          <a:latin typeface="Tahoma" charset="0"/>
                          <a:ea typeface="宋体"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&gt;10</a:t>
                      </a:r>
                      <a:r>
                        <a:rPr kumimoji="0" lang="en-US" altLang="zh-CN" sz="2400" b="0" i="0" u="none" strike="noStrike" cap="none" normalizeH="0" baseline="30000">
                          <a:ln>
                            <a:noFill/>
                          </a:ln>
                          <a:solidFill>
                            <a:schemeClr val="tx1"/>
                          </a:solidFill>
                          <a:effectLst/>
                          <a:latin typeface="Tahoma" charset="0"/>
                          <a:ea typeface="宋体"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&gt;10</a:t>
                      </a:r>
                      <a:r>
                        <a:rPr kumimoji="0" lang="en-US" altLang="zh-CN" sz="2400" b="0" i="0" u="none" strike="noStrike" cap="none" normalizeH="0" baseline="30000">
                          <a:ln>
                            <a:noFill/>
                          </a:ln>
                          <a:solidFill>
                            <a:schemeClr val="tx1"/>
                          </a:solidFill>
                          <a:effectLst/>
                          <a:latin typeface="Tahoma" charset="0"/>
                          <a:ea typeface="宋体"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52525">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ahoma" charset="0"/>
                          <a:ea typeface="宋体" charset="-122"/>
                        </a:rPr>
                        <a:t>加标回收率</a:t>
                      </a:r>
                      <a:r>
                        <a:rPr kumimoji="0" lang="en-US" altLang="zh-CN" sz="2400" b="0" i="0" u="none" strike="noStrike" cap="none" normalizeH="0" baseline="0">
                          <a:ln>
                            <a:noFill/>
                          </a:ln>
                          <a:solidFill>
                            <a:schemeClr val="tx1"/>
                          </a:solidFill>
                          <a:effectLst/>
                          <a:latin typeface="Tahoma" charset="0"/>
                          <a:ea typeface="宋体" charset="-122"/>
                        </a:rPr>
                        <a:t>%</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60-110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80-110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90-110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ahoma" charset="0"/>
                          <a:ea typeface="宋体" charset="-122"/>
                        </a:rPr>
                        <a:t>95-105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9860" name="Text Box 4"/>
          <p:cNvSpPr txBox="1">
            <a:spLocks noChangeArrowheads="1"/>
          </p:cNvSpPr>
          <p:nvPr/>
        </p:nvSpPr>
        <p:spPr bwMode="auto">
          <a:xfrm>
            <a:off x="466725" y="1341438"/>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400">
                <a:latin typeface="Times New Roman" charset="0"/>
              </a:rPr>
              <a:t>样品的处理与回收（</a:t>
            </a:r>
            <a:r>
              <a:rPr kumimoji="1" lang="en-US" altLang="zh-CN" sz="2400">
                <a:latin typeface="Times New Roman" charset="0"/>
              </a:rPr>
              <a:t>Recovery)</a:t>
            </a:r>
          </a:p>
        </p:txBody>
      </p:sp>
    </p:spTree>
    <p:extLst>
      <p:ext uri="{BB962C8B-B14F-4D97-AF65-F5344CB8AC3E}">
        <p14:creationId xmlns:p14="http://schemas.microsoft.com/office/powerpoint/2010/main" val="2027227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9859"/>
                                        </p:tgtEl>
                                        <p:attrNameLst>
                                          <p:attrName>style.visibility</p:attrName>
                                        </p:attrNameLst>
                                      </p:cBhvr>
                                      <p:to>
                                        <p:strVal val="visible"/>
                                      </p:to>
                                    </p:set>
                                    <p:animEffect transition="in" filter="wipe(left)">
                                      <p:cBhvr>
                                        <p:cTn id="7" dur="500"/>
                                        <p:tgtEl>
                                          <p:spTgt spid="249859"/>
                                        </p:tgtEl>
                                      </p:cBhvr>
                                    </p:animEffect>
                                  </p:childTnLst>
                                </p:cTn>
                              </p:par>
                              <p:par>
                                <p:cTn id="8" presetID="22" presetClass="entr" presetSubtype="8" fill="hold" nodeType="withEffect">
                                  <p:stCondLst>
                                    <p:cond delay="0"/>
                                  </p:stCondLst>
                                  <p:childTnLst>
                                    <p:set>
                                      <p:cBhvr>
                                        <p:cTn id="9" dur="1" fill="hold">
                                          <p:stCondLst>
                                            <p:cond delay="0"/>
                                          </p:stCondLst>
                                        </p:cTn>
                                        <p:tgtEl>
                                          <p:spTgt spid="249861"/>
                                        </p:tgtEl>
                                        <p:attrNameLst>
                                          <p:attrName>style.visibility</p:attrName>
                                        </p:attrNameLst>
                                      </p:cBhvr>
                                      <p:to>
                                        <p:strVal val="visible"/>
                                      </p:to>
                                    </p:set>
                                    <p:animEffect transition="in" filter="wipe(left)">
                                      <p:cBhvr>
                                        <p:cTn id="10" dur="500"/>
                                        <p:tgtEl>
                                          <p:spTgt spid="249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3"/>
          <p:cNvSpPr>
            <a:spLocks noGrp="1" noChangeArrowheads="1"/>
          </p:cNvSpPr>
          <p:nvPr>
            <p:ph idx="1"/>
          </p:nvPr>
        </p:nvSpPr>
        <p:spPr>
          <a:xfrm>
            <a:off x="685800" y="1123950"/>
            <a:ext cx="7772400" cy="1447800"/>
          </a:xfrm>
        </p:spPr>
        <p:txBody>
          <a:bodyPr/>
          <a:lstStyle/>
          <a:p>
            <a:pPr algn="ctr">
              <a:buFont typeface="Wingdings" charset="2"/>
              <a:buNone/>
            </a:pPr>
            <a:r>
              <a:rPr lang="en-US" altLang="zh-CN" sz="4000" b="1" dirty="0">
                <a:solidFill>
                  <a:srgbClr val="FF0000"/>
                </a:solidFill>
                <a:latin typeface="Times New Roman" charset="0"/>
                <a:ea typeface="黑体" charset="-122"/>
              </a:rPr>
              <a:t>  </a:t>
            </a:r>
            <a:r>
              <a:rPr lang="zh-CN" altLang="en-US" sz="4000" b="1" dirty="0" smtClean="0">
                <a:latin typeface="Times New Roman" charset="0"/>
                <a:ea typeface="黑体" charset="-122"/>
              </a:rPr>
              <a:t>讲授内容</a:t>
            </a:r>
            <a:endParaRPr lang="zh-CN" altLang="en-US" sz="4000" b="1" dirty="0">
              <a:latin typeface="Times New Roman" charset="0"/>
              <a:ea typeface="黑体" charset="-122"/>
            </a:endParaRPr>
          </a:p>
        </p:txBody>
      </p:sp>
      <p:sp>
        <p:nvSpPr>
          <p:cNvPr id="3074" name="Rectangle 4"/>
          <p:cNvSpPr>
            <a:spLocks noChangeArrowheads="1"/>
          </p:cNvSpPr>
          <p:nvPr/>
        </p:nvSpPr>
        <p:spPr bwMode="auto">
          <a:xfrm>
            <a:off x="1354507" y="1938337"/>
            <a:ext cx="6697663" cy="401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742950"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143000"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0020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eaLnBrk="1" hangingPunct="1">
              <a:lnSpc>
                <a:spcPct val="150000"/>
              </a:lnSpc>
              <a:spcBef>
                <a:spcPct val="20000"/>
              </a:spcBef>
              <a:buClr>
                <a:schemeClr val="folHlink"/>
              </a:buClr>
              <a:buSzPct val="60000"/>
              <a:buFont typeface="Wingdings" charset="2"/>
              <a:buNone/>
            </a:pPr>
            <a:r>
              <a:rPr lang="en-US" altLang="zh-CN" dirty="0">
                <a:latin typeface="Times New Roman" charset="0"/>
                <a:ea typeface="黑体" charset="-122"/>
              </a:rPr>
              <a:t>4.1 </a:t>
            </a:r>
            <a:r>
              <a:rPr lang="zh-CN" altLang="en-US" dirty="0">
                <a:latin typeface="Times New Roman" charset="0"/>
                <a:ea typeface="黑体" charset="-122"/>
              </a:rPr>
              <a:t>概述</a:t>
            </a:r>
          </a:p>
          <a:p>
            <a:pPr eaLnBrk="1" hangingPunct="1">
              <a:lnSpc>
                <a:spcPct val="150000"/>
              </a:lnSpc>
              <a:spcBef>
                <a:spcPct val="20000"/>
              </a:spcBef>
              <a:buClr>
                <a:schemeClr val="folHlink"/>
              </a:buClr>
              <a:buSzPct val="60000"/>
              <a:buFont typeface="Wingdings" charset="2"/>
              <a:buNone/>
            </a:pPr>
            <a:r>
              <a:rPr lang="en-US" altLang="zh-CN" dirty="0">
                <a:latin typeface="Times New Roman" charset="0"/>
                <a:ea typeface="黑体" charset="-122"/>
              </a:rPr>
              <a:t>4.2</a:t>
            </a:r>
            <a:r>
              <a:rPr lang="zh-CN" altLang="en-US" dirty="0">
                <a:latin typeface="Times New Roman" charset="0"/>
                <a:ea typeface="黑体" charset="-122"/>
              </a:rPr>
              <a:t>分析全过程的质量保证与质量控制</a:t>
            </a:r>
          </a:p>
          <a:p>
            <a:pPr eaLnBrk="1" hangingPunct="1">
              <a:lnSpc>
                <a:spcPct val="150000"/>
              </a:lnSpc>
              <a:spcBef>
                <a:spcPct val="20000"/>
              </a:spcBef>
              <a:buClr>
                <a:schemeClr val="folHlink"/>
              </a:buClr>
              <a:buSzPct val="60000"/>
              <a:buFont typeface="Wingdings" charset="2"/>
              <a:buNone/>
            </a:pPr>
            <a:r>
              <a:rPr lang="en-US" altLang="zh-CN" dirty="0">
                <a:latin typeface="Times New Roman" charset="0"/>
                <a:ea typeface="黑体" charset="-122"/>
              </a:rPr>
              <a:t>4.3</a:t>
            </a:r>
            <a:r>
              <a:rPr lang="zh-CN" altLang="en-US" dirty="0">
                <a:latin typeface="Times New Roman" charset="0"/>
                <a:ea typeface="黑体" charset="-122"/>
              </a:rPr>
              <a:t>标准方法与标准物质</a:t>
            </a:r>
          </a:p>
          <a:p>
            <a:pPr eaLnBrk="1" hangingPunct="1">
              <a:lnSpc>
                <a:spcPct val="150000"/>
              </a:lnSpc>
              <a:spcBef>
                <a:spcPct val="20000"/>
              </a:spcBef>
              <a:buClr>
                <a:schemeClr val="folHlink"/>
              </a:buClr>
              <a:buSzPct val="60000"/>
              <a:buFont typeface="Wingdings" charset="2"/>
              <a:buNone/>
            </a:pPr>
            <a:r>
              <a:rPr lang="en-US" altLang="zh-CN" dirty="0">
                <a:latin typeface="Times New Roman" charset="0"/>
                <a:ea typeface="黑体" charset="-122"/>
              </a:rPr>
              <a:t>4.4 </a:t>
            </a:r>
            <a:r>
              <a:rPr lang="zh-CN" altLang="en-US" dirty="0">
                <a:latin typeface="Times New Roman" charset="0"/>
                <a:ea typeface="黑体" charset="-122"/>
              </a:rPr>
              <a:t>不确定度和溯源性</a:t>
            </a:r>
          </a:p>
          <a:p>
            <a:pPr eaLnBrk="1" hangingPunct="1">
              <a:lnSpc>
                <a:spcPct val="150000"/>
              </a:lnSpc>
              <a:spcBef>
                <a:spcPct val="20000"/>
              </a:spcBef>
              <a:buClr>
                <a:schemeClr val="folHlink"/>
              </a:buClr>
              <a:buSzPct val="60000"/>
              <a:buFont typeface="Wingdings" charset="2"/>
              <a:buNone/>
            </a:pPr>
            <a:r>
              <a:rPr lang="en-US" altLang="zh-CN" dirty="0">
                <a:latin typeface="Times New Roman" charset="0"/>
                <a:ea typeface="黑体" charset="-122"/>
              </a:rPr>
              <a:t>4.5 </a:t>
            </a:r>
            <a:r>
              <a:rPr lang="zh-CN" altLang="en-US" dirty="0">
                <a:latin typeface="Times New Roman" charset="0"/>
                <a:ea typeface="黑体" charset="-122"/>
              </a:rPr>
              <a:t>实验室认可、计量认证及审查认可</a:t>
            </a:r>
          </a:p>
          <a:p>
            <a:pPr eaLnBrk="1" hangingPunct="1">
              <a:lnSpc>
                <a:spcPct val="150000"/>
              </a:lnSpc>
              <a:spcBef>
                <a:spcPct val="20000"/>
              </a:spcBef>
              <a:buClr>
                <a:schemeClr val="folHlink"/>
              </a:buClr>
              <a:buSzPct val="60000"/>
              <a:buFont typeface="Wingdings" charset="2"/>
              <a:buNone/>
            </a:pPr>
            <a:endParaRPr lang="zh-CN" altLang="en-US" dirty="0">
              <a:latin typeface="Times New Roman" charset="0"/>
              <a:ea typeface="黑体" charset="-122"/>
            </a:endParaRPr>
          </a:p>
        </p:txBody>
      </p:sp>
    </p:spTree>
    <p:extLst>
      <p:ext uri="{BB962C8B-B14F-4D97-AF65-F5344CB8AC3E}">
        <p14:creationId xmlns:p14="http://schemas.microsoft.com/office/powerpoint/2010/main" val="17081514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noChangeArrowheads="1"/>
          </p:cNvSpPr>
          <p:nvPr>
            <p:ph idx="1"/>
          </p:nvPr>
        </p:nvSpPr>
        <p:spPr>
          <a:xfrm>
            <a:off x="684213" y="1412875"/>
            <a:ext cx="7772400" cy="5029200"/>
          </a:xfrm>
        </p:spPr>
        <p:txBody>
          <a:bodyPr/>
          <a:lstStyle/>
          <a:p>
            <a:pPr algn="just">
              <a:buFont typeface="Wingdings" charset="2"/>
              <a:buChar char="Ø"/>
            </a:pPr>
            <a:r>
              <a:rPr lang="zh-CN" altLang="en-US" b="1">
                <a:solidFill>
                  <a:schemeClr val="folHlink"/>
                </a:solidFill>
                <a:latin typeface="Times New Roman" charset="0"/>
                <a:ea typeface="黑体" charset="-122"/>
              </a:rPr>
              <a:t>干扰试验</a:t>
            </a:r>
          </a:p>
          <a:p>
            <a:pPr>
              <a:lnSpc>
                <a:spcPct val="115000"/>
              </a:lnSpc>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1</a:t>
            </a:r>
            <a:r>
              <a:rPr lang="zh-CN" altLang="en-US" sz="2400" b="1">
                <a:latin typeface="Times New Roman" charset="0"/>
                <a:ea typeface="黑体" charset="-122"/>
              </a:rPr>
              <a:t>）针对实际样品中可能存在的共存物，检验其是否对测定有干扰，并了解共存物的最大允许浓度。</a:t>
            </a:r>
          </a:p>
          <a:p>
            <a:pPr>
              <a:lnSpc>
                <a:spcPct val="115000"/>
              </a:lnSpc>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2</a:t>
            </a:r>
            <a:r>
              <a:rPr lang="zh-CN" altLang="en-US" sz="2400" b="1">
                <a:latin typeface="Times New Roman" charset="0"/>
                <a:ea typeface="黑体" charset="-122"/>
              </a:rPr>
              <a:t>）干扰可能导致正或负的系统误差，与待测物浓度和共存物浓度大小有关。</a:t>
            </a:r>
          </a:p>
          <a:p>
            <a:pPr>
              <a:lnSpc>
                <a:spcPct val="115000"/>
              </a:lnSpc>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3</a:t>
            </a:r>
            <a:r>
              <a:rPr lang="zh-CN" altLang="en-US" sz="2400" b="1">
                <a:latin typeface="Times New Roman" charset="0"/>
                <a:ea typeface="黑体" charset="-122"/>
              </a:rPr>
              <a:t>）干扰试验应选择两个（或多个）待测物浓度值和不同水平的共存物浓度的溶液进行试验测定。</a:t>
            </a:r>
            <a:r>
              <a:rPr lang="zh-CN" altLang="en-US" b="1">
                <a:latin typeface="Times New Roman" charset="0"/>
                <a:ea typeface="黑体" charset="-122"/>
              </a:rPr>
              <a:t> </a:t>
            </a:r>
          </a:p>
        </p:txBody>
      </p:sp>
    </p:spTree>
    <p:extLst>
      <p:ext uri="{BB962C8B-B14F-4D97-AF65-F5344CB8AC3E}">
        <p14:creationId xmlns:p14="http://schemas.microsoft.com/office/powerpoint/2010/main" val="19578043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noChangeArrowheads="1"/>
          </p:cNvSpPr>
          <p:nvPr>
            <p:ph idx="1"/>
          </p:nvPr>
        </p:nvSpPr>
        <p:spPr>
          <a:xfrm>
            <a:off x="395290" y="1844677"/>
            <a:ext cx="8353425" cy="4525963"/>
          </a:xfrm>
        </p:spPr>
        <p:txBody>
          <a:bodyPr/>
          <a:lstStyle/>
          <a:p>
            <a:pPr>
              <a:spcBef>
                <a:spcPct val="50000"/>
              </a:spcBef>
              <a:buFont typeface="Wingdings" charset="2"/>
              <a:buNone/>
            </a:pPr>
            <a:r>
              <a:rPr lang="en-US" altLang="zh-CN" sz="2400" b="1">
                <a:solidFill>
                  <a:schemeClr val="hlink"/>
                </a:solidFill>
                <a:latin typeface="Times New Roman" charset="0"/>
                <a:ea typeface="黑体" charset="-122"/>
              </a:rPr>
              <a:t>1 </a:t>
            </a:r>
            <a:r>
              <a:rPr lang="zh-CN" altLang="en-US" sz="2400" b="1">
                <a:solidFill>
                  <a:schemeClr val="hlink"/>
                </a:solidFill>
                <a:latin typeface="Times New Roman" charset="0"/>
                <a:ea typeface="黑体" charset="-122"/>
              </a:rPr>
              <a:t>分析前的质量的保证与质量控制</a:t>
            </a:r>
          </a:p>
          <a:p>
            <a:pPr>
              <a:spcBef>
                <a:spcPct val="50000"/>
              </a:spcBef>
              <a:buFont typeface="Wingdings" charset="2"/>
              <a:buNone/>
            </a:pPr>
            <a:r>
              <a:rPr lang="zh-CN" altLang="en-US" sz="2400" b="1">
                <a:solidFill>
                  <a:srgbClr val="000000"/>
                </a:solidFill>
                <a:latin typeface="Times New Roman" charset="0"/>
                <a:ea typeface="黑体" charset="-122"/>
              </a:rPr>
              <a:t>   采样的质量保证   包括</a:t>
            </a:r>
            <a:r>
              <a:rPr lang="en-US" altLang="zh-CN" sz="2400" b="1">
                <a:solidFill>
                  <a:srgbClr val="000000"/>
                </a:solidFill>
                <a:latin typeface="Times New Roman" charset="0"/>
                <a:ea typeface="黑体" charset="-122"/>
              </a:rPr>
              <a:t>:</a:t>
            </a:r>
            <a:r>
              <a:rPr lang="zh-CN" altLang="en-US" sz="2400" b="1">
                <a:solidFill>
                  <a:srgbClr val="000000"/>
                </a:solidFill>
                <a:latin typeface="Times New Roman" charset="0"/>
                <a:ea typeface="黑体" charset="-122"/>
              </a:rPr>
              <a:t>采样、样品处理、样品运输和样品储存的质量控制。</a:t>
            </a:r>
          </a:p>
          <a:p>
            <a:pPr>
              <a:spcBef>
                <a:spcPct val="50000"/>
              </a:spcBef>
              <a:buFont typeface="Wingdings" charset="2"/>
              <a:buNone/>
            </a:pPr>
            <a:r>
              <a:rPr lang="zh-CN" altLang="en-US" sz="2400" b="1">
                <a:solidFill>
                  <a:srgbClr val="000000"/>
                </a:solidFill>
                <a:latin typeface="Times New Roman" charset="0"/>
                <a:ea typeface="黑体" charset="-122"/>
              </a:rPr>
              <a:t>   要确保采集的样品在空间与时间上具有合理性和代表性，符合真实情况。</a:t>
            </a:r>
          </a:p>
          <a:p>
            <a:pPr>
              <a:spcBef>
                <a:spcPct val="50000"/>
              </a:spcBef>
              <a:buFont typeface="Wingdings" charset="2"/>
              <a:buNone/>
            </a:pPr>
            <a:r>
              <a:rPr lang="zh-CN" altLang="en-US" sz="2400" b="1">
                <a:solidFill>
                  <a:srgbClr val="000000"/>
                </a:solidFill>
                <a:latin typeface="Times New Roman" charset="0"/>
                <a:ea typeface="黑体" charset="-122"/>
              </a:rPr>
              <a:t>   采样过程质量保证最根本的是保证样品真实性，既满足时空要求，又保证样品在分析之前不发生物理化学性质的变化。  </a:t>
            </a:r>
          </a:p>
        </p:txBody>
      </p:sp>
      <p:sp>
        <p:nvSpPr>
          <p:cNvPr id="21508" name="Rectangle 4"/>
          <p:cNvSpPr>
            <a:spLocks noChangeArrowheads="1"/>
          </p:cNvSpPr>
          <p:nvPr/>
        </p:nvSpPr>
        <p:spPr bwMode="auto">
          <a:xfrm>
            <a:off x="250827" y="908050"/>
            <a:ext cx="788511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20000"/>
              </a:spcBef>
              <a:buClr>
                <a:schemeClr val="folHlink"/>
              </a:buClr>
              <a:buSzPct val="60000"/>
              <a:buFont typeface="Wingdings" charset="2"/>
              <a:buNone/>
              <a:defRPr/>
            </a:pPr>
            <a:r>
              <a:rPr lang="en-US" altLang="zh-CN" sz="2800">
                <a:solidFill>
                  <a:schemeClr val="hlink"/>
                </a:solidFill>
              </a:rPr>
              <a:t>4.2 </a:t>
            </a:r>
            <a:r>
              <a:rPr lang="zh-CN" altLang="en-US" sz="2800">
                <a:solidFill>
                  <a:schemeClr val="hlink"/>
                </a:solidFill>
              </a:rPr>
              <a:t>分析全过程的质量保证与质量控制</a:t>
            </a:r>
          </a:p>
        </p:txBody>
      </p:sp>
    </p:spTree>
    <p:extLst>
      <p:ext uri="{BB962C8B-B14F-4D97-AF65-F5344CB8AC3E}">
        <p14:creationId xmlns:p14="http://schemas.microsoft.com/office/powerpoint/2010/main" val="791519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23850" y="981075"/>
            <a:ext cx="7772400" cy="762000"/>
          </a:xfrm>
        </p:spPr>
        <p:txBody>
          <a:bodyPr anchor="t"/>
          <a:lstStyle/>
          <a:p>
            <a:r>
              <a:rPr lang="zh-CN" altLang="en-US" sz="2800" b="1">
                <a:solidFill>
                  <a:schemeClr val="folHlink"/>
                </a:solidFill>
                <a:latin typeface="黑体" charset="-122"/>
                <a:ea typeface="黑体" charset="-122"/>
              </a:rPr>
              <a:t>采样过程质量保证的基本要求 </a:t>
            </a:r>
          </a:p>
        </p:txBody>
      </p:sp>
      <p:sp>
        <p:nvSpPr>
          <p:cNvPr id="38914" name="Rectangle 3"/>
          <p:cNvSpPr>
            <a:spLocks noGrp="1" noChangeArrowheads="1"/>
          </p:cNvSpPr>
          <p:nvPr>
            <p:ph idx="1"/>
          </p:nvPr>
        </p:nvSpPr>
        <p:spPr>
          <a:xfrm>
            <a:off x="611188" y="1700213"/>
            <a:ext cx="7772400" cy="4876800"/>
          </a:xfrm>
        </p:spPr>
        <p:txBody>
          <a:bodyPr/>
          <a:lstStyle/>
          <a:p>
            <a:pPr marL="354013" indent="-354013" algn="just"/>
            <a:r>
              <a:rPr lang="zh-CN" altLang="en-US" sz="2400" b="1">
                <a:latin typeface="Times New Roman" charset="0"/>
                <a:ea typeface="黑体" charset="-122"/>
              </a:rPr>
              <a:t>应具有有关的样品采集的文件化程序和相应的统计技术。</a:t>
            </a:r>
          </a:p>
          <a:p>
            <a:pPr marL="354013" indent="-354013" algn="just"/>
            <a:r>
              <a:rPr lang="zh-CN" altLang="en-US" sz="2400" b="1">
                <a:latin typeface="Times New Roman" charset="0"/>
                <a:ea typeface="黑体" charset="-122"/>
              </a:rPr>
              <a:t>要切实加强采样技术管理，严格执行样品采集规范和统一的采样方法。 </a:t>
            </a:r>
          </a:p>
          <a:p>
            <a:pPr marL="354013" indent="-354013" algn="just"/>
            <a:r>
              <a:rPr lang="zh-CN" altLang="en-US" sz="2400" b="1">
                <a:latin typeface="Times New Roman" charset="0"/>
                <a:ea typeface="黑体" charset="-122"/>
              </a:rPr>
              <a:t>应建立并保证切实贯彻执行的有关样品采集管理的规章制度。</a:t>
            </a:r>
          </a:p>
          <a:p>
            <a:pPr marL="354013" indent="-354013" algn="just"/>
            <a:r>
              <a:rPr lang="zh-CN" altLang="en-US" sz="2400" b="1">
                <a:latin typeface="Times New Roman" charset="0"/>
                <a:ea typeface="黑体" charset="-122"/>
              </a:rPr>
              <a:t>采样人员切实掌握和熟练运用采样技术、样品保存、处理和贮运等技术，保证采样质量。</a:t>
            </a:r>
          </a:p>
          <a:p>
            <a:pPr marL="354013" indent="-354013"/>
            <a:r>
              <a:rPr lang="zh-CN" altLang="en-US" sz="2400" b="1">
                <a:latin typeface="Times New Roman" charset="0"/>
                <a:ea typeface="黑体" charset="-122"/>
              </a:rPr>
              <a:t>建立采样质量保证责任制度和措施，确保样品不变质，不损坏，不混淆，保证其真实、可靠、准确和有代表性。</a:t>
            </a:r>
          </a:p>
        </p:txBody>
      </p:sp>
    </p:spTree>
    <p:extLst>
      <p:ext uri="{BB962C8B-B14F-4D97-AF65-F5344CB8AC3E}">
        <p14:creationId xmlns:p14="http://schemas.microsoft.com/office/powerpoint/2010/main" val="2111372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95288" y="765175"/>
            <a:ext cx="7772400" cy="609600"/>
          </a:xfrm>
        </p:spPr>
        <p:txBody>
          <a:bodyPr anchor="t"/>
          <a:lstStyle/>
          <a:p>
            <a:r>
              <a:rPr lang="zh-CN" altLang="en-US" sz="2800" b="1">
                <a:solidFill>
                  <a:srgbClr val="0000FF"/>
                </a:solidFill>
                <a:latin typeface="黑体" charset="-122"/>
                <a:ea typeface="黑体" charset="-122"/>
              </a:rPr>
              <a:t>采样过程质量保证的控制措施</a:t>
            </a:r>
            <a:r>
              <a:rPr lang="zh-CN" altLang="en-US" sz="2800" b="1">
                <a:latin typeface="黑体" charset="-122"/>
                <a:ea typeface="黑体" charset="-122"/>
              </a:rPr>
              <a:t> </a:t>
            </a:r>
          </a:p>
        </p:txBody>
      </p:sp>
      <p:sp>
        <p:nvSpPr>
          <p:cNvPr id="40962" name="Rectangle 3"/>
          <p:cNvSpPr>
            <a:spLocks noGrp="1" noChangeArrowheads="1"/>
          </p:cNvSpPr>
          <p:nvPr>
            <p:ph idx="1"/>
          </p:nvPr>
        </p:nvSpPr>
        <p:spPr>
          <a:xfrm>
            <a:off x="684213" y="1557338"/>
            <a:ext cx="7772400" cy="5105400"/>
          </a:xfrm>
        </p:spPr>
        <p:txBody>
          <a:bodyPr/>
          <a:lstStyle/>
          <a:p>
            <a:r>
              <a:rPr lang="zh-CN" altLang="en-US" sz="2400" b="1" dirty="0">
                <a:latin typeface="Times New Roman" charset="0"/>
                <a:ea typeface="黑体" charset="-122"/>
              </a:rPr>
              <a:t>质量保证一般采用现场空白、运输空白、现场平行样和现场加标样或质控样及设备、材料空白等方法对采样进行跟踪控制。 </a:t>
            </a:r>
          </a:p>
          <a:p>
            <a:r>
              <a:rPr lang="zh-CN" altLang="en-US" sz="2400" b="1" dirty="0">
                <a:latin typeface="Times New Roman" charset="0"/>
                <a:ea typeface="黑体" charset="-122"/>
              </a:rPr>
              <a:t>现场采样质量保证作为质量保证的一部分，它与实验室分析和数据管理质量保证一起，共同确保分析数据具有一定的可信度。 </a:t>
            </a:r>
          </a:p>
          <a:p>
            <a:r>
              <a:rPr lang="zh-CN" altLang="en-US" sz="2400" b="1" dirty="0">
                <a:latin typeface="Times New Roman" charset="0"/>
                <a:ea typeface="黑体" charset="-122"/>
              </a:rPr>
              <a:t>现场加标样或质控样的数量，一般控制在样品总量的</a:t>
            </a:r>
            <a:r>
              <a:rPr lang="en-US" altLang="zh-CN" sz="2400" b="1" dirty="0">
                <a:latin typeface="Times New Roman" charset="0"/>
                <a:ea typeface="黑体" charset="-122"/>
              </a:rPr>
              <a:t>10</a:t>
            </a:r>
            <a:r>
              <a:rPr lang="zh-CN" altLang="en-US" sz="2400" b="1" dirty="0">
                <a:latin typeface="Times New Roman" charset="0"/>
                <a:ea typeface="黑体" charset="-122"/>
              </a:rPr>
              <a:t>％左右，但每批样品</a:t>
            </a:r>
            <a:r>
              <a:rPr lang="zh-CN" altLang="en-US" sz="2400" b="1" dirty="0">
                <a:solidFill>
                  <a:srgbClr val="FF0000"/>
                </a:solidFill>
                <a:latin typeface="Times New Roman" charset="0"/>
                <a:ea typeface="黑体" charset="-122"/>
              </a:rPr>
              <a:t>不少于</a:t>
            </a:r>
            <a:r>
              <a:rPr lang="en-US" altLang="zh-CN" sz="2400" b="1" dirty="0">
                <a:solidFill>
                  <a:srgbClr val="FF0000"/>
                </a:solidFill>
                <a:latin typeface="Times New Roman" charset="0"/>
                <a:ea typeface="黑体" charset="-122"/>
              </a:rPr>
              <a:t>2</a:t>
            </a:r>
            <a:r>
              <a:rPr lang="zh-CN" altLang="en-US" sz="2400" b="1" dirty="0">
                <a:solidFill>
                  <a:srgbClr val="FF0000"/>
                </a:solidFill>
                <a:latin typeface="Times New Roman" charset="0"/>
                <a:ea typeface="黑体" charset="-122"/>
              </a:rPr>
              <a:t>个</a:t>
            </a:r>
            <a:r>
              <a:rPr lang="zh-CN" altLang="en-US" sz="2400" b="1" dirty="0">
                <a:latin typeface="Times New Roman" charset="0"/>
                <a:ea typeface="黑体" charset="-122"/>
              </a:rPr>
              <a:t>。</a:t>
            </a:r>
          </a:p>
          <a:p>
            <a:r>
              <a:rPr lang="zh-CN" altLang="en-US" sz="2400" b="1" dirty="0">
                <a:solidFill>
                  <a:srgbClr val="FF0000"/>
                </a:solidFill>
                <a:latin typeface="Times New Roman" charset="0"/>
                <a:ea typeface="黑体" charset="-122"/>
              </a:rPr>
              <a:t>设备、材料空白</a:t>
            </a:r>
            <a:r>
              <a:rPr lang="zh-CN" altLang="en-US" sz="2400" b="1" dirty="0">
                <a:latin typeface="Times New Roman" charset="0"/>
                <a:ea typeface="黑体" charset="-122"/>
              </a:rPr>
              <a:t>是指用纯水浸泡采样设备及材料作为样品，这些空白用来检验采样设备、材料的沾污状况。 </a:t>
            </a:r>
          </a:p>
          <a:p>
            <a:r>
              <a:rPr lang="zh-CN" altLang="en-US" sz="2400" b="1" dirty="0">
                <a:latin typeface="Times New Roman" charset="0"/>
                <a:ea typeface="黑体" charset="-122"/>
              </a:rPr>
              <a:t>采取防污染措施。 </a:t>
            </a:r>
          </a:p>
        </p:txBody>
      </p:sp>
    </p:spTree>
    <p:extLst>
      <p:ext uri="{BB962C8B-B14F-4D97-AF65-F5344CB8AC3E}">
        <p14:creationId xmlns:p14="http://schemas.microsoft.com/office/powerpoint/2010/main" val="6704958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0" y="908050"/>
            <a:ext cx="7056438" cy="609600"/>
          </a:xfrm>
        </p:spPr>
        <p:txBody>
          <a:bodyPr anchor="t"/>
          <a:lstStyle/>
          <a:p>
            <a:r>
              <a:rPr lang="en-US" altLang="zh-CN" sz="2800" b="1">
                <a:solidFill>
                  <a:schemeClr val="hlink"/>
                </a:solidFill>
                <a:latin typeface="Times New Roman" charset="0"/>
                <a:ea typeface="黑体" charset="-122"/>
              </a:rPr>
              <a:t>2 </a:t>
            </a:r>
            <a:r>
              <a:rPr lang="zh-CN" altLang="en-US" sz="2800" b="1">
                <a:solidFill>
                  <a:schemeClr val="hlink"/>
                </a:solidFill>
                <a:latin typeface="Times New Roman" charset="0"/>
                <a:ea typeface="黑体" charset="-122"/>
              </a:rPr>
              <a:t>分析中的质量保证和质量控制</a:t>
            </a:r>
          </a:p>
        </p:txBody>
      </p:sp>
      <p:sp>
        <p:nvSpPr>
          <p:cNvPr id="43010" name="Rectangle 3"/>
          <p:cNvSpPr>
            <a:spLocks noGrp="1" noChangeArrowheads="1"/>
          </p:cNvSpPr>
          <p:nvPr>
            <p:ph idx="1"/>
          </p:nvPr>
        </p:nvSpPr>
        <p:spPr>
          <a:xfrm>
            <a:off x="684213" y="1628775"/>
            <a:ext cx="7772400" cy="5029200"/>
          </a:xfrm>
        </p:spPr>
        <p:txBody>
          <a:bodyPr/>
          <a:lstStyle/>
          <a:p>
            <a:pPr>
              <a:buFont typeface="Wingdings" charset="2"/>
              <a:buNone/>
            </a:pPr>
            <a:r>
              <a:rPr lang="en-US" altLang="zh-CN" b="1" dirty="0">
                <a:solidFill>
                  <a:srgbClr val="000000"/>
                </a:solidFill>
                <a:latin typeface="Times New Roman" charset="0"/>
                <a:ea typeface="黑体" charset="-122"/>
              </a:rPr>
              <a:t>  </a:t>
            </a:r>
            <a:r>
              <a:rPr lang="zh-CN" altLang="en-US" b="1" dirty="0">
                <a:solidFill>
                  <a:srgbClr val="000000"/>
                </a:solidFill>
                <a:latin typeface="Times New Roman" charset="0"/>
                <a:ea typeface="黑体" charset="-122"/>
              </a:rPr>
              <a:t>分析中的质量控制包括 </a:t>
            </a:r>
            <a:r>
              <a:rPr lang="zh-CN" altLang="en-US" b="1" dirty="0" smtClean="0">
                <a:solidFill>
                  <a:srgbClr val="000000"/>
                </a:solidFill>
                <a:latin typeface="Times New Roman" charset="0"/>
                <a:ea typeface="黑体" charset="-122"/>
              </a:rPr>
              <a:t>：</a:t>
            </a:r>
            <a:r>
              <a:rPr lang="zh-CN" altLang="en-US" b="1" dirty="0">
                <a:solidFill>
                  <a:srgbClr val="000000"/>
                </a:solidFill>
                <a:latin typeface="Times New Roman" charset="0"/>
                <a:ea typeface="黑体" charset="-122"/>
              </a:rPr>
              <a:t>样品的前处理、分析过程、室内复核、登记及填发报告等。</a:t>
            </a:r>
          </a:p>
          <a:p>
            <a:pPr>
              <a:buFont typeface="Wingdings" charset="2"/>
              <a:buNone/>
            </a:pPr>
            <a:endParaRPr lang="zh-CN" altLang="en-US" b="1" dirty="0">
              <a:solidFill>
                <a:srgbClr val="000000"/>
              </a:solidFill>
              <a:latin typeface="Times New Roman" charset="0"/>
              <a:ea typeface="黑体" charset="-122"/>
            </a:endParaRPr>
          </a:p>
          <a:p>
            <a:pPr>
              <a:buFont typeface="Wingdings" charset="2"/>
              <a:buNone/>
            </a:pPr>
            <a:r>
              <a:rPr lang="zh-CN" altLang="en-US" b="1" dirty="0">
                <a:solidFill>
                  <a:schemeClr val="folHlink"/>
                </a:solidFill>
                <a:latin typeface="Times New Roman" charset="0"/>
                <a:ea typeface="黑体" charset="-122"/>
              </a:rPr>
              <a:t>实验室质量保证</a:t>
            </a:r>
          </a:p>
          <a:p>
            <a:pPr>
              <a:buFont typeface="Wingdings" charset="2"/>
              <a:buNone/>
            </a:pPr>
            <a:r>
              <a:rPr lang="zh-CN" altLang="en-US" b="1" dirty="0">
                <a:latin typeface="Times New Roman" charset="0"/>
                <a:ea typeface="黑体" charset="-122"/>
              </a:rPr>
              <a:t> </a:t>
            </a:r>
            <a:r>
              <a:rPr lang="en-US" altLang="zh-CN" b="1" dirty="0">
                <a:latin typeface="Times New Roman" charset="0"/>
                <a:ea typeface="黑体" charset="-122"/>
              </a:rPr>
              <a:t>1.</a:t>
            </a:r>
            <a:r>
              <a:rPr lang="zh-CN" altLang="en-US" b="1" dirty="0">
                <a:latin typeface="Times New Roman" charset="0"/>
                <a:ea typeface="黑体" charset="-122"/>
              </a:rPr>
              <a:t>人员的技术能力 </a:t>
            </a:r>
          </a:p>
          <a:p>
            <a:pPr>
              <a:buFont typeface="Wingdings" charset="2"/>
              <a:buNone/>
            </a:pPr>
            <a:r>
              <a:rPr lang="zh-CN" altLang="en-US" b="1" dirty="0">
                <a:latin typeface="Times New Roman" charset="0"/>
                <a:ea typeface="黑体" charset="-122"/>
              </a:rPr>
              <a:t> </a:t>
            </a:r>
            <a:r>
              <a:rPr lang="en-US" altLang="zh-CN" b="1" dirty="0">
                <a:latin typeface="Times New Roman" charset="0"/>
                <a:ea typeface="黑体" charset="-122"/>
              </a:rPr>
              <a:t>2.</a:t>
            </a:r>
            <a:r>
              <a:rPr lang="zh-CN" altLang="en-US" b="1" dirty="0">
                <a:latin typeface="Times New Roman" charset="0"/>
                <a:ea typeface="黑体" charset="-122"/>
              </a:rPr>
              <a:t>仪器设备管理与定期检查 </a:t>
            </a:r>
          </a:p>
          <a:p>
            <a:pPr>
              <a:buFont typeface="Wingdings" charset="2"/>
              <a:buNone/>
            </a:pPr>
            <a:r>
              <a:rPr lang="zh-CN" altLang="en-US" b="1" dirty="0">
                <a:latin typeface="Times New Roman" charset="0"/>
                <a:ea typeface="黑体" charset="-122"/>
              </a:rPr>
              <a:t> </a:t>
            </a:r>
            <a:r>
              <a:rPr lang="en-US" altLang="zh-CN" b="1" dirty="0">
                <a:latin typeface="Times New Roman" charset="0"/>
                <a:ea typeface="黑体" charset="-122"/>
              </a:rPr>
              <a:t>3.</a:t>
            </a:r>
            <a:r>
              <a:rPr lang="zh-CN" altLang="en-US" b="1" dirty="0">
                <a:latin typeface="Times New Roman" charset="0"/>
                <a:ea typeface="黑体" charset="-122"/>
              </a:rPr>
              <a:t>实验室应具备的基础条件 （</a:t>
            </a:r>
            <a:r>
              <a:rPr lang="en-US" altLang="zh-CN" b="1" dirty="0">
                <a:latin typeface="Times New Roman" charset="0"/>
                <a:ea typeface="黑体" charset="-122"/>
              </a:rPr>
              <a:t>1</a:t>
            </a:r>
            <a:r>
              <a:rPr lang="zh-CN" altLang="en-US" b="1" dirty="0">
                <a:latin typeface="Times New Roman" charset="0"/>
                <a:ea typeface="黑体" charset="-122"/>
              </a:rPr>
              <a:t>）技术管理与质量管理制度 ；（</a:t>
            </a:r>
            <a:r>
              <a:rPr lang="en-US" altLang="zh-CN" b="1" dirty="0">
                <a:latin typeface="Times New Roman" charset="0"/>
                <a:ea typeface="黑体" charset="-122"/>
              </a:rPr>
              <a:t>2</a:t>
            </a:r>
            <a:r>
              <a:rPr lang="zh-CN" altLang="en-US" b="1" dirty="0">
                <a:latin typeface="Times New Roman" charset="0"/>
                <a:ea typeface="黑体" charset="-122"/>
              </a:rPr>
              <a:t>）技术资料；（</a:t>
            </a:r>
            <a:r>
              <a:rPr lang="en-US" altLang="zh-CN" b="1" dirty="0">
                <a:latin typeface="Times New Roman" charset="0"/>
                <a:ea typeface="黑体" charset="-122"/>
              </a:rPr>
              <a:t>3</a:t>
            </a:r>
            <a:r>
              <a:rPr lang="zh-CN" altLang="en-US" b="1" dirty="0">
                <a:latin typeface="Times New Roman" charset="0"/>
                <a:ea typeface="黑体" charset="-122"/>
              </a:rPr>
              <a:t>）实验室环境；（</a:t>
            </a:r>
            <a:r>
              <a:rPr lang="en-US" altLang="zh-CN" b="1" dirty="0">
                <a:latin typeface="Times New Roman" charset="0"/>
                <a:ea typeface="黑体" charset="-122"/>
              </a:rPr>
              <a:t>4</a:t>
            </a:r>
            <a:r>
              <a:rPr lang="zh-CN" altLang="en-US" b="1" dirty="0">
                <a:latin typeface="Times New Roman" charset="0"/>
                <a:ea typeface="黑体" charset="-122"/>
              </a:rPr>
              <a:t>）水；（</a:t>
            </a:r>
            <a:r>
              <a:rPr lang="en-US" altLang="zh-CN" b="1" dirty="0">
                <a:latin typeface="Times New Roman" charset="0"/>
                <a:ea typeface="黑体" charset="-122"/>
              </a:rPr>
              <a:t>5</a:t>
            </a:r>
            <a:r>
              <a:rPr lang="zh-CN" altLang="en-US" b="1" dirty="0">
                <a:latin typeface="Times New Roman" charset="0"/>
                <a:ea typeface="黑体" charset="-122"/>
              </a:rPr>
              <a:t>）器皿；（</a:t>
            </a:r>
            <a:r>
              <a:rPr lang="en-US" altLang="zh-CN" b="1" dirty="0">
                <a:latin typeface="Times New Roman" charset="0"/>
                <a:ea typeface="黑体" charset="-122"/>
              </a:rPr>
              <a:t>6</a:t>
            </a:r>
            <a:r>
              <a:rPr lang="zh-CN" altLang="en-US" b="1" dirty="0">
                <a:latin typeface="Times New Roman" charset="0"/>
                <a:ea typeface="黑体" charset="-122"/>
              </a:rPr>
              <a:t>）化学试剂 ；（</a:t>
            </a:r>
            <a:r>
              <a:rPr lang="en-US" altLang="zh-CN" b="1" dirty="0">
                <a:latin typeface="Times New Roman" charset="0"/>
                <a:ea typeface="黑体" charset="-122"/>
              </a:rPr>
              <a:t>7</a:t>
            </a:r>
            <a:r>
              <a:rPr lang="zh-CN" altLang="en-US" b="1" dirty="0">
                <a:latin typeface="Times New Roman" charset="0"/>
                <a:ea typeface="黑体" charset="-122"/>
              </a:rPr>
              <a:t>）溶液配制和标液</a:t>
            </a:r>
          </a:p>
        </p:txBody>
      </p:sp>
    </p:spTree>
    <p:extLst>
      <p:ext uri="{BB962C8B-B14F-4D97-AF65-F5344CB8AC3E}">
        <p14:creationId xmlns:p14="http://schemas.microsoft.com/office/powerpoint/2010/main" val="391648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513" name="Group 121"/>
          <p:cNvGraphicFramePr>
            <a:graphicFrameLocks noGrp="1"/>
          </p:cNvGraphicFramePr>
          <p:nvPr>
            <p:ph/>
          </p:nvPr>
        </p:nvGraphicFramePr>
        <p:xfrm>
          <a:off x="395288" y="1196977"/>
          <a:ext cx="8229600" cy="5368925"/>
        </p:xfrm>
        <a:graphic>
          <a:graphicData uri="http://schemas.openxmlformats.org/drawingml/2006/table">
            <a:tbl>
              <a:tblPr/>
              <a:tblGrid>
                <a:gridCol w="2314575"/>
                <a:gridCol w="2232025"/>
                <a:gridCol w="2089150"/>
                <a:gridCol w="1593850"/>
              </a:tblGrid>
              <a:tr h="365777">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名称</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化学计量纯度</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用途</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发售单位</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211">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苯甲酸</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99.98</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酸量基准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4977">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邻苯二甲酸氢钾</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99.99</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酸量基准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p>
                      <a:pPr marL="0" marR="0" lvl="0" indent="0" algn="ctr" defTabSz="914400" rtl="0" eaLnBrk="1" fontAlgn="base" latinLnBrk="0" hangingPunct="1">
                        <a:lnSpc>
                          <a:spcPct val="7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中国 </a:t>
                      </a:r>
                      <a:r>
                        <a:rPr kumimoji="0" lang="en-US" altLang="zh-CN" sz="2400" b="0" i="0" u="none" strike="noStrike" cap="none" normalizeH="0" baseline="0">
                          <a:ln>
                            <a:noFill/>
                          </a:ln>
                          <a:solidFill>
                            <a:schemeClr val="tx1"/>
                          </a:solidFill>
                          <a:effectLst/>
                          <a:latin typeface="Times New Roman" charset="0"/>
                          <a:ea typeface="黑体" charset="-122"/>
                        </a:rPr>
                        <a:t>NIM</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1554">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硼酸</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100.00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酸度基准</a:t>
                      </a:r>
                    </a:p>
                    <a:p>
                      <a:pPr marL="0" marR="0" lvl="0" indent="0" algn="ctr" defTabSz="914400" rtl="0" eaLnBrk="1" fontAlgn="base" latinLnBrk="0" hangingPunct="1">
                        <a:lnSpc>
                          <a:spcPct val="8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同位素基准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71">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碳酸钠</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99.98</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碱量基准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中国 </a:t>
                      </a:r>
                      <a:r>
                        <a:rPr kumimoji="0" lang="en-US" altLang="zh-CN" sz="2400" b="0" i="0" u="none" strike="noStrike" cap="none" normalizeH="0" baseline="0">
                          <a:ln>
                            <a:noFill/>
                          </a:ln>
                          <a:solidFill>
                            <a:schemeClr val="tx1"/>
                          </a:solidFill>
                          <a:effectLst/>
                          <a:latin typeface="Times New Roman" charset="0"/>
                          <a:ea typeface="黑体" charset="-122"/>
                        </a:rPr>
                        <a:t>NIM</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985">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三氧化二砷</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99.99</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还原量基准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71">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草酸钠</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99.96</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还原量基准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471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重铬酸钾</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99.98</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氧化量基准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美国 </a:t>
                      </a:r>
                      <a:r>
                        <a:rPr kumimoji="0" lang="en-US" altLang="zh-CN" sz="2400" b="0" i="0" u="none" strike="noStrike" cap="none" normalizeH="0" baseline="0">
                          <a:ln>
                            <a:noFill/>
                          </a:ln>
                          <a:solidFill>
                            <a:schemeClr val="tx1"/>
                          </a:solidFill>
                          <a:effectLst/>
                          <a:latin typeface="Times New Roman" charset="0"/>
                          <a:ea typeface="黑体" charset="-122"/>
                        </a:rPr>
                        <a:t>NBS</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中国 </a:t>
                      </a:r>
                      <a:r>
                        <a:rPr kumimoji="0" lang="en-US" altLang="zh-CN" sz="2400" b="0" i="0" u="none" strike="noStrike" cap="none" normalizeH="0" baseline="0">
                          <a:ln>
                            <a:noFill/>
                          </a:ln>
                          <a:solidFill>
                            <a:schemeClr val="tx1"/>
                          </a:solidFill>
                          <a:effectLst/>
                          <a:latin typeface="Times New Roman" charset="0"/>
                          <a:ea typeface="黑体" charset="-122"/>
                        </a:rPr>
                        <a:t>NIM</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85">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氯化钠</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99.99</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沉淀量基准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中国 </a:t>
                      </a:r>
                      <a:r>
                        <a:rPr kumimoji="0" lang="en-US" altLang="zh-CN" sz="2400" b="0" i="0" u="none" strike="noStrike" cap="none" normalizeH="0" baseline="0">
                          <a:ln>
                            <a:noFill/>
                          </a:ln>
                          <a:solidFill>
                            <a:schemeClr val="tx1"/>
                          </a:solidFill>
                          <a:effectLst/>
                          <a:latin typeface="Times New Roman" charset="0"/>
                          <a:ea typeface="黑体" charset="-122"/>
                        </a:rPr>
                        <a:t>NIM</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84">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EDTA</a:t>
                      </a:r>
                      <a:r>
                        <a:rPr kumimoji="0" lang="zh-CN" altLang="en-US" sz="2400" b="0" i="0" u="none" strike="noStrike" cap="none" normalizeH="0" baseline="0">
                          <a:ln>
                            <a:noFill/>
                          </a:ln>
                          <a:solidFill>
                            <a:schemeClr val="tx1"/>
                          </a:solidFill>
                          <a:effectLst/>
                          <a:latin typeface="Times New Roman" charset="0"/>
                          <a:ea typeface="黑体" charset="-122"/>
                        </a:rPr>
                        <a:t>二钠盐</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400" b="0" i="0" u="none" strike="noStrike" cap="none" normalizeH="0" baseline="0">
                          <a:ln>
                            <a:noFill/>
                          </a:ln>
                          <a:solidFill>
                            <a:schemeClr val="tx1"/>
                          </a:solidFill>
                          <a:effectLst/>
                          <a:latin typeface="Times New Roman" charset="0"/>
                          <a:ea typeface="黑体" charset="-122"/>
                        </a:rPr>
                        <a:t>99.98</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络合量基准</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zh-CN" altLang="en-US" sz="2400" b="0" i="0" u="none" strike="noStrike" cap="none" normalizeH="0" baseline="0">
                          <a:ln>
                            <a:noFill/>
                          </a:ln>
                          <a:solidFill>
                            <a:schemeClr val="tx1"/>
                          </a:solidFill>
                          <a:effectLst/>
                          <a:latin typeface="Times New Roman" charset="0"/>
                          <a:ea typeface="黑体" charset="-122"/>
                        </a:rPr>
                        <a:t>中国 </a:t>
                      </a:r>
                      <a:r>
                        <a:rPr kumimoji="0" lang="en-US" altLang="zh-CN" sz="2400" b="0" i="0" u="none" strike="noStrike" cap="none" normalizeH="0" baseline="0">
                          <a:ln>
                            <a:noFill/>
                          </a:ln>
                          <a:solidFill>
                            <a:schemeClr val="tx1"/>
                          </a:solidFill>
                          <a:effectLst/>
                          <a:latin typeface="Times New Roman" charset="0"/>
                          <a:ea typeface="黑体" charset="-122"/>
                        </a:rPr>
                        <a:t>NIM</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512" name="Text Box 120"/>
          <p:cNvSpPr txBox="1">
            <a:spLocks noChangeArrowheads="1"/>
          </p:cNvSpPr>
          <p:nvPr/>
        </p:nvSpPr>
        <p:spPr bwMode="auto">
          <a:xfrm>
            <a:off x="2484438" y="692150"/>
            <a:ext cx="33131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zh-CN" altLang="en-US" sz="2800">
                <a:solidFill>
                  <a:srgbClr val="FF0000"/>
                </a:solidFill>
              </a:rPr>
              <a:t>标准化学试剂</a:t>
            </a:r>
          </a:p>
        </p:txBody>
      </p:sp>
    </p:spTree>
    <p:extLst>
      <p:ext uri="{BB962C8B-B14F-4D97-AF65-F5344CB8AC3E}">
        <p14:creationId xmlns:p14="http://schemas.microsoft.com/office/powerpoint/2010/main" val="975324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noChangeArrowheads="1"/>
          </p:cNvSpPr>
          <p:nvPr>
            <p:ph type="body" sz="half" idx="1"/>
          </p:nvPr>
        </p:nvSpPr>
        <p:spPr>
          <a:xfrm>
            <a:off x="7343777" y="1484313"/>
            <a:ext cx="1800225" cy="5040312"/>
          </a:xfrm>
        </p:spPr>
        <p:txBody>
          <a:bodyPr/>
          <a:lstStyle/>
          <a:p>
            <a:pPr marL="182563" indent="-182563">
              <a:buNone/>
            </a:pPr>
            <a:r>
              <a:rPr lang="en-US" altLang="zh-CN" sz="1600" b="1">
                <a:latin typeface="Times New Roman" charset="0"/>
                <a:ea typeface="黑体" charset="-122"/>
              </a:rPr>
              <a:t>A.</a:t>
            </a:r>
            <a:r>
              <a:rPr lang="zh-CN" altLang="en-US" sz="1600" b="1">
                <a:latin typeface="Times New Roman" charset="0"/>
                <a:ea typeface="黑体" charset="-122"/>
              </a:rPr>
              <a:t>金属蒸馏器二次蒸馏</a:t>
            </a:r>
          </a:p>
          <a:p>
            <a:pPr marL="182563" indent="-182563"/>
            <a:endParaRPr lang="zh-CN" altLang="en-US" sz="1600" b="1">
              <a:latin typeface="Times New Roman" charset="0"/>
              <a:ea typeface="黑体" charset="-122"/>
            </a:endParaRPr>
          </a:p>
          <a:p>
            <a:pPr marL="182563" indent="-182563">
              <a:buNone/>
            </a:pPr>
            <a:r>
              <a:rPr lang="en-US" altLang="zh-CN" sz="1600" b="1">
                <a:latin typeface="Times New Roman" charset="0"/>
                <a:ea typeface="黑体" charset="-122"/>
              </a:rPr>
              <a:t>B.</a:t>
            </a:r>
            <a:r>
              <a:rPr lang="zh-CN" altLang="en-US" sz="1600" b="1">
                <a:latin typeface="Times New Roman" charset="0"/>
                <a:ea typeface="黑体" charset="-122"/>
              </a:rPr>
              <a:t>全玻璃蒸馏器蒸馏</a:t>
            </a:r>
          </a:p>
          <a:p>
            <a:pPr marL="182563" indent="-182563"/>
            <a:endParaRPr lang="zh-CN" altLang="en-US" sz="1600" b="1">
              <a:latin typeface="Times New Roman" charset="0"/>
              <a:ea typeface="黑体" charset="-122"/>
            </a:endParaRPr>
          </a:p>
          <a:p>
            <a:pPr marL="182563" indent="-182563">
              <a:buNone/>
            </a:pPr>
            <a:r>
              <a:rPr lang="en-US" altLang="zh-CN" sz="1600" b="1">
                <a:latin typeface="Times New Roman" charset="0"/>
                <a:ea typeface="黑体" charset="-122"/>
              </a:rPr>
              <a:t>C.</a:t>
            </a:r>
            <a:r>
              <a:rPr lang="zh-CN" altLang="en-US" sz="1600" b="1">
                <a:latin typeface="Times New Roman" charset="0"/>
                <a:ea typeface="黑体" charset="-122"/>
              </a:rPr>
              <a:t>自来水通过活性炭、混合树脂及醋酸纤维膜</a:t>
            </a:r>
          </a:p>
          <a:p>
            <a:pPr marL="182563" indent="-182563">
              <a:buNone/>
            </a:pPr>
            <a:r>
              <a:rPr lang="en-US" altLang="zh-CN" sz="1600" b="1">
                <a:latin typeface="Times New Roman" charset="0"/>
                <a:ea typeface="黑体" charset="-122"/>
              </a:rPr>
              <a:t>D.</a:t>
            </a:r>
            <a:r>
              <a:rPr lang="zh-CN" altLang="en-US" sz="1600" b="1">
                <a:latin typeface="Times New Roman" charset="0"/>
                <a:ea typeface="黑体" charset="-122"/>
              </a:rPr>
              <a:t>去离子水通过特氟隆膜再石英蒸馏器双蒸</a:t>
            </a:r>
          </a:p>
          <a:p>
            <a:pPr marL="182563" indent="-182563">
              <a:buNone/>
            </a:pPr>
            <a:r>
              <a:rPr lang="en-US" altLang="zh-CN" sz="1600" b="1">
                <a:latin typeface="Times New Roman" charset="0"/>
                <a:ea typeface="黑体" charset="-122"/>
              </a:rPr>
              <a:t>E.</a:t>
            </a:r>
            <a:r>
              <a:rPr lang="zh-CN" altLang="en-US" sz="1600" b="1">
                <a:latin typeface="Times New Roman" charset="0"/>
                <a:ea typeface="黑体" charset="-122"/>
              </a:rPr>
              <a:t>去离子水亚沸蒸馏</a:t>
            </a:r>
          </a:p>
          <a:p>
            <a:pPr marL="182563" indent="-182563">
              <a:buNone/>
            </a:pPr>
            <a:r>
              <a:rPr lang="en-US" altLang="zh-CN" sz="1600" b="1">
                <a:latin typeface="Times New Roman" charset="0"/>
                <a:ea typeface="黑体" charset="-122"/>
              </a:rPr>
              <a:t>F.</a:t>
            </a:r>
            <a:r>
              <a:rPr lang="zh-CN" altLang="en-US" sz="1600" b="1">
                <a:latin typeface="Times New Roman" charset="0"/>
                <a:ea typeface="黑体" charset="-122"/>
              </a:rPr>
              <a:t>自来水经过滤膜、交换、蒸馏、亚沸蒸馏</a:t>
            </a:r>
          </a:p>
        </p:txBody>
      </p:sp>
      <p:graphicFrame>
        <p:nvGraphicFramePr>
          <p:cNvPr id="60853" name="Group 437"/>
          <p:cNvGraphicFramePr>
            <a:graphicFrameLocks noGrp="1"/>
          </p:cNvGraphicFramePr>
          <p:nvPr>
            <p:ph sz="half" idx="2"/>
          </p:nvPr>
        </p:nvGraphicFramePr>
        <p:xfrm>
          <a:off x="250825" y="1268413"/>
          <a:ext cx="6769100" cy="5513388"/>
        </p:xfrm>
        <a:graphic>
          <a:graphicData uri="http://schemas.openxmlformats.org/drawingml/2006/table">
            <a:tbl>
              <a:tblPr/>
              <a:tblGrid>
                <a:gridCol w="968375"/>
                <a:gridCol w="965200"/>
                <a:gridCol w="966788"/>
                <a:gridCol w="968375"/>
                <a:gridCol w="966787"/>
                <a:gridCol w="965200"/>
                <a:gridCol w="968375"/>
              </a:tblGrid>
              <a:tr h="331788">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endParaRPr kumimoji="0" lang="x-none" altLang="x-none" sz="2000" b="1" i="0" u="none" strike="noStrike" cap="none" normalizeH="0" baseline="0">
                        <a:ln>
                          <a:noFill/>
                        </a:ln>
                        <a:solidFill>
                          <a:schemeClr val="tx1"/>
                        </a:solidFill>
                        <a:effectLst/>
                        <a:latin typeface="Times New Roman" charset="0"/>
                        <a:ea typeface="宋体" charset="-122"/>
                      </a:endParaRP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B</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D</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E</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F</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Ag</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0.002</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Ca</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50.0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0.03</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0.03</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Cr</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Cu</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50.0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6</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0.01</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Fe</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0.06</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0.05</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Mg</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8.0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0.3</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0.09</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0.09</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Ni</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Pb</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50.0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0.003</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0.003</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Sn</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5.0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0.02</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Ti</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Zn</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0.5</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0.04</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0.04</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Mn</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Co</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K</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0.09</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Cd</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&lt;0.1</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0.005</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0.005</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Na</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1.0</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0.06</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0.06</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800">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Al</a:t>
                      </a:r>
                    </a:p>
                  </a:txBody>
                  <a:tcPr marL="90000" marR="9000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5</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4</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800">
                          <a:solidFill>
                            <a:schemeClr val="tx1"/>
                          </a:solidFill>
                          <a:latin typeface="Tahoma" charset="0"/>
                          <a:ea typeface="宋体" charset="-122"/>
                        </a:defRPr>
                      </a:lvl1pPr>
                      <a:lvl2pPr>
                        <a:spcBef>
                          <a:spcPct val="20000"/>
                        </a:spcBef>
                        <a:buClr>
                          <a:schemeClr val="hlink"/>
                        </a:buClr>
                        <a:buSzPct val="55000"/>
                        <a:buFont typeface="Wingdings" charset="2"/>
                        <a:defRPr sz="2400">
                          <a:solidFill>
                            <a:schemeClr val="tx1"/>
                          </a:solidFill>
                          <a:latin typeface="Tahoma" charset="0"/>
                          <a:ea typeface="宋体" charset="-122"/>
                        </a:defRPr>
                      </a:lvl2pPr>
                      <a:lvl3pPr>
                        <a:spcBef>
                          <a:spcPct val="20000"/>
                        </a:spcBef>
                        <a:buClr>
                          <a:schemeClr val="folHlink"/>
                        </a:buClr>
                        <a:buSzPct val="50000"/>
                        <a:buFont typeface="Wingdings" charset="2"/>
                        <a:defRPr sz="2000">
                          <a:solidFill>
                            <a:schemeClr val="tx1"/>
                          </a:solidFill>
                          <a:latin typeface="Tahoma" charset="0"/>
                          <a:ea typeface="宋体" charset="-122"/>
                        </a:defRPr>
                      </a:lvl3pPr>
                      <a:lvl4pPr>
                        <a:spcBef>
                          <a:spcPct val="20000"/>
                        </a:spcBef>
                        <a:buClr>
                          <a:schemeClr val="accent2"/>
                        </a:buClr>
                        <a:buSzPct val="55000"/>
                        <a:buFont typeface="Wingdings" charset="2"/>
                        <a:defRPr>
                          <a:solidFill>
                            <a:schemeClr val="tx1"/>
                          </a:solidFill>
                          <a:latin typeface="Tahoma" charset="0"/>
                          <a:ea typeface="宋体" charset="-122"/>
                        </a:defRPr>
                      </a:lvl4pPr>
                      <a:lvl5pPr>
                        <a:spcBef>
                          <a:spcPct val="20000"/>
                        </a:spcBef>
                        <a:buClr>
                          <a:schemeClr val="accent1"/>
                        </a:buClr>
                        <a:buSzPct val="50000"/>
                        <a:buFont typeface="Wingdings" charset="2"/>
                        <a:defRPr>
                          <a:solidFill>
                            <a:schemeClr val="tx1"/>
                          </a:solidFill>
                          <a:latin typeface="Tahoma" charset="0"/>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Tahoma"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altLang="zh-CN" sz="2000" b="1" i="0" u="none" strike="noStrike" cap="none" normalizeH="0" baseline="0">
                          <a:ln>
                            <a:noFill/>
                          </a:ln>
                          <a:solidFill>
                            <a:schemeClr val="tx1"/>
                          </a:solidFill>
                          <a:effectLst/>
                          <a:latin typeface="Times New Roman" charset="0"/>
                          <a:ea typeface="宋体" charset="-122"/>
                        </a:rPr>
                        <a:t>-</a:t>
                      </a:r>
                    </a:p>
                  </a:txBody>
                  <a:tcPr marL="90000" marR="9000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840" name="Text Box 424"/>
          <p:cNvSpPr txBox="1">
            <a:spLocks noChangeArrowheads="1"/>
          </p:cNvSpPr>
          <p:nvPr/>
        </p:nvSpPr>
        <p:spPr bwMode="auto">
          <a:xfrm>
            <a:off x="827090" y="836613"/>
            <a:ext cx="51133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zh-CN" altLang="en-US" sz="2400">
                <a:solidFill>
                  <a:srgbClr val="FF0000"/>
                </a:solidFill>
              </a:rPr>
              <a:t>各种纯水中的杂质含量</a:t>
            </a:r>
            <a:r>
              <a:rPr lang="en-US" altLang="zh-CN" sz="2400">
                <a:solidFill>
                  <a:srgbClr val="FF0000"/>
                </a:solidFill>
                <a:latin typeface="Times New Roman" charset="0"/>
              </a:rPr>
              <a:t>,</a:t>
            </a:r>
            <a:r>
              <a:rPr lang="en-US" altLang="zh-CN" sz="2400">
                <a:solidFill>
                  <a:srgbClr val="FF0000"/>
                </a:solidFill>
              </a:rPr>
              <a:t> </a:t>
            </a:r>
            <a:r>
              <a:rPr lang="en-US" altLang="zh-CN" sz="2400">
                <a:solidFill>
                  <a:srgbClr val="FF0000"/>
                </a:solidFill>
                <a:latin typeface="Times New Roman" charset="0"/>
              </a:rPr>
              <a:t>ng/g</a:t>
            </a:r>
          </a:p>
        </p:txBody>
      </p:sp>
    </p:spTree>
    <p:extLst>
      <p:ext uri="{BB962C8B-B14F-4D97-AF65-F5344CB8AC3E}">
        <p14:creationId xmlns:p14="http://schemas.microsoft.com/office/powerpoint/2010/main" val="620748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2124077" y="1196975"/>
            <a:ext cx="3960813" cy="706438"/>
          </a:xfrm>
        </p:spPr>
        <p:txBody>
          <a:bodyPr anchor="t"/>
          <a:lstStyle/>
          <a:p>
            <a:r>
              <a:rPr lang="zh-CN" altLang="en-US" sz="2800" b="1">
                <a:solidFill>
                  <a:srgbClr val="FF0000"/>
                </a:solidFill>
                <a:ea typeface="黑体" charset="-122"/>
              </a:rPr>
              <a:t>实验室环境</a:t>
            </a:r>
          </a:p>
        </p:txBody>
      </p:sp>
      <p:graphicFrame>
        <p:nvGraphicFramePr>
          <p:cNvPr id="49154" name="Object 4"/>
          <p:cNvGraphicFramePr>
            <a:graphicFrameLocks noChangeAspect="1"/>
          </p:cNvGraphicFramePr>
          <p:nvPr/>
        </p:nvGraphicFramePr>
        <p:xfrm>
          <a:off x="614363" y="2093915"/>
          <a:ext cx="7772400" cy="3100387"/>
        </p:xfrm>
        <a:graphic>
          <a:graphicData uri="http://schemas.openxmlformats.org/presentationml/2006/ole">
            <mc:AlternateContent xmlns:mc="http://schemas.openxmlformats.org/markup-compatibility/2006">
              <mc:Choice xmlns:v="urn:schemas-microsoft-com:vml" Requires="v">
                <p:oleObj spid="_x0000_s46094" name="位图图像" r:id="rId4" imgW="4753639" imgH="1895238" progId="Paint.Picture">
                  <p:embed/>
                </p:oleObj>
              </mc:Choice>
              <mc:Fallback>
                <p:oleObj name="位图图像" r:id="rId4" imgW="4753639" imgH="18952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093915"/>
                        <a:ext cx="7772400" cy="310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26920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idx="1"/>
          </p:nvPr>
        </p:nvSpPr>
        <p:spPr>
          <a:xfrm>
            <a:off x="611188" y="1268413"/>
            <a:ext cx="7772400" cy="1511300"/>
          </a:xfrm>
        </p:spPr>
        <p:txBody>
          <a:bodyPr/>
          <a:lstStyle/>
          <a:p>
            <a:pPr marL="0" indent="0">
              <a:buNone/>
            </a:pPr>
            <a:r>
              <a:rPr lang="zh-CN" altLang="en-US" b="1">
                <a:latin typeface="Times New Roman" charset="0"/>
                <a:ea typeface="黑体" charset="-122"/>
              </a:rPr>
              <a:t>包括实验室内自控和他控 ，保证分析结果的精密度和准确度在给定的置信水平内，达到规定的质量要求。 </a:t>
            </a:r>
          </a:p>
        </p:txBody>
      </p:sp>
      <p:sp>
        <p:nvSpPr>
          <p:cNvPr id="25605" name="Rectangle 5"/>
          <p:cNvSpPr>
            <a:spLocks noChangeArrowheads="1"/>
          </p:cNvSpPr>
          <p:nvPr/>
        </p:nvSpPr>
        <p:spPr bwMode="auto">
          <a:xfrm>
            <a:off x="395290" y="765175"/>
            <a:ext cx="38703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zh-CN" altLang="en-US" sz="2800">
                <a:solidFill>
                  <a:schemeClr val="folHlink"/>
                </a:solidFill>
              </a:rPr>
              <a:t>实验室内质量控制</a:t>
            </a:r>
          </a:p>
        </p:txBody>
      </p:sp>
      <p:sp>
        <p:nvSpPr>
          <p:cNvPr id="25606" name="Rectangle 6"/>
          <p:cNvSpPr>
            <a:spLocks noChangeArrowheads="1"/>
          </p:cNvSpPr>
          <p:nvPr/>
        </p:nvSpPr>
        <p:spPr bwMode="auto">
          <a:xfrm>
            <a:off x="2195513" y="2636840"/>
            <a:ext cx="264687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0" bIns="0">
            <a:spAutoFit/>
          </a:bodyPr>
          <a:lstStyle/>
          <a:p>
            <a:pPr eaLnBrk="1" hangingPunct="1">
              <a:spcBef>
                <a:spcPct val="50000"/>
              </a:spcBef>
              <a:defRPr/>
            </a:pPr>
            <a:r>
              <a:rPr lang="zh-CN" altLang="en-US" sz="2400"/>
              <a:t>分析方法选定</a:t>
            </a:r>
          </a:p>
          <a:p>
            <a:pPr eaLnBrk="1" hangingPunct="1">
              <a:spcBef>
                <a:spcPct val="50000"/>
              </a:spcBef>
              <a:defRPr/>
            </a:pPr>
            <a:r>
              <a:rPr lang="zh-CN" altLang="en-US" sz="2400"/>
              <a:t>质控基础实验</a:t>
            </a:r>
          </a:p>
          <a:p>
            <a:pPr eaLnBrk="1" hangingPunct="1">
              <a:spcBef>
                <a:spcPct val="50000"/>
              </a:spcBef>
              <a:defRPr/>
            </a:pPr>
            <a:r>
              <a:rPr lang="zh-CN" altLang="en-US" sz="2400"/>
              <a:t>实验分析质控程序</a:t>
            </a:r>
          </a:p>
          <a:p>
            <a:pPr eaLnBrk="1" hangingPunct="1">
              <a:spcBef>
                <a:spcPct val="50000"/>
              </a:spcBef>
              <a:defRPr/>
            </a:pPr>
            <a:r>
              <a:rPr lang="zh-CN" altLang="en-US" sz="2400"/>
              <a:t>常规质量控制技术</a:t>
            </a:r>
          </a:p>
          <a:p>
            <a:pPr eaLnBrk="1" hangingPunct="1">
              <a:spcBef>
                <a:spcPct val="50000"/>
              </a:spcBef>
              <a:defRPr/>
            </a:pPr>
            <a:r>
              <a:rPr lang="zh-CN" altLang="en-US" sz="2400"/>
              <a:t>质控图</a:t>
            </a:r>
          </a:p>
          <a:p>
            <a:pPr eaLnBrk="1" hangingPunct="1">
              <a:spcBef>
                <a:spcPct val="50000"/>
              </a:spcBef>
              <a:defRPr/>
            </a:pPr>
            <a:r>
              <a:rPr lang="zh-CN" altLang="en-US" sz="2400"/>
              <a:t>各类质控技术比较</a:t>
            </a:r>
          </a:p>
        </p:txBody>
      </p:sp>
      <p:sp>
        <p:nvSpPr>
          <p:cNvPr id="25607" name="AutoShape 7"/>
          <p:cNvSpPr>
            <a:spLocks/>
          </p:cNvSpPr>
          <p:nvPr/>
        </p:nvSpPr>
        <p:spPr bwMode="auto">
          <a:xfrm>
            <a:off x="1979615" y="2852740"/>
            <a:ext cx="71437" cy="2663825"/>
          </a:xfrm>
          <a:prstGeom prst="leftBrace">
            <a:avLst>
              <a:gd name="adj1" fmla="val 31074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0" bIns="0" anchor="ctr"/>
          <a:lstStyle/>
          <a:p>
            <a:pPr eaLnBrk="1" hangingPunct="1">
              <a:lnSpc>
                <a:spcPct val="180000"/>
              </a:lnSpc>
              <a:spcBef>
                <a:spcPct val="50000"/>
              </a:spcBef>
              <a:defRPr/>
            </a:pPr>
            <a:endParaRPr lang="zh-CN" altLang="en-US"/>
          </a:p>
        </p:txBody>
      </p:sp>
    </p:spTree>
    <p:extLst>
      <p:ext uri="{BB962C8B-B14F-4D97-AF65-F5344CB8AC3E}">
        <p14:creationId xmlns:p14="http://schemas.microsoft.com/office/powerpoint/2010/main" val="14449169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idx="1"/>
          </p:nvPr>
        </p:nvSpPr>
        <p:spPr>
          <a:xfrm>
            <a:off x="611190" y="1052513"/>
            <a:ext cx="8207375" cy="5334000"/>
          </a:xfrm>
        </p:spPr>
        <p:txBody>
          <a:bodyPr/>
          <a:lstStyle/>
          <a:p>
            <a:pPr marL="0" indent="0">
              <a:buNone/>
            </a:pPr>
            <a:r>
              <a:rPr lang="zh-CN" altLang="en-US" b="1">
                <a:solidFill>
                  <a:schemeClr val="folHlink"/>
                </a:solidFill>
                <a:latin typeface="Times New Roman" charset="0"/>
                <a:ea typeface="黑体" charset="-122"/>
              </a:rPr>
              <a:t>分析方法选定</a:t>
            </a:r>
            <a:r>
              <a:rPr lang="zh-CN" altLang="en-US" b="1">
                <a:latin typeface="Times New Roman" charset="0"/>
                <a:ea typeface="黑体" charset="-122"/>
              </a:rPr>
              <a:t> </a:t>
            </a:r>
          </a:p>
          <a:p>
            <a:pPr marL="0" indent="0">
              <a:buNone/>
            </a:pPr>
            <a:endParaRPr lang="zh-CN" altLang="en-US" b="1">
              <a:latin typeface="Times New Roman" charset="0"/>
              <a:ea typeface="黑体" charset="-122"/>
            </a:endParaRPr>
          </a:p>
          <a:p>
            <a:pPr marL="0" indent="0">
              <a:spcBef>
                <a:spcPct val="50000"/>
              </a:spcBef>
            </a:pPr>
            <a:r>
              <a:rPr lang="zh-CN" altLang="en-US" b="1">
                <a:latin typeface="Times New Roman" charset="0"/>
                <a:ea typeface="黑体" charset="-122"/>
              </a:rPr>
              <a:t> 权威性：标准，</a:t>
            </a:r>
            <a:r>
              <a:rPr lang="en-US" altLang="zh-CN" b="1">
                <a:latin typeface="Times New Roman" charset="0"/>
                <a:ea typeface="黑体" charset="-122"/>
              </a:rPr>
              <a:t>ISO</a:t>
            </a:r>
            <a:r>
              <a:rPr lang="zh-CN" altLang="en-US" b="1">
                <a:latin typeface="Times New Roman" charset="0"/>
                <a:ea typeface="黑体" charset="-122"/>
              </a:rPr>
              <a:t>；</a:t>
            </a:r>
          </a:p>
          <a:p>
            <a:pPr marL="0" indent="0">
              <a:spcBef>
                <a:spcPct val="50000"/>
              </a:spcBef>
            </a:pPr>
            <a:r>
              <a:rPr lang="zh-CN" altLang="en-US" b="1">
                <a:latin typeface="Times New Roman" charset="0"/>
                <a:ea typeface="黑体" charset="-122"/>
              </a:rPr>
              <a:t> 灵敏性：检测限至少低于标准值</a:t>
            </a:r>
            <a:r>
              <a:rPr lang="en-US" altLang="zh-CN" b="1">
                <a:latin typeface="Times New Roman" charset="0"/>
                <a:ea typeface="黑体" charset="-122"/>
              </a:rPr>
              <a:t>1/3</a:t>
            </a:r>
            <a:r>
              <a:rPr lang="zh-CN" altLang="en-US" b="1">
                <a:latin typeface="Times New Roman" charset="0"/>
                <a:ea typeface="黑体" charset="-122"/>
              </a:rPr>
              <a:t>，力求</a:t>
            </a:r>
            <a:r>
              <a:rPr lang="en-US" altLang="zh-CN" b="1">
                <a:latin typeface="Times New Roman" charset="0"/>
                <a:ea typeface="黑体" charset="-122"/>
              </a:rPr>
              <a:t>1/10</a:t>
            </a:r>
            <a:r>
              <a:rPr lang="zh-CN" altLang="en-US" b="1">
                <a:latin typeface="Times New Roman" charset="0"/>
                <a:ea typeface="黑体" charset="-122"/>
              </a:rPr>
              <a:t>；</a:t>
            </a:r>
          </a:p>
          <a:p>
            <a:pPr marL="0" indent="0">
              <a:spcBef>
                <a:spcPct val="50000"/>
              </a:spcBef>
            </a:pPr>
            <a:r>
              <a:rPr lang="zh-CN" altLang="en-US" b="1">
                <a:latin typeface="Times New Roman" charset="0"/>
                <a:ea typeface="黑体" charset="-122"/>
              </a:rPr>
              <a:t> 稳定性</a:t>
            </a:r>
          </a:p>
          <a:p>
            <a:pPr marL="0" indent="0">
              <a:spcBef>
                <a:spcPct val="50000"/>
              </a:spcBef>
            </a:pPr>
            <a:r>
              <a:rPr lang="zh-CN" altLang="en-US" b="1">
                <a:latin typeface="Times New Roman" charset="0"/>
                <a:ea typeface="黑体" charset="-122"/>
              </a:rPr>
              <a:t> 选择性</a:t>
            </a:r>
          </a:p>
          <a:p>
            <a:pPr marL="0" indent="0">
              <a:spcBef>
                <a:spcPct val="50000"/>
              </a:spcBef>
            </a:pPr>
            <a:r>
              <a:rPr lang="zh-CN" altLang="en-US" b="1">
                <a:latin typeface="Times New Roman" charset="0"/>
                <a:ea typeface="黑体" charset="-122"/>
              </a:rPr>
              <a:t> 实用性</a:t>
            </a:r>
          </a:p>
        </p:txBody>
      </p:sp>
    </p:spTree>
    <p:extLst>
      <p:ext uri="{BB962C8B-B14F-4D97-AF65-F5344CB8AC3E}">
        <p14:creationId xmlns:p14="http://schemas.microsoft.com/office/powerpoint/2010/main" val="1269813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ChangeArrowheads="1"/>
          </p:cNvSpPr>
          <p:nvPr/>
        </p:nvSpPr>
        <p:spPr bwMode="auto">
          <a:xfrm>
            <a:off x="395290" y="981077"/>
            <a:ext cx="244792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en-US" altLang="zh-CN" sz="3200">
                <a:solidFill>
                  <a:schemeClr val="hlink"/>
                </a:solidFill>
                <a:latin typeface="Times New Roman" charset="0"/>
              </a:rPr>
              <a:t>4.1 </a:t>
            </a:r>
            <a:r>
              <a:rPr lang="zh-CN" altLang="en-US" sz="3200">
                <a:solidFill>
                  <a:schemeClr val="hlink"/>
                </a:solidFill>
                <a:latin typeface="Times New Roman" charset="0"/>
              </a:rPr>
              <a:t>概述</a:t>
            </a:r>
          </a:p>
        </p:txBody>
      </p:sp>
      <p:sp>
        <p:nvSpPr>
          <p:cNvPr id="50181" name="Rectangle 5"/>
          <p:cNvSpPr>
            <a:spLocks noChangeArrowheads="1"/>
          </p:cNvSpPr>
          <p:nvPr/>
        </p:nvSpPr>
        <p:spPr bwMode="auto">
          <a:xfrm>
            <a:off x="2" y="249843"/>
            <a:ext cx="1565275" cy="590931"/>
          </a:xfrm>
          <a:prstGeom prst="rect">
            <a:avLst/>
          </a:prstGeom>
          <a:gradFill rotWithShape="1">
            <a:gsLst>
              <a:gs pos="0">
                <a:schemeClr val="bg1">
                  <a:alpha val="0"/>
                </a:schemeClr>
              </a:gs>
              <a:gs pos="100000">
                <a:srgbClr val="FF9933"/>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eaLnBrk="1" hangingPunct="1">
              <a:lnSpc>
                <a:spcPct val="180000"/>
              </a:lnSpc>
              <a:spcBef>
                <a:spcPct val="50000"/>
              </a:spcBef>
              <a:defRPr/>
            </a:pPr>
            <a:endParaRPr lang="zh-CN" altLang="en-US"/>
          </a:p>
        </p:txBody>
      </p:sp>
      <p:sp>
        <p:nvSpPr>
          <p:cNvPr id="50185" name="Text Box 9"/>
          <p:cNvSpPr txBox="1">
            <a:spLocks noChangeArrowheads="1"/>
          </p:cNvSpPr>
          <p:nvPr/>
        </p:nvSpPr>
        <p:spPr bwMode="auto">
          <a:xfrm>
            <a:off x="539752" y="1668465"/>
            <a:ext cx="8208963" cy="52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lnSpc>
                <a:spcPct val="105000"/>
              </a:lnSpc>
              <a:spcBef>
                <a:spcPct val="50000"/>
              </a:spcBef>
              <a:defRPr/>
            </a:pPr>
            <a:r>
              <a:rPr lang="en-US" altLang="zh-CN" sz="2400">
                <a:latin typeface="宋体" charset="-122"/>
                <a:ea typeface="宋体" charset="-122"/>
              </a:rPr>
              <a:t>   </a:t>
            </a:r>
            <a:r>
              <a:rPr lang="zh-CN" altLang="en-US" sz="2400">
                <a:latin typeface="宋体" charset="-122"/>
                <a:ea typeface="宋体" charset="-122"/>
              </a:rPr>
              <a:t>测定均会产生测量误差</a:t>
            </a:r>
            <a:r>
              <a:rPr lang="en-US" altLang="zh-CN" sz="2400">
                <a:latin typeface="宋体" charset="-122"/>
                <a:ea typeface="宋体" charset="-122"/>
              </a:rPr>
              <a:t>,</a:t>
            </a:r>
            <a:r>
              <a:rPr lang="zh-CN" altLang="en-US" sz="2400">
                <a:latin typeface="宋体" charset="-122"/>
                <a:ea typeface="宋体" charset="-122"/>
              </a:rPr>
              <a:t>误差来源有：取样和样品处理，试剂和水纯度，仪器量度和仪器洁净，分析方法，测定过程、数据处理等。</a:t>
            </a:r>
          </a:p>
          <a:p>
            <a:pPr eaLnBrk="1" hangingPunct="1">
              <a:lnSpc>
                <a:spcPct val="105000"/>
              </a:lnSpc>
              <a:spcBef>
                <a:spcPct val="50000"/>
              </a:spcBef>
              <a:defRPr/>
            </a:pPr>
            <a:r>
              <a:rPr lang="zh-CN" altLang="en-US" sz="2400">
                <a:latin typeface="宋体" charset="-122"/>
                <a:ea typeface="宋体" charset="-122"/>
              </a:rPr>
              <a:t>质量保证的任务：</a:t>
            </a:r>
            <a:r>
              <a:rPr lang="zh-CN" altLang="en-US" sz="2400">
                <a:solidFill>
                  <a:srgbClr val="FF0000"/>
                </a:solidFill>
                <a:latin typeface="宋体" charset="-122"/>
                <a:ea typeface="宋体" charset="-122"/>
              </a:rPr>
              <a:t>把所有误差（系统误差，随机误差，过失误差）减至最小。</a:t>
            </a:r>
          </a:p>
          <a:p>
            <a:pPr eaLnBrk="1" hangingPunct="1">
              <a:lnSpc>
                <a:spcPct val="110000"/>
              </a:lnSpc>
              <a:spcBef>
                <a:spcPct val="50000"/>
              </a:spcBef>
              <a:defRPr/>
            </a:pPr>
            <a:r>
              <a:rPr lang="zh-CN" altLang="en-US" sz="2400">
                <a:solidFill>
                  <a:srgbClr val="FF0000"/>
                </a:solidFill>
                <a:ea typeface="宋体" charset="-122"/>
              </a:rPr>
              <a:t>质量保证</a:t>
            </a:r>
            <a:r>
              <a:rPr lang="zh-CN" altLang="en-US" sz="2400">
                <a:ea typeface="宋体" charset="-122"/>
              </a:rPr>
              <a:t>：是在影响数据有效性的各个方面采取一系列的有效措施，将误差控制在一定的允许范围内，是一个对整个分析过程的全面质量管理体系。</a:t>
            </a:r>
          </a:p>
          <a:p>
            <a:pPr eaLnBrk="1" hangingPunct="1">
              <a:lnSpc>
                <a:spcPct val="110000"/>
              </a:lnSpc>
              <a:spcBef>
                <a:spcPct val="50000"/>
              </a:spcBef>
              <a:defRPr/>
            </a:pPr>
            <a:r>
              <a:rPr lang="zh-CN" altLang="en-US" sz="2400">
                <a:ea typeface="宋体" charset="-122"/>
              </a:rPr>
              <a:t>包括：保证分析数据正确可靠的全部活动和措施</a:t>
            </a:r>
            <a:r>
              <a:rPr lang="zh-CN" altLang="en-US" sz="2400"/>
              <a:t> 。</a:t>
            </a:r>
          </a:p>
          <a:p>
            <a:pPr eaLnBrk="1" hangingPunct="1">
              <a:spcBef>
                <a:spcPct val="50000"/>
              </a:spcBef>
              <a:buClr>
                <a:schemeClr val="folHlink"/>
              </a:buClr>
              <a:buSzPct val="60000"/>
              <a:buFont typeface="Wingdings" charset="2"/>
              <a:buNone/>
              <a:defRPr/>
            </a:pPr>
            <a:endParaRPr lang="zh-CN" altLang="en-US" sz="2400">
              <a:latin typeface="宋体" charset="-122"/>
              <a:ea typeface="宋体" charset="-122"/>
            </a:endParaRPr>
          </a:p>
          <a:p>
            <a:pPr eaLnBrk="1" hangingPunct="1">
              <a:lnSpc>
                <a:spcPct val="105000"/>
              </a:lnSpc>
              <a:spcBef>
                <a:spcPct val="50000"/>
              </a:spcBef>
              <a:defRPr/>
            </a:pPr>
            <a:endParaRPr lang="zh-CN" altLang="en-US" sz="2400">
              <a:latin typeface="宋体" charset="-122"/>
              <a:ea typeface="宋体" charset="-122"/>
            </a:endParaRPr>
          </a:p>
        </p:txBody>
      </p:sp>
    </p:spTree>
    <p:extLst>
      <p:ext uri="{BB962C8B-B14F-4D97-AF65-F5344CB8AC3E}">
        <p14:creationId xmlns:p14="http://schemas.microsoft.com/office/powerpoint/2010/main" val="4692898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idx="1"/>
          </p:nvPr>
        </p:nvSpPr>
        <p:spPr>
          <a:xfrm>
            <a:off x="179388" y="908052"/>
            <a:ext cx="7772400" cy="576263"/>
          </a:xfrm>
        </p:spPr>
        <p:txBody>
          <a:bodyPr/>
          <a:lstStyle/>
          <a:p>
            <a:pPr marL="0" indent="0">
              <a:buNone/>
            </a:pPr>
            <a:r>
              <a:rPr lang="zh-CN" altLang="en-US" b="1">
                <a:solidFill>
                  <a:schemeClr val="folHlink"/>
                </a:solidFill>
                <a:latin typeface="Times New Roman" charset="0"/>
                <a:ea typeface="黑体" charset="-122"/>
              </a:rPr>
              <a:t>质控基础实验</a:t>
            </a:r>
            <a:r>
              <a:rPr lang="zh-CN" altLang="en-US" b="1">
                <a:latin typeface="Times New Roman" charset="0"/>
                <a:ea typeface="黑体" charset="-122"/>
              </a:rPr>
              <a:t> </a:t>
            </a:r>
          </a:p>
        </p:txBody>
      </p:sp>
      <p:sp>
        <p:nvSpPr>
          <p:cNvPr id="55298" name="Rectangle 3"/>
          <p:cNvSpPr>
            <a:spLocks noChangeArrowheads="1"/>
          </p:cNvSpPr>
          <p:nvPr/>
        </p:nvSpPr>
        <p:spPr bwMode="auto">
          <a:xfrm>
            <a:off x="1042990" y="1484315"/>
            <a:ext cx="7488237"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828675"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236663"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4465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eaLnBrk="1" hangingPunct="1">
              <a:spcBef>
                <a:spcPct val="20000"/>
              </a:spcBef>
              <a:buClr>
                <a:schemeClr val="folHlink"/>
              </a:buClr>
              <a:buSzPct val="60000"/>
              <a:buFont typeface="Wingdings" charset="2"/>
              <a:buNone/>
            </a:pPr>
            <a:r>
              <a:rPr lang="zh-CN" altLang="en-US">
                <a:latin typeface="Times New Roman" charset="0"/>
                <a:ea typeface="黑体" charset="-122"/>
              </a:rPr>
              <a:t>全程序空白值测定</a:t>
            </a:r>
          </a:p>
          <a:p>
            <a:pPr eaLnBrk="1" hangingPunct="1">
              <a:spcBef>
                <a:spcPct val="20000"/>
              </a:spcBef>
              <a:buClr>
                <a:schemeClr val="folHlink"/>
              </a:buClr>
              <a:buSzPct val="60000"/>
              <a:buFont typeface="Wingdings" charset="2"/>
              <a:buNone/>
            </a:pPr>
            <a:r>
              <a:rPr lang="zh-CN" altLang="en-US">
                <a:latin typeface="Times New Roman" charset="0"/>
                <a:ea typeface="黑体" charset="-122"/>
              </a:rPr>
              <a:t>分析方法的检出限测定</a:t>
            </a:r>
          </a:p>
          <a:p>
            <a:pPr eaLnBrk="1" hangingPunct="1">
              <a:spcBef>
                <a:spcPct val="20000"/>
              </a:spcBef>
              <a:buClr>
                <a:schemeClr val="folHlink"/>
              </a:buClr>
              <a:buSzPct val="60000"/>
              <a:buFont typeface="Wingdings" charset="2"/>
              <a:buNone/>
            </a:pPr>
            <a:r>
              <a:rPr lang="zh-CN" altLang="en-US">
                <a:latin typeface="Times New Roman" charset="0"/>
                <a:ea typeface="黑体" charset="-122"/>
              </a:rPr>
              <a:t>校准曲线的绘制</a:t>
            </a:r>
          </a:p>
          <a:p>
            <a:pPr eaLnBrk="1" hangingPunct="1">
              <a:spcBef>
                <a:spcPct val="20000"/>
              </a:spcBef>
              <a:buClr>
                <a:schemeClr val="folHlink"/>
              </a:buClr>
              <a:buSzPct val="60000"/>
              <a:buFont typeface="Wingdings" charset="2"/>
              <a:buNone/>
            </a:pPr>
            <a:r>
              <a:rPr lang="zh-CN" altLang="en-US">
                <a:latin typeface="Times New Roman" charset="0"/>
                <a:ea typeface="黑体" charset="-122"/>
              </a:rPr>
              <a:t>方法的精密度和准确度及干扰因素等实验</a:t>
            </a:r>
          </a:p>
        </p:txBody>
      </p:sp>
      <p:sp>
        <p:nvSpPr>
          <p:cNvPr id="55299" name="Rectangle 4"/>
          <p:cNvSpPr>
            <a:spLocks noChangeArrowheads="1"/>
          </p:cNvSpPr>
          <p:nvPr/>
        </p:nvSpPr>
        <p:spPr bwMode="auto">
          <a:xfrm>
            <a:off x="339969" y="3644900"/>
            <a:ext cx="8332544"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charset="0"/>
              <a:buChar char="•"/>
              <a:defRPr sz="2800">
                <a:solidFill>
                  <a:schemeClr val="tx1"/>
                </a:solidFill>
                <a:latin typeface="Calibri" charset="0"/>
                <a:ea typeface="等线" charset="-122"/>
                <a:cs typeface="等线" charset="-122"/>
              </a:defRPr>
            </a:lvl1pPr>
            <a:lvl2pPr marL="828675" indent="-285750">
              <a:lnSpc>
                <a:spcPct val="90000"/>
              </a:lnSpc>
              <a:spcBef>
                <a:spcPts val="500"/>
              </a:spcBef>
              <a:buFont typeface="Arial" charset="0"/>
              <a:buChar char="•"/>
              <a:defRPr sz="2400">
                <a:solidFill>
                  <a:schemeClr val="tx1"/>
                </a:solidFill>
                <a:latin typeface="Calibri" charset="0"/>
                <a:ea typeface="等线" charset="-122"/>
                <a:cs typeface="等线" charset="-122"/>
              </a:defRPr>
            </a:lvl2pPr>
            <a:lvl3pPr marL="1236663" indent="-228600">
              <a:lnSpc>
                <a:spcPct val="90000"/>
              </a:lnSpc>
              <a:spcBef>
                <a:spcPts val="500"/>
              </a:spcBef>
              <a:buFont typeface="Arial" charset="0"/>
              <a:buChar char="•"/>
              <a:defRPr sz="2000">
                <a:solidFill>
                  <a:schemeClr val="tx1"/>
                </a:solidFill>
                <a:latin typeface="Calibri" charset="0"/>
                <a:ea typeface="等线" charset="-122"/>
                <a:cs typeface="等线" charset="-122"/>
              </a:defRPr>
            </a:lvl3pPr>
            <a:lvl4pPr marL="1644650" indent="-228600">
              <a:lnSpc>
                <a:spcPct val="90000"/>
              </a:lnSpc>
              <a:spcBef>
                <a:spcPts val="500"/>
              </a:spcBef>
              <a:buFont typeface="Arial" charset="0"/>
              <a:buChar char="•"/>
              <a:defRPr>
                <a:solidFill>
                  <a:schemeClr val="tx1"/>
                </a:solidFill>
                <a:latin typeface="Calibri" charset="0"/>
                <a:ea typeface="等线" charset="-122"/>
                <a:cs typeface="等线" charset="-122"/>
              </a:defRPr>
            </a:lvl4pPr>
            <a:lvl5pPr marL="2057400" indent="-228600">
              <a:lnSpc>
                <a:spcPct val="90000"/>
              </a:lnSpc>
              <a:spcBef>
                <a:spcPts val="500"/>
              </a:spcBef>
              <a:buFont typeface="Arial" charset="0"/>
              <a:buChar char="•"/>
              <a:defRPr>
                <a:solidFill>
                  <a:schemeClr val="tx1"/>
                </a:solidFill>
                <a:latin typeface="Calibri" charset="0"/>
                <a:ea typeface="等线" charset="-122"/>
                <a:cs typeface="等线" charset="-122"/>
              </a:defRPr>
            </a:lvl5pPr>
            <a:lvl6pPr marL="25146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6pPr>
            <a:lvl7pPr marL="29718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7pPr>
            <a:lvl8pPr marL="34290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8pPr>
            <a:lvl9pPr marL="3886200" indent="-228600" fontAlgn="base">
              <a:lnSpc>
                <a:spcPct val="90000"/>
              </a:lnSpc>
              <a:spcBef>
                <a:spcPts val="500"/>
              </a:spcBef>
              <a:spcAft>
                <a:spcPct val="0"/>
              </a:spcAft>
              <a:buFont typeface="Arial" charset="0"/>
              <a:buChar char="•"/>
              <a:defRPr>
                <a:solidFill>
                  <a:schemeClr val="tx1"/>
                </a:solidFill>
                <a:latin typeface="Calibri" charset="0"/>
                <a:ea typeface="等线" charset="-122"/>
                <a:cs typeface="等线" charset="-122"/>
              </a:defRPr>
            </a:lvl9pPr>
          </a:lstStyle>
          <a:p>
            <a:pPr eaLnBrk="1" hangingPunct="1">
              <a:lnSpc>
                <a:spcPct val="110000"/>
              </a:lnSpc>
              <a:spcBef>
                <a:spcPct val="20000"/>
              </a:spcBef>
              <a:buClr>
                <a:schemeClr val="folHlink"/>
              </a:buClr>
              <a:buSzPct val="60000"/>
              <a:buFont typeface="Wingdings" charset="2"/>
              <a:buNone/>
            </a:pPr>
            <a:r>
              <a:rPr lang="zh-CN" altLang="en-US" dirty="0">
                <a:latin typeface="Times New Roman" charset="0"/>
                <a:ea typeface="黑体" charset="-122"/>
              </a:rPr>
              <a:t>以了解和掌握分析方法的原理和条件，达到方法的各项特性要求；接受质控人员安排的</a:t>
            </a:r>
            <a:r>
              <a:rPr lang="zh-CN" altLang="en-US" dirty="0">
                <a:solidFill>
                  <a:srgbClr val="0000FF"/>
                </a:solidFill>
                <a:latin typeface="Times New Roman" charset="0"/>
                <a:ea typeface="黑体" charset="-122"/>
              </a:rPr>
              <a:t>质控样和实验样品测定</a:t>
            </a:r>
            <a:r>
              <a:rPr lang="zh-CN" altLang="en-US" dirty="0">
                <a:latin typeface="Times New Roman" charset="0"/>
                <a:ea typeface="黑体" charset="-122"/>
              </a:rPr>
              <a:t>，经评价测试结果合格后，才能发给测报该项目的合格证书。 </a:t>
            </a:r>
          </a:p>
        </p:txBody>
      </p:sp>
      <p:sp>
        <p:nvSpPr>
          <p:cNvPr id="212997" name="AutoShape 5"/>
          <p:cNvSpPr>
            <a:spLocks/>
          </p:cNvSpPr>
          <p:nvPr/>
        </p:nvSpPr>
        <p:spPr bwMode="auto">
          <a:xfrm>
            <a:off x="971550" y="1412877"/>
            <a:ext cx="71438" cy="1439863"/>
          </a:xfrm>
          <a:prstGeom prst="leftBrace">
            <a:avLst>
              <a:gd name="adj1" fmla="val 16796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0" bIns="0" anchor="ctr"/>
          <a:lstStyle/>
          <a:p>
            <a:pPr eaLnBrk="1" hangingPunct="1">
              <a:lnSpc>
                <a:spcPct val="180000"/>
              </a:lnSpc>
              <a:spcBef>
                <a:spcPct val="50000"/>
              </a:spcBef>
              <a:defRPr/>
            </a:pPr>
            <a:endParaRPr lang="zh-CN" altLang="en-US"/>
          </a:p>
        </p:txBody>
      </p:sp>
    </p:spTree>
    <p:extLst>
      <p:ext uri="{BB962C8B-B14F-4D97-AF65-F5344CB8AC3E}">
        <p14:creationId xmlns:p14="http://schemas.microsoft.com/office/powerpoint/2010/main" val="15013617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539750" y="908050"/>
            <a:ext cx="5538788" cy="503238"/>
          </a:xfrm>
        </p:spPr>
        <p:txBody>
          <a:bodyPr anchor="t"/>
          <a:lstStyle/>
          <a:p>
            <a:r>
              <a:rPr lang="zh-CN" altLang="en-US" sz="2800" b="1">
                <a:solidFill>
                  <a:schemeClr val="folHlink"/>
                </a:solidFill>
                <a:latin typeface="Times New Roman" charset="0"/>
                <a:ea typeface="黑体" charset="-122"/>
              </a:rPr>
              <a:t>实验分析质控程序 </a:t>
            </a:r>
          </a:p>
        </p:txBody>
      </p:sp>
      <p:sp>
        <p:nvSpPr>
          <p:cNvPr id="57346" name="Rectangle 3"/>
          <p:cNvSpPr>
            <a:spLocks noGrp="1" noChangeArrowheads="1"/>
          </p:cNvSpPr>
          <p:nvPr>
            <p:ph idx="1"/>
          </p:nvPr>
        </p:nvSpPr>
        <p:spPr>
          <a:xfrm>
            <a:off x="684213" y="1412875"/>
            <a:ext cx="7772400" cy="5181600"/>
          </a:xfrm>
        </p:spPr>
        <p:txBody>
          <a:bodyPr/>
          <a:lstStyle/>
          <a:p>
            <a:r>
              <a:rPr lang="zh-CN" altLang="en-US" b="1">
                <a:latin typeface="Times New Roman" charset="0"/>
                <a:ea typeface="黑体" charset="-122"/>
              </a:rPr>
              <a:t>核对采样单、容器编号、包装情况、保存条件和有效期等，符合要求的样品方可开展分析 </a:t>
            </a:r>
          </a:p>
          <a:p>
            <a:r>
              <a:rPr lang="zh-CN" altLang="en-US" b="1">
                <a:latin typeface="Times New Roman" charset="0"/>
                <a:ea typeface="黑体" charset="-122"/>
              </a:rPr>
              <a:t>实验室空白：消除空白值偏高的因素 </a:t>
            </a:r>
          </a:p>
          <a:p>
            <a:r>
              <a:rPr lang="zh-CN" altLang="en-US" b="1">
                <a:latin typeface="Times New Roman" charset="0"/>
                <a:ea typeface="黑体" charset="-122"/>
              </a:rPr>
              <a:t>样品分析，同时进行校准曲线制作</a:t>
            </a:r>
          </a:p>
          <a:p>
            <a:r>
              <a:rPr lang="zh-CN" altLang="en-US" b="1">
                <a:latin typeface="Times New Roman" charset="0"/>
                <a:ea typeface="黑体" charset="-122"/>
              </a:rPr>
              <a:t>精密度控制：平行双样（</a:t>
            </a:r>
            <a:r>
              <a:rPr lang="en-US" altLang="zh-CN" b="1">
                <a:latin typeface="Times New Roman" charset="0"/>
                <a:ea typeface="黑体" charset="-122"/>
              </a:rPr>
              <a:t>10</a:t>
            </a:r>
            <a:r>
              <a:rPr lang="zh-CN" altLang="en-US" b="1">
                <a:latin typeface="Times New Roman" charset="0"/>
                <a:ea typeface="黑体" charset="-122"/>
              </a:rPr>
              <a:t>％）</a:t>
            </a:r>
          </a:p>
          <a:p>
            <a:r>
              <a:rPr lang="zh-CN" altLang="en-US" b="1">
                <a:latin typeface="Times New Roman" charset="0"/>
                <a:ea typeface="黑体" charset="-122"/>
              </a:rPr>
              <a:t>准确度控制： 采用标准物质或质控样品作为控制手段。质控样品的分析结果应控制在</a:t>
            </a:r>
            <a:r>
              <a:rPr lang="en-US" altLang="zh-CN" b="1">
                <a:latin typeface="Times New Roman" charset="0"/>
                <a:ea typeface="黑体" charset="-122"/>
              </a:rPr>
              <a:t>90</a:t>
            </a:r>
            <a:r>
              <a:rPr lang="zh-CN" altLang="en-US" b="1">
                <a:latin typeface="Times New Roman" charset="0"/>
                <a:ea typeface="黑体" charset="-122"/>
              </a:rPr>
              <a:t>％</a:t>
            </a:r>
            <a:r>
              <a:rPr lang="en-US" altLang="zh-CN" b="1">
                <a:latin typeface="Times New Roman" charset="0"/>
                <a:ea typeface="黑体" charset="-122"/>
              </a:rPr>
              <a:t>~110</a:t>
            </a:r>
            <a:r>
              <a:rPr lang="zh-CN" altLang="en-US" b="1">
                <a:latin typeface="Times New Roman" charset="0"/>
                <a:ea typeface="黑体" charset="-122"/>
              </a:rPr>
              <a:t>％范围，标准物质分析结果应控制在</a:t>
            </a:r>
            <a:r>
              <a:rPr lang="en-US" altLang="zh-CN" b="1">
                <a:latin typeface="Times New Roman" charset="0"/>
                <a:ea typeface="黑体" charset="-122"/>
              </a:rPr>
              <a:t>95</a:t>
            </a:r>
            <a:r>
              <a:rPr lang="zh-CN" altLang="en-US" b="1">
                <a:latin typeface="Times New Roman" charset="0"/>
                <a:ea typeface="黑体" charset="-122"/>
              </a:rPr>
              <a:t>％</a:t>
            </a:r>
            <a:r>
              <a:rPr lang="en-US" altLang="zh-CN" b="1">
                <a:latin typeface="Times New Roman" charset="0"/>
                <a:ea typeface="黑体" charset="-122"/>
              </a:rPr>
              <a:t>~105</a:t>
            </a:r>
            <a:r>
              <a:rPr lang="zh-CN" altLang="en-US" b="1">
                <a:latin typeface="Times New Roman" charset="0"/>
                <a:ea typeface="黑体" charset="-122"/>
              </a:rPr>
              <a:t>％范围，对痕量物质应控制在</a:t>
            </a:r>
            <a:r>
              <a:rPr lang="en-US" altLang="zh-CN" b="1">
                <a:latin typeface="Times New Roman" charset="0"/>
                <a:ea typeface="黑体" charset="-122"/>
              </a:rPr>
              <a:t>60</a:t>
            </a:r>
            <a:r>
              <a:rPr lang="zh-CN" altLang="en-US" b="1">
                <a:latin typeface="Times New Roman" charset="0"/>
                <a:ea typeface="黑体" charset="-122"/>
              </a:rPr>
              <a:t>％</a:t>
            </a:r>
            <a:r>
              <a:rPr lang="en-US" altLang="zh-CN" b="1">
                <a:latin typeface="Times New Roman" charset="0"/>
                <a:ea typeface="黑体" charset="-122"/>
              </a:rPr>
              <a:t>~140</a:t>
            </a:r>
            <a:r>
              <a:rPr lang="zh-CN" altLang="en-US" b="1">
                <a:latin typeface="Times New Roman" charset="0"/>
                <a:ea typeface="黑体" charset="-122"/>
              </a:rPr>
              <a:t>％范围，复杂基质样品 应加标回收</a:t>
            </a:r>
          </a:p>
        </p:txBody>
      </p:sp>
    </p:spTree>
    <p:extLst>
      <p:ext uri="{BB962C8B-B14F-4D97-AF65-F5344CB8AC3E}">
        <p14:creationId xmlns:p14="http://schemas.microsoft.com/office/powerpoint/2010/main" val="1609568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323850" y="1052513"/>
            <a:ext cx="7772400" cy="609600"/>
          </a:xfrm>
        </p:spPr>
        <p:txBody>
          <a:bodyPr anchor="t"/>
          <a:lstStyle/>
          <a:p>
            <a:r>
              <a:rPr lang="zh-CN" altLang="en-US" sz="2800" b="1">
                <a:solidFill>
                  <a:srgbClr val="0000FF"/>
                </a:solidFill>
                <a:latin typeface="黑体" charset="-122"/>
                <a:ea typeface="黑体" charset="-122"/>
              </a:rPr>
              <a:t>常规质量控制技术</a:t>
            </a:r>
            <a:r>
              <a:rPr lang="zh-CN" altLang="en-US" sz="2800" b="1">
                <a:latin typeface="黑体" charset="-122"/>
                <a:ea typeface="黑体" charset="-122"/>
              </a:rPr>
              <a:t> </a:t>
            </a:r>
          </a:p>
        </p:txBody>
      </p:sp>
      <p:sp>
        <p:nvSpPr>
          <p:cNvPr id="59394" name="Rectangle 3"/>
          <p:cNvSpPr>
            <a:spLocks noGrp="1" noChangeArrowheads="1"/>
          </p:cNvSpPr>
          <p:nvPr>
            <p:ph idx="1"/>
          </p:nvPr>
        </p:nvSpPr>
        <p:spPr>
          <a:xfrm>
            <a:off x="1371600" y="1876427"/>
            <a:ext cx="6224588" cy="3535363"/>
          </a:xfrm>
        </p:spPr>
        <p:txBody>
          <a:bodyPr/>
          <a:lstStyle/>
          <a:p>
            <a:r>
              <a:rPr lang="zh-CN" altLang="en-US" b="1">
                <a:latin typeface="Times New Roman" charset="0"/>
                <a:ea typeface="黑体" charset="-122"/>
              </a:rPr>
              <a:t>平行样分析</a:t>
            </a:r>
          </a:p>
          <a:p>
            <a:r>
              <a:rPr lang="zh-CN" altLang="en-US" b="1">
                <a:latin typeface="Times New Roman" charset="0"/>
                <a:ea typeface="黑体" charset="-122"/>
              </a:rPr>
              <a:t>加标回收分析</a:t>
            </a:r>
          </a:p>
          <a:p>
            <a:r>
              <a:rPr lang="zh-CN" altLang="en-US" b="1">
                <a:latin typeface="Times New Roman" charset="0"/>
                <a:ea typeface="黑体" charset="-122"/>
              </a:rPr>
              <a:t>密码加标样分析</a:t>
            </a:r>
          </a:p>
          <a:p>
            <a:r>
              <a:rPr lang="zh-CN" altLang="en-US" b="1">
                <a:latin typeface="Times New Roman" charset="0"/>
                <a:ea typeface="黑体" charset="-122"/>
              </a:rPr>
              <a:t>标准物比对分析</a:t>
            </a:r>
          </a:p>
          <a:p>
            <a:r>
              <a:rPr lang="zh-CN" altLang="en-US" b="1">
                <a:latin typeface="Times New Roman" charset="0"/>
                <a:ea typeface="黑体" charset="-122"/>
              </a:rPr>
              <a:t>方法对照分析</a:t>
            </a:r>
          </a:p>
          <a:p>
            <a:r>
              <a:rPr lang="zh-CN" altLang="en-US" b="1">
                <a:latin typeface="Times New Roman" charset="0"/>
                <a:ea typeface="黑体" charset="-122"/>
              </a:rPr>
              <a:t>室内互检及质量控制图 </a:t>
            </a:r>
          </a:p>
        </p:txBody>
      </p:sp>
    </p:spTree>
    <p:extLst>
      <p:ext uri="{BB962C8B-B14F-4D97-AF65-F5344CB8AC3E}">
        <p14:creationId xmlns:p14="http://schemas.microsoft.com/office/powerpoint/2010/main" val="609393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250825" y="549275"/>
            <a:ext cx="7772400" cy="533400"/>
          </a:xfrm>
        </p:spPr>
        <p:txBody>
          <a:bodyPr anchor="t"/>
          <a:lstStyle/>
          <a:p>
            <a:r>
              <a:rPr lang="zh-CN" altLang="en-US" sz="2800" b="1">
                <a:latin typeface="Times New Roman" charset="0"/>
                <a:ea typeface="黑体" charset="-122"/>
              </a:rPr>
              <a:t>分析检测中</a:t>
            </a:r>
            <a:r>
              <a:rPr lang="zh-CN" altLang="en-US" sz="2800" b="1">
                <a:solidFill>
                  <a:srgbClr val="FF0000"/>
                </a:solidFill>
                <a:latin typeface="Times New Roman" charset="0"/>
                <a:ea typeface="黑体" charset="-122"/>
              </a:rPr>
              <a:t>质量控制</a:t>
            </a:r>
            <a:r>
              <a:rPr lang="zh-CN" altLang="en-US" sz="2800" b="1">
                <a:latin typeface="Times New Roman" charset="0"/>
                <a:ea typeface="黑体" charset="-122"/>
              </a:rPr>
              <a:t>的标准化操作程序 </a:t>
            </a:r>
          </a:p>
        </p:txBody>
      </p:sp>
      <p:pic>
        <p:nvPicPr>
          <p:cNvPr id="61442" name="Picture 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7" y="1079500"/>
            <a:ext cx="8137525" cy="577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8113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466725" y="620713"/>
            <a:ext cx="7772400" cy="762000"/>
          </a:xfrm>
        </p:spPr>
        <p:txBody>
          <a:bodyPr anchor="t"/>
          <a:lstStyle/>
          <a:p>
            <a:r>
              <a:rPr lang="zh-CN" altLang="en-US" sz="2800" b="1">
                <a:latin typeface="黑体" charset="-122"/>
                <a:ea typeface="黑体" charset="-122"/>
              </a:rPr>
              <a:t>各类质量控制技术的比较 </a:t>
            </a:r>
          </a:p>
        </p:txBody>
      </p:sp>
      <p:pic>
        <p:nvPicPr>
          <p:cNvPr id="63490" name="Picture 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52515"/>
            <a:ext cx="914400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3645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611188" y="1052513"/>
            <a:ext cx="3814762" cy="609600"/>
          </a:xfrm>
        </p:spPr>
        <p:txBody>
          <a:bodyPr anchor="t"/>
          <a:lstStyle/>
          <a:p>
            <a:r>
              <a:rPr lang="zh-CN" altLang="en-US" sz="2800" b="1">
                <a:solidFill>
                  <a:schemeClr val="folHlink"/>
                </a:solidFill>
                <a:latin typeface="Times New Roman" charset="0"/>
                <a:ea typeface="黑体" charset="-122"/>
              </a:rPr>
              <a:t>质控图 </a:t>
            </a:r>
          </a:p>
        </p:txBody>
      </p:sp>
      <p:sp>
        <p:nvSpPr>
          <p:cNvPr id="65538" name="Rectangle 3"/>
          <p:cNvSpPr>
            <a:spLocks noGrp="1" noChangeArrowheads="1"/>
          </p:cNvSpPr>
          <p:nvPr>
            <p:ph idx="1"/>
          </p:nvPr>
        </p:nvSpPr>
        <p:spPr>
          <a:xfrm>
            <a:off x="395288" y="1773240"/>
            <a:ext cx="7772400" cy="4238625"/>
          </a:xfrm>
        </p:spPr>
        <p:txBody>
          <a:bodyPr/>
          <a:lstStyle/>
          <a:p>
            <a:r>
              <a:rPr lang="zh-CN" altLang="en-US" b="1">
                <a:latin typeface="Times New Roman" charset="0"/>
                <a:ea typeface="黑体" charset="-122"/>
              </a:rPr>
              <a:t>建立质控图首先应分析质控样，按所选质控图的要求积累数据，经过统计处理，求得各项统计量，绘制出质控图</a:t>
            </a:r>
          </a:p>
          <a:p>
            <a:r>
              <a:rPr lang="zh-CN" altLang="en-US" b="1">
                <a:latin typeface="Times New Roman" charset="0"/>
                <a:ea typeface="黑体" charset="-122"/>
              </a:rPr>
              <a:t>在制得质控图之后，常规分析中把标准物质（或质控样）与试样在同样条件下进行分析。如果标准物质（或质控样）的测定结果落在上、下警告限之内，表示分析质量正常，试样测定结果可信  </a:t>
            </a:r>
          </a:p>
        </p:txBody>
      </p:sp>
    </p:spTree>
    <p:extLst>
      <p:ext uri="{BB962C8B-B14F-4D97-AF65-F5344CB8AC3E}">
        <p14:creationId xmlns:p14="http://schemas.microsoft.com/office/powerpoint/2010/main" val="1621797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2555877" y="5445127"/>
            <a:ext cx="3814763" cy="576263"/>
          </a:xfrm>
        </p:spPr>
        <p:txBody>
          <a:bodyPr anchor="t"/>
          <a:lstStyle/>
          <a:p>
            <a:pPr algn="ctr"/>
            <a:r>
              <a:rPr lang="zh-CN" altLang="en-US" sz="2800" b="1">
                <a:latin typeface="Times New Roman" charset="0"/>
                <a:ea typeface="黑体" charset="-122"/>
              </a:rPr>
              <a:t>质控图</a:t>
            </a:r>
          </a:p>
        </p:txBody>
      </p:sp>
      <p:pic>
        <p:nvPicPr>
          <p:cNvPr id="67586" name="Picture 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2"/>
            <a:ext cx="7543800" cy="411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031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692150"/>
            <a:ext cx="7772400" cy="685800"/>
          </a:xfrm>
        </p:spPr>
        <p:txBody>
          <a:bodyPr anchor="t"/>
          <a:lstStyle/>
          <a:p>
            <a:r>
              <a:rPr lang="zh-CN" altLang="en-US" sz="2800" b="1">
                <a:latin typeface="黑体" charset="-122"/>
                <a:ea typeface="黑体" charset="-122"/>
              </a:rPr>
              <a:t>质控图原理</a:t>
            </a:r>
          </a:p>
        </p:txBody>
      </p:sp>
      <p:sp>
        <p:nvSpPr>
          <p:cNvPr id="69634" name="Rectangle 3"/>
          <p:cNvSpPr>
            <a:spLocks noGrp="1" noChangeArrowheads="1"/>
          </p:cNvSpPr>
          <p:nvPr>
            <p:ph idx="1"/>
          </p:nvPr>
        </p:nvSpPr>
        <p:spPr>
          <a:xfrm>
            <a:off x="685800" y="1422400"/>
            <a:ext cx="7772400" cy="4311650"/>
          </a:xfrm>
        </p:spPr>
        <p:txBody>
          <a:bodyPr/>
          <a:lstStyle/>
          <a:p>
            <a:pPr>
              <a:spcBef>
                <a:spcPct val="50000"/>
              </a:spcBef>
            </a:pPr>
            <a:r>
              <a:rPr lang="zh-CN" altLang="en-US" sz="2400" b="1">
                <a:latin typeface="Times New Roman" charset="0"/>
                <a:ea typeface="黑体" charset="-122"/>
              </a:rPr>
              <a:t>一组连续测试结果，从概率意义上来说，有</a:t>
            </a:r>
            <a:r>
              <a:rPr lang="en-US" altLang="zh-CN" sz="2400" b="1">
                <a:latin typeface="Times New Roman" charset="0"/>
                <a:ea typeface="黑体" charset="-122"/>
              </a:rPr>
              <a:t>99.7 </a:t>
            </a:r>
            <a:r>
              <a:rPr lang="zh-CN" altLang="en-US" sz="2400" b="1">
                <a:latin typeface="Times New Roman" charset="0"/>
                <a:ea typeface="黑体" charset="-122"/>
              </a:rPr>
              <a:t>％的几率落在上</a:t>
            </a:r>
            <a:r>
              <a:rPr lang="en-US" altLang="zh-CN" sz="2400" b="1">
                <a:latin typeface="Times New Roman" charset="0"/>
                <a:ea typeface="黑体" charset="-122"/>
              </a:rPr>
              <a:t>3</a:t>
            </a:r>
            <a:r>
              <a:rPr lang="en-US" altLang="zh-CN" sz="2400" b="1" i="1">
                <a:latin typeface="Times New Roman" charset="0"/>
                <a:ea typeface="黑体" charset="-122"/>
              </a:rPr>
              <a:t>s</a:t>
            </a:r>
            <a:r>
              <a:rPr lang="zh-CN" altLang="en-US" sz="2400" b="1">
                <a:latin typeface="Times New Roman" charset="0"/>
                <a:ea typeface="黑体" charset="-122"/>
              </a:rPr>
              <a:t>（即上、下控制限</a:t>
            </a:r>
            <a:r>
              <a:rPr lang="en-US" altLang="zh-CN" sz="2400" b="1">
                <a:latin typeface="Times New Roman" charset="0"/>
                <a:ea typeface="黑体" charset="-122"/>
              </a:rPr>
              <a:t>—UCL</a:t>
            </a:r>
            <a:r>
              <a:rPr lang="zh-CN" altLang="en-US" sz="2400" b="1">
                <a:latin typeface="Times New Roman" charset="0"/>
                <a:ea typeface="黑体" charset="-122"/>
              </a:rPr>
              <a:t>、</a:t>
            </a:r>
            <a:r>
              <a:rPr lang="en-US" altLang="zh-CN" sz="2400" b="1">
                <a:latin typeface="Times New Roman" charset="0"/>
                <a:ea typeface="黑体" charset="-122"/>
              </a:rPr>
              <a:t>LCL</a:t>
            </a:r>
            <a:r>
              <a:rPr lang="zh-CN" altLang="en-US" sz="2400" b="1">
                <a:latin typeface="Times New Roman" charset="0"/>
                <a:ea typeface="黑体" charset="-122"/>
              </a:rPr>
              <a:t>）内</a:t>
            </a:r>
          </a:p>
          <a:p>
            <a:pPr>
              <a:spcBef>
                <a:spcPct val="50000"/>
              </a:spcBef>
            </a:pPr>
            <a:r>
              <a:rPr lang="en-US" altLang="zh-CN" sz="2400" b="1">
                <a:latin typeface="Times New Roman" charset="0"/>
                <a:ea typeface="黑体" charset="-122"/>
              </a:rPr>
              <a:t>95.4</a:t>
            </a:r>
            <a:r>
              <a:rPr lang="zh-CN" altLang="en-US" sz="2400" b="1">
                <a:latin typeface="Times New Roman" charset="0"/>
                <a:ea typeface="黑体" charset="-122"/>
              </a:rPr>
              <a:t>％应在</a:t>
            </a:r>
            <a:r>
              <a:rPr lang="en-US" altLang="zh-CN" sz="2400" b="1">
                <a:latin typeface="Times New Roman" charset="0"/>
                <a:ea typeface="黑体" charset="-122"/>
              </a:rPr>
              <a:t>2</a:t>
            </a:r>
            <a:r>
              <a:rPr lang="en-US" altLang="zh-CN" sz="2400" b="1" i="1">
                <a:latin typeface="Times New Roman" charset="0"/>
                <a:ea typeface="黑体" charset="-122"/>
              </a:rPr>
              <a:t>s</a:t>
            </a:r>
            <a:r>
              <a:rPr lang="zh-CN" altLang="en-US" sz="2400" b="1">
                <a:latin typeface="Times New Roman" charset="0"/>
                <a:ea typeface="黑体" charset="-122"/>
              </a:rPr>
              <a:t>（即上、下警告限</a:t>
            </a:r>
            <a:r>
              <a:rPr lang="en-US" altLang="zh-CN" sz="2400" b="1">
                <a:latin typeface="Times New Roman" charset="0"/>
                <a:ea typeface="黑体" charset="-122"/>
              </a:rPr>
              <a:t>—UWL</a:t>
            </a:r>
            <a:r>
              <a:rPr lang="zh-CN" altLang="en-US" sz="2400" b="1">
                <a:latin typeface="Times New Roman" charset="0"/>
                <a:ea typeface="黑体" charset="-122"/>
              </a:rPr>
              <a:t>、</a:t>
            </a:r>
            <a:r>
              <a:rPr lang="en-US" altLang="zh-CN" sz="2400" b="1">
                <a:latin typeface="Times New Roman" charset="0"/>
                <a:ea typeface="黑体" charset="-122"/>
              </a:rPr>
              <a:t>LWL</a:t>
            </a:r>
            <a:r>
              <a:rPr lang="zh-CN" altLang="en-US" sz="2400" b="1">
                <a:latin typeface="Times New Roman" charset="0"/>
                <a:ea typeface="黑体" charset="-122"/>
              </a:rPr>
              <a:t>）内；</a:t>
            </a:r>
            <a:r>
              <a:rPr lang="en-US" altLang="zh-CN" sz="2400" b="1">
                <a:latin typeface="Times New Roman" charset="0"/>
                <a:ea typeface="黑体" charset="-122"/>
              </a:rPr>
              <a:t>68.3</a:t>
            </a:r>
            <a:r>
              <a:rPr lang="zh-CN" altLang="en-US" sz="2400" b="1">
                <a:latin typeface="Times New Roman" charset="0"/>
                <a:ea typeface="黑体" charset="-122"/>
              </a:rPr>
              <a:t>％应在</a:t>
            </a:r>
            <a:r>
              <a:rPr lang="en-US" altLang="zh-CN" sz="2400" b="1" i="1">
                <a:latin typeface="Times New Roman" charset="0"/>
                <a:ea typeface="黑体" charset="-122"/>
              </a:rPr>
              <a:t>s</a:t>
            </a:r>
            <a:r>
              <a:rPr lang="zh-CN" altLang="en-US" sz="2400" b="1">
                <a:latin typeface="Times New Roman" charset="0"/>
                <a:ea typeface="黑体" charset="-122"/>
              </a:rPr>
              <a:t>（即上、下辅助线</a:t>
            </a:r>
            <a:r>
              <a:rPr lang="en-US" altLang="zh-CN" sz="2400" b="1">
                <a:latin typeface="Times New Roman" charset="0"/>
                <a:ea typeface="黑体" charset="-122"/>
              </a:rPr>
              <a:t>—UAL</a:t>
            </a:r>
            <a:r>
              <a:rPr lang="zh-CN" altLang="en-US" sz="2400" b="1">
                <a:latin typeface="Times New Roman" charset="0"/>
                <a:ea typeface="黑体" charset="-122"/>
              </a:rPr>
              <a:t>、</a:t>
            </a:r>
            <a:r>
              <a:rPr lang="en-US" altLang="zh-CN" sz="2400" b="1">
                <a:latin typeface="Times New Roman" charset="0"/>
                <a:ea typeface="黑体" charset="-122"/>
              </a:rPr>
              <a:t>LAL</a:t>
            </a:r>
            <a:r>
              <a:rPr lang="zh-CN" altLang="en-US" sz="2400" b="1">
                <a:latin typeface="Times New Roman" charset="0"/>
                <a:ea typeface="黑体" charset="-122"/>
              </a:rPr>
              <a:t>）内。</a:t>
            </a:r>
          </a:p>
          <a:p>
            <a:pPr>
              <a:spcBef>
                <a:spcPct val="50000"/>
              </a:spcBef>
            </a:pPr>
            <a:r>
              <a:rPr lang="zh-CN" altLang="en-US" sz="2400" b="1">
                <a:latin typeface="Times New Roman" charset="0"/>
                <a:ea typeface="黑体" charset="-122"/>
              </a:rPr>
              <a:t>以测定结果为纵坐标，测定顺序为横坐标；预期值为中心线；土</a:t>
            </a:r>
            <a:r>
              <a:rPr lang="en-US" altLang="zh-CN" sz="2400" b="1">
                <a:latin typeface="Times New Roman" charset="0"/>
                <a:ea typeface="黑体" charset="-122"/>
              </a:rPr>
              <a:t>3</a:t>
            </a:r>
            <a:r>
              <a:rPr lang="en-US" altLang="zh-CN" sz="2400" b="1" i="1">
                <a:latin typeface="Times New Roman" charset="0"/>
                <a:ea typeface="黑体" charset="-122"/>
              </a:rPr>
              <a:t>s</a:t>
            </a:r>
            <a:r>
              <a:rPr lang="zh-CN" altLang="en-US" sz="2400" b="1">
                <a:latin typeface="Times New Roman" charset="0"/>
                <a:ea typeface="黑体" charset="-122"/>
              </a:rPr>
              <a:t>为控制限，表示测定结果的可接受范围；</a:t>
            </a:r>
            <a:r>
              <a:rPr lang="en-US" altLang="zh-CN" sz="2400" b="1">
                <a:latin typeface="Times New Roman" charset="0"/>
                <a:ea typeface="黑体" charset="-122"/>
              </a:rPr>
              <a:t>2</a:t>
            </a:r>
            <a:r>
              <a:rPr lang="en-US" altLang="zh-CN" sz="2400" b="1" i="1">
                <a:latin typeface="Times New Roman" charset="0"/>
                <a:ea typeface="黑体" charset="-122"/>
              </a:rPr>
              <a:t>s</a:t>
            </a:r>
            <a:r>
              <a:rPr lang="zh-CN" altLang="en-US" sz="2400" b="1">
                <a:latin typeface="Times New Roman" charset="0"/>
                <a:ea typeface="黑体" charset="-122"/>
              </a:rPr>
              <a:t>为警告限，表示测定结果目标值区域，超过此范围给予警告，应引起注意；士</a:t>
            </a:r>
            <a:r>
              <a:rPr lang="en-US" altLang="zh-CN" sz="2400" b="1" i="1">
                <a:latin typeface="Times New Roman" charset="0"/>
                <a:ea typeface="黑体" charset="-122"/>
              </a:rPr>
              <a:t>s</a:t>
            </a:r>
            <a:r>
              <a:rPr lang="zh-CN" altLang="en-US" sz="2400" b="1">
                <a:latin typeface="Times New Roman" charset="0"/>
                <a:ea typeface="黑体" charset="-122"/>
              </a:rPr>
              <a:t>则为检查测定结果质量的辅助指标所在区间 </a:t>
            </a:r>
          </a:p>
        </p:txBody>
      </p:sp>
    </p:spTree>
    <p:extLst>
      <p:ext uri="{BB962C8B-B14F-4D97-AF65-F5344CB8AC3E}">
        <p14:creationId xmlns:p14="http://schemas.microsoft.com/office/powerpoint/2010/main" val="1620046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Rectangle 2"/>
          <p:cNvSpPr>
            <a:spLocks noGrp="1" noChangeArrowheads="1"/>
          </p:cNvSpPr>
          <p:nvPr>
            <p:ph type="title" sz="quarter"/>
          </p:nvPr>
        </p:nvSpPr>
        <p:spPr>
          <a:xfrm>
            <a:off x="466725" y="549275"/>
            <a:ext cx="7200900" cy="769938"/>
          </a:xfrm>
          <a:solidFill>
            <a:srgbClr val="FFFFFF"/>
          </a:solidFill>
          <a:ln>
            <a:solidFill>
              <a:srgbClr val="000000"/>
            </a:solidFill>
            <a:miter lim="800000"/>
            <a:headEnd/>
            <a:tailEnd/>
          </a:ln>
        </p:spPr>
        <p:txBody>
          <a:bodyPr anchor="t"/>
          <a:lstStyle/>
          <a:p>
            <a:r>
              <a:rPr kumimoji="1" lang="zh-CN" altLang="en-US" sz="2800" b="1">
                <a:solidFill>
                  <a:srgbClr val="FF0000"/>
                </a:solidFill>
              </a:rPr>
              <a:t>实验室内部评定</a:t>
            </a:r>
            <a:r>
              <a:rPr kumimoji="1" lang="en-US" altLang="zh-CN" sz="2800" b="1">
                <a:solidFill>
                  <a:srgbClr val="FF0000"/>
                </a:solidFill>
                <a:latin typeface="Arial" charset="0"/>
              </a:rPr>
              <a:t>——</a:t>
            </a:r>
            <a:r>
              <a:rPr kumimoji="1" lang="zh-CN" altLang="en-US" sz="2800" b="1">
                <a:solidFill>
                  <a:srgbClr val="FF0000"/>
                </a:solidFill>
              </a:rPr>
              <a:t>控制图 </a:t>
            </a:r>
            <a:r>
              <a:rPr kumimoji="1" lang="en-US" altLang="zh-CN" sz="2800" b="1">
                <a:solidFill>
                  <a:srgbClr val="FF0000"/>
                </a:solidFill>
              </a:rPr>
              <a:t>Control chart</a:t>
            </a:r>
            <a:endParaRPr lang="en-US" altLang="zh-CN" sz="2800" b="1">
              <a:solidFill>
                <a:srgbClr val="FF0000"/>
              </a:solidFill>
            </a:endParaRPr>
          </a:p>
        </p:txBody>
      </p:sp>
      <p:sp>
        <p:nvSpPr>
          <p:cNvPr id="251907" name="Text Box 3"/>
          <p:cNvSpPr txBox="1">
            <a:spLocks noChangeArrowheads="1"/>
          </p:cNvSpPr>
          <p:nvPr/>
        </p:nvSpPr>
        <p:spPr bwMode="auto">
          <a:xfrm>
            <a:off x="971552" y="4149727"/>
            <a:ext cx="7777163" cy="396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en-US" altLang="zh-CN" sz="2000">
                <a:solidFill>
                  <a:srgbClr val="008080"/>
                </a:solidFill>
                <a:effectLst>
                  <a:outerShdw blurRad="38100" dist="38100" dir="2700000" algn="tl">
                    <a:srgbClr val="C0C0C0"/>
                  </a:outerShdw>
                </a:effectLst>
                <a:latin typeface="Times New Roman" charset="0"/>
                <a:ea typeface="宋体" charset="-122"/>
              </a:rPr>
              <a:t>UCL </a:t>
            </a:r>
            <a:r>
              <a:rPr kumimoji="1" lang="zh-CN" altLang="en-US" sz="2000">
                <a:solidFill>
                  <a:srgbClr val="008080"/>
                </a:solidFill>
                <a:effectLst>
                  <a:outerShdw blurRad="38100" dist="38100" dir="2700000" algn="tl">
                    <a:srgbClr val="C0C0C0"/>
                  </a:outerShdw>
                </a:effectLst>
                <a:latin typeface="Times New Roman" charset="0"/>
                <a:ea typeface="宋体" charset="-122"/>
              </a:rPr>
              <a:t>上控制线，</a:t>
            </a:r>
            <a:r>
              <a:rPr kumimoji="1" lang="en-US" altLang="zh-CN" sz="2000">
                <a:solidFill>
                  <a:srgbClr val="008080"/>
                </a:solidFill>
                <a:effectLst>
                  <a:outerShdw blurRad="38100" dist="38100" dir="2700000" algn="tl">
                    <a:srgbClr val="C0C0C0"/>
                  </a:outerShdw>
                </a:effectLst>
                <a:latin typeface="Times New Roman" charset="0"/>
                <a:ea typeface="宋体" charset="-122"/>
              </a:rPr>
              <a:t>UWL </a:t>
            </a:r>
            <a:r>
              <a:rPr kumimoji="1" lang="zh-CN" altLang="en-US" sz="2000">
                <a:solidFill>
                  <a:srgbClr val="008080"/>
                </a:solidFill>
                <a:effectLst>
                  <a:outerShdw blurRad="38100" dist="38100" dir="2700000" algn="tl">
                    <a:srgbClr val="C0C0C0"/>
                  </a:outerShdw>
                </a:effectLst>
                <a:latin typeface="Times New Roman" charset="0"/>
                <a:ea typeface="宋体" charset="-122"/>
              </a:rPr>
              <a:t>上警戒线，</a:t>
            </a:r>
            <a:r>
              <a:rPr kumimoji="1" lang="en-US" altLang="zh-CN" sz="2000">
                <a:solidFill>
                  <a:srgbClr val="008080"/>
                </a:solidFill>
                <a:effectLst>
                  <a:outerShdw blurRad="38100" dist="38100" dir="2700000" algn="tl">
                    <a:srgbClr val="C0C0C0"/>
                  </a:outerShdw>
                </a:effectLst>
                <a:latin typeface="Times New Roman" charset="0"/>
                <a:ea typeface="宋体" charset="-122"/>
              </a:rPr>
              <a:t>LWL </a:t>
            </a:r>
            <a:r>
              <a:rPr kumimoji="1" lang="zh-CN" altLang="en-US" sz="2000">
                <a:solidFill>
                  <a:srgbClr val="008080"/>
                </a:solidFill>
                <a:effectLst>
                  <a:outerShdw blurRad="38100" dist="38100" dir="2700000" algn="tl">
                    <a:srgbClr val="C0C0C0"/>
                  </a:outerShdw>
                </a:effectLst>
                <a:latin typeface="Times New Roman" charset="0"/>
                <a:ea typeface="宋体" charset="-122"/>
              </a:rPr>
              <a:t>下警戒线， </a:t>
            </a:r>
            <a:r>
              <a:rPr kumimoji="1" lang="en-US" altLang="zh-CN" sz="2000">
                <a:solidFill>
                  <a:srgbClr val="008080"/>
                </a:solidFill>
                <a:effectLst>
                  <a:outerShdw blurRad="38100" dist="38100" dir="2700000" algn="tl">
                    <a:srgbClr val="C0C0C0"/>
                  </a:outerShdw>
                </a:effectLst>
                <a:latin typeface="Times New Roman" charset="0"/>
                <a:ea typeface="宋体" charset="-122"/>
              </a:rPr>
              <a:t>LCL </a:t>
            </a:r>
            <a:r>
              <a:rPr kumimoji="1" lang="zh-CN" altLang="en-US" sz="2000">
                <a:solidFill>
                  <a:srgbClr val="008080"/>
                </a:solidFill>
                <a:effectLst>
                  <a:outerShdw blurRad="38100" dist="38100" dir="2700000" algn="tl">
                    <a:srgbClr val="C0C0C0"/>
                  </a:outerShdw>
                </a:effectLst>
                <a:latin typeface="Times New Roman" charset="0"/>
                <a:ea typeface="宋体" charset="-122"/>
              </a:rPr>
              <a:t>下控制线</a:t>
            </a:r>
          </a:p>
        </p:txBody>
      </p:sp>
      <p:sp>
        <p:nvSpPr>
          <p:cNvPr id="251908" name="Text Box 4"/>
          <p:cNvSpPr txBox="1">
            <a:spLocks noChangeArrowheads="1"/>
          </p:cNvSpPr>
          <p:nvPr/>
        </p:nvSpPr>
        <p:spPr bwMode="auto">
          <a:xfrm>
            <a:off x="323852" y="1268413"/>
            <a:ext cx="6119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400">
                <a:effectLst>
                  <a:outerShdw blurRad="38100" dist="38100" dir="2700000" algn="tl">
                    <a:srgbClr val="C0C0C0"/>
                  </a:outerShdw>
                </a:effectLst>
                <a:latin typeface="Times New Roman" charset="0"/>
              </a:rPr>
              <a:t> </a:t>
            </a:r>
            <a:r>
              <a:rPr lang="zh-CN" altLang="en-US" sz="2400">
                <a:effectLst>
                  <a:outerShdw blurRad="38100" dist="38100" dir="2700000" algn="tl">
                    <a:srgbClr val="C0C0C0"/>
                  </a:outerShdw>
                </a:effectLst>
                <a:latin typeface="Times New Roman" charset="0"/>
              </a:rPr>
              <a:t>控制图</a:t>
            </a:r>
            <a:r>
              <a:rPr lang="en-US" altLang="zh-CN" sz="2400">
                <a:effectLst>
                  <a:outerShdw blurRad="38100" dist="38100" dir="2700000" algn="tl">
                    <a:srgbClr val="C0C0C0"/>
                  </a:outerShdw>
                </a:effectLst>
                <a:latin typeface="Times New Roman" charset="0"/>
              </a:rPr>
              <a:t>——</a:t>
            </a:r>
            <a:r>
              <a:rPr lang="en-US" altLang="zh-CN" sz="2400" i="1">
                <a:effectLst>
                  <a:outerShdw blurRad="38100" dist="38100" dir="2700000" algn="tl">
                    <a:srgbClr val="C0C0C0"/>
                  </a:outerShdw>
                </a:effectLst>
                <a:latin typeface="Times New Roman" charset="0"/>
                <a:sym typeface="Symbol" charset="2"/>
              </a:rPr>
              <a:t> </a:t>
            </a:r>
            <a:r>
              <a:rPr lang="zh-CN" altLang="en-US" sz="2400">
                <a:effectLst>
                  <a:outerShdw blurRad="38100" dist="38100" dir="2700000" algn="tl">
                    <a:srgbClr val="C0C0C0"/>
                  </a:outerShdw>
                </a:effectLst>
                <a:latin typeface="Times New Roman" charset="0"/>
                <a:sym typeface="Symbol" charset="2"/>
              </a:rPr>
              <a:t>和</a:t>
            </a:r>
            <a:r>
              <a:rPr lang="zh-CN" altLang="en-US" sz="2400" i="1">
                <a:effectLst>
                  <a:outerShdw blurRad="38100" dist="38100" dir="2700000" algn="tl">
                    <a:srgbClr val="C0C0C0"/>
                  </a:outerShdw>
                </a:effectLst>
                <a:latin typeface="Times New Roman" charset="0"/>
                <a:sym typeface="Symbol" charset="2"/>
              </a:rPr>
              <a:t> </a:t>
            </a:r>
            <a:r>
              <a:rPr lang="zh-CN" altLang="en-US" sz="2400">
                <a:effectLst>
                  <a:outerShdw blurRad="38100" dist="38100" dir="2700000" algn="tl">
                    <a:srgbClr val="C0C0C0"/>
                  </a:outerShdw>
                </a:effectLst>
                <a:latin typeface="Times New Roman" charset="0"/>
                <a:sym typeface="Symbol" charset="2"/>
              </a:rPr>
              <a:t>已知</a:t>
            </a:r>
          </a:p>
        </p:txBody>
      </p:sp>
      <p:grpSp>
        <p:nvGrpSpPr>
          <p:cNvPr id="251909" name="Group 5"/>
          <p:cNvGrpSpPr>
            <a:grpSpLocks/>
          </p:cNvGrpSpPr>
          <p:nvPr/>
        </p:nvGrpSpPr>
        <p:grpSpPr bwMode="auto">
          <a:xfrm>
            <a:off x="971552" y="1695452"/>
            <a:ext cx="6886575" cy="2517775"/>
            <a:chOff x="612" y="1158"/>
            <a:chExt cx="4338" cy="1586"/>
          </a:xfrm>
        </p:grpSpPr>
        <p:grpSp>
          <p:nvGrpSpPr>
            <p:cNvPr id="71708" name="Group 6"/>
            <p:cNvGrpSpPr>
              <a:grpSpLocks/>
            </p:cNvGrpSpPr>
            <p:nvPr/>
          </p:nvGrpSpPr>
          <p:grpSpPr bwMode="auto">
            <a:xfrm>
              <a:off x="759" y="1364"/>
              <a:ext cx="612" cy="396"/>
              <a:chOff x="960" y="2544"/>
              <a:chExt cx="576" cy="463"/>
            </a:xfrm>
          </p:grpSpPr>
          <p:sp>
            <p:nvSpPr>
              <p:cNvPr id="251911" name="Text Box 7"/>
              <p:cNvSpPr txBox="1">
                <a:spLocks noChangeArrowheads="1"/>
              </p:cNvSpPr>
              <p:nvPr/>
            </p:nvSpPr>
            <p:spPr bwMode="auto">
              <a:xfrm>
                <a:off x="1008" y="2544"/>
                <a:ext cx="432"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en-US" altLang="zh-CN">
                    <a:solidFill>
                      <a:srgbClr val="003300"/>
                    </a:solidFill>
                    <a:latin typeface="Times New Roman" charset="0"/>
                    <a:ea typeface="宋体" charset="-122"/>
                  </a:rPr>
                  <a:t>UCL</a:t>
                </a:r>
              </a:p>
            </p:txBody>
          </p:sp>
          <p:sp>
            <p:nvSpPr>
              <p:cNvPr id="251912" name="Text Box 8"/>
              <p:cNvSpPr txBox="1">
                <a:spLocks noChangeArrowheads="1"/>
              </p:cNvSpPr>
              <p:nvPr/>
            </p:nvSpPr>
            <p:spPr bwMode="auto">
              <a:xfrm>
                <a:off x="960" y="2736"/>
                <a:ext cx="576"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en-US" altLang="zh-CN">
                    <a:solidFill>
                      <a:srgbClr val="003300"/>
                    </a:solidFill>
                    <a:latin typeface="Times New Roman" charset="0"/>
                    <a:ea typeface="宋体" charset="-122"/>
                  </a:rPr>
                  <a:t>UWL</a:t>
                </a:r>
              </a:p>
            </p:txBody>
          </p:sp>
        </p:grpSp>
        <p:grpSp>
          <p:nvGrpSpPr>
            <p:cNvPr id="71709" name="Group 9"/>
            <p:cNvGrpSpPr>
              <a:grpSpLocks/>
            </p:cNvGrpSpPr>
            <p:nvPr/>
          </p:nvGrpSpPr>
          <p:grpSpPr bwMode="auto">
            <a:xfrm>
              <a:off x="759" y="2185"/>
              <a:ext cx="612" cy="398"/>
              <a:chOff x="960" y="2544"/>
              <a:chExt cx="576" cy="456"/>
            </a:xfrm>
          </p:grpSpPr>
          <p:sp>
            <p:nvSpPr>
              <p:cNvPr id="251914" name="Text Box 10"/>
              <p:cNvSpPr txBox="1">
                <a:spLocks noChangeArrowheads="1"/>
              </p:cNvSpPr>
              <p:nvPr/>
            </p:nvSpPr>
            <p:spPr bwMode="auto">
              <a:xfrm>
                <a:off x="1009" y="2544"/>
                <a:ext cx="43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en-US" altLang="zh-CN">
                    <a:solidFill>
                      <a:srgbClr val="003300"/>
                    </a:solidFill>
                    <a:latin typeface="Times New Roman" charset="0"/>
                    <a:ea typeface="宋体" charset="-122"/>
                  </a:rPr>
                  <a:t>LWL</a:t>
                </a:r>
              </a:p>
            </p:txBody>
          </p:sp>
          <p:sp>
            <p:nvSpPr>
              <p:cNvPr id="251915" name="Text Box 11"/>
              <p:cNvSpPr txBox="1">
                <a:spLocks noChangeArrowheads="1"/>
              </p:cNvSpPr>
              <p:nvPr/>
            </p:nvSpPr>
            <p:spPr bwMode="auto">
              <a:xfrm>
                <a:off x="960" y="2735"/>
                <a:ext cx="576"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en-US" altLang="zh-CN">
                    <a:solidFill>
                      <a:srgbClr val="003300"/>
                    </a:solidFill>
                    <a:latin typeface="Times New Roman" charset="0"/>
                    <a:ea typeface="宋体" charset="-122"/>
                  </a:rPr>
                  <a:t>LCL</a:t>
                </a:r>
              </a:p>
            </p:txBody>
          </p:sp>
        </p:grpSp>
        <p:graphicFrame>
          <p:nvGraphicFramePr>
            <p:cNvPr id="71710" name="Object 12"/>
            <p:cNvGraphicFramePr>
              <a:graphicFrameLocks noChangeAspect="1"/>
            </p:cNvGraphicFramePr>
            <p:nvPr/>
          </p:nvGraphicFramePr>
          <p:xfrm>
            <a:off x="4240" y="1843"/>
            <a:ext cx="321" cy="291"/>
          </p:xfrm>
          <a:graphic>
            <a:graphicData uri="http://schemas.openxmlformats.org/presentationml/2006/ole">
              <mc:AlternateContent xmlns:mc="http://schemas.openxmlformats.org/markup-compatibility/2006">
                <mc:Choice xmlns:v="urn:schemas-microsoft-com:vml" Requires="v">
                  <p:oleObj spid="_x0000_s68658" name="Equation" r:id="rId4" imgW="152268" imgH="164957" progId="Equation.DSMT4">
                    <p:embed/>
                  </p:oleObj>
                </mc:Choice>
                <mc:Fallback>
                  <p:oleObj name="Equation" r:id="rId4" imgW="152268" imgH="16495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0" y="1843"/>
                          <a:ext cx="32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1917" name="Text Box 13"/>
            <p:cNvSpPr txBox="1">
              <a:spLocks noChangeArrowheads="1"/>
            </p:cNvSpPr>
            <p:nvPr/>
          </p:nvSpPr>
          <p:spPr bwMode="auto">
            <a:xfrm>
              <a:off x="1778" y="1158"/>
              <a:ext cx="2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en-US" altLang="zh-CN" sz="2400">
                  <a:solidFill>
                    <a:srgbClr val="003300"/>
                  </a:solidFill>
                  <a:latin typeface="Times New Roman" charset="0"/>
                  <a:ea typeface="宋体" charset="-122"/>
                </a:rPr>
                <a:t> </a:t>
              </a:r>
              <a:r>
                <a:rPr kumimoji="1" lang="zh-CN" altLang="en-US" sz="2400">
                  <a:solidFill>
                    <a:srgbClr val="008080"/>
                  </a:solidFill>
                  <a:effectLst>
                    <a:outerShdw blurRad="38100" dist="38100" dir="2700000" algn="tl">
                      <a:srgbClr val="C0C0C0"/>
                    </a:outerShdw>
                  </a:effectLst>
                  <a:latin typeface="Times New Roman" charset="0"/>
                  <a:ea typeface="宋体" charset="-122"/>
                </a:rPr>
                <a:t>控制图</a:t>
              </a:r>
            </a:p>
          </p:txBody>
        </p:sp>
        <p:sp>
          <p:nvSpPr>
            <p:cNvPr id="251918" name="Text Box 14"/>
            <p:cNvSpPr txBox="1">
              <a:spLocks noChangeArrowheads="1"/>
            </p:cNvSpPr>
            <p:nvPr/>
          </p:nvSpPr>
          <p:spPr bwMode="auto">
            <a:xfrm>
              <a:off x="3201" y="2513"/>
              <a:ext cx="102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a:solidFill>
                    <a:srgbClr val="003300"/>
                  </a:solidFill>
                  <a:latin typeface="Times New Roman" charset="0"/>
                  <a:ea typeface="宋体" charset="-122"/>
                </a:rPr>
                <a:t>顺序 </a:t>
              </a:r>
              <a:r>
                <a:rPr kumimoji="1" lang="en-US" altLang="zh-CN">
                  <a:solidFill>
                    <a:srgbClr val="003300"/>
                  </a:solidFill>
                  <a:latin typeface="Times New Roman" charset="0"/>
                  <a:ea typeface="宋体" charset="-122"/>
                </a:rPr>
                <a:t>/ </a:t>
              </a:r>
              <a:r>
                <a:rPr kumimoji="1" lang="zh-CN" altLang="en-US">
                  <a:solidFill>
                    <a:srgbClr val="003300"/>
                  </a:solidFill>
                  <a:latin typeface="Times New Roman" charset="0"/>
                  <a:ea typeface="宋体" charset="-122"/>
                </a:rPr>
                <a:t>时间</a:t>
              </a:r>
            </a:p>
          </p:txBody>
        </p:sp>
        <p:sp>
          <p:nvSpPr>
            <p:cNvPr id="251919" name="Line 15"/>
            <p:cNvSpPr>
              <a:spLocks noChangeShapeType="1"/>
            </p:cNvSpPr>
            <p:nvPr/>
          </p:nvSpPr>
          <p:spPr bwMode="auto">
            <a:xfrm>
              <a:off x="1421" y="1487"/>
              <a:ext cx="2701"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80000"/>
                </a:lnSpc>
                <a:spcBef>
                  <a:spcPct val="50000"/>
                </a:spcBef>
                <a:defRPr/>
              </a:pPr>
              <a:endParaRPr lang="zh-CN" altLang="en-US"/>
            </a:p>
          </p:txBody>
        </p:sp>
        <p:sp>
          <p:nvSpPr>
            <p:cNvPr id="251920" name="Line 16"/>
            <p:cNvSpPr>
              <a:spLocks noChangeShapeType="1"/>
            </p:cNvSpPr>
            <p:nvPr/>
          </p:nvSpPr>
          <p:spPr bwMode="auto">
            <a:xfrm>
              <a:off x="1421" y="1651"/>
              <a:ext cx="2701"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80000"/>
                </a:lnSpc>
                <a:spcBef>
                  <a:spcPct val="50000"/>
                </a:spcBef>
                <a:defRPr/>
              </a:pPr>
              <a:endParaRPr lang="zh-CN" altLang="en-US"/>
            </a:p>
          </p:txBody>
        </p:sp>
        <p:sp>
          <p:nvSpPr>
            <p:cNvPr id="251921" name="Line 17"/>
            <p:cNvSpPr>
              <a:spLocks noChangeShapeType="1"/>
            </p:cNvSpPr>
            <p:nvPr/>
          </p:nvSpPr>
          <p:spPr bwMode="auto">
            <a:xfrm>
              <a:off x="1421" y="1938"/>
              <a:ext cx="2701"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80000"/>
                </a:lnSpc>
                <a:spcBef>
                  <a:spcPct val="50000"/>
                </a:spcBef>
                <a:defRPr/>
              </a:pPr>
              <a:endParaRPr lang="zh-CN" altLang="en-US"/>
            </a:p>
          </p:txBody>
        </p:sp>
        <p:sp>
          <p:nvSpPr>
            <p:cNvPr id="251922" name="Line 18"/>
            <p:cNvSpPr>
              <a:spLocks noChangeShapeType="1"/>
            </p:cNvSpPr>
            <p:nvPr/>
          </p:nvSpPr>
          <p:spPr bwMode="auto">
            <a:xfrm>
              <a:off x="1421" y="2267"/>
              <a:ext cx="2701"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80000"/>
                </a:lnSpc>
                <a:spcBef>
                  <a:spcPct val="50000"/>
                </a:spcBef>
                <a:defRPr/>
              </a:pPr>
              <a:endParaRPr lang="zh-CN" altLang="en-US"/>
            </a:p>
          </p:txBody>
        </p:sp>
        <p:sp>
          <p:nvSpPr>
            <p:cNvPr id="251923" name="Line 19"/>
            <p:cNvSpPr>
              <a:spLocks noChangeShapeType="1"/>
            </p:cNvSpPr>
            <p:nvPr/>
          </p:nvSpPr>
          <p:spPr bwMode="auto">
            <a:xfrm>
              <a:off x="1421" y="2430"/>
              <a:ext cx="2701" cy="0"/>
            </a:xfrm>
            <a:prstGeom prst="line">
              <a:avLst/>
            </a:prstGeom>
            <a:noFill/>
            <a:ln w="9525">
              <a:solidFill>
                <a:srgbClr val="00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lnSpc>
                  <a:spcPct val="180000"/>
                </a:lnSpc>
                <a:spcBef>
                  <a:spcPct val="50000"/>
                </a:spcBef>
                <a:defRPr/>
              </a:pPr>
              <a:endParaRPr lang="zh-CN" altLang="en-US"/>
            </a:p>
          </p:txBody>
        </p:sp>
        <p:graphicFrame>
          <p:nvGraphicFramePr>
            <p:cNvPr id="71718" name="Object 20"/>
            <p:cNvGraphicFramePr>
              <a:graphicFrameLocks noChangeAspect="1"/>
            </p:cNvGraphicFramePr>
            <p:nvPr/>
          </p:nvGraphicFramePr>
          <p:xfrm>
            <a:off x="4211" y="1640"/>
            <a:ext cx="739" cy="296"/>
          </p:xfrm>
          <a:graphic>
            <a:graphicData uri="http://schemas.openxmlformats.org/presentationml/2006/ole">
              <mc:AlternateContent xmlns:mc="http://schemas.openxmlformats.org/markup-compatibility/2006">
                <mc:Choice xmlns:v="urn:schemas-microsoft-com:vml" Requires="v">
                  <p:oleObj spid="_x0000_s68659" name="Equation" r:id="rId6" imgW="520700" imgH="228600" progId="Equation.DSMT4">
                    <p:embed/>
                  </p:oleObj>
                </mc:Choice>
                <mc:Fallback>
                  <p:oleObj name="Equation" r:id="rId6" imgW="5207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 y="1640"/>
                          <a:ext cx="73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19" name="Object 21"/>
            <p:cNvGraphicFramePr>
              <a:graphicFrameLocks noChangeAspect="1"/>
            </p:cNvGraphicFramePr>
            <p:nvPr/>
          </p:nvGraphicFramePr>
          <p:xfrm>
            <a:off x="4211" y="1390"/>
            <a:ext cx="739" cy="301"/>
          </p:xfrm>
          <a:graphic>
            <a:graphicData uri="http://schemas.openxmlformats.org/presentationml/2006/ole">
              <mc:AlternateContent xmlns:mc="http://schemas.openxmlformats.org/markup-compatibility/2006">
                <mc:Choice xmlns:v="urn:schemas-microsoft-com:vml" Requires="v">
                  <p:oleObj spid="_x0000_s68660" name="Equation" r:id="rId8" imgW="508000" imgH="228600" progId="Equation.DSMT4">
                    <p:embed/>
                  </p:oleObj>
                </mc:Choice>
                <mc:Fallback>
                  <p:oleObj name="Equation" r:id="rId8" imgW="508000" imgH="2286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 y="1390"/>
                          <a:ext cx="73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71720" name="Object 22"/>
            <p:cNvGraphicFramePr>
              <a:graphicFrameLocks noChangeAspect="1"/>
            </p:cNvGraphicFramePr>
            <p:nvPr/>
          </p:nvGraphicFramePr>
          <p:xfrm>
            <a:off x="4211" y="2168"/>
            <a:ext cx="739" cy="302"/>
          </p:xfrm>
          <a:graphic>
            <a:graphicData uri="http://schemas.openxmlformats.org/presentationml/2006/ole">
              <mc:AlternateContent xmlns:mc="http://schemas.openxmlformats.org/markup-compatibility/2006">
                <mc:Choice xmlns:v="urn:schemas-microsoft-com:vml" Requires="v">
                  <p:oleObj spid="_x0000_s68661" name="Equation" r:id="rId10" imgW="508000" imgH="228600" progId="Equation.DSMT4">
                    <p:embed/>
                  </p:oleObj>
                </mc:Choice>
                <mc:Fallback>
                  <p:oleObj name="Equation" r:id="rId10" imgW="50800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1" y="2168"/>
                          <a:ext cx="739"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51927" name="Text Box 23"/>
            <p:cNvSpPr txBox="1">
              <a:spLocks noChangeArrowheads="1"/>
            </p:cNvSpPr>
            <p:nvPr/>
          </p:nvSpPr>
          <p:spPr bwMode="auto">
            <a:xfrm>
              <a:off x="612" y="1798"/>
              <a:ext cx="8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effectLst>
                    <a:outerShdw blurRad="38100" dist="38100" dir="2700000" algn="tl">
                      <a:srgbClr val="C0C0C0"/>
                    </a:outerShdw>
                  </a:effectLst>
                  <a:latin typeface="Times New Roman" charset="0"/>
                  <a:ea typeface="宋体" charset="-122"/>
                </a:rPr>
                <a:t>中心线</a:t>
              </a:r>
            </a:p>
          </p:txBody>
        </p:sp>
        <p:sp>
          <p:nvSpPr>
            <p:cNvPr id="251928" name="Text Box 24"/>
            <p:cNvSpPr txBox="1">
              <a:spLocks noChangeArrowheads="1"/>
            </p:cNvSpPr>
            <p:nvPr/>
          </p:nvSpPr>
          <p:spPr bwMode="auto">
            <a:xfrm>
              <a:off x="4195" y="1389"/>
              <a:ext cx="4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endParaRPr kumimoji="1" lang="x-none" altLang="x-none" sz="2400">
                <a:latin typeface="Times New Roman" charset="0"/>
                <a:ea typeface="宋体" charset="-122"/>
              </a:endParaRPr>
            </a:p>
          </p:txBody>
        </p:sp>
        <p:graphicFrame>
          <p:nvGraphicFramePr>
            <p:cNvPr id="71723" name="Object 25"/>
            <p:cNvGraphicFramePr>
              <a:graphicFrameLocks noChangeAspect="1"/>
            </p:cNvGraphicFramePr>
            <p:nvPr/>
          </p:nvGraphicFramePr>
          <p:xfrm>
            <a:off x="4211" y="2397"/>
            <a:ext cx="739" cy="301"/>
          </p:xfrm>
          <a:graphic>
            <a:graphicData uri="http://schemas.openxmlformats.org/presentationml/2006/ole">
              <mc:AlternateContent xmlns:mc="http://schemas.openxmlformats.org/markup-compatibility/2006">
                <mc:Choice xmlns:v="urn:schemas-microsoft-com:vml" Requires="v">
                  <p:oleObj spid="_x0000_s68662" name="Equation" r:id="rId12" imgW="508000" imgH="228600" progId="Equation.DSMT4">
                    <p:embed/>
                  </p:oleObj>
                </mc:Choice>
                <mc:Fallback>
                  <p:oleObj name="Equation" r:id="rId12" imgW="5080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1" y="2397"/>
                          <a:ext cx="739"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251930" name="Group 26"/>
          <p:cNvGrpSpPr>
            <a:grpSpLocks/>
          </p:cNvGrpSpPr>
          <p:nvPr/>
        </p:nvGrpSpPr>
        <p:grpSpPr bwMode="auto">
          <a:xfrm>
            <a:off x="2266952" y="2492377"/>
            <a:ext cx="4352925" cy="906463"/>
            <a:chOff x="1536" y="2400"/>
            <a:chExt cx="2742" cy="571"/>
          </a:xfrm>
        </p:grpSpPr>
        <p:sp>
          <p:nvSpPr>
            <p:cNvPr id="251931" name="Oval 27"/>
            <p:cNvSpPr>
              <a:spLocks noChangeArrowheads="1"/>
            </p:cNvSpPr>
            <p:nvPr/>
          </p:nvSpPr>
          <p:spPr bwMode="auto">
            <a:xfrm>
              <a:off x="1536" y="2544"/>
              <a:ext cx="102" cy="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2" name="Oval 28"/>
            <p:cNvSpPr>
              <a:spLocks noChangeArrowheads="1"/>
            </p:cNvSpPr>
            <p:nvPr/>
          </p:nvSpPr>
          <p:spPr bwMode="auto">
            <a:xfrm>
              <a:off x="2640" y="2496"/>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3" name="Oval 29"/>
            <p:cNvSpPr>
              <a:spLocks noChangeArrowheads="1"/>
            </p:cNvSpPr>
            <p:nvPr/>
          </p:nvSpPr>
          <p:spPr bwMode="auto">
            <a:xfrm>
              <a:off x="2880" y="2640"/>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4" name="Oval 30"/>
            <p:cNvSpPr>
              <a:spLocks noChangeArrowheads="1"/>
            </p:cNvSpPr>
            <p:nvPr/>
          </p:nvSpPr>
          <p:spPr bwMode="auto">
            <a:xfrm>
              <a:off x="2400" y="2880"/>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5" name="Oval 31"/>
            <p:cNvSpPr>
              <a:spLocks noChangeArrowheads="1"/>
            </p:cNvSpPr>
            <p:nvPr/>
          </p:nvSpPr>
          <p:spPr bwMode="auto">
            <a:xfrm>
              <a:off x="2304" y="2640"/>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6" name="Oval 32"/>
            <p:cNvSpPr>
              <a:spLocks noChangeArrowheads="1"/>
            </p:cNvSpPr>
            <p:nvPr/>
          </p:nvSpPr>
          <p:spPr bwMode="auto">
            <a:xfrm>
              <a:off x="3072" y="2544"/>
              <a:ext cx="101"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7" name="Oval 33"/>
            <p:cNvSpPr>
              <a:spLocks noChangeArrowheads="1"/>
            </p:cNvSpPr>
            <p:nvPr/>
          </p:nvSpPr>
          <p:spPr bwMode="auto">
            <a:xfrm>
              <a:off x="3264" y="2400"/>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8" name="Oval 34"/>
            <p:cNvSpPr>
              <a:spLocks noChangeArrowheads="1"/>
            </p:cNvSpPr>
            <p:nvPr/>
          </p:nvSpPr>
          <p:spPr bwMode="auto">
            <a:xfrm>
              <a:off x="3408" y="2688"/>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39" name="Oval 35"/>
            <p:cNvSpPr>
              <a:spLocks noChangeArrowheads="1"/>
            </p:cNvSpPr>
            <p:nvPr/>
          </p:nvSpPr>
          <p:spPr bwMode="auto">
            <a:xfrm>
              <a:off x="3696" y="2784"/>
              <a:ext cx="102" cy="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0" name="Oval 36"/>
            <p:cNvSpPr>
              <a:spLocks noChangeArrowheads="1"/>
            </p:cNvSpPr>
            <p:nvPr/>
          </p:nvSpPr>
          <p:spPr bwMode="auto">
            <a:xfrm>
              <a:off x="3552" y="2448"/>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1" name="Oval 37"/>
            <p:cNvSpPr>
              <a:spLocks noChangeArrowheads="1"/>
            </p:cNvSpPr>
            <p:nvPr/>
          </p:nvSpPr>
          <p:spPr bwMode="auto">
            <a:xfrm>
              <a:off x="1968" y="2688"/>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2" name="Oval 38"/>
            <p:cNvSpPr>
              <a:spLocks noChangeArrowheads="1"/>
            </p:cNvSpPr>
            <p:nvPr/>
          </p:nvSpPr>
          <p:spPr bwMode="auto">
            <a:xfrm>
              <a:off x="2448" y="2544"/>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3" name="Oval 39"/>
            <p:cNvSpPr>
              <a:spLocks noChangeArrowheads="1"/>
            </p:cNvSpPr>
            <p:nvPr/>
          </p:nvSpPr>
          <p:spPr bwMode="auto">
            <a:xfrm>
              <a:off x="1824" y="2784"/>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4" name="Oval 40"/>
            <p:cNvSpPr>
              <a:spLocks noChangeArrowheads="1"/>
            </p:cNvSpPr>
            <p:nvPr/>
          </p:nvSpPr>
          <p:spPr bwMode="auto">
            <a:xfrm>
              <a:off x="1728" y="2496"/>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5" name="Oval 41"/>
            <p:cNvSpPr>
              <a:spLocks noChangeArrowheads="1"/>
            </p:cNvSpPr>
            <p:nvPr/>
          </p:nvSpPr>
          <p:spPr bwMode="auto">
            <a:xfrm>
              <a:off x="2112" y="2496"/>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6" name="Oval 42"/>
            <p:cNvSpPr>
              <a:spLocks noChangeArrowheads="1"/>
            </p:cNvSpPr>
            <p:nvPr/>
          </p:nvSpPr>
          <p:spPr bwMode="auto">
            <a:xfrm>
              <a:off x="3840" y="2496"/>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7" name="Oval 43"/>
            <p:cNvSpPr>
              <a:spLocks noChangeArrowheads="1"/>
            </p:cNvSpPr>
            <p:nvPr/>
          </p:nvSpPr>
          <p:spPr bwMode="auto">
            <a:xfrm>
              <a:off x="4176" y="2496"/>
              <a:ext cx="102"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1948" name="Oval 44"/>
            <p:cNvSpPr>
              <a:spLocks noChangeArrowheads="1"/>
            </p:cNvSpPr>
            <p:nvPr/>
          </p:nvSpPr>
          <p:spPr bwMode="auto">
            <a:xfrm>
              <a:off x="4032" y="2688"/>
              <a:ext cx="101" cy="91"/>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grpSp>
      <p:sp>
        <p:nvSpPr>
          <p:cNvPr id="251949" name="Text Box 45"/>
          <p:cNvSpPr txBox="1">
            <a:spLocks noChangeArrowheads="1"/>
          </p:cNvSpPr>
          <p:nvPr/>
        </p:nvSpPr>
        <p:spPr bwMode="auto">
          <a:xfrm>
            <a:off x="323850" y="4941888"/>
            <a:ext cx="741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buFont typeface="Wingdings" charset="2"/>
              <a:buChar char="l"/>
              <a:defRPr/>
            </a:pPr>
            <a:r>
              <a:rPr kumimoji="1" lang="zh-CN" altLang="en-US" sz="2400">
                <a:latin typeface="Times New Roman" charset="0"/>
                <a:ea typeface="宋体" charset="-122"/>
              </a:rPr>
              <a:t>单一测量落在</a:t>
            </a:r>
            <a:r>
              <a:rPr kumimoji="1" lang="en-US" altLang="zh-CN" sz="2400">
                <a:latin typeface="Times New Roman" charset="0"/>
                <a:ea typeface="宋体" charset="-122"/>
              </a:rPr>
              <a:t>UCL</a:t>
            </a:r>
            <a:r>
              <a:rPr kumimoji="1" lang="zh-CN" altLang="en-US" sz="2400">
                <a:latin typeface="Times New Roman" charset="0"/>
                <a:ea typeface="宋体" charset="-122"/>
              </a:rPr>
              <a:t>或</a:t>
            </a:r>
            <a:r>
              <a:rPr kumimoji="1" lang="en-US" altLang="zh-CN" sz="2400">
                <a:latin typeface="Times New Roman" charset="0"/>
                <a:ea typeface="宋体" charset="-122"/>
              </a:rPr>
              <a:t>LCL</a:t>
            </a:r>
            <a:r>
              <a:rPr kumimoji="1" lang="zh-CN" altLang="en-US" sz="2400">
                <a:latin typeface="Times New Roman" charset="0"/>
                <a:ea typeface="宋体" charset="-122"/>
              </a:rPr>
              <a:t>以外</a:t>
            </a:r>
            <a:r>
              <a:rPr kumimoji="1" lang="en-US" altLang="zh-CN" sz="2400">
                <a:latin typeface="Times New Roman" charset="0"/>
                <a:ea typeface="宋体" charset="-122"/>
              </a:rPr>
              <a:t>(0.3%)</a:t>
            </a:r>
          </a:p>
        </p:txBody>
      </p:sp>
      <p:sp>
        <p:nvSpPr>
          <p:cNvPr id="251950" name="Text Box 46"/>
          <p:cNvSpPr txBox="1">
            <a:spLocks noChangeArrowheads="1"/>
          </p:cNvSpPr>
          <p:nvPr/>
        </p:nvSpPr>
        <p:spPr bwMode="auto">
          <a:xfrm>
            <a:off x="325440" y="5338763"/>
            <a:ext cx="8421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buFont typeface="Wingdings" charset="2"/>
              <a:buChar char="l"/>
              <a:defRPr/>
            </a:pPr>
            <a:r>
              <a:rPr kumimoji="1" lang="zh-CN" altLang="en-US" sz="2400">
                <a:latin typeface="Times New Roman" charset="0"/>
                <a:ea typeface="宋体" charset="-122"/>
              </a:rPr>
              <a:t>连续</a:t>
            </a:r>
            <a:r>
              <a:rPr kumimoji="1" lang="en-US" altLang="zh-CN" sz="2400">
                <a:latin typeface="Times New Roman" charset="0"/>
                <a:ea typeface="宋体" charset="-122"/>
              </a:rPr>
              <a:t>3</a:t>
            </a:r>
            <a:r>
              <a:rPr kumimoji="1" lang="zh-CN" altLang="en-US" sz="2400">
                <a:latin typeface="Times New Roman" charset="0"/>
                <a:ea typeface="宋体" charset="-122"/>
              </a:rPr>
              <a:t>次测量</a:t>
            </a:r>
            <a:r>
              <a:rPr kumimoji="1" lang="en-US" altLang="zh-CN" sz="2400">
                <a:latin typeface="Times New Roman" charset="0"/>
                <a:ea typeface="宋体" charset="-122"/>
              </a:rPr>
              <a:t>2</a:t>
            </a:r>
            <a:r>
              <a:rPr kumimoji="1" lang="zh-CN" altLang="en-US" sz="2400">
                <a:latin typeface="Times New Roman" charset="0"/>
                <a:ea typeface="宋体" charset="-122"/>
              </a:rPr>
              <a:t>次落在</a:t>
            </a:r>
            <a:r>
              <a:rPr kumimoji="1" lang="en-US" altLang="zh-CN" sz="2400">
                <a:latin typeface="Times New Roman" charset="0"/>
                <a:ea typeface="宋体" charset="-122"/>
              </a:rPr>
              <a:t>UCL</a:t>
            </a:r>
            <a:r>
              <a:rPr kumimoji="1" lang="zh-CN" altLang="en-US" sz="2400">
                <a:latin typeface="Times New Roman" charset="0"/>
                <a:ea typeface="宋体" charset="-122"/>
              </a:rPr>
              <a:t>和</a:t>
            </a:r>
            <a:r>
              <a:rPr kumimoji="1" lang="en-US" altLang="zh-CN" sz="2400">
                <a:latin typeface="Times New Roman" charset="0"/>
                <a:ea typeface="宋体" charset="-122"/>
              </a:rPr>
              <a:t>UWL</a:t>
            </a:r>
            <a:r>
              <a:rPr kumimoji="1" lang="zh-CN" altLang="en-US" sz="2400">
                <a:latin typeface="Times New Roman" charset="0"/>
                <a:ea typeface="宋体" charset="-122"/>
              </a:rPr>
              <a:t>之间（</a:t>
            </a:r>
            <a:r>
              <a:rPr kumimoji="1" lang="en-US" altLang="zh-CN" sz="2400">
                <a:latin typeface="Times New Roman" charset="0"/>
                <a:ea typeface="宋体" charset="-122"/>
              </a:rPr>
              <a:t>4.5%*4.5%=0.2%)</a:t>
            </a:r>
          </a:p>
        </p:txBody>
      </p:sp>
      <p:sp>
        <p:nvSpPr>
          <p:cNvPr id="251951" name="Text Box 47"/>
          <p:cNvSpPr txBox="1">
            <a:spLocks noChangeArrowheads="1"/>
          </p:cNvSpPr>
          <p:nvPr/>
        </p:nvSpPr>
        <p:spPr bwMode="auto">
          <a:xfrm>
            <a:off x="323850" y="5734052"/>
            <a:ext cx="84963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buFont typeface="Wingdings" charset="2"/>
              <a:buChar char="l"/>
              <a:defRPr/>
            </a:pPr>
            <a:r>
              <a:rPr kumimoji="1" lang="zh-CN" altLang="en-US" sz="2400">
                <a:latin typeface="Times New Roman" charset="0"/>
                <a:ea typeface="宋体" charset="-122"/>
              </a:rPr>
              <a:t>连续</a:t>
            </a:r>
            <a:r>
              <a:rPr kumimoji="1" lang="en-US" altLang="zh-CN" sz="2400">
                <a:latin typeface="Times New Roman" charset="0"/>
                <a:ea typeface="宋体" charset="-122"/>
              </a:rPr>
              <a:t>7</a:t>
            </a:r>
            <a:r>
              <a:rPr kumimoji="1" lang="zh-CN" altLang="en-US" sz="2400">
                <a:latin typeface="Times New Roman" charset="0"/>
                <a:ea typeface="宋体" charset="-122"/>
              </a:rPr>
              <a:t>次测量落在中心线的同一边，连续</a:t>
            </a:r>
            <a:r>
              <a:rPr kumimoji="1" lang="en-US" altLang="zh-CN" sz="2400">
                <a:latin typeface="Times New Roman" charset="0"/>
                <a:ea typeface="宋体" charset="-122"/>
              </a:rPr>
              <a:t>6</a:t>
            </a:r>
            <a:r>
              <a:rPr kumimoji="1" lang="zh-CN" altLang="en-US" sz="2400">
                <a:latin typeface="Times New Roman" charset="0"/>
                <a:ea typeface="宋体" charset="-122"/>
              </a:rPr>
              <a:t>次测量稳定升高或稳定降低，连续</a:t>
            </a:r>
            <a:r>
              <a:rPr kumimoji="1" lang="en-US" altLang="zh-CN" sz="2400">
                <a:latin typeface="Times New Roman" charset="0"/>
                <a:ea typeface="宋体" charset="-122"/>
              </a:rPr>
              <a:t>14</a:t>
            </a:r>
            <a:r>
              <a:rPr kumimoji="1" lang="zh-CN" altLang="en-US" sz="2400">
                <a:latin typeface="Times New Roman" charset="0"/>
                <a:ea typeface="宋体" charset="-122"/>
              </a:rPr>
              <a:t>次测量交替落在中心线两边（非随机分布）</a:t>
            </a:r>
          </a:p>
        </p:txBody>
      </p:sp>
      <p:sp>
        <p:nvSpPr>
          <p:cNvPr id="251952" name="Text Box 48"/>
          <p:cNvSpPr txBox="1">
            <a:spLocks noChangeArrowheads="1"/>
          </p:cNvSpPr>
          <p:nvPr/>
        </p:nvSpPr>
        <p:spPr bwMode="auto">
          <a:xfrm>
            <a:off x="250827" y="4437063"/>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400">
                <a:effectLst>
                  <a:outerShdw blurRad="38100" dist="38100" dir="2700000" algn="tl">
                    <a:srgbClr val="C0C0C0"/>
                  </a:outerShdw>
                </a:effectLst>
                <a:latin typeface="Times New Roman" charset="0"/>
              </a:rPr>
              <a:t>异常</a:t>
            </a:r>
          </a:p>
        </p:txBody>
      </p:sp>
    </p:spTree>
    <p:extLst>
      <p:ext uri="{BB962C8B-B14F-4D97-AF65-F5344CB8AC3E}">
        <p14:creationId xmlns:p14="http://schemas.microsoft.com/office/powerpoint/2010/main" val="303352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8"/>
                                        </p:tgtEl>
                                        <p:attrNameLst>
                                          <p:attrName>style.visibility</p:attrName>
                                        </p:attrNameLst>
                                      </p:cBhvr>
                                      <p:to>
                                        <p:strVal val="visible"/>
                                      </p:to>
                                    </p:set>
                                    <p:animEffect transition="in" filter="wipe(left)">
                                      <p:cBhvr>
                                        <p:cTn id="7" dur="500"/>
                                        <p:tgtEl>
                                          <p:spTgt spid="2519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1909"/>
                                        </p:tgtEl>
                                        <p:attrNameLst>
                                          <p:attrName>style.visibility</p:attrName>
                                        </p:attrNameLst>
                                      </p:cBhvr>
                                      <p:to>
                                        <p:strVal val="visible"/>
                                      </p:to>
                                    </p:set>
                                    <p:animEffect transition="in" filter="wipe(left)">
                                      <p:cBhvr>
                                        <p:cTn id="12" dur="500"/>
                                        <p:tgtEl>
                                          <p:spTgt spid="25190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51907"/>
                                        </p:tgtEl>
                                        <p:attrNameLst>
                                          <p:attrName>style.visibility</p:attrName>
                                        </p:attrNameLst>
                                      </p:cBhvr>
                                      <p:to>
                                        <p:strVal val="visible"/>
                                      </p:to>
                                    </p:set>
                                    <p:animEffect transition="in" filter="wipe(left)">
                                      <p:cBhvr>
                                        <p:cTn id="16" dur="500"/>
                                        <p:tgtEl>
                                          <p:spTgt spid="25190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51930"/>
                                        </p:tgtEl>
                                        <p:attrNameLst>
                                          <p:attrName>style.visibility</p:attrName>
                                        </p:attrNameLst>
                                      </p:cBhvr>
                                      <p:to>
                                        <p:strVal val="visible"/>
                                      </p:to>
                                    </p:set>
                                    <p:animEffect transition="in" filter="wipe(left)">
                                      <p:cBhvr>
                                        <p:cTn id="21" dur="500"/>
                                        <p:tgtEl>
                                          <p:spTgt spid="2519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1952"/>
                                        </p:tgtEl>
                                        <p:attrNameLst>
                                          <p:attrName>style.visibility</p:attrName>
                                        </p:attrNameLst>
                                      </p:cBhvr>
                                      <p:to>
                                        <p:strVal val="visible"/>
                                      </p:to>
                                    </p:set>
                                    <p:animEffect transition="in" filter="wipe(left)">
                                      <p:cBhvr>
                                        <p:cTn id="26" dur="500"/>
                                        <p:tgtEl>
                                          <p:spTgt spid="2519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1949"/>
                                        </p:tgtEl>
                                        <p:attrNameLst>
                                          <p:attrName>style.visibility</p:attrName>
                                        </p:attrNameLst>
                                      </p:cBhvr>
                                      <p:to>
                                        <p:strVal val="visible"/>
                                      </p:to>
                                    </p:set>
                                    <p:animEffect transition="in" filter="wipe(left)">
                                      <p:cBhvr>
                                        <p:cTn id="31" dur="500"/>
                                        <p:tgtEl>
                                          <p:spTgt spid="2519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1950"/>
                                        </p:tgtEl>
                                        <p:attrNameLst>
                                          <p:attrName>style.visibility</p:attrName>
                                        </p:attrNameLst>
                                      </p:cBhvr>
                                      <p:to>
                                        <p:strVal val="visible"/>
                                      </p:to>
                                    </p:set>
                                    <p:animEffect transition="in" filter="wipe(left)">
                                      <p:cBhvr>
                                        <p:cTn id="36" dur="500"/>
                                        <p:tgtEl>
                                          <p:spTgt spid="25195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1951"/>
                                        </p:tgtEl>
                                        <p:attrNameLst>
                                          <p:attrName>style.visibility</p:attrName>
                                        </p:attrNameLst>
                                      </p:cBhvr>
                                      <p:to>
                                        <p:strVal val="visible"/>
                                      </p:to>
                                    </p:set>
                                    <p:animEffect transition="in" filter="wipe(left)">
                                      <p:cBhvr>
                                        <p:cTn id="41" dur="500"/>
                                        <p:tgtEl>
                                          <p:spTgt spid="251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animBg="1"/>
      <p:bldP spid="251908" grpId="0"/>
      <p:bldP spid="251949" grpId="0"/>
      <p:bldP spid="251950" grpId="0"/>
      <p:bldP spid="251951" grpId="0"/>
      <p:bldP spid="25195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2" y="1916115"/>
            <a:ext cx="7775575" cy="3875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56004" name="Text Box 4"/>
          <p:cNvSpPr txBox="1">
            <a:spLocks noChangeArrowheads="1"/>
          </p:cNvSpPr>
          <p:nvPr/>
        </p:nvSpPr>
        <p:spPr bwMode="auto">
          <a:xfrm>
            <a:off x="1187452" y="5805488"/>
            <a:ext cx="669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lang="en-US" altLang="zh-CN" sz="2400" i="1">
                <a:latin typeface="Times New Roman" charset="0"/>
                <a:ea typeface="宋体" charset="-122"/>
              </a:rPr>
              <a:t>x-chart   </a:t>
            </a:r>
            <a:r>
              <a:rPr lang="zh-CN" altLang="en-US" sz="2400">
                <a:latin typeface="Times New Roman" charset="0"/>
                <a:ea typeface="宋体" charset="-122"/>
              </a:rPr>
              <a:t>数据点随时间的变化</a:t>
            </a:r>
          </a:p>
        </p:txBody>
      </p:sp>
      <p:sp>
        <p:nvSpPr>
          <p:cNvPr id="256005" name="Rectangle 5"/>
          <p:cNvSpPr>
            <a:spLocks noChangeArrowheads="1"/>
          </p:cNvSpPr>
          <p:nvPr/>
        </p:nvSpPr>
        <p:spPr bwMode="auto">
          <a:xfrm>
            <a:off x="6588125" y="5300665"/>
            <a:ext cx="1728788" cy="504825"/>
          </a:xfrm>
          <a:prstGeom prst="rect">
            <a:avLst/>
          </a:prstGeom>
          <a:solidFill>
            <a:srgbClr val="FEFB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lnSpc>
                <a:spcPct val="180000"/>
              </a:lnSpc>
              <a:spcBef>
                <a:spcPct val="50000"/>
              </a:spcBef>
              <a:defRPr/>
            </a:pPr>
            <a:endParaRPr lang="zh-CN" altLang="en-US"/>
          </a:p>
        </p:txBody>
      </p:sp>
      <p:sp>
        <p:nvSpPr>
          <p:cNvPr id="256006" name="Text Box 6"/>
          <p:cNvSpPr txBox="1">
            <a:spLocks noChangeArrowheads="1"/>
          </p:cNvSpPr>
          <p:nvPr/>
        </p:nvSpPr>
        <p:spPr bwMode="auto">
          <a:xfrm>
            <a:off x="6588127" y="5229225"/>
            <a:ext cx="1655763" cy="457200"/>
          </a:xfrm>
          <a:prstGeom prst="rect">
            <a:avLst/>
          </a:prstGeom>
          <a:solidFill>
            <a:srgbClr val="FEFB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eaLnBrk="1" hangingPunct="1">
              <a:spcBef>
                <a:spcPct val="50000"/>
              </a:spcBef>
              <a:defRPr/>
            </a:pPr>
            <a:r>
              <a:rPr lang="zh-CN" altLang="en-US" sz="2400">
                <a:effectLst>
                  <a:outerShdw blurRad="38100" dist="38100" dir="2700000" algn="tl">
                    <a:srgbClr val="FFFFFF"/>
                  </a:outerShdw>
                </a:effectLst>
                <a:latin typeface="Times New Roman" charset="0"/>
                <a:ea typeface="宋体" charset="-122"/>
              </a:rPr>
              <a:t>温度控制</a:t>
            </a:r>
          </a:p>
        </p:txBody>
      </p:sp>
      <p:sp>
        <p:nvSpPr>
          <p:cNvPr id="256007" name="Text Box 7"/>
          <p:cNvSpPr txBox="1">
            <a:spLocks noChangeArrowheads="1"/>
          </p:cNvSpPr>
          <p:nvPr/>
        </p:nvSpPr>
        <p:spPr bwMode="auto">
          <a:xfrm>
            <a:off x="1331915" y="765175"/>
            <a:ext cx="669607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lnSpc>
                <a:spcPct val="180000"/>
              </a:lnSpc>
              <a:spcBef>
                <a:spcPct val="50000"/>
              </a:spcBef>
              <a:defRPr/>
            </a:pPr>
            <a:r>
              <a:rPr lang="zh-CN" altLang="en-US">
                <a:solidFill>
                  <a:srgbClr val="FF0000"/>
                </a:solidFill>
              </a:rPr>
              <a:t>判别脱离统计控制的原因</a:t>
            </a:r>
          </a:p>
        </p:txBody>
      </p:sp>
    </p:spTree>
    <p:extLst>
      <p:ext uri="{BB962C8B-B14F-4D97-AF65-F5344CB8AC3E}">
        <p14:creationId xmlns:p14="http://schemas.microsoft.com/office/powerpoint/2010/main" val="1246687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6"/>
                                        </p:tgtEl>
                                        <p:attrNameLst>
                                          <p:attrName>style.visibility</p:attrName>
                                        </p:attrNameLst>
                                      </p:cBhvr>
                                      <p:to>
                                        <p:strVal val="visible"/>
                                      </p:to>
                                    </p:set>
                                    <p:animEffect transition="in" filter="wipe(left)">
                                      <p:cBhvr>
                                        <p:cTn id="7" dur="2000"/>
                                        <p:tgtEl>
                                          <p:spTgt spid="256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468313" y="692150"/>
            <a:ext cx="7772400" cy="1143000"/>
          </a:xfrm>
          <a:solidFill>
            <a:srgbClr val="FFFFFF"/>
          </a:solidFill>
          <a:ln>
            <a:solidFill>
              <a:srgbClr val="000000"/>
            </a:solidFill>
            <a:miter lim="800000"/>
            <a:headEnd/>
            <a:tailEnd/>
          </a:ln>
        </p:spPr>
        <p:txBody>
          <a:bodyPr anchor="t"/>
          <a:lstStyle/>
          <a:p>
            <a:r>
              <a:rPr lang="zh-CN" altLang="en-US" sz="3200">
                <a:solidFill>
                  <a:srgbClr val="FF0000"/>
                </a:solidFill>
              </a:rPr>
              <a:t>分析测试的质量保证 </a:t>
            </a:r>
            <a:br>
              <a:rPr lang="zh-CN" altLang="en-US" sz="3200">
                <a:solidFill>
                  <a:srgbClr val="FF0000"/>
                </a:solidFill>
              </a:rPr>
            </a:br>
            <a:r>
              <a:rPr lang="zh-CN" altLang="en-US" sz="3200"/>
              <a:t>      </a:t>
            </a:r>
            <a:r>
              <a:rPr lang="en-US" altLang="zh-CN" sz="3200"/>
              <a:t>Quality Assurance (QA)</a:t>
            </a:r>
          </a:p>
        </p:txBody>
      </p:sp>
      <p:sp>
        <p:nvSpPr>
          <p:cNvPr id="247811" name="Text Box 3"/>
          <p:cNvSpPr txBox="1">
            <a:spLocks noChangeArrowheads="1"/>
          </p:cNvSpPr>
          <p:nvPr/>
        </p:nvSpPr>
        <p:spPr bwMode="auto">
          <a:xfrm>
            <a:off x="3563938" y="1916115"/>
            <a:ext cx="1752600" cy="466725"/>
          </a:xfrm>
          <a:prstGeom prst="rect">
            <a:avLst/>
          </a:prstGeom>
          <a:solidFill>
            <a:srgbClr val="CCFFFF"/>
          </a:solidFill>
          <a:ln w="9525">
            <a:solidFill>
              <a:srgbClr val="0099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质量评定</a:t>
            </a:r>
          </a:p>
        </p:txBody>
      </p:sp>
      <p:sp>
        <p:nvSpPr>
          <p:cNvPr id="247812" name="Text Box 4"/>
          <p:cNvSpPr txBox="1">
            <a:spLocks noChangeArrowheads="1"/>
          </p:cNvSpPr>
          <p:nvPr/>
        </p:nvSpPr>
        <p:spPr bwMode="auto">
          <a:xfrm>
            <a:off x="3851275" y="5949952"/>
            <a:ext cx="1752600" cy="466725"/>
          </a:xfrm>
          <a:prstGeom prst="rect">
            <a:avLst/>
          </a:prstGeom>
          <a:solidFill>
            <a:srgbClr val="CCFFFF"/>
          </a:solidFill>
          <a:ln w="9525">
            <a:solidFill>
              <a:srgbClr val="0099CC"/>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质量控制</a:t>
            </a:r>
          </a:p>
        </p:txBody>
      </p:sp>
      <p:sp>
        <p:nvSpPr>
          <p:cNvPr id="247813" name="Text Box 5"/>
          <p:cNvSpPr txBox="1">
            <a:spLocks noChangeArrowheads="1"/>
          </p:cNvSpPr>
          <p:nvPr/>
        </p:nvSpPr>
        <p:spPr bwMode="auto">
          <a:xfrm>
            <a:off x="2771775" y="5300663"/>
            <a:ext cx="424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en-US" altLang="zh-CN" sz="2400">
                <a:solidFill>
                  <a:schemeClr val="hlink"/>
                </a:solidFill>
                <a:effectLst>
                  <a:outerShdw blurRad="38100" dist="38100" dir="2700000" algn="tl">
                    <a:srgbClr val="C0C0C0"/>
                  </a:outerShdw>
                </a:effectLst>
                <a:latin typeface="Times New Roman" charset="0"/>
                <a:ea typeface="宋体" charset="-122"/>
              </a:rPr>
              <a:t>Standard operating procedure </a:t>
            </a:r>
          </a:p>
        </p:txBody>
      </p:sp>
      <p:grpSp>
        <p:nvGrpSpPr>
          <p:cNvPr id="8197" name="Group 6"/>
          <p:cNvGrpSpPr>
            <a:grpSpLocks/>
          </p:cNvGrpSpPr>
          <p:nvPr/>
        </p:nvGrpSpPr>
        <p:grpSpPr bwMode="auto">
          <a:xfrm>
            <a:off x="395288" y="2492377"/>
            <a:ext cx="8229600" cy="2811463"/>
            <a:chOff x="249" y="1570"/>
            <a:chExt cx="5184" cy="1771"/>
          </a:xfrm>
        </p:grpSpPr>
        <p:cxnSp>
          <p:nvCxnSpPr>
            <p:cNvPr id="247815" name="AutoShape 7"/>
            <p:cNvCxnSpPr>
              <a:cxnSpLocks noChangeShapeType="1"/>
              <a:stCxn id="247823" idx="2"/>
              <a:endCxn id="247827" idx="0"/>
            </p:cNvCxnSpPr>
            <p:nvPr/>
          </p:nvCxnSpPr>
          <p:spPr bwMode="auto">
            <a:xfrm>
              <a:off x="753" y="2008"/>
              <a:ext cx="2016" cy="284"/>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16" name="AutoShape 8"/>
            <p:cNvCxnSpPr>
              <a:cxnSpLocks noChangeShapeType="1"/>
              <a:stCxn id="247824" idx="2"/>
              <a:endCxn id="247827" idx="0"/>
            </p:cNvCxnSpPr>
            <p:nvPr/>
          </p:nvCxnSpPr>
          <p:spPr bwMode="auto">
            <a:xfrm>
              <a:off x="2001" y="2008"/>
              <a:ext cx="768" cy="284"/>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17" name="AutoShape 9"/>
            <p:cNvCxnSpPr>
              <a:cxnSpLocks noChangeShapeType="1"/>
              <a:stCxn id="247825" idx="2"/>
              <a:endCxn id="247827" idx="0"/>
            </p:cNvCxnSpPr>
            <p:nvPr/>
          </p:nvCxnSpPr>
          <p:spPr bwMode="auto">
            <a:xfrm flipH="1">
              <a:off x="2769" y="2008"/>
              <a:ext cx="768" cy="284"/>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18" name="AutoShape 10"/>
            <p:cNvCxnSpPr>
              <a:cxnSpLocks noChangeShapeType="1"/>
              <a:stCxn id="247826" idx="2"/>
              <a:endCxn id="247827" idx="0"/>
            </p:cNvCxnSpPr>
            <p:nvPr/>
          </p:nvCxnSpPr>
          <p:spPr bwMode="auto">
            <a:xfrm flipH="1">
              <a:off x="2769" y="1912"/>
              <a:ext cx="2208" cy="380"/>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19" name="AutoShape 11"/>
            <p:cNvCxnSpPr>
              <a:cxnSpLocks noChangeShapeType="1"/>
              <a:stCxn id="247828" idx="0"/>
              <a:endCxn id="247827" idx="2"/>
            </p:cNvCxnSpPr>
            <p:nvPr/>
          </p:nvCxnSpPr>
          <p:spPr bwMode="auto">
            <a:xfrm flipV="1">
              <a:off x="873" y="2538"/>
              <a:ext cx="1896" cy="276"/>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20" name="AutoShape 12"/>
            <p:cNvCxnSpPr>
              <a:cxnSpLocks noChangeShapeType="1"/>
              <a:stCxn id="247829" idx="0"/>
              <a:endCxn id="247827" idx="2"/>
            </p:cNvCxnSpPr>
            <p:nvPr/>
          </p:nvCxnSpPr>
          <p:spPr bwMode="auto">
            <a:xfrm flipV="1">
              <a:off x="2265" y="2538"/>
              <a:ext cx="504" cy="276"/>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21" name="AutoShape 13"/>
            <p:cNvCxnSpPr>
              <a:cxnSpLocks noChangeShapeType="1"/>
              <a:stCxn id="247827" idx="2"/>
              <a:endCxn id="247830" idx="0"/>
            </p:cNvCxnSpPr>
            <p:nvPr/>
          </p:nvCxnSpPr>
          <p:spPr bwMode="auto">
            <a:xfrm>
              <a:off x="2769" y="2538"/>
              <a:ext cx="960" cy="276"/>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7822" name="AutoShape 14"/>
            <p:cNvCxnSpPr>
              <a:cxnSpLocks noChangeShapeType="1"/>
              <a:stCxn id="247827" idx="2"/>
              <a:endCxn id="247831" idx="0"/>
            </p:cNvCxnSpPr>
            <p:nvPr/>
          </p:nvCxnSpPr>
          <p:spPr bwMode="auto">
            <a:xfrm>
              <a:off x="2769" y="2538"/>
              <a:ext cx="2184" cy="279"/>
            </a:xfrm>
            <a:prstGeom prst="straightConnector1">
              <a:avLst/>
            </a:prstGeom>
            <a:noFill/>
            <a:ln w="571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7823" name="Text Box 15"/>
            <p:cNvSpPr txBox="1">
              <a:spLocks noChangeArrowheads="1"/>
            </p:cNvSpPr>
            <p:nvPr/>
          </p:nvSpPr>
          <p:spPr bwMode="auto">
            <a:xfrm>
              <a:off x="393" y="1570"/>
              <a:ext cx="720" cy="52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标准参考物质</a:t>
              </a:r>
            </a:p>
          </p:txBody>
        </p:sp>
        <p:sp>
          <p:nvSpPr>
            <p:cNvPr id="247824" name="Text Box 16"/>
            <p:cNvSpPr txBox="1">
              <a:spLocks noChangeArrowheads="1"/>
            </p:cNvSpPr>
            <p:nvPr/>
          </p:nvSpPr>
          <p:spPr bwMode="auto">
            <a:xfrm>
              <a:off x="1449" y="1570"/>
              <a:ext cx="1104" cy="52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试验室内部评定控制图</a:t>
              </a:r>
            </a:p>
          </p:txBody>
        </p:sp>
        <p:sp>
          <p:nvSpPr>
            <p:cNvPr id="247825" name="Text Box 17"/>
            <p:cNvSpPr txBox="1">
              <a:spLocks noChangeArrowheads="1"/>
            </p:cNvSpPr>
            <p:nvPr/>
          </p:nvSpPr>
          <p:spPr bwMode="auto">
            <a:xfrm>
              <a:off x="2841" y="1570"/>
              <a:ext cx="1392" cy="52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试验室之间对比联合测试</a:t>
              </a:r>
            </a:p>
          </p:txBody>
        </p:sp>
        <p:sp>
          <p:nvSpPr>
            <p:cNvPr id="247826" name="Text Box 18"/>
            <p:cNvSpPr txBox="1">
              <a:spLocks noChangeArrowheads="1"/>
            </p:cNvSpPr>
            <p:nvPr/>
          </p:nvSpPr>
          <p:spPr bwMode="auto">
            <a:xfrm>
              <a:off x="4521" y="1666"/>
              <a:ext cx="912" cy="29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统计分析</a:t>
              </a:r>
            </a:p>
          </p:txBody>
        </p:sp>
        <p:sp>
          <p:nvSpPr>
            <p:cNvPr id="247827" name="Text Box 19"/>
            <p:cNvSpPr txBox="1">
              <a:spLocks noChangeArrowheads="1"/>
            </p:cNvSpPr>
            <p:nvPr/>
          </p:nvSpPr>
          <p:spPr bwMode="auto">
            <a:xfrm>
              <a:off x="2265" y="2292"/>
              <a:ext cx="1008" cy="294"/>
            </a:xfrm>
            <a:prstGeom prst="rect">
              <a:avLst/>
            </a:prstGeom>
            <a:solidFill>
              <a:srgbClr val="FFCC00"/>
            </a:solidFill>
            <a:ln w="9525">
              <a:solidFill>
                <a:srgbClr val="FF66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质量保证</a:t>
              </a:r>
            </a:p>
          </p:txBody>
        </p:sp>
        <p:sp>
          <p:nvSpPr>
            <p:cNvPr id="247828" name="Text Box 20"/>
            <p:cNvSpPr txBox="1">
              <a:spLocks noChangeArrowheads="1"/>
            </p:cNvSpPr>
            <p:nvPr/>
          </p:nvSpPr>
          <p:spPr bwMode="auto">
            <a:xfrm>
              <a:off x="249" y="2815"/>
              <a:ext cx="1248" cy="524"/>
            </a:xfrm>
            <a:prstGeom prst="rect">
              <a:avLst/>
            </a:prstGeom>
            <a:solidFill>
              <a:srgbClr val="99FF66"/>
            </a:solidFill>
            <a:ln w="9525">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实验室各项规章制度</a:t>
              </a:r>
            </a:p>
          </p:txBody>
        </p:sp>
        <p:sp>
          <p:nvSpPr>
            <p:cNvPr id="247829" name="Text Box 21"/>
            <p:cNvSpPr txBox="1">
              <a:spLocks noChangeArrowheads="1"/>
            </p:cNvSpPr>
            <p:nvPr/>
          </p:nvSpPr>
          <p:spPr bwMode="auto">
            <a:xfrm>
              <a:off x="1833" y="2815"/>
              <a:ext cx="864" cy="52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1" lang="zh-CN" altLang="en-US" sz="2400">
                  <a:latin typeface="Times New Roman" charset="0"/>
                  <a:ea typeface="宋体" charset="-122"/>
                </a:rPr>
                <a:t>校正</a:t>
              </a:r>
            </a:p>
            <a:p>
              <a:pPr algn="ctr" eaLnBrk="1" hangingPunct="1">
                <a:defRPr/>
              </a:pPr>
              <a:r>
                <a:rPr kumimoji="1" lang="zh-CN" altLang="en-US" sz="2400">
                  <a:latin typeface="Times New Roman" charset="0"/>
                  <a:ea typeface="宋体" charset="-122"/>
                </a:rPr>
                <a:t>标准化</a:t>
              </a:r>
            </a:p>
          </p:txBody>
        </p:sp>
        <p:sp>
          <p:nvSpPr>
            <p:cNvPr id="247830" name="Text Box 22"/>
            <p:cNvSpPr txBox="1">
              <a:spLocks noChangeArrowheads="1"/>
            </p:cNvSpPr>
            <p:nvPr/>
          </p:nvSpPr>
          <p:spPr bwMode="auto">
            <a:xfrm>
              <a:off x="3177" y="2815"/>
              <a:ext cx="1104" cy="524"/>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1" lang="zh-CN" altLang="en-US" sz="2400">
                  <a:latin typeface="Times New Roman" charset="0"/>
                  <a:ea typeface="宋体" charset="-122"/>
                </a:rPr>
                <a:t>仪器设备</a:t>
              </a:r>
            </a:p>
            <a:p>
              <a:pPr algn="ctr" eaLnBrk="1" hangingPunct="1">
                <a:defRPr/>
              </a:pPr>
              <a:r>
                <a:rPr kumimoji="1" lang="zh-CN" altLang="en-US" sz="2400">
                  <a:latin typeface="Times New Roman" charset="0"/>
                  <a:ea typeface="宋体" charset="-122"/>
                </a:rPr>
                <a:t>的维护保养</a:t>
              </a:r>
            </a:p>
          </p:txBody>
        </p:sp>
        <p:sp>
          <p:nvSpPr>
            <p:cNvPr id="247831" name="Text Box 23"/>
            <p:cNvSpPr txBox="1">
              <a:spLocks noChangeArrowheads="1"/>
            </p:cNvSpPr>
            <p:nvPr/>
          </p:nvSpPr>
          <p:spPr bwMode="auto">
            <a:xfrm>
              <a:off x="4569" y="2817"/>
              <a:ext cx="768" cy="524"/>
            </a:xfrm>
            <a:prstGeom prst="rect">
              <a:avLst/>
            </a:prstGeom>
            <a:solidFill>
              <a:srgbClr val="99FF66"/>
            </a:solidFill>
            <a:ln w="9525">
              <a:solidFill>
                <a:schemeClr val="folHlink"/>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defRPr/>
              </a:pPr>
              <a:r>
                <a:rPr kumimoji="1" lang="zh-CN" altLang="en-US" sz="2400">
                  <a:latin typeface="Times New Roman" charset="0"/>
                  <a:ea typeface="宋体" charset="-122"/>
                </a:rPr>
                <a:t>教育</a:t>
              </a:r>
            </a:p>
            <a:p>
              <a:pPr algn="ctr" eaLnBrk="1" hangingPunct="1">
                <a:defRPr/>
              </a:pPr>
              <a:r>
                <a:rPr kumimoji="1" lang="zh-CN" altLang="en-US" sz="2400">
                  <a:latin typeface="Times New Roman" charset="0"/>
                  <a:ea typeface="宋体" charset="-122"/>
                </a:rPr>
                <a:t>和训练</a:t>
              </a:r>
            </a:p>
          </p:txBody>
        </p:sp>
      </p:grpSp>
    </p:spTree>
    <p:extLst>
      <p:ext uri="{BB962C8B-B14F-4D97-AF65-F5344CB8AC3E}">
        <p14:creationId xmlns:p14="http://schemas.microsoft.com/office/powerpoint/2010/main" val="20321318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p:nvPr>
        </p:nvSpPr>
        <p:spPr>
          <a:xfrm>
            <a:off x="395288" y="908052"/>
            <a:ext cx="7772400" cy="612775"/>
          </a:xfrm>
        </p:spPr>
        <p:txBody>
          <a:bodyPr anchor="t"/>
          <a:lstStyle/>
          <a:p>
            <a:r>
              <a:rPr lang="zh-CN" altLang="en-US" sz="2800" b="1">
                <a:solidFill>
                  <a:srgbClr val="0000FF"/>
                </a:solidFill>
                <a:ea typeface="黑体" charset="-122"/>
              </a:rPr>
              <a:t>实验室间质量控制</a:t>
            </a:r>
          </a:p>
        </p:txBody>
      </p:sp>
      <p:sp>
        <p:nvSpPr>
          <p:cNvPr id="79874" name="Rectangle 3"/>
          <p:cNvSpPr>
            <a:spLocks noGrp="1" noChangeArrowheads="1"/>
          </p:cNvSpPr>
          <p:nvPr>
            <p:ph idx="1"/>
          </p:nvPr>
        </p:nvSpPr>
        <p:spPr>
          <a:xfrm>
            <a:off x="684213" y="1628775"/>
            <a:ext cx="7772400" cy="4014788"/>
          </a:xfrm>
        </p:spPr>
        <p:txBody>
          <a:bodyPr/>
          <a:lstStyle/>
          <a:p>
            <a:r>
              <a:rPr lang="zh-CN" altLang="en-US" b="1">
                <a:latin typeface="Times New Roman" charset="0"/>
                <a:ea typeface="黑体" charset="-122"/>
              </a:rPr>
              <a:t>也叫</a:t>
            </a:r>
            <a:r>
              <a:rPr lang="zh-CN" altLang="en-US" b="1">
                <a:solidFill>
                  <a:srgbClr val="FF0000"/>
                </a:solidFill>
                <a:latin typeface="Times New Roman" charset="0"/>
                <a:ea typeface="黑体" charset="-122"/>
              </a:rPr>
              <a:t>外部质量控制</a:t>
            </a:r>
            <a:r>
              <a:rPr lang="en-US" altLang="zh-CN" b="1">
                <a:latin typeface="Times New Roman" charset="0"/>
                <a:ea typeface="黑体" charset="-122"/>
              </a:rPr>
              <a:t>, </a:t>
            </a:r>
            <a:r>
              <a:rPr lang="zh-CN" altLang="en-US" b="1">
                <a:latin typeface="Times New Roman" charset="0"/>
                <a:ea typeface="黑体" charset="-122"/>
              </a:rPr>
              <a:t>由外部有工作经验和技术水平的第三方或技术组织，对各实验室及其分析工作者进行定期或不定期的分析质量考查的过程。</a:t>
            </a:r>
          </a:p>
          <a:p>
            <a:r>
              <a:rPr lang="zh-CN" altLang="en-US" b="1">
                <a:latin typeface="Times New Roman" charset="0"/>
                <a:ea typeface="黑体" charset="-122"/>
              </a:rPr>
              <a:t>发放标准样品在实验室间进行比对分析。</a:t>
            </a:r>
          </a:p>
          <a:p>
            <a:r>
              <a:rPr lang="zh-CN" altLang="en-US" b="1">
                <a:latin typeface="Times New Roman" charset="0"/>
                <a:ea typeface="黑体" charset="-122"/>
              </a:rPr>
              <a:t>以质控样随机进行实际样品的考核 。</a:t>
            </a:r>
          </a:p>
          <a:p>
            <a:r>
              <a:rPr lang="zh-CN" altLang="en-US" b="1">
                <a:latin typeface="Times New Roman" charset="0"/>
                <a:ea typeface="黑体" charset="-122"/>
              </a:rPr>
              <a:t>实验室间质量控制必须在切实施行实验室内质量控制的基础上进行。</a:t>
            </a:r>
          </a:p>
        </p:txBody>
      </p:sp>
    </p:spTree>
    <p:extLst>
      <p:ext uri="{BB962C8B-B14F-4D97-AF65-F5344CB8AC3E}">
        <p14:creationId xmlns:p14="http://schemas.microsoft.com/office/powerpoint/2010/main" val="356849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50825" y="765177"/>
            <a:ext cx="6553200" cy="73025"/>
          </a:xfrm>
          <a:extLst/>
        </p:spPr>
        <p:txBody>
          <a:bodyPr rtlCol="0" anchor="t">
            <a:normAutofit fontScale="90000"/>
          </a:bodyPr>
          <a:lstStyle/>
          <a:p>
            <a:pPr>
              <a:defRPr/>
            </a:pPr>
            <a:r>
              <a:rPr lang="zh-CN" altLang="en-US" sz="2800" b="1">
                <a:ea typeface="黑体" charset="-122"/>
              </a:rPr>
              <a:t>实验室间质量控制内容</a:t>
            </a:r>
          </a:p>
        </p:txBody>
      </p:sp>
      <p:sp>
        <p:nvSpPr>
          <p:cNvPr id="81922" name="Rectangle 3"/>
          <p:cNvSpPr>
            <a:spLocks noGrp="1" noChangeArrowheads="1"/>
          </p:cNvSpPr>
          <p:nvPr>
            <p:ph idx="1"/>
          </p:nvPr>
        </p:nvSpPr>
        <p:spPr>
          <a:xfrm>
            <a:off x="684213" y="1484315"/>
            <a:ext cx="7772400" cy="4967287"/>
          </a:xfrm>
        </p:spPr>
        <p:txBody>
          <a:bodyPr/>
          <a:lstStyle/>
          <a:p>
            <a:pPr marL="2873375" indent="-2873375">
              <a:buNone/>
            </a:pPr>
            <a:r>
              <a:rPr lang="zh-CN" altLang="en-US" b="1">
                <a:latin typeface="Times New Roman" charset="0"/>
                <a:ea typeface="黑体" charset="-122"/>
              </a:rPr>
              <a:t>标准溶液的校核：检查实验室自制的标准溶液与下发的标准溶液是否存在系统的误差 </a:t>
            </a:r>
          </a:p>
          <a:p>
            <a:pPr marL="2873375" indent="-2873375">
              <a:buNone/>
            </a:pPr>
            <a:r>
              <a:rPr lang="zh-CN" altLang="en-US" b="1">
                <a:latin typeface="Times New Roman" charset="0"/>
                <a:ea typeface="黑体" charset="-122"/>
              </a:rPr>
              <a:t>统一分析方法 ：   从国家或部门所规定的“标准方法”中选定统一的分析方法 </a:t>
            </a:r>
          </a:p>
          <a:p>
            <a:pPr marL="2873375" indent="-2873375">
              <a:buNone/>
            </a:pPr>
            <a:r>
              <a:rPr lang="zh-CN" altLang="en-US" b="1">
                <a:latin typeface="Times New Roman" charset="0"/>
                <a:ea typeface="黑体" charset="-122"/>
              </a:rPr>
              <a:t>发放标样和统一样品</a:t>
            </a:r>
          </a:p>
          <a:p>
            <a:pPr marL="2873375" indent="-2873375">
              <a:buNone/>
            </a:pPr>
            <a:r>
              <a:rPr lang="zh-CN" altLang="en-US" b="1">
                <a:latin typeface="Times New Roman" charset="0"/>
                <a:ea typeface="黑体" charset="-122"/>
              </a:rPr>
              <a:t>上报分析结果：空白值，统一样品测定值，加标回收实验值</a:t>
            </a:r>
          </a:p>
          <a:p>
            <a:pPr marL="2873375" indent="-2873375">
              <a:buNone/>
            </a:pPr>
            <a:r>
              <a:rPr lang="zh-CN" altLang="en-US" b="1">
                <a:latin typeface="Times New Roman" charset="0"/>
                <a:ea typeface="黑体" charset="-122"/>
              </a:rPr>
              <a:t>结果整理和评价：主持单位对其进行登记、建表，并对结果进行统计检验分析判断数据的质量</a:t>
            </a:r>
          </a:p>
        </p:txBody>
      </p:sp>
    </p:spTree>
    <p:extLst>
      <p:ext uri="{BB962C8B-B14F-4D97-AF65-F5344CB8AC3E}">
        <p14:creationId xmlns:p14="http://schemas.microsoft.com/office/powerpoint/2010/main" val="2083475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79388" y="908050"/>
            <a:ext cx="7772400" cy="685800"/>
          </a:xfrm>
        </p:spPr>
        <p:txBody>
          <a:bodyPr anchor="t"/>
          <a:lstStyle/>
          <a:p>
            <a:r>
              <a:rPr lang="zh-CN" altLang="en-US" sz="2800" b="1">
                <a:solidFill>
                  <a:srgbClr val="0000FF"/>
                </a:solidFill>
                <a:ea typeface="黑体" charset="-122"/>
              </a:rPr>
              <a:t>实验室质量审核</a:t>
            </a:r>
          </a:p>
        </p:txBody>
      </p:sp>
      <p:sp>
        <p:nvSpPr>
          <p:cNvPr id="83970" name="Rectangle 3"/>
          <p:cNvSpPr>
            <a:spLocks noGrp="1" noChangeArrowheads="1"/>
          </p:cNvSpPr>
          <p:nvPr>
            <p:ph idx="1"/>
          </p:nvPr>
        </p:nvSpPr>
        <p:spPr>
          <a:xfrm>
            <a:off x="466727" y="1457327"/>
            <a:ext cx="8207375" cy="5400675"/>
          </a:xfrm>
        </p:spPr>
        <p:txBody>
          <a:bodyPr/>
          <a:lstStyle/>
          <a:p>
            <a:pPr>
              <a:spcBef>
                <a:spcPct val="50000"/>
              </a:spcBef>
            </a:pPr>
            <a:r>
              <a:rPr lang="zh-CN" altLang="en-US" sz="2400" b="1">
                <a:latin typeface="Times New Roman" charset="0"/>
                <a:ea typeface="黑体" charset="-122"/>
              </a:rPr>
              <a:t>质量保证计划中最基本的部分</a:t>
            </a:r>
          </a:p>
          <a:p>
            <a:pPr>
              <a:spcBef>
                <a:spcPct val="50000"/>
              </a:spcBef>
            </a:pPr>
            <a:r>
              <a:rPr lang="zh-CN" altLang="en-US" sz="2400" b="1">
                <a:latin typeface="Times New Roman" charset="0"/>
                <a:ea typeface="黑体" charset="-122"/>
              </a:rPr>
              <a:t>审核两个部分：</a:t>
            </a:r>
            <a:r>
              <a:rPr lang="en-US" altLang="zh-CN" sz="2400" b="1">
                <a:latin typeface="Times New Roman" charset="0"/>
                <a:ea typeface="黑体" charset="-122"/>
              </a:rPr>
              <a:t>1.</a:t>
            </a:r>
            <a:r>
              <a:rPr lang="zh-CN" altLang="en-US" sz="2400" b="1">
                <a:latin typeface="Times New Roman" charset="0"/>
                <a:ea typeface="黑体" charset="-122"/>
              </a:rPr>
              <a:t>对质量计划中操作细则所述系统进行定	                        性评价的审核；</a:t>
            </a:r>
          </a:p>
          <a:p>
            <a:pPr>
              <a:spcBef>
                <a:spcPct val="50000"/>
              </a:spcBef>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2.</a:t>
            </a:r>
            <a:r>
              <a:rPr lang="zh-CN" altLang="en-US" sz="2400" b="1">
                <a:latin typeface="Times New Roman" charset="0"/>
                <a:ea typeface="黑体" charset="-122"/>
              </a:rPr>
              <a:t>对测定系统分析数据定性评价的审核</a:t>
            </a:r>
          </a:p>
          <a:p>
            <a:pPr>
              <a:spcBef>
                <a:spcPct val="50000"/>
              </a:spcBef>
            </a:pPr>
            <a:r>
              <a:rPr lang="zh-CN" altLang="en-US" sz="2400" b="1">
                <a:latin typeface="Times New Roman" charset="0"/>
                <a:ea typeface="黑体" charset="-122"/>
              </a:rPr>
              <a:t>质量审核按审核人员来源及其审核活动可分为实验室内审核和实验室间审核</a:t>
            </a:r>
          </a:p>
          <a:p>
            <a:pPr>
              <a:spcBef>
                <a:spcPct val="50000"/>
              </a:spcBef>
            </a:pPr>
            <a:r>
              <a:rPr lang="zh-CN" altLang="en-US" sz="2400" b="1">
                <a:latin typeface="Times New Roman" charset="0"/>
                <a:ea typeface="黑体" charset="-122"/>
              </a:rPr>
              <a:t>实验室内审核由质量监督员进行，评价全部数据的准确度，规定在一定期间测定质控样和标准物。有条件的实验室可通过制备盲样、质控样，系统分析实验室测定结果。 </a:t>
            </a:r>
          </a:p>
          <a:p>
            <a:pPr>
              <a:spcBef>
                <a:spcPct val="50000"/>
              </a:spcBef>
            </a:pPr>
            <a:r>
              <a:rPr lang="zh-CN" altLang="en-US" sz="2400" b="1">
                <a:latin typeface="Times New Roman" charset="0"/>
                <a:ea typeface="黑体" charset="-122"/>
              </a:rPr>
              <a:t>实验室间审核进行实验室间的质量审核是查明与原则、规范和标准的适应性，要求强制性记录，以便评价与记录的一致性。 </a:t>
            </a:r>
          </a:p>
        </p:txBody>
      </p:sp>
    </p:spTree>
    <p:extLst>
      <p:ext uri="{BB962C8B-B14F-4D97-AF65-F5344CB8AC3E}">
        <p14:creationId xmlns:p14="http://schemas.microsoft.com/office/powerpoint/2010/main" val="135757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idx="1"/>
          </p:nvPr>
        </p:nvSpPr>
        <p:spPr>
          <a:xfrm>
            <a:off x="539752" y="2038350"/>
            <a:ext cx="7991475" cy="4819650"/>
          </a:xfrm>
        </p:spPr>
        <p:txBody>
          <a:bodyPr/>
          <a:lstStyle/>
          <a:p>
            <a:pPr>
              <a:buFont typeface="Wingdings" charset="2"/>
              <a:buNone/>
            </a:pPr>
            <a:r>
              <a:rPr lang="zh-CN" altLang="en-US" b="1">
                <a:solidFill>
                  <a:schemeClr val="folHlink"/>
                </a:solidFill>
                <a:latin typeface="Times New Roman" charset="0"/>
                <a:ea typeface="黑体" charset="-122"/>
              </a:rPr>
              <a:t>数据处理质量保证</a:t>
            </a:r>
          </a:p>
          <a:p>
            <a:pPr>
              <a:buFont typeface="Wingdings" charset="2"/>
              <a:buNone/>
            </a:pPr>
            <a:r>
              <a:rPr lang="zh-CN" altLang="en-US" b="1">
                <a:latin typeface="Times New Roman" charset="0"/>
                <a:ea typeface="黑体" charset="-122"/>
              </a:rPr>
              <a:t>            按分析数据处理的基本要求进行，遵守数字修约规则，慎重异常值取舍，数据审核制度。</a:t>
            </a:r>
          </a:p>
          <a:p>
            <a:pPr>
              <a:buFont typeface="Wingdings" charset="2"/>
              <a:buNone/>
            </a:pPr>
            <a:r>
              <a:rPr lang="zh-CN" altLang="en-US" b="1">
                <a:latin typeface="Times New Roman" charset="0"/>
                <a:ea typeface="黑体" charset="-122"/>
              </a:rPr>
              <a:t>    分析数据处理</a:t>
            </a:r>
          </a:p>
          <a:p>
            <a:pPr>
              <a:buFont typeface="Wingdings" charset="2"/>
              <a:buNone/>
            </a:pPr>
            <a:r>
              <a:rPr lang="zh-CN" altLang="en-US" b="1">
                <a:latin typeface="Times New Roman" charset="0"/>
                <a:ea typeface="黑体" charset="-122"/>
              </a:rPr>
              <a:t>            分析数据的准确记录，分析数据有效性检查，分析数据离群值检验（</a:t>
            </a:r>
            <a:r>
              <a:rPr lang="en-US" altLang="zh-CN" b="1">
                <a:latin typeface="Times New Roman" charset="0"/>
                <a:ea typeface="黑体" charset="-122"/>
              </a:rPr>
              <a:t>Q</a:t>
            </a:r>
            <a:r>
              <a:rPr lang="zh-CN" altLang="en-US" b="1">
                <a:latin typeface="Times New Roman" charset="0"/>
                <a:ea typeface="黑体" charset="-122"/>
              </a:rPr>
              <a:t>检验法、格鲁布斯法等），分析数据统计检验 （</a:t>
            </a:r>
            <a:r>
              <a:rPr lang="en-US" altLang="zh-CN" b="1">
                <a:latin typeface="Times New Roman" charset="0"/>
                <a:ea typeface="黑体" charset="-122"/>
              </a:rPr>
              <a:t>t</a:t>
            </a:r>
            <a:r>
              <a:rPr lang="zh-CN" altLang="en-US" b="1">
                <a:latin typeface="Times New Roman" charset="0"/>
                <a:ea typeface="黑体" charset="-122"/>
              </a:rPr>
              <a:t>检验和</a:t>
            </a:r>
            <a:r>
              <a:rPr lang="en-US" altLang="zh-CN" b="1">
                <a:latin typeface="Times New Roman" charset="0"/>
                <a:ea typeface="黑体" charset="-122"/>
              </a:rPr>
              <a:t>F</a:t>
            </a:r>
            <a:r>
              <a:rPr lang="zh-CN" altLang="en-US" b="1">
                <a:latin typeface="Times New Roman" charset="0"/>
                <a:ea typeface="黑体" charset="-122"/>
              </a:rPr>
              <a:t>检验法</a:t>
            </a:r>
            <a:r>
              <a:rPr lang="en-US" altLang="zh-CN" b="1">
                <a:latin typeface="Times New Roman" charset="0"/>
                <a:ea typeface="黑体" charset="-122"/>
              </a:rPr>
              <a:t>)</a:t>
            </a:r>
            <a:r>
              <a:rPr lang="zh-CN" altLang="en-US" b="1">
                <a:latin typeface="Times New Roman" charset="0"/>
                <a:ea typeface="黑体" charset="-122"/>
              </a:rPr>
              <a:t>，分析数据方差分析，分析数据回归分析。</a:t>
            </a:r>
          </a:p>
        </p:txBody>
      </p:sp>
      <p:sp>
        <p:nvSpPr>
          <p:cNvPr id="86018" name="Rectangle 4"/>
          <p:cNvSpPr>
            <a:spLocks noChangeArrowheads="1"/>
          </p:cNvSpPr>
          <p:nvPr/>
        </p:nvSpPr>
        <p:spPr bwMode="auto">
          <a:xfrm>
            <a:off x="539750" y="1196975"/>
            <a:ext cx="70564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80000"/>
              </a:lnSpc>
              <a:spcBef>
                <a:spcPct val="50000"/>
              </a:spcBef>
              <a:defRPr sz="3600" b="1">
                <a:solidFill>
                  <a:schemeClr val="tx1"/>
                </a:solidFill>
                <a:latin typeface="Tahoma" charset="0"/>
                <a:ea typeface="黑体" charset="-122"/>
              </a:defRPr>
            </a:lvl1pPr>
            <a:lvl2pPr marL="742950" indent="-285750">
              <a:lnSpc>
                <a:spcPct val="180000"/>
              </a:lnSpc>
              <a:spcBef>
                <a:spcPct val="50000"/>
              </a:spcBef>
              <a:defRPr sz="3600" b="1">
                <a:solidFill>
                  <a:schemeClr val="tx1"/>
                </a:solidFill>
                <a:latin typeface="Tahoma" charset="0"/>
                <a:ea typeface="黑体" charset="-122"/>
              </a:defRPr>
            </a:lvl2pPr>
            <a:lvl3pPr marL="1143000" indent="-228600">
              <a:lnSpc>
                <a:spcPct val="180000"/>
              </a:lnSpc>
              <a:spcBef>
                <a:spcPct val="50000"/>
              </a:spcBef>
              <a:defRPr sz="3600" b="1">
                <a:solidFill>
                  <a:schemeClr val="tx1"/>
                </a:solidFill>
                <a:latin typeface="Tahoma" charset="0"/>
                <a:ea typeface="黑体" charset="-122"/>
              </a:defRPr>
            </a:lvl3pPr>
            <a:lvl4pPr marL="1600200" indent="-228600">
              <a:lnSpc>
                <a:spcPct val="180000"/>
              </a:lnSpc>
              <a:spcBef>
                <a:spcPct val="50000"/>
              </a:spcBef>
              <a:defRPr sz="3600" b="1">
                <a:solidFill>
                  <a:schemeClr val="tx1"/>
                </a:solidFill>
                <a:latin typeface="Tahoma" charset="0"/>
                <a:ea typeface="黑体" charset="-122"/>
              </a:defRPr>
            </a:lvl4pPr>
            <a:lvl5pPr marL="2057400" indent="-228600">
              <a:lnSpc>
                <a:spcPct val="180000"/>
              </a:lnSpc>
              <a:spcBef>
                <a:spcPct val="50000"/>
              </a:spcBef>
              <a:defRPr sz="3600" b="1">
                <a:solidFill>
                  <a:schemeClr val="tx1"/>
                </a:solidFill>
                <a:latin typeface="Tahoma" charset="0"/>
                <a:ea typeface="黑体" charset="-122"/>
              </a:defRPr>
            </a:lvl5pPr>
            <a:lvl6pPr marL="2514600" indent="-228600" eaLnBrk="0" fontAlgn="base" hangingPunct="0">
              <a:lnSpc>
                <a:spcPct val="180000"/>
              </a:lnSpc>
              <a:spcBef>
                <a:spcPct val="50000"/>
              </a:spcBef>
              <a:spcAft>
                <a:spcPct val="0"/>
              </a:spcAft>
              <a:defRPr sz="3600" b="1">
                <a:solidFill>
                  <a:schemeClr val="tx1"/>
                </a:solidFill>
                <a:latin typeface="Tahoma" charset="0"/>
                <a:ea typeface="黑体" charset="-122"/>
              </a:defRPr>
            </a:lvl6pPr>
            <a:lvl7pPr marL="2971800" indent="-228600" eaLnBrk="0" fontAlgn="base" hangingPunct="0">
              <a:lnSpc>
                <a:spcPct val="180000"/>
              </a:lnSpc>
              <a:spcBef>
                <a:spcPct val="50000"/>
              </a:spcBef>
              <a:spcAft>
                <a:spcPct val="0"/>
              </a:spcAft>
              <a:defRPr sz="3600" b="1">
                <a:solidFill>
                  <a:schemeClr val="tx1"/>
                </a:solidFill>
                <a:latin typeface="Tahoma" charset="0"/>
                <a:ea typeface="黑体" charset="-122"/>
              </a:defRPr>
            </a:lvl7pPr>
            <a:lvl8pPr marL="3429000" indent="-228600" eaLnBrk="0" fontAlgn="base" hangingPunct="0">
              <a:lnSpc>
                <a:spcPct val="180000"/>
              </a:lnSpc>
              <a:spcBef>
                <a:spcPct val="50000"/>
              </a:spcBef>
              <a:spcAft>
                <a:spcPct val="0"/>
              </a:spcAft>
              <a:defRPr sz="3600" b="1">
                <a:solidFill>
                  <a:schemeClr val="tx1"/>
                </a:solidFill>
                <a:latin typeface="Tahoma" charset="0"/>
                <a:ea typeface="黑体" charset="-122"/>
              </a:defRPr>
            </a:lvl8pPr>
            <a:lvl9pPr marL="3886200" indent="-228600" eaLnBrk="0" fontAlgn="base" hangingPunct="0">
              <a:lnSpc>
                <a:spcPct val="180000"/>
              </a:lnSpc>
              <a:spcBef>
                <a:spcPct val="50000"/>
              </a:spcBef>
              <a:spcAft>
                <a:spcPct val="0"/>
              </a:spcAft>
              <a:defRPr sz="3600" b="1">
                <a:solidFill>
                  <a:schemeClr val="tx1"/>
                </a:solidFill>
                <a:latin typeface="Tahoma" charset="0"/>
                <a:ea typeface="黑体" charset="-122"/>
              </a:defRPr>
            </a:lvl9pPr>
          </a:lstStyle>
          <a:p>
            <a:pPr eaLnBrk="1" hangingPunct="1">
              <a:lnSpc>
                <a:spcPct val="100000"/>
              </a:lnSpc>
              <a:spcBef>
                <a:spcPct val="0"/>
              </a:spcBef>
            </a:pPr>
            <a:r>
              <a:rPr lang="en-US" altLang="zh-CN" sz="2800">
                <a:solidFill>
                  <a:schemeClr val="hlink"/>
                </a:solidFill>
                <a:latin typeface="Times New Roman" charset="0"/>
              </a:rPr>
              <a:t>2 </a:t>
            </a:r>
            <a:r>
              <a:rPr lang="zh-CN" altLang="en-US" sz="2800">
                <a:solidFill>
                  <a:schemeClr val="hlink"/>
                </a:solidFill>
                <a:latin typeface="Times New Roman" charset="0"/>
              </a:rPr>
              <a:t>分析后的质量保证和质量控制</a:t>
            </a:r>
          </a:p>
        </p:txBody>
      </p:sp>
    </p:spTree>
    <p:extLst>
      <p:ext uri="{BB962C8B-B14F-4D97-AF65-F5344CB8AC3E}">
        <p14:creationId xmlns:p14="http://schemas.microsoft.com/office/powerpoint/2010/main" val="1655143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a:xfrm>
            <a:off x="250825" y="836615"/>
            <a:ext cx="7772400" cy="574675"/>
          </a:xfrm>
        </p:spPr>
        <p:txBody>
          <a:bodyPr anchor="t"/>
          <a:lstStyle/>
          <a:p>
            <a:r>
              <a:rPr lang="zh-CN" altLang="en-US" sz="2800" b="1">
                <a:solidFill>
                  <a:srgbClr val="0000FF"/>
                </a:solidFill>
                <a:latin typeface="Times New Roman" charset="0"/>
                <a:ea typeface="黑体" charset="-122"/>
              </a:rPr>
              <a:t>质量保证综合评价分析</a:t>
            </a:r>
          </a:p>
        </p:txBody>
      </p:sp>
      <p:sp>
        <p:nvSpPr>
          <p:cNvPr id="88066" name="Rectangle 3"/>
          <p:cNvSpPr>
            <a:spLocks noGrp="1" noChangeArrowheads="1"/>
          </p:cNvSpPr>
          <p:nvPr>
            <p:ph idx="1"/>
          </p:nvPr>
        </p:nvSpPr>
        <p:spPr>
          <a:xfrm>
            <a:off x="539750" y="1557340"/>
            <a:ext cx="7773988" cy="4733925"/>
          </a:xfrm>
        </p:spPr>
        <p:txBody>
          <a:bodyPr/>
          <a:lstStyle/>
          <a:p>
            <a:pPr>
              <a:buFont typeface="Wingdings" charset="2"/>
              <a:buNone/>
            </a:pPr>
            <a:r>
              <a:rPr lang="en-US" altLang="zh-CN" b="1">
                <a:latin typeface="Times New Roman" charset="0"/>
                <a:ea typeface="黑体" charset="-122"/>
              </a:rPr>
              <a:t>            </a:t>
            </a:r>
            <a:r>
              <a:rPr lang="zh-CN" altLang="en-US" b="1">
                <a:latin typeface="Times New Roman" charset="0"/>
                <a:ea typeface="黑体" charset="-122"/>
              </a:rPr>
              <a:t>以综合技术为手段，完成分析数据质量定性结论的转变。综合分析评价技术是高层次的信息加工、分析、利用技术，在一定程度体现了一个分析机构的水平。 </a:t>
            </a:r>
          </a:p>
          <a:p>
            <a:pPr>
              <a:buFont typeface="Wingdings" charset="2"/>
              <a:buNone/>
            </a:pPr>
            <a:r>
              <a:rPr lang="zh-CN" altLang="en-US" b="1">
                <a:latin typeface="Times New Roman" charset="0"/>
                <a:ea typeface="黑体" charset="-122"/>
              </a:rPr>
              <a:t>    </a:t>
            </a:r>
            <a:r>
              <a:rPr lang="en-US" altLang="zh-CN" b="1">
                <a:latin typeface="Times New Roman" charset="0"/>
                <a:ea typeface="黑体" charset="-122"/>
              </a:rPr>
              <a:t>1.</a:t>
            </a:r>
            <a:r>
              <a:rPr lang="zh-CN" altLang="en-US" b="1">
                <a:latin typeface="Times New Roman" charset="0"/>
                <a:ea typeface="黑体" charset="-122"/>
              </a:rPr>
              <a:t>分析数据的表述</a:t>
            </a:r>
          </a:p>
          <a:p>
            <a:pPr>
              <a:buFont typeface="Wingdings" charset="2"/>
              <a:buNone/>
            </a:pPr>
            <a:r>
              <a:rPr lang="zh-CN" altLang="en-US" b="1">
                <a:latin typeface="Times New Roman" charset="0"/>
                <a:ea typeface="黑体" charset="-122"/>
              </a:rPr>
              <a:t>    </a:t>
            </a:r>
            <a:r>
              <a:rPr lang="en-US" altLang="zh-CN" b="1">
                <a:latin typeface="Times New Roman" charset="0"/>
                <a:ea typeface="黑体" charset="-122"/>
              </a:rPr>
              <a:t>2.</a:t>
            </a:r>
            <a:r>
              <a:rPr lang="zh-CN" altLang="en-US" b="1">
                <a:latin typeface="Times New Roman" charset="0"/>
                <a:ea typeface="黑体" charset="-122"/>
              </a:rPr>
              <a:t>分析数据的概括</a:t>
            </a:r>
          </a:p>
          <a:p>
            <a:pPr>
              <a:buFont typeface="Wingdings" charset="2"/>
              <a:buNone/>
            </a:pPr>
            <a:r>
              <a:rPr lang="zh-CN" altLang="en-US" b="1">
                <a:latin typeface="Times New Roman" charset="0"/>
                <a:ea typeface="黑体" charset="-122"/>
              </a:rPr>
              <a:t>    </a:t>
            </a:r>
            <a:r>
              <a:rPr lang="en-US" altLang="zh-CN" b="1">
                <a:latin typeface="Times New Roman" charset="0"/>
                <a:ea typeface="黑体" charset="-122"/>
              </a:rPr>
              <a:t>3.</a:t>
            </a:r>
            <a:r>
              <a:rPr lang="zh-CN" altLang="en-US" b="1">
                <a:latin typeface="Times New Roman" charset="0"/>
                <a:ea typeface="黑体" charset="-122"/>
              </a:rPr>
              <a:t>分析数据的分析</a:t>
            </a:r>
          </a:p>
          <a:p>
            <a:pPr>
              <a:buFont typeface="Wingdings" charset="2"/>
              <a:buNone/>
            </a:pPr>
            <a:r>
              <a:rPr lang="zh-CN" altLang="en-US" b="1">
                <a:latin typeface="Times New Roman" charset="0"/>
                <a:ea typeface="黑体" charset="-122"/>
              </a:rPr>
              <a:t>    </a:t>
            </a:r>
            <a:r>
              <a:rPr lang="en-US" altLang="zh-CN" b="1">
                <a:latin typeface="Times New Roman" charset="0"/>
                <a:ea typeface="黑体" charset="-122"/>
              </a:rPr>
              <a:t>4.</a:t>
            </a:r>
            <a:r>
              <a:rPr lang="zh-CN" altLang="en-US" b="1">
                <a:latin typeface="Times New Roman" charset="0"/>
                <a:ea typeface="黑体" charset="-122"/>
              </a:rPr>
              <a:t>分析数据的解释</a:t>
            </a:r>
          </a:p>
          <a:p>
            <a:pPr>
              <a:buFont typeface="Wingdings" charset="2"/>
              <a:buNone/>
            </a:pPr>
            <a:r>
              <a:rPr lang="zh-CN" altLang="en-US" b="1">
                <a:latin typeface="Times New Roman" charset="0"/>
                <a:ea typeface="黑体" charset="-122"/>
              </a:rPr>
              <a:t>    </a:t>
            </a:r>
            <a:r>
              <a:rPr lang="en-US" altLang="zh-CN" b="1">
                <a:latin typeface="Times New Roman" charset="0"/>
                <a:ea typeface="黑体" charset="-122"/>
              </a:rPr>
              <a:t>5</a:t>
            </a:r>
            <a:r>
              <a:rPr lang="zh-CN" altLang="en-US" b="1">
                <a:latin typeface="Times New Roman" charset="0"/>
                <a:ea typeface="黑体" charset="-122"/>
              </a:rPr>
              <a:t>分析结果综合评价 </a:t>
            </a:r>
          </a:p>
        </p:txBody>
      </p:sp>
    </p:spTree>
    <p:extLst>
      <p:ext uri="{BB962C8B-B14F-4D97-AF65-F5344CB8AC3E}">
        <p14:creationId xmlns:p14="http://schemas.microsoft.com/office/powerpoint/2010/main" val="16198358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p:nvPr>
        </p:nvSpPr>
        <p:spPr>
          <a:xfrm>
            <a:off x="2" y="981075"/>
            <a:ext cx="5724525" cy="609600"/>
          </a:xfrm>
        </p:spPr>
        <p:txBody>
          <a:bodyPr anchor="t"/>
          <a:lstStyle/>
          <a:p>
            <a:r>
              <a:rPr lang="en-US" altLang="zh-CN" sz="2800" b="1">
                <a:solidFill>
                  <a:srgbClr val="FF0000"/>
                </a:solidFill>
                <a:latin typeface="Times New Roman" charset="0"/>
                <a:ea typeface="黑体" charset="-122"/>
              </a:rPr>
              <a:t>3 </a:t>
            </a:r>
            <a:r>
              <a:rPr lang="zh-CN" altLang="en-US" sz="2800" b="1">
                <a:solidFill>
                  <a:srgbClr val="FF0000"/>
                </a:solidFill>
                <a:latin typeface="Times New Roman" charset="0"/>
                <a:ea typeface="黑体" charset="-122"/>
              </a:rPr>
              <a:t>实验室质量保证体系</a:t>
            </a:r>
            <a:r>
              <a:rPr lang="zh-CN" altLang="en-US" sz="2800">
                <a:latin typeface="Times New Roman" charset="0"/>
                <a:ea typeface="黑体" charset="-122"/>
              </a:rPr>
              <a:t> </a:t>
            </a:r>
          </a:p>
        </p:txBody>
      </p:sp>
      <p:sp>
        <p:nvSpPr>
          <p:cNvPr id="90114" name="Rectangle 3"/>
          <p:cNvSpPr>
            <a:spLocks noGrp="1" noChangeArrowheads="1"/>
          </p:cNvSpPr>
          <p:nvPr>
            <p:ph idx="1"/>
          </p:nvPr>
        </p:nvSpPr>
        <p:spPr>
          <a:xfrm>
            <a:off x="1116015" y="1773238"/>
            <a:ext cx="5686425" cy="4373562"/>
          </a:xfrm>
        </p:spPr>
        <p:txBody>
          <a:bodyPr/>
          <a:lstStyle/>
          <a:p>
            <a:pPr>
              <a:buFont typeface="Wingdings" charset="2"/>
              <a:buNone/>
            </a:pPr>
            <a:r>
              <a:rPr lang="zh-CN" altLang="en-US" b="1">
                <a:latin typeface="Times New Roman" charset="0"/>
                <a:ea typeface="黑体" charset="-122"/>
              </a:rPr>
              <a:t>质量方针（</a:t>
            </a:r>
            <a:r>
              <a:rPr lang="en-US" altLang="zh-CN" b="1">
                <a:latin typeface="Times New Roman" charset="0"/>
                <a:ea typeface="黑体" charset="-122"/>
              </a:rPr>
              <a:t>QP</a:t>
            </a:r>
            <a:r>
              <a:rPr lang="zh-CN" altLang="en-US" b="1">
                <a:latin typeface="Times New Roman" charset="0"/>
                <a:ea typeface="黑体" charset="-122"/>
              </a:rPr>
              <a:t>） 与目标</a:t>
            </a:r>
          </a:p>
          <a:p>
            <a:pPr>
              <a:buFont typeface="Wingdings" charset="2"/>
              <a:buNone/>
            </a:pPr>
            <a:r>
              <a:rPr lang="zh-CN" altLang="en-US" b="1">
                <a:latin typeface="Times New Roman" charset="0"/>
                <a:ea typeface="黑体" charset="-122"/>
              </a:rPr>
              <a:t>质量管理（</a:t>
            </a:r>
            <a:r>
              <a:rPr lang="en-US" altLang="zh-CN" b="1">
                <a:latin typeface="Times New Roman" charset="0"/>
                <a:ea typeface="黑体" charset="-122"/>
              </a:rPr>
              <a:t>QM</a:t>
            </a:r>
            <a:r>
              <a:rPr lang="zh-CN" altLang="en-US" b="1">
                <a:latin typeface="Times New Roman" charset="0"/>
                <a:ea typeface="黑体" charset="-122"/>
              </a:rPr>
              <a:t>） </a:t>
            </a:r>
          </a:p>
          <a:p>
            <a:pPr>
              <a:buFont typeface="Wingdings" charset="2"/>
              <a:buNone/>
            </a:pPr>
            <a:r>
              <a:rPr lang="zh-CN" altLang="en-US" b="1">
                <a:latin typeface="Times New Roman" charset="0"/>
                <a:ea typeface="黑体" charset="-122"/>
              </a:rPr>
              <a:t>质量控制（</a:t>
            </a:r>
            <a:r>
              <a:rPr lang="en-US" altLang="zh-CN" b="1">
                <a:latin typeface="Times New Roman" charset="0"/>
                <a:ea typeface="黑体" charset="-122"/>
              </a:rPr>
              <a:t>QC</a:t>
            </a:r>
            <a:r>
              <a:rPr lang="zh-CN" altLang="en-US" b="1">
                <a:latin typeface="Times New Roman" charset="0"/>
                <a:ea typeface="黑体" charset="-122"/>
              </a:rPr>
              <a:t>） </a:t>
            </a:r>
          </a:p>
          <a:p>
            <a:pPr>
              <a:buFont typeface="Wingdings" charset="2"/>
              <a:buNone/>
            </a:pPr>
            <a:r>
              <a:rPr lang="zh-CN" altLang="en-US" b="1">
                <a:latin typeface="Times New Roman" charset="0"/>
                <a:ea typeface="黑体" charset="-122"/>
              </a:rPr>
              <a:t>质量保证（</a:t>
            </a:r>
            <a:r>
              <a:rPr lang="en-US" altLang="zh-CN" b="1">
                <a:latin typeface="Times New Roman" charset="0"/>
                <a:ea typeface="黑体" charset="-122"/>
              </a:rPr>
              <a:t>QA</a:t>
            </a:r>
            <a:r>
              <a:rPr lang="zh-CN" altLang="en-US" b="1">
                <a:latin typeface="Times New Roman" charset="0"/>
                <a:ea typeface="黑体" charset="-122"/>
              </a:rPr>
              <a:t>） </a:t>
            </a:r>
          </a:p>
          <a:p>
            <a:pPr>
              <a:buFont typeface="Wingdings" charset="2"/>
              <a:buNone/>
            </a:pPr>
            <a:r>
              <a:rPr lang="zh-CN" altLang="en-US" b="1">
                <a:latin typeface="Times New Roman" charset="0"/>
                <a:ea typeface="黑体" charset="-122"/>
              </a:rPr>
              <a:t>质量体系（</a:t>
            </a:r>
            <a:r>
              <a:rPr lang="en-US" altLang="zh-CN" b="1">
                <a:latin typeface="Times New Roman" charset="0"/>
                <a:ea typeface="黑体" charset="-122"/>
              </a:rPr>
              <a:t>QS</a:t>
            </a:r>
            <a:r>
              <a:rPr lang="zh-CN" altLang="en-US" b="1">
                <a:latin typeface="Times New Roman" charset="0"/>
                <a:ea typeface="黑体" charset="-122"/>
              </a:rPr>
              <a:t>） </a:t>
            </a:r>
          </a:p>
          <a:p>
            <a:pPr>
              <a:buFont typeface="Wingdings" charset="2"/>
              <a:buNone/>
            </a:pPr>
            <a:r>
              <a:rPr lang="zh-CN" altLang="en-US" b="1">
                <a:latin typeface="Times New Roman" charset="0"/>
                <a:ea typeface="黑体" charset="-122"/>
              </a:rPr>
              <a:t>质量审核 </a:t>
            </a:r>
          </a:p>
          <a:p>
            <a:pPr>
              <a:buFont typeface="Wingdings" charset="2"/>
              <a:buNone/>
            </a:pPr>
            <a:r>
              <a:rPr lang="zh-CN" altLang="en-US" b="1">
                <a:latin typeface="Times New Roman" charset="0"/>
                <a:ea typeface="黑体" charset="-122"/>
              </a:rPr>
              <a:t>管理评审 </a:t>
            </a:r>
          </a:p>
          <a:p>
            <a:pPr>
              <a:buFont typeface="Wingdings" charset="2"/>
              <a:buNone/>
            </a:pPr>
            <a:r>
              <a:rPr lang="zh-CN" altLang="en-US" b="1">
                <a:latin typeface="Times New Roman" charset="0"/>
                <a:ea typeface="黑体" charset="-122"/>
              </a:rPr>
              <a:t>质量计划 </a:t>
            </a:r>
          </a:p>
        </p:txBody>
      </p:sp>
    </p:spTree>
    <p:extLst>
      <p:ext uri="{BB962C8B-B14F-4D97-AF65-F5344CB8AC3E}">
        <p14:creationId xmlns:p14="http://schemas.microsoft.com/office/powerpoint/2010/main" val="1558359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66725" y="692150"/>
            <a:ext cx="6408738" cy="381000"/>
          </a:xfrm>
          <a:extLst/>
        </p:spPr>
        <p:txBody>
          <a:bodyPr rtlCol="0" anchor="t">
            <a:normAutofit fontScale="90000"/>
          </a:bodyPr>
          <a:lstStyle/>
          <a:p>
            <a:pPr>
              <a:defRPr/>
            </a:pPr>
            <a:r>
              <a:rPr lang="zh-CN" altLang="en-US" sz="2400" b="1">
                <a:solidFill>
                  <a:srgbClr val="FF0000"/>
                </a:solidFill>
                <a:latin typeface="Times New Roman" charset="0"/>
                <a:ea typeface="黑体" charset="-122"/>
              </a:rPr>
              <a:t>实验室质量保证体系的各个方面示意图</a:t>
            </a:r>
          </a:p>
        </p:txBody>
      </p:sp>
      <p:sp>
        <p:nvSpPr>
          <p:cNvPr id="39941" name="Rectangle 5"/>
          <p:cNvSpPr>
            <a:spLocks noChangeArrowheads="1"/>
          </p:cNvSpPr>
          <p:nvPr/>
        </p:nvSpPr>
        <p:spPr bwMode="auto">
          <a:xfrm>
            <a:off x="1828800" y="1528765"/>
            <a:ext cx="9144000"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80000"/>
              </a:lnSpc>
              <a:spcBef>
                <a:spcPct val="50000"/>
              </a:spcBef>
              <a:defRPr/>
            </a:pPr>
            <a:endParaRPr lang="zh-CN" altLang="en-US"/>
          </a:p>
        </p:txBody>
      </p:sp>
      <p:pic>
        <p:nvPicPr>
          <p:cNvPr id="92163" name="Picture 4" descr="未标题-1"/>
          <p:cNvPicPr>
            <a:picLocks noChangeAspect="1" noChangeArrowheads="1"/>
          </p:cNvPicPr>
          <p:nvPr/>
        </p:nvPicPr>
        <p:blipFill>
          <a:blip r:embed="rId3">
            <a:extLst>
              <a:ext uri="{28A0092B-C50C-407E-A947-70E740481C1C}">
                <a14:useLocalDpi xmlns:a14="http://schemas.microsoft.com/office/drawing/2010/main" val="0"/>
              </a:ext>
            </a:extLst>
          </a:blip>
          <a:srcRect b="8859"/>
          <a:stretch>
            <a:fillRect/>
          </a:stretch>
        </p:blipFill>
        <p:spPr bwMode="auto">
          <a:xfrm>
            <a:off x="250825" y="1282700"/>
            <a:ext cx="8496300" cy="557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6248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p:nvPr>
        </p:nvSpPr>
        <p:spPr>
          <a:xfrm>
            <a:off x="250825" y="981075"/>
            <a:ext cx="6121400" cy="533400"/>
          </a:xfrm>
        </p:spPr>
        <p:txBody>
          <a:bodyPr anchor="t"/>
          <a:lstStyle/>
          <a:p>
            <a:r>
              <a:rPr lang="en-US" altLang="zh-CN" sz="2800" b="1">
                <a:solidFill>
                  <a:schemeClr val="hlink"/>
                </a:solidFill>
                <a:latin typeface="Times New Roman" charset="0"/>
                <a:ea typeface="黑体" charset="-122"/>
              </a:rPr>
              <a:t>4.4 </a:t>
            </a:r>
            <a:r>
              <a:rPr lang="zh-CN" altLang="en-US" sz="2800" b="1">
                <a:solidFill>
                  <a:schemeClr val="hlink"/>
                </a:solidFill>
                <a:latin typeface="Times New Roman" charset="0"/>
                <a:ea typeface="黑体" charset="-122"/>
              </a:rPr>
              <a:t>标准方法与标准物质</a:t>
            </a:r>
            <a:r>
              <a:rPr lang="zh-CN" altLang="en-US" sz="2800">
                <a:solidFill>
                  <a:schemeClr val="hlink"/>
                </a:solidFill>
                <a:latin typeface="Times New Roman" charset="0"/>
                <a:ea typeface="黑体" charset="-122"/>
              </a:rPr>
              <a:t> </a:t>
            </a:r>
          </a:p>
        </p:txBody>
      </p:sp>
      <p:sp>
        <p:nvSpPr>
          <p:cNvPr id="94210" name="Rectangle 3"/>
          <p:cNvSpPr>
            <a:spLocks noGrp="1" noChangeArrowheads="1"/>
          </p:cNvSpPr>
          <p:nvPr>
            <p:ph idx="1"/>
          </p:nvPr>
        </p:nvSpPr>
        <p:spPr>
          <a:xfrm>
            <a:off x="611188" y="1628777"/>
            <a:ext cx="7918450" cy="3738563"/>
          </a:xfrm>
        </p:spPr>
        <p:txBody>
          <a:bodyPr/>
          <a:lstStyle/>
          <a:p>
            <a:pPr marL="2060575" indent="-2060575">
              <a:buNone/>
            </a:pPr>
            <a:r>
              <a:rPr lang="zh-CN" altLang="en-US" b="1">
                <a:latin typeface="Times New Roman" charset="0"/>
                <a:ea typeface="黑体" charset="-122"/>
              </a:rPr>
              <a:t>标准分类 </a:t>
            </a:r>
          </a:p>
          <a:p>
            <a:pPr marL="2060575" indent="-2060575">
              <a:buNone/>
            </a:pPr>
            <a:r>
              <a:rPr lang="zh-CN" altLang="en-US" b="1">
                <a:latin typeface="Times New Roman" charset="0"/>
                <a:ea typeface="黑体" charset="-122"/>
              </a:rPr>
              <a:t>层级分类法</a:t>
            </a:r>
            <a:r>
              <a:rPr lang="en-US" altLang="zh-CN" b="1">
                <a:latin typeface="Times New Roman" charset="0"/>
                <a:ea typeface="黑体" charset="-122"/>
              </a:rPr>
              <a:t>:  </a:t>
            </a:r>
            <a:r>
              <a:rPr lang="zh-CN" altLang="en-US" b="1">
                <a:latin typeface="Times New Roman" charset="0"/>
                <a:ea typeface="黑体" charset="-122"/>
              </a:rPr>
              <a:t>国家标准、行业标准、地方标准、企业标准</a:t>
            </a:r>
          </a:p>
          <a:p>
            <a:pPr marL="2060575" indent="-2060575">
              <a:buNone/>
            </a:pPr>
            <a:r>
              <a:rPr lang="zh-CN" altLang="en-US" b="1">
                <a:latin typeface="Times New Roman" charset="0"/>
                <a:ea typeface="黑体" charset="-122"/>
              </a:rPr>
              <a:t>性质分类法</a:t>
            </a:r>
            <a:r>
              <a:rPr lang="en-US" altLang="zh-CN" b="1">
                <a:latin typeface="Times New Roman" charset="0"/>
                <a:ea typeface="黑体" charset="-122"/>
              </a:rPr>
              <a:t>:  </a:t>
            </a:r>
            <a:r>
              <a:rPr lang="zh-CN" altLang="en-US" b="1">
                <a:latin typeface="Times New Roman" charset="0"/>
                <a:ea typeface="黑体" charset="-122"/>
              </a:rPr>
              <a:t>强制性标准、推荐性标准</a:t>
            </a:r>
          </a:p>
          <a:p>
            <a:pPr marL="2060575" indent="-2060575">
              <a:buNone/>
            </a:pPr>
            <a:r>
              <a:rPr lang="zh-CN" altLang="en-US" b="1">
                <a:latin typeface="Times New Roman" charset="0"/>
                <a:ea typeface="黑体" charset="-122"/>
              </a:rPr>
              <a:t>属性分类法</a:t>
            </a:r>
            <a:r>
              <a:rPr lang="en-US" altLang="zh-CN" b="1">
                <a:latin typeface="Times New Roman" charset="0"/>
                <a:ea typeface="黑体" charset="-122"/>
              </a:rPr>
              <a:t>:  </a:t>
            </a:r>
            <a:r>
              <a:rPr lang="zh-CN" altLang="en-US" b="1">
                <a:latin typeface="Times New Roman" charset="0"/>
                <a:ea typeface="黑体" charset="-122"/>
              </a:rPr>
              <a:t>技术标准、管理标准、工作标准</a:t>
            </a:r>
          </a:p>
          <a:p>
            <a:pPr marL="2060575" indent="-2060575">
              <a:buNone/>
            </a:pPr>
            <a:r>
              <a:rPr lang="zh-CN" altLang="en-US" b="1">
                <a:latin typeface="Times New Roman" charset="0"/>
                <a:ea typeface="黑体" charset="-122"/>
              </a:rPr>
              <a:t>对象分类法</a:t>
            </a:r>
            <a:r>
              <a:rPr lang="en-US" altLang="zh-CN" b="1">
                <a:latin typeface="Times New Roman" charset="0"/>
                <a:ea typeface="黑体" charset="-122"/>
              </a:rPr>
              <a:t>:   </a:t>
            </a:r>
            <a:r>
              <a:rPr lang="zh-CN" altLang="en-US" b="1">
                <a:latin typeface="Times New Roman" charset="0"/>
                <a:ea typeface="黑体" charset="-122"/>
              </a:rPr>
              <a:t>基础、安全、环保、产品、卫生、方法标准等</a:t>
            </a:r>
          </a:p>
        </p:txBody>
      </p:sp>
    </p:spTree>
    <p:extLst>
      <p:ext uri="{BB962C8B-B14F-4D97-AF65-F5344CB8AC3E}">
        <p14:creationId xmlns:p14="http://schemas.microsoft.com/office/powerpoint/2010/main" val="564574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a:xfrm>
            <a:off x="250825" y="981075"/>
            <a:ext cx="7772400" cy="685800"/>
          </a:xfrm>
        </p:spPr>
        <p:txBody>
          <a:bodyPr anchor="t"/>
          <a:lstStyle/>
          <a:p>
            <a:r>
              <a:rPr lang="zh-CN" altLang="en-US" sz="2800" b="1">
                <a:solidFill>
                  <a:srgbClr val="0000FF"/>
                </a:solidFill>
                <a:ea typeface="黑体" charset="-122"/>
              </a:rPr>
              <a:t>分析方法标准</a:t>
            </a:r>
          </a:p>
        </p:txBody>
      </p:sp>
      <p:sp>
        <p:nvSpPr>
          <p:cNvPr id="96258" name="Rectangle 3"/>
          <p:cNvSpPr>
            <a:spLocks noGrp="1" noChangeArrowheads="1"/>
          </p:cNvSpPr>
          <p:nvPr>
            <p:ph idx="1"/>
          </p:nvPr>
        </p:nvSpPr>
        <p:spPr>
          <a:xfrm>
            <a:off x="685800" y="1500188"/>
            <a:ext cx="7486650" cy="3441700"/>
          </a:xfrm>
        </p:spPr>
        <p:txBody>
          <a:bodyPr/>
          <a:lstStyle/>
          <a:p>
            <a:r>
              <a:rPr lang="zh-CN" altLang="en-US" b="1">
                <a:latin typeface="黑体" charset="-122"/>
                <a:ea typeface="黑体" charset="-122"/>
              </a:rPr>
              <a:t>分析方法标准是方法标准中的一种。它是对各种分析方法中的重复性事物和概念所作的规定。</a:t>
            </a:r>
          </a:p>
          <a:p>
            <a:r>
              <a:rPr lang="zh-CN" altLang="en-US" b="1">
                <a:latin typeface="黑体" charset="-122"/>
                <a:ea typeface="黑体" charset="-122"/>
              </a:rPr>
              <a:t>分析方法标准的内容包括方法的类别、适用范围、原理、试剂或材料、仪器或设备、采样、分析或操作、结果的计算、结果的数据处理等。 </a:t>
            </a:r>
          </a:p>
        </p:txBody>
      </p:sp>
    </p:spTree>
    <p:extLst>
      <p:ext uri="{BB962C8B-B14F-4D97-AF65-F5344CB8AC3E}">
        <p14:creationId xmlns:p14="http://schemas.microsoft.com/office/powerpoint/2010/main" val="2788691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5" name="Rectangle 2"/>
          <p:cNvSpPr>
            <a:spLocks noGrp="1" noChangeArrowheads="1"/>
          </p:cNvSpPr>
          <p:nvPr>
            <p:ph type="title"/>
          </p:nvPr>
        </p:nvSpPr>
        <p:spPr>
          <a:xfrm>
            <a:off x="539752" y="1341440"/>
            <a:ext cx="2087563" cy="719137"/>
          </a:xfrm>
          <a:solidFill>
            <a:srgbClr val="FFFFFF"/>
          </a:solidFill>
          <a:extLst>
            <a:ext uri="{91240B29-F687-4F45-9708-019B960494DF}">
              <a14:hiddenLine xmlns:a14="http://schemas.microsoft.com/office/drawing/2010/main" w="9525">
                <a:solidFill>
                  <a:schemeClr val="bg2"/>
                </a:solidFill>
                <a:miter lim="800000"/>
                <a:headEnd/>
                <a:tailEnd/>
              </a14:hiddenLine>
            </a:ext>
          </a:extLst>
        </p:spPr>
        <p:txBody>
          <a:bodyPr anchor="t"/>
          <a:lstStyle/>
          <a:p>
            <a:r>
              <a:rPr lang="zh-CN" altLang="en-US" sz="3600" b="1"/>
              <a:t>标准方法</a:t>
            </a:r>
          </a:p>
        </p:txBody>
      </p:sp>
      <p:sp>
        <p:nvSpPr>
          <p:cNvPr id="264195" name="Rectangle 3"/>
          <p:cNvSpPr>
            <a:spLocks noGrp="1" noChangeArrowheads="1"/>
          </p:cNvSpPr>
          <p:nvPr>
            <p:ph idx="1"/>
          </p:nvPr>
        </p:nvSpPr>
        <p:spPr>
          <a:xfrm>
            <a:off x="457200" y="2460625"/>
            <a:ext cx="8229600" cy="1257300"/>
          </a:xfrm>
          <a:solidFill>
            <a:srgbClr val="FFFFFF"/>
          </a:solidFill>
          <a:extLst>
            <a:ext uri="{91240B29-F687-4F45-9708-019B960494DF}">
              <a14:hiddenLine xmlns:a14="http://schemas.microsoft.com/office/drawing/2010/main" w="57150" cmpd="thinThick">
                <a:solidFill>
                  <a:schemeClr val="bg2"/>
                </a:solidFill>
                <a:miter lim="800000"/>
                <a:headEnd/>
                <a:tailEnd/>
              </a14:hiddenLine>
            </a:ext>
          </a:extLst>
        </p:spPr>
        <p:txBody>
          <a:bodyPr/>
          <a:lstStyle/>
          <a:p>
            <a:pPr>
              <a:buFont typeface="Wingdings" charset="2"/>
              <a:buNone/>
            </a:pPr>
            <a:r>
              <a:rPr lang="zh-CN" altLang="en-US" b="1"/>
              <a:t>标准方法：经过试验证明准确的方法，又叫仲裁方法、参考方法</a:t>
            </a:r>
          </a:p>
        </p:txBody>
      </p:sp>
      <p:sp>
        <p:nvSpPr>
          <p:cNvPr id="264196" name="Text Box 4"/>
          <p:cNvSpPr txBox="1">
            <a:spLocks noChangeArrowheads="1"/>
          </p:cNvSpPr>
          <p:nvPr/>
        </p:nvSpPr>
        <p:spPr bwMode="auto">
          <a:xfrm>
            <a:off x="611188" y="4005263"/>
            <a:ext cx="7772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nThick">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3200">
                <a:latin typeface="Times New Roman" charset="0"/>
                <a:ea typeface="宋体" charset="-122"/>
              </a:rPr>
              <a:t>一般准则：一种标准方法的准确度达到优于目前常用方法准确度的三倍</a:t>
            </a:r>
          </a:p>
        </p:txBody>
      </p:sp>
    </p:spTree>
    <p:extLst>
      <p:ext uri="{BB962C8B-B14F-4D97-AF65-F5344CB8AC3E}">
        <p14:creationId xmlns:p14="http://schemas.microsoft.com/office/powerpoint/2010/main" val="20945999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wipe(left)">
                                      <p:cBhvr>
                                        <p:cTn id="7" dur="500"/>
                                        <p:tgtEl>
                                          <p:spTgt spid="264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6"/>
                                        </p:tgtEl>
                                        <p:attrNameLst>
                                          <p:attrName>style.visibility</p:attrName>
                                        </p:attrNameLst>
                                      </p:cBhvr>
                                      <p:to>
                                        <p:strVal val="visible"/>
                                      </p:to>
                                    </p:set>
                                    <p:animEffect transition="in" filter="wipe(left)">
                                      <p:cBhvr>
                                        <p:cTn id="12" dur="500"/>
                                        <p:tgtEl>
                                          <p:spTgt spid="264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P spid="26419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a:xfrm>
            <a:off x="250825" y="836613"/>
            <a:ext cx="4572000" cy="476250"/>
          </a:xfrm>
        </p:spPr>
        <p:txBody>
          <a:bodyPr anchor="t"/>
          <a:lstStyle/>
          <a:p>
            <a:r>
              <a:rPr lang="en-US" altLang="zh-CN" sz="2800" b="1" dirty="0">
                <a:solidFill>
                  <a:schemeClr val="hlink"/>
                </a:solidFill>
                <a:latin typeface="Times New Roman" charset="0"/>
                <a:ea typeface="黑体" charset="-122"/>
              </a:rPr>
              <a:t>4</a:t>
            </a:r>
            <a:r>
              <a:rPr lang="en-US" altLang="zh-CN" sz="2800" b="1" dirty="0" smtClean="0">
                <a:solidFill>
                  <a:schemeClr val="hlink"/>
                </a:solidFill>
                <a:latin typeface="Times New Roman" charset="0"/>
                <a:ea typeface="黑体" charset="-122"/>
              </a:rPr>
              <a:t>.</a:t>
            </a:r>
            <a:r>
              <a:rPr lang="zh-CN" altLang="en-US" sz="2800" b="1" dirty="0" smtClean="0">
                <a:solidFill>
                  <a:schemeClr val="hlink"/>
                </a:solidFill>
                <a:latin typeface="Times New Roman" charset="0"/>
                <a:ea typeface="黑体" charset="-122"/>
              </a:rPr>
              <a:t> </a:t>
            </a:r>
            <a:r>
              <a:rPr lang="en-US" altLang="zh-CN" sz="2800" b="1" dirty="0" smtClean="0">
                <a:solidFill>
                  <a:schemeClr val="hlink"/>
                </a:solidFill>
                <a:latin typeface="Times New Roman" charset="0"/>
                <a:ea typeface="黑体" charset="-122"/>
              </a:rPr>
              <a:t>1 </a:t>
            </a:r>
            <a:r>
              <a:rPr lang="en-US" altLang="zh-CN" sz="2800" b="1" dirty="0">
                <a:solidFill>
                  <a:schemeClr val="hlink"/>
                </a:solidFill>
                <a:latin typeface="Times New Roman" charset="0"/>
                <a:ea typeface="黑体" charset="-122"/>
              </a:rPr>
              <a:t>.1</a:t>
            </a:r>
            <a:r>
              <a:rPr lang="zh-CN" altLang="en-US" sz="2800" b="1" dirty="0">
                <a:solidFill>
                  <a:schemeClr val="hlink"/>
                </a:solidFill>
                <a:latin typeface="Times New Roman" charset="0"/>
                <a:ea typeface="黑体" charset="-122"/>
              </a:rPr>
              <a:t>分析结果的可靠性</a:t>
            </a:r>
            <a:r>
              <a:rPr lang="zh-CN" altLang="en-US" sz="2800" dirty="0">
                <a:solidFill>
                  <a:schemeClr val="hlink"/>
                </a:solidFill>
                <a:latin typeface="Times New Roman" charset="0"/>
                <a:ea typeface="黑体" charset="-122"/>
              </a:rPr>
              <a:t> </a:t>
            </a:r>
          </a:p>
        </p:txBody>
      </p:sp>
      <p:sp>
        <p:nvSpPr>
          <p:cNvPr id="10242" name="Rectangle 3"/>
          <p:cNvSpPr>
            <a:spLocks noGrp="1" noChangeArrowheads="1"/>
          </p:cNvSpPr>
          <p:nvPr>
            <p:ph idx="1"/>
          </p:nvPr>
        </p:nvSpPr>
        <p:spPr>
          <a:xfrm>
            <a:off x="684213" y="2133600"/>
            <a:ext cx="7772400" cy="3240088"/>
          </a:xfrm>
        </p:spPr>
        <p:txBody>
          <a:bodyPr>
            <a:noAutofit/>
          </a:bodyPr>
          <a:lstStyle/>
          <a:p>
            <a:pPr marL="1430338" indent="-1430338">
              <a:lnSpc>
                <a:spcPct val="120000"/>
              </a:lnSpc>
              <a:spcBef>
                <a:spcPct val="50000"/>
              </a:spcBef>
              <a:buNone/>
            </a:pPr>
            <a:r>
              <a:rPr lang="zh-CN" altLang="en-US" b="1" dirty="0">
                <a:solidFill>
                  <a:schemeClr val="hlink"/>
                </a:solidFill>
                <a:latin typeface="Times New Roman" charset="0"/>
                <a:ea typeface="黑体" charset="-122"/>
              </a:rPr>
              <a:t>代表性：</a:t>
            </a:r>
            <a:r>
              <a:rPr lang="zh-CN" altLang="en-US" b="1" dirty="0">
                <a:latin typeface="宋体" charset="-122"/>
              </a:rPr>
              <a:t>要使分析试样具有代表性。</a:t>
            </a:r>
          </a:p>
          <a:p>
            <a:pPr marL="1430338" indent="-1430338">
              <a:lnSpc>
                <a:spcPct val="120000"/>
              </a:lnSpc>
              <a:spcBef>
                <a:spcPct val="50000"/>
              </a:spcBef>
              <a:buNone/>
            </a:pPr>
            <a:r>
              <a:rPr lang="zh-CN" altLang="en-US" b="1" dirty="0">
                <a:solidFill>
                  <a:schemeClr val="hlink"/>
                </a:solidFill>
              </a:rPr>
              <a:t>准确性： </a:t>
            </a:r>
            <a:r>
              <a:rPr lang="zh-CN" altLang="en-US" b="1" dirty="0"/>
              <a:t>指测量值与真实值的符合程度</a:t>
            </a:r>
          </a:p>
          <a:p>
            <a:pPr marL="1430338" indent="-1430338">
              <a:lnSpc>
                <a:spcPct val="120000"/>
              </a:lnSpc>
              <a:spcBef>
                <a:spcPct val="50000"/>
              </a:spcBef>
              <a:buNone/>
            </a:pPr>
            <a:r>
              <a:rPr lang="zh-CN" altLang="en-US" b="1" dirty="0">
                <a:solidFill>
                  <a:schemeClr val="hlink"/>
                </a:solidFill>
                <a:latin typeface="Times New Roman" charset="0"/>
                <a:ea typeface="黑体" charset="-122"/>
              </a:rPr>
              <a:t>精密性：</a:t>
            </a:r>
            <a:r>
              <a:rPr lang="zh-CN" altLang="en-US" b="1" dirty="0">
                <a:latin typeface="宋体" charset="-122"/>
              </a:rPr>
              <a:t>表示测定值有无良好的平行性、重复性和再现性。</a:t>
            </a:r>
          </a:p>
          <a:p>
            <a:pPr marL="1430338" indent="-1430338">
              <a:lnSpc>
                <a:spcPct val="120000"/>
              </a:lnSpc>
              <a:spcBef>
                <a:spcPct val="50000"/>
              </a:spcBef>
              <a:buNone/>
            </a:pPr>
            <a:r>
              <a:rPr lang="zh-CN" altLang="en-US" b="1" dirty="0">
                <a:solidFill>
                  <a:srgbClr val="FF0000"/>
                </a:solidFill>
                <a:latin typeface="Times New Roman" charset="0"/>
                <a:ea typeface="黑体" charset="-122"/>
              </a:rPr>
              <a:t>可比性：</a:t>
            </a:r>
            <a:r>
              <a:rPr lang="zh-CN" altLang="en-US" b="1" dirty="0">
                <a:latin typeface="宋体" charset="-122"/>
              </a:rPr>
              <a:t>用不同分析方法测定同一样品时，所得出结果的吻合程度。</a:t>
            </a:r>
          </a:p>
          <a:p>
            <a:pPr marL="1430338" indent="-1430338">
              <a:lnSpc>
                <a:spcPct val="120000"/>
              </a:lnSpc>
              <a:spcBef>
                <a:spcPct val="50000"/>
              </a:spcBef>
              <a:buNone/>
            </a:pPr>
            <a:endParaRPr lang="zh-CN" altLang="en-US" b="1" dirty="0">
              <a:latin typeface="宋体" charset="-122"/>
            </a:endParaRPr>
          </a:p>
        </p:txBody>
      </p:sp>
    </p:spTree>
    <p:extLst>
      <p:ext uri="{BB962C8B-B14F-4D97-AF65-F5344CB8AC3E}">
        <p14:creationId xmlns:p14="http://schemas.microsoft.com/office/powerpoint/2010/main" val="4487236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288" y="981075"/>
            <a:ext cx="7772400" cy="457200"/>
          </a:xfrm>
          <a:extLst/>
        </p:spPr>
        <p:txBody>
          <a:bodyPr rtlCol="0" anchor="t">
            <a:normAutofit fontScale="90000"/>
          </a:bodyPr>
          <a:lstStyle/>
          <a:p>
            <a:pPr>
              <a:defRPr/>
            </a:pPr>
            <a:r>
              <a:rPr lang="zh-CN" altLang="en-US" sz="2800" b="1">
                <a:latin typeface="Times New Roman" charset="0"/>
                <a:ea typeface="黑体" charset="-122"/>
              </a:rPr>
              <a:t>标准分析方法的研究程序</a:t>
            </a:r>
          </a:p>
        </p:txBody>
      </p:sp>
      <p:sp>
        <p:nvSpPr>
          <p:cNvPr id="100354" name="Rectangle 3"/>
          <p:cNvSpPr>
            <a:spLocks noGrp="1" noChangeArrowheads="1"/>
          </p:cNvSpPr>
          <p:nvPr>
            <p:ph idx="1"/>
          </p:nvPr>
        </p:nvSpPr>
        <p:spPr>
          <a:xfrm>
            <a:off x="684213" y="1773240"/>
            <a:ext cx="7772400" cy="4535487"/>
          </a:xfrm>
        </p:spPr>
        <p:txBody>
          <a:bodyPr/>
          <a:lstStyle/>
          <a:p>
            <a:pPr>
              <a:buFont typeface="Wingdings" charset="2"/>
              <a:buNone/>
            </a:pPr>
            <a:r>
              <a:rPr lang="en-US" altLang="zh-CN" b="1">
                <a:latin typeface="Times New Roman" charset="0"/>
                <a:ea typeface="黑体" charset="-122"/>
              </a:rPr>
              <a:t>    </a:t>
            </a:r>
            <a:r>
              <a:rPr lang="zh-CN" altLang="en-US" b="1">
                <a:latin typeface="Times New Roman" charset="0"/>
                <a:ea typeface="黑体" charset="-122"/>
              </a:rPr>
              <a:t>多个实验室合作研究，用同一方法分析测定相同的样品，以</a:t>
            </a:r>
            <a:r>
              <a:rPr lang="en-US" altLang="zh-CN" b="1">
                <a:latin typeface="Times New Roman" charset="0"/>
                <a:ea typeface="黑体" charset="-122"/>
              </a:rPr>
              <a:t>ASTM</a:t>
            </a:r>
            <a:r>
              <a:rPr lang="zh-CN" altLang="en-US" b="1">
                <a:latin typeface="Times New Roman" charset="0"/>
                <a:ea typeface="黑体" charset="-122"/>
              </a:rPr>
              <a:t>（美国材料试验学会），</a:t>
            </a:r>
            <a:r>
              <a:rPr lang="en-US" altLang="zh-CN" b="1">
                <a:latin typeface="Times New Roman" charset="0"/>
                <a:ea typeface="黑体" charset="-122"/>
              </a:rPr>
              <a:t>AOAC(</a:t>
            </a:r>
            <a:r>
              <a:rPr lang="zh-CN" altLang="en-US" b="1">
                <a:latin typeface="Times New Roman" charset="0"/>
                <a:ea typeface="黑体" charset="-122"/>
              </a:rPr>
              <a:t>美国官方化学家协会</a:t>
            </a:r>
            <a:r>
              <a:rPr lang="en-US" altLang="zh-CN" b="1">
                <a:latin typeface="Times New Roman" charset="0"/>
                <a:ea typeface="黑体" charset="-122"/>
              </a:rPr>
              <a:t>),NBS</a:t>
            </a:r>
            <a:r>
              <a:rPr lang="zh-CN" altLang="en-US" b="1">
                <a:latin typeface="Times New Roman" charset="0"/>
                <a:ea typeface="黑体" charset="-122"/>
              </a:rPr>
              <a:t>（美国国家标准局</a:t>
            </a:r>
            <a:r>
              <a:rPr lang="en-US" altLang="zh-CN" b="1">
                <a:latin typeface="Times New Roman" charset="0"/>
                <a:ea typeface="黑体" charset="-122"/>
              </a:rPr>
              <a:t>)</a:t>
            </a:r>
            <a:r>
              <a:rPr lang="zh-CN" altLang="en-US" b="1">
                <a:latin typeface="Times New Roman" charset="0"/>
                <a:ea typeface="黑体" charset="-122"/>
              </a:rPr>
              <a:t>为例：</a:t>
            </a:r>
          </a:p>
          <a:p>
            <a:pPr>
              <a:buFont typeface="Wingdings" charset="2"/>
              <a:buNone/>
            </a:pPr>
            <a:r>
              <a:rPr lang="en-US" altLang="zh-CN" b="1">
                <a:latin typeface="Times New Roman" charset="0"/>
                <a:ea typeface="黑体" charset="-122"/>
              </a:rPr>
              <a:t>1.</a:t>
            </a:r>
            <a:r>
              <a:rPr lang="zh-CN" altLang="en-US" b="1">
                <a:latin typeface="Times New Roman" charset="0"/>
                <a:ea typeface="黑体" charset="-122"/>
              </a:rPr>
              <a:t>有需要或感兴趣者提出和写出研究标准方法的倡议和要求，发表在期刊上，争取合作者</a:t>
            </a:r>
          </a:p>
          <a:p>
            <a:pPr>
              <a:buFont typeface="Wingdings" charset="2"/>
              <a:buNone/>
            </a:pPr>
            <a:r>
              <a:rPr lang="en-US" altLang="zh-CN" b="1">
                <a:latin typeface="Times New Roman" charset="0"/>
                <a:ea typeface="黑体" charset="-122"/>
              </a:rPr>
              <a:t>2.</a:t>
            </a:r>
            <a:r>
              <a:rPr lang="zh-CN" altLang="en-US" b="1">
                <a:latin typeface="Times New Roman" charset="0"/>
                <a:ea typeface="黑体" charset="-122"/>
              </a:rPr>
              <a:t>根据需要提出若干建议方案，并对每个建议方案进行初步实验（一般在两个或两个以上实验室进行）</a:t>
            </a:r>
          </a:p>
          <a:p>
            <a:pPr>
              <a:buFont typeface="Wingdings" charset="2"/>
              <a:buNone/>
            </a:pPr>
            <a:endParaRPr lang="zh-CN" altLang="en-US" b="1">
              <a:latin typeface="Times New Roman" charset="0"/>
              <a:ea typeface="黑体" charset="-122"/>
            </a:endParaRPr>
          </a:p>
        </p:txBody>
      </p:sp>
    </p:spTree>
    <p:extLst>
      <p:ext uri="{BB962C8B-B14F-4D97-AF65-F5344CB8AC3E}">
        <p14:creationId xmlns:p14="http://schemas.microsoft.com/office/powerpoint/2010/main" val="1105112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027"/>
          <p:cNvSpPr>
            <a:spLocks noGrp="1" noChangeArrowheads="1"/>
          </p:cNvSpPr>
          <p:nvPr>
            <p:ph idx="1"/>
          </p:nvPr>
        </p:nvSpPr>
        <p:spPr>
          <a:xfrm>
            <a:off x="685800" y="1600200"/>
            <a:ext cx="7772400" cy="4495800"/>
          </a:xfrm>
        </p:spPr>
        <p:txBody>
          <a:bodyPr/>
          <a:lstStyle/>
          <a:p>
            <a:pPr>
              <a:buFont typeface="Wingdings" charset="2"/>
              <a:buNone/>
            </a:pPr>
            <a:r>
              <a:rPr lang="en-US" altLang="zh-CN" b="1">
                <a:latin typeface="Times New Roman" charset="0"/>
                <a:ea typeface="黑体" charset="-122"/>
              </a:rPr>
              <a:t>3.ASTM</a:t>
            </a:r>
            <a:r>
              <a:rPr lang="zh-CN" altLang="en-US" b="1">
                <a:latin typeface="Times New Roman" charset="0"/>
                <a:ea typeface="黑体" charset="-122"/>
              </a:rPr>
              <a:t>技术委员会对提出建议方法进行研究，选出</a:t>
            </a:r>
            <a:r>
              <a:rPr lang="en-US" altLang="zh-CN" b="1">
                <a:latin typeface="Times New Roman" charset="0"/>
                <a:ea typeface="黑体" charset="-122"/>
              </a:rPr>
              <a:t>2-4</a:t>
            </a:r>
            <a:r>
              <a:rPr lang="zh-CN" altLang="en-US" b="1">
                <a:latin typeface="Times New Roman" charset="0"/>
                <a:ea typeface="黑体" charset="-122"/>
              </a:rPr>
              <a:t>个方法作为候选标准方法</a:t>
            </a:r>
          </a:p>
          <a:p>
            <a:pPr>
              <a:buFont typeface="Wingdings" charset="2"/>
              <a:buNone/>
            </a:pPr>
            <a:r>
              <a:rPr lang="en-US" altLang="zh-CN" b="1">
                <a:latin typeface="Times New Roman" charset="0"/>
                <a:ea typeface="黑体" charset="-122"/>
              </a:rPr>
              <a:t>4.</a:t>
            </a:r>
            <a:r>
              <a:rPr lang="zh-CN" altLang="en-US" b="1">
                <a:latin typeface="Times New Roman" charset="0"/>
                <a:ea typeface="黑体" charset="-122"/>
              </a:rPr>
              <a:t>多个实验室进行测试，评价结果，并选出两个最好的候选方法，再进一步合作实验和修改，对一致投票赞成的方法作为试用方法颁布</a:t>
            </a:r>
          </a:p>
          <a:p>
            <a:pPr>
              <a:buFont typeface="Wingdings" charset="2"/>
              <a:buNone/>
            </a:pPr>
            <a:r>
              <a:rPr lang="en-US" altLang="zh-CN" b="1">
                <a:latin typeface="Times New Roman" charset="0"/>
                <a:ea typeface="黑体" charset="-122"/>
              </a:rPr>
              <a:t>5.</a:t>
            </a:r>
            <a:r>
              <a:rPr lang="zh-CN" altLang="en-US" b="1">
                <a:latin typeface="Times New Roman" charset="0"/>
                <a:ea typeface="黑体" charset="-122"/>
              </a:rPr>
              <a:t>试用方法通过实际应用进一步完善和修改，有的几年后才成正式标准方法</a:t>
            </a:r>
          </a:p>
          <a:p>
            <a:pPr>
              <a:buFont typeface="Wingdings" charset="2"/>
              <a:buNone/>
            </a:pPr>
            <a:endParaRPr lang="zh-CN" altLang="en-US" b="1">
              <a:latin typeface="Times New Roman" charset="0"/>
              <a:ea typeface="黑体" charset="-122"/>
            </a:endParaRPr>
          </a:p>
        </p:txBody>
      </p:sp>
    </p:spTree>
    <p:extLst>
      <p:ext uri="{BB962C8B-B14F-4D97-AF65-F5344CB8AC3E}">
        <p14:creationId xmlns:p14="http://schemas.microsoft.com/office/powerpoint/2010/main" val="191284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8052" name="Text Box 4"/>
          <p:cNvSpPr txBox="1">
            <a:spLocks noChangeArrowheads="1"/>
          </p:cNvSpPr>
          <p:nvPr/>
        </p:nvSpPr>
        <p:spPr bwMode="auto">
          <a:xfrm>
            <a:off x="539750" y="2852738"/>
            <a:ext cx="7848600" cy="91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
              </a:spcBef>
              <a:defRPr/>
            </a:pPr>
            <a:r>
              <a:rPr kumimoji="1" lang="en-US" altLang="zh-CN" sz="2400">
                <a:latin typeface="Times New Roman" charset="0"/>
                <a:ea typeface="宋体" charset="-122"/>
              </a:rPr>
              <a:t>ISO    </a:t>
            </a:r>
            <a:r>
              <a:rPr kumimoji="1" lang="zh-CN" altLang="en-US" sz="2400">
                <a:latin typeface="Times New Roman" charset="0"/>
                <a:ea typeface="宋体" charset="-122"/>
              </a:rPr>
              <a:t>国际标准化组织 </a:t>
            </a:r>
          </a:p>
          <a:p>
            <a:pPr eaLnBrk="1" hangingPunct="1">
              <a:spcBef>
                <a:spcPct val="5000"/>
              </a:spcBef>
              <a:defRPr/>
            </a:pPr>
            <a:r>
              <a:rPr kumimoji="1" lang="zh-CN" altLang="en-US" sz="2400">
                <a:latin typeface="Times New Roman" charset="0"/>
                <a:ea typeface="宋体" charset="-122"/>
              </a:rPr>
              <a:t> </a:t>
            </a:r>
            <a:r>
              <a:rPr kumimoji="1" lang="en-US" altLang="zh-CN" sz="2800">
                <a:latin typeface="Times New Roman" charset="0"/>
                <a:ea typeface="宋体" charset="-122"/>
              </a:rPr>
              <a:t>International Organization for  Standardization </a:t>
            </a:r>
          </a:p>
        </p:txBody>
      </p:sp>
      <p:sp>
        <p:nvSpPr>
          <p:cNvPr id="258053" name="Rectangle 5"/>
          <p:cNvSpPr>
            <a:spLocks noChangeArrowheads="1"/>
          </p:cNvSpPr>
          <p:nvPr/>
        </p:nvSpPr>
        <p:spPr bwMode="auto">
          <a:xfrm>
            <a:off x="538163" y="3649663"/>
            <a:ext cx="3200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0"/>
              </a:spcBef>
              <a:defRPr kumimoji="1" sz="2400">
                <a:solidFill>
                  <a:schemeClr val="tx1"/>
                </a:solidFill>
                <a:latin typeface="Times New Roman" charset="0"/>
                <a:ea typeface="宋体" charset="-122"/>
              </a:defRPr>
            </a:lvl1pPr>
            <a:lvl2pPr>
              <a:spcBef>
                <a:spcPct val="0"/>
              </a:spcBef>
              <a:defRPr kumimoji="1" sz="2400">
                <a:solidFill>
                  <a:schemeClr val="tx1"/>
                </a:solidFill>
                <a:latin typeface="Times New Roman" charset="0"/>
                <a:ea typeface="宋体" charset="-122"/>
              </a:defRPr>
            </a:lvl2pPr>
            <a:lvl3pPr>
              <a:spcBef>
                <a:spcPct val="0"/>
              </a:spcBef>
              <a:defRPr kumimoji="1" sz="2400">
                <a:solidFill>
                  <a:schemeClr val="tx1"/>
                </a:solidFill>
                <a:latin typeface="Times New Roman" charset="0"/>
                <a:ea typeface="宋体" charset="-122"/>
              </a:defRPr>
            </a:lvl3pPr>
            <a:lvl4pPr>
              <a:spcBef>
                <a:spcPct val="0"/>
              </a:spcBef>
              <a:defRPr kumimoji="1" sz="2400">
                <a:solidFill>
                  <a:schemeClr val="tx1"/>
                </a:solidFill>
                <a:latin typeface="Times New Roman" charset="0"/>
                <a:ea typeface="宋体" charset="-122"/>
              </a:defRPr>
            </a:lvl4pPr>
            <a:lvl5pPr>
              <a:spcBef>
                <a:spcPct val="0"/>
              </a:spcBef>
              <a:defRPr kumimoji="1" sz="2400">
                <a:solidFill>
                  <a:schemeClr val="tx1"/>
                </a:solidFill>
                <a:latin typeface="Times New Roman" charset="0"/>
                <a:ea typeface="宋体" charset="-122"/>
              </a:defRPr>
            </a:lvl5pPr>
            <a:lvl6pPr marL="457200" fontAlgn="base">
              <a:spcBef>
                <a:spcPct val="0"/>
              </a:spcBef>
              <a:spcAft>
                <a:spcPct val="0"/>
              </a:spcAft>
              <a:defRPr kumimoji="1" sz="2400">
                <a:solidFill>
                  <a:schemeClr val="tx1"/>
                </a:solidFill>
                <a:latin typeface="Times New Roman" charset="0"/>
                <a:ea typeface="宋体" charset="-122"/>
              </a:defRPr>
            </a:lvl6pPr>
            <a:lvl7pPr marL="914400" fontAlgn="base">
              <a:spcBef>
                <a:spcPct val="0"/>
              </a:spcBef>
              <a:spcAft>
                <a:spcPct val="0"/>
              </a:spcAft>
              <a:defRPr kumimoji="1" sz="2400">
                <a:solidFill>
                  <a:schemeClr val="tx1"/>
                </a:solidFill>
                <a:latin typeface="Times New Roman" charset="0"/>
                <a:ea typeface="宋体" charset="-122"/>
              </a:defRPr>
            </a:lvl7pPr>
            <a:lvl8pPr marL="1371600" fontAlgn="base">
              <a:spcBef>
                <a:spcPct val="0"/>
              </a:spcBef>
              <a:spcAft>
                <a:spcPct val="0"/>
              </a:spcAft>
              <a:defRPr kumimoji="1" sz="2400">
                <a:solidFill>
                  <a:schemeClr val="tx1"/>
                </a:solidFill>
                <a:latin typeface="Times New Roman" charset="0"/>
                <a:ea typeface="宋体" charset="-122"/>
              </a:defRPr>
            </a:lvl8pPr>
            <a:lvl9pPr marL="1828800" fontAlgn="base">
              <a:spcBef>
                <a:spcPct val="0"/>
              </a:spcBef>
              <a:spcAft>
                <a:spcPct val="0"/>
              </a:spcAft>
              <a:defRPr kumimoji="1" sz="2400">
                <a:solidFill>
                  <a:schemeClr val="tx1"/>
                </a:solidFill>
                <a:latin typeface="Times New Roman" charset="0"/>
                <a:ea typeface="宋体" charset="-122"/>
              </a:defRPr>
            </a:lvl9pPr>
          </a:lstStyle>
          <a:p>
            <a:pPr eaLnBrk="1" hangingPunct="1">
              <a:defRPr/>
            </a:pPr>
            <a:r>
              <a:rPr lang="zh-CN" altLang="en-US" sz="2800">
                <a:effectLst>
                  <a:outerShdw blurRad="38100" dist="38100" dir="2700000" algn="tl">
                    <a:srgbClr val="C0C0C0"/>
                  </a:outerShdw>
                </a:effectLst>
              </a:rPr>
              <a:t>标准物质的 特征</a:t>
            </a:r>
          </a:p>
        </p:txBody>
      </p:sp>
      <p:sp>
        <p:nvSpPr>
          <p:cNvPr id="258054" name="Rectangle 6"/>
          <p:cNvSpPr>
            <a:spLocks noChangeArrowheads="1"/>
          </p:cNvSpPr>
          <p:nvPr/>
        </p:nvSpPr>
        <p:spPr bwMode="auto">
          <a:xfrm>
            <a:off x="395288" y="4343400"/>
            <a:ext cx="8367712" cy="22542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0"/>
              </a:spcBef>
              <a:defRPr kumimoji="1" sz="2400">
                <a:solidFill>
                  <a:schemeClr val="tx1"/>
                </a:solidFill>
                <a:latin typeface="Times New Roman" charset="0"/>
                <a:ea typeface="宋体" charset="-122"/>
              </a:defRPr>
            </a:lvl1pPr>
            <a:lvl2pPr marL="742950" indent="-285750">
              <a:spcBef>
                <a:spcPct val="0"/>
              </a:spcBef>
              <a:defRPr kumimoji="1" sz="2400">
                <a:solidFill>
                  <a:schemeClr val="tx1"/>
                </a:solidFill>
                <a:latin typeface="Times New Roman" charset="0"/>
                <a:ea typeface="宋体" charset="-122"/>
              </a:defRPr>
            </a:lvl2pPr>
            <a:lvl3pPr marL="1143000" indent="-228600">
              <a:spcBef>
                <a:spcPct val="0"/>
              </a:spcBef>
              <a:defRPr kumimoji="1" sz="2400">
                <a:solidFill>
                  <a:schemeClr val="tx1"/>
                </a:solidFill>
                <a:latin typeface="Times New Roman" charset="0"/>
                <a:ea typeface="宋体" charset="-122"/>
              </a:defRPr>
            </a:lvl3pPr>
            <a:lvl4pPr marL="1600200" indent="-228600">
              <a:spcBef>
                <a:spcPct val="0"/>
              </a:spcBef>
              <a:defRPr kumimoji="1" sz="2400">
                <a:solidFill>
                  <a:schemeClr val="tx1"/>
                </a:solidFill>
                <a:latin typeface="Times New Roman" charset="0"/>
                <a:ea typeface="宋体" charset="-122"/>
              </a:defRPr>
            </a:lvl4pPr>
            <a:lvl5pPr marL="2057400" indent="-228600">
              <a:spcBef>
                <a:spcPct val="0"/>
              </a:spcBef>
              <a:defRPr kumimoji="1" sz="2400">
                <a:solidFill>
                  <a:schemeClr val="tx1"/>
                </a:solidFill>
                <a:latin typeface="Times New Roman" charset="0"/>
                <a:ea typeface="宋体" charset="-122"/>
              </a:defRPr>
            </a:lvl5pPr>
            <a:lvl6pPr marL="2514600" indent="-228600" fontAlgn="base">
              <a:spcBef>
                <a:spcPct val="0"/>
              </a:spcBef>
              <a:spcAft>
                <a:spcPct val="0"/>
              </a:spcAft>
              <a:defRPr kumimoji="1" sz="2400">
                <a:solidFill>
                  <a:schemeClr val="tx1"/>
                </a:solidFill>
                <a:latin typeface="Times New Roman" charset="0"/>
                <a:ea typeface="宋体" charset="-122"/>
              </a:defRPr>
            </a:lvl6pPr>
            <a:lvl7pPr marL="2971800" indent="-228600" fontAlgn="base">
              <a:spcBef>
                <a:spcPct val="0"/>
              </a:spcBef>
              <a:spcAft>
                <a:spcPct val="0"/>
              </a:spcAft>
              <a:defRPr kumimoji="1" sz="2400">
                <a:solidFill>
                  <a:schemeClr val="tx1"/>
                </a:solidFill>
                <a:latin typeface="Times New Roman" charset="0"/>
                <a:ea typeface="宋体" charset="-122"/>
              </a:defRPr>
            </a:lvl7pPr>
            <a:lvl8pPr marL="3429000" indent="-228600" fontAlgn="base">
              <a:spcBef>
                <a:spcPct val="0"/>
              </a:spcBef>
              <a:spcAft>
                <a:spcPct val="0"/>
              </a:spcAft>
              <a:defRPr kumimoji="1" sz="2400">
                <a:solidFill>
                  <a:schemeClr val="tx1"/>
                </a:solidFill>
                <a:latin typeface="Times New Roman" charset="0"/>
                <a:ea typeface="宋体" charset="-122"/>
              </a:defRPr>
            </a:lvl8pPr>
            <a:lvl9pPr marL="3886200" indent="-228600" fontAlgn="base">
              <a:spcBef>
                <a:spcPct val="0"/>
              </a:spcBef>
              <a:spcAft>
                <a:spcPct val="0"/>
              </a:spcAft>
              <a:defRPr kumimoji="1" sz="2400">
                <a:solidFill>
                  <a:schemeClr val="tx1"/>
                </a:solidFill>
                <a:latin typeface="Times New Roman" charset="0"/>
                <a:ea typeface="宋体" charset="-122"/>
              </a:defRPr>
            </a:lvl9pPr>
          </a:lstStyle>
          <a:p>
            <a:pPr eaLnBrk="1" hangingPunct="1">
              <a:lnSpc>
                <a:spcPct val="120000"/>
              </a:lnSpc>
              <a:spcBef>
                <a:spcPct val="20000"/>
              </a:spcBef>
              <a:buClr>
                <a:schemeClr val="tx2"/>
              </a:buClr>
              <a:buFont typeface="Wingdings" charset="2"/>
              <a:buChar char="Ø"/>
              <a:defRPr/>
            </a:pPr>
            <a:r>
              <a:rPr lang="zh-CN" altLang="en-US"/>
              <a:t>一种或多种特性，例如：波长特性、成分特性、纯度特性</a:t>
            </a:r>
          </a:p>
          <a:p>
            <a:pPr eaLnBrk="1" hangingPunct="1">
              <a:lnSpc>
                <a:spcPct val="120000"/>
              </a:lnSpc>
              <a:spcBef>
                <a:spcPct val="20000"/>
              </a:spcBef>
              <a:buClr>
                <a:schemeClr val="tx2"/>
              </a:buClr>
              <a:buFont typeface="Wingdings" charset="2"/>
              <a:buChar char="Ø"/>
              <a:defRPr/>
            </a:pPr>
            <a:r>
              <a:rPr lang="zh-CN" altLang="en-US"/>
              <a:t>量值准确性</a:t>
            </a:r>
          </a:p>
          <a:p>
            <a:pPr eaLnBrk="1" hangingPunct="1">
              <a:lnSpc>
                <a:spcPct val="120000"/>
              </a:lnSpc>
              <a:spcBef>
                <a:spcPct val="20000"/>
              </a:spcBef>
              <a:buClr>
                <a:schemeClr val="tx2"/>
              </a:buClr>
              <a:buFont typeface="Wingdings" charset="2"/>
              <a:buChar char="Ø"/>
              <a:defRPr/>
            </a:pPr>
            <a:r>
              <a:rPr lang="zh-CN" altLang="en-US"/>
              <a:t>能批量生产</a:t>
            </a:r>
          </a:p>
          <a:p>
            <a:pPr eaLnBrk="1" hangingPunct="1">
              <a:lnSpc>
                <a:spcPct val="120000"/>
              </a:lnSpc>
              <a:spcBef>
                <a:spcPct val="20000"/>
              </a:spcBef>
              <a:buClr>
                <a:schemeClr val="tx2"/>
              </a:buClr>
              <a:buFont typeface="Wingdings" charset="2"/>
              <a:buChar char="Ø"/>
              <a:defRPr/>
            </a:pPr>
            <a:r>
              <a:rPr lang="zh-CN" altLang="en-US"/>
              <a:t>在量值的传递过程中可复现出测量值</a:t>
            </a:r>
          </a:p>
        </p:txBody>
      </p:sp>
      <p:sp>
        <p:nvSpPr>
          <p:cNvPr id="258055" name="Text Box 7"/>
          <p:cNvSpPr txBox="1">
            <a:spLocks noChangeArrowheads="1"/>
          </p:cNvSpPr>
          <p:nvPr/>
        </p:nvSpPr>
        <p:spPr bwMode="auto">
          <a:xfrm>
            <a:off x="539750" y="1412877"/>
            <a:ext cx="7632700" cy="140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lnSpc>
                <a:spcPct val="110000"/>
              </a:lnSpc>
              <a:spcBef>
                <a:spcPct val="50000"/>
              </a:spcBef>
              <a:defRPr/>
            </a:pPr>
            <a:r>
              <a:rPr lang="zh-CN" altLang="en-US" sz="2400"/>
              <a:t>标准物质的</a:t>
            </a:r>
            <a:r>
              <a:rPr lang="en-US" altLang="zh-CN" sz="2400"/>
              <a:t>ISO</a:t>
            </a:r>
            <a:r>
              <a:rPr lang="zh-CN" altLang="en-US" sz="2400"/>
              <a:t>定义：</a:t>
            </a:r>
          </a:p>
          <a:p>
            <a:pPr eaLnBrk="1" hangingPunct="1">
              <a:lnSpc>
                <a:spcPct val="110000"/>
              </a:lnSpc>
              <a:spcBef>
                <a:spcPct val="50000"/>
              </a:spcBef>
              <a:defRPr/>
            </a:pPr>
            <a:r>
              <a:rPr lang="zh-CN" altLang="en-US" sz="2400"/>
              <a:t>具有一种或多种良好性能，这种性能可用来校正仪器、评价测量方法、或确定其他材料的特性的物质</a:t>
            </a:r>
          </a:p>
        </p:txBody>
      </p:sp>
      <p:sp>
        <p:nvSpPr>
          <p:cNvPr id="258056" name="Text Box 8"/>
          <p:cNvSpPr txBox="1">
            <a:spLocks noChangeArrowheads="1"/>
          </p:cNvSpPr>
          <p:nvPr/>
        </p:nvSpPr>
        <p:spPr bwMode="auto">
          <a:xfrm>
            <a:off x="538163" y="505565"/>
            <a:ext cx="3600450" cy="67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lnSpc>
                <a:spcPct val="180000"/>
              </a:lnSpc>
              <a:spcBef>
                <a:spcPct val="50000"/>
              </a:spcBef>
              <a:defRPr/>
            </a:pPr>
            <a:r>
              <a:rPr lang="zh-CN" altLang="en-US" sz="2800" dirty="0">
                <a:solidFill>
                  <a:srgbClr val="FF0000"/>
                </a:solidFill>
              </a:rPr>
              <a:t>标准物质</a:t>
            </a:r>
          </a:p>
        </p:txBody>
      </p:sp>
    </p:spTree>
    <p:extLst>
      <p:ext uri="{BB962C8B-B14F-4D97-AF65-F5344CB8AC3E}">
        <p14:creationId xmlns:p14="http://schemas.microsoft.com/office/powerpoint/2010/main" val="69092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3"/>
                                        </p:tgtEl>
                                        <p:attrNameLst>
                                          <p:attrName>style.visibility</p:attrName>
                                        </p:attrNameLst>
                                      </p:cBhvr>
                                      <p:to>
                                        <p:strVal val="visible"/>
                                      </p:to>
                                    </p:set>
                                    <p:animEffect transition="in" filter="wipe(left)">
                                      <p:cBhvr>
                                        <p:cTn id="12" dur="500"/>
                                        <p:tgtEl>
                                          <p:spTgt spid="2580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4"/>
                                        </p:tgtEl>
                                        <p:attrNameLst>
                                          <p:attrName>style.visibility</p:attrName>
                                        </p:attrNameLst>
                                      </p:cBhvr>
                                      <p:to>
                                        <p:strVal val="visible"/>
                                      </p:to>
                                    </p:set>
                                    <p:animEffect transition="in" filter="wipe(left)">
                                      <p:cBhvr>
                                        <p:cTn id="17" dur="500"/>
                                        <p:tgtEl>
                                          <p:spTgt spid="25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P spid="258053" grpId="0" autoUpdateAnimBg="0"/>
      <p:bldP spid="258054"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ChangeArrowheads="1"/>
          </p:cNvSpPr>
          <p:nvPr>
            <p:ph type="title"/>
          </p:nvPr>
        </p:nvSpPr>
        <p:spPr>
          <a:xfrm>
            <a:off x="250825" y="763588"/>
            <a:ext cx="3200400" cy="685800"/>
          </a:xfrm>
          <a:solidFill>
            <a:srgbClr val="FFFFFF"/>
          </a:solidFill>
          <a:ln>
            <a:solidFill>
              <a:srgbClr val="000000"/>
            </a:solidFill>
            <a:miter lim="800000"/>
            <a:headEnd/>
            <a:tailEnd/>
          </a:ln>
        </p:spPr>
        <p:txBody>
          <a:bodyPr anchor="t"/>
          <a:lstStyle/>
          <a:p>
            <a:r>
              <a:rPr lang="zh-CN" altLang="en-US" sz="2800" b="1">
                <a:solidFill>
                  <a:srgbClr val="990033"/>
                </a:solidFill>
              </a:rPr>
              <a:t>标准物质的作用</a:t>
            </a:r>
          </a:p>
        </p:txBody>
      </p:sp>
      <p:sp>
        <p:nvSpPr>
          <p:cNvPr id="260099" name="Text Box 3"/>
          <p:cNvSpPr txBox="1">
            <a:spLocks noChangeArrowheads="1"/>
          </p:cNvSpPr>
          <p:nvPr/>
        </p:nvSpPr>
        <p:spPr bwMode="auto">
          <a:xfrm>
            <a:off x="4500563" y="765177"/>
            <a:ext cx="4392612" cy="461665"/>
          </a:xfrm>
          <a:prstGeom prst="rect">
            <a:avLst/>
          </a:prstGeom>
          <a:noFill/>
          <a:ln w="57150" cmpd="thinThick">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en-US" altLang="zh-CN" sz="2400">
                <a:latin typeface="Times New Roman" charset="0"/>
                <a:ea typeface="宋体" charset="-122"/>
                <a:sym typeface="Wingdings 2" charset="2"/>
              </a:rPr>
              <a:t></a:t>
            </a:r>
            <a:r>
              <a:rPr kumimoji="1" lang="zh-CN" altLang="en-US" sz="2400">
                <a:latin typeface="Times New Roman" charset="0"/>
                <a:ea typeface="宋体" charset="-122"/>
              </a:rPr>
              <a:t>评价性  </a:t>
            </a:r>
            <a:r>
              <a:rPr kumimoji="1" lang="zh-CN" altLang="en-US" sz="2400">
                <a:latin typeface="Times New Roman" charset="0"/>
                <a:ea typeface="宋体" charset="-122"/>
                <a:sym typeface="Wingdings 2" charset="2"/>
              </a:rPr>
              <a:t></a:t>
            </a:r>
            <a:r>
              <a:rPr kumimoji="1" lang="zh-CN" altLang="en-US" sz="2400">
                <a:latin typeface="Times New Roman" charset="0"/>
                <a:ea typeface="宋体" charset="-122"/>
              </a:rPr>
              <a:t>溯源性   </a:t>
            </a:r>
            <a:r>
              <a:rPr kumimoji="1" lang="zh-CN" altLang="en-US" sz="2400">
                <a:latin typeface="Times New Roman" charset="0"/>
                <a:ea typeface="宋体" charset="-122"/>
                <a:sym typeface="Wingdings 2" charset="2"/>
              </a:rPr>
              <a:t></a:t>
            </a:r>
            <a:r>
              <a:rPr kumimoji="1" lang="zh-CN" altLang="en-US" sz="2400">
                <a:latin typeface="Times New Roman" charset="0"/>
                <a:ea typeface="宋体" charset="-122"/>
              </a:rPr>
              <a:t>保证性</a:t>
            </a:r>
          </a:p>
        </p:txBody>
      </p:sp>
      <p:sp>
        <p:nvSpPr>
          <p:cNvPr id="260100" name="Text Box 4"/>
          <p:cNvSpPr txBox="1">
            <a:spLocks noChangeArrowheads="1"/>
          </p:cNvSpPr>
          <p:nvPr/>
        </p:nvSpPr>
        <p:spPr bwMode="auto">
          <a:xfrm>
            <a:off x="395290" y="1484315"/>
            <a:ext cx="3538537" cy="97872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lnSpc>
                <a:spcPct val="120000"/>
              </a:lnSpc>
              <a:spcBef>
                <a:spcPct val="50000"/>
              </a:spcBef>
              <a:defRPr/>
            </a:pPr>
            <a:r>
              <a:rPr kumimoji="1" lang="zh-CN" altLang="en-US" sz="2400">
                <a:solidFill>
                  <a:schemeClr val="hlink"/>
                </a:solidFill>
                <a:latin typeface="Times New Roman" charset="0"/>
                <a:ea typeface="宋体" charset="-122"/>
              </a:rPr>
              <a:t>评价性：验证、评价、鉴定新技术和新方法</a:t>
            </a:r>
          </a:p>
        </p:txBody>
      </p:sp>
      <p:sp>
        <p:nvSpPr>
          <p:cNvPr id="260101" name="Text Box 5"/>
          <p:cNvSpPr txBox="1">
            <a:spLocks noChangeArrowheads="1"/>
          </p:cNvSpPr>
          <p:nvPr/>
        </p:nvSpPr>
        <p:spPr bwMode="auto">
          <a:xfrm>
            <a:off x="468313" y="2636838"/>
            <a:ext cx="1600200"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400">
                <a:solidFill>
                  <a:schemeClr val="hlink"/>
                </a:solidFill>
                <a:latin typeface="Times New Roman" charset="0"/>
                <a:ea typeface="宋体" charset="-122"/>
              </a:rPr>
              <a:t>溯源性：</a:t>
            </a:r>
          </a:p>
        </p:txBody>
      </p:sp>
      <p:grpSp>
        <p:nvGrpSpPr>
          <p:cNvPr id="260102" name="Group 6"/>
          <p:cNvGrpSpPr>
            <a:grpSpLocks/>
          </p:cNvGrpSpPr>
          <p:nvPr/>
        </p:nvGrpSpPr>
        <p:grpSpPr bwMode="auto">
          <a:xfrm>
            <a:off x="1042988" y="1341440"/>
            <a:ext cx="7810500" cy="4849813"/>
            <a:chOff x="672" y="684"/>
            <a:chExt cx="4920" cy="3055"/>
          </a:xfrm>
        </p:grpSpPr>
        <p:grpSp>
          <p:nvGrpSpPr>
            <p:cNvPr id="106503" name="Group 7"/>
            <p:cNvGrpSpPr>
              <a:grpSpLocks/>
            </p:cNvGrpSpPr>
            <p:nvPr/>
          </p:nvGrpSpPr>
          <p:grpSpPr bwMode="auto">
            <a:xfrm>
              <a:off x="672" y="684"/>
              <a:ext cx="4920" cy="2896"/>
              <a:chOff x="672" y="684"/>
              <a:chExt cx="4920" cy="2896"/>
            </a:xfrm>
          </p:grpSpPr>
          <p:cxnSp>
            <p:nvCxnSpPr>
              <p:cNvPr id="260104" name="AutoShape 8"/>
              <p:cNvCxnSpPr>
                <a:cxnSpLocks noChangeShapeType="1"/>
                <a:stCxn id="260106" idx="2"/>
                <a:endCxn id="260107" idx="0"/>
              </p:cNvCxnSpPr>
              <p:nvPr/>
            </p:nvCxnSpPr>
            <p:spPr bwMode="auto">
              <a:xfrm>
                <a:off x="3072" y="1726"/>
                <a:ext cx="0" cy="103"/>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0105" name="AutoShape 9"/>
              <p:cNvSpPr>
                <a:spLocks noChangeArrowheads="1"/>
              </p:cNvSpPr>
              <p:nvPr/>
            </p:nvSpPr>
            <p:spPr bwMode="auto">
              <a:xfrm>
                <a:off x="2544" y="684"/>
                <a:ext cx="1056" cy="672"/>
              </a:xfrm>
              <a:prstGeom prst="diamond">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zh-CN" altLang="en-US" sz="2000">
                    <a:solidFill>
                      <a:schemeClr val="hlink"/>
                    </a:solidFill>
                    <a:latin typeface="Times New Roman" charset="0"/>
                    <a:ea typeface="宋体" charset="-122"/>
                  </a:rPr>
                  <a:t>基本测</a:t>
                </a:r>
              </a:p>
              <a:p>
                <a:pPr algn="ctr" eaLnBrk="1" hangingPunct="1">
                  <a:defRPr/>
                </a:pPr>
                <a:r>
                  <a:rPr kumimoji="1" lang="zh-CN" altLang="en-US" sz="2000">
                    <a:solidFill>
                      <a:schemeClr val="hlink"/>
                    </a:solidFill>
                    <a:latin typeface="Times New Roman" charset="0"/>
                    <a:ea typeface="宋体" charset="-122"/>
                  </a:rPr>
                  <a:t>量单位</a:t>
                </a:r>
              </a:p>
            </p:txBody>
          </p:sp>
          <p:sp>
            <p:nvSpPr>
              <p:cNvPr id="260106" name="Text Box 10"/>
              <p:cNvSpPr txBox="1">
                <a:spLocks noChangeArrowheads="1"/>
              </p:cNvSpPr>
              <p:nvPr/>
            </p:nvSpPr>
            <p:spPr bwMode="auto">
              <a:xfrm>
                <a:off x="2520" y="1476"/>
                <a:ext cx="1104" cy="256"/>
              </a:xfrm>
              <a:prstGeom prst="rect">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000">
                    <a:solidFill>
                      <a:schemeClr val="hlink"/>
                    </a:solidFill>
                    <a:latin typeface="Times New Roman" charset="0"/>
                    <a:ea typeface="宋体" charset="-122"/>
                  </a:rPr>
                  <a:t>绝对法</a:t>
                </a:r>
              </a:p>
            </p:txBody>
          </p:sp>
          <p:sp>
            <p:nvSpPr>
              <p:cNvPr id="260107" name="Oval 11"/>
              <p:cNvSpPr>
                <a:spLocks noChangeArrowheads="1"/>
              </p:cNvSpPr>
              <p:nvPr/>
            </p:nvSpPr>
            <p:spPr bwMode="auto">
              <a:xfrm>
                <a:off x="2592" y="1829"/>
                <a:ext cx="960" cy="432"/>
              </a:xfrm>
              <a:prstGeom prst="ellipse">
                <a:avLst/>
              </a:prstGeom>
              <a:solidFill>
                <a:srgbClr val="CCFFFF"/>
              </a:solidFill>
              <a:ln w="9525">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zh-CN" altLang="en-US">
                    <a:solidFill>
                      <a:schemeClr val="hlink"/>
                    </a:solidFill>
                    <a:latin typeface="Times New Roman" charset="0"/>
                    <a:ea typeface="宋体" charset="-122"/>
                  </a:rPr>
                  <a:t>一级标准物质</a:t>
                </a:r>
              </a:p>
            </p:txBody>
          </p:sp>
          <p:sp>
            <p:nvSpPr>
              <p:cNvPr id="260108" name="Text Box 12"/>
              <p:cNvSpPr txBox="1">
                <a:spLocks noChangeArrowheads="1"/>
              </p:cNvSpPr>
              <p:nvPr/>
            </p:nvSpPr>
            <p:spPr bwMode="auto">
              <a:xfrm>
                <a:off x="2448" y="2400"/>
                <a:ext cx="1248" cy="256"/>
              </a:xfrm>
              <a:prstGeom prst="rect">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000">
                    <a:solidFill>
                      <a:schemeClr val="hlink"/>
                    </a:solidFill>
                    <a:latin typeface="Times New Roman" charset="0"/>
                    <a:ea typeface="宋体" charset="-122"/>
                  </a:rPr>
                  <a:t>标准参考方法</a:t>
                </a:r>
              </a:p>
            </p:txBody>
          </p:sp>
          <p:sp>
            <p:nvSpPr>
              <p:cNvPr id="260109" name="Oval 13"/>
              <p:cNvSpPr>
                <a:spLocks noChangeArrowheads="1"/>
              </p:cNvSpPr>
              <p:nvPr/>
            </p:nvSpPr>
            <p:spPr bwMode="auto">
              <a:xfrm>
                <a:off x="2592" y="2753"/>
                <a:ext cx="960" cy="432"/>
              </a:xfrm>
              <a:prstGeom prst="ellipse">
                <a:avLst/>
              </a:prstGeom>
              <a:solidFill>
                <a:srgbClr val="CCFFFF"/>
              </a:solidFill>
              <a:ln w="9525">
                <a:solidFill>
                  <a:srgbClr val="C0C0C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kumimoji="1" lang="zh-CN" altLang="en-US">
                    <a:solidFill>
                      <a:schemeClr val="hlink"/>
                    </a:solidFill>
                    <a:latin typeface="Times New Roman" charset="0"/>
                    <a:ea typeface="宋体" charset="-122"/>
                  </a:rPr>
                  <a:t>二级标准物质</a:t>
                </a:r>
              </a:p>
            </p:txBody>
          </p:sp>
          <p:sp>
            <p:nvSpPr>
              <p:cNvPr id="260110" name="Text Box 14"/>
              <p:cNvSpPr txBox="1">
                <a:spLocks noChangeArrowheads="1"/>
              </p:cNvSpPr>
              <p:nvPr/>
            </p:nvSpPr>
            <p:spPr bwMode="auto">
              <a:xfrm>
                <a:off x="2424" y="3324"/>
                <a:ext cx="1296" cy="256"/>
              </a:xfrm>
              <a:prstGeom prst="rect">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000">
                    <a:solidFill>
                      <a:schemeClr val="hlink"/>
                    </a:solidFill>
                    <a:latin typeface="Times New Roman" charset="0"/>
                    <a:ea typeface="宋体" charset="-122"/>
                  </a:rPr>
                  <a:t>现场方法</a:t>
                </a:r>
              </a:p>
            </p:txBody>
          </p:sp>
          <p:sp>
            <p:nvSpPr>
              <p:cNvPr id="260111" name="Text Box 15"/>
              <p:cNvSpPr txBox="1">
                <a:spLocks noChangeArrowheads="1"/>
              </p:cNvSpPr>
              <p:nvPr/>
            </p:nvSpPr>
            <p:spPr bwMode="auto">
              <a:xfrm>
                <a:off x="672" y="2652"/>
                <a:ext cx="1512" cy="640"/>
              </a:xfrm>
              <a:prstGeom prst="rect">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000">
                    <a:solidFill>
                      <a:schemeClr val="hlink"/>
                    </a:solidFill>
                    <a:latin typeface="Times New Roman" charset="0"/>
                    <a:ea typeface="宋体" charset="-122"/>
                  </a:rPr>
                  <a:t>评价和发展现场方法、工作标准物质、日常质量控制</a:t>
                </a:r>
              </a:p>
            </p:txBody>
          </p:sp>
          <p:sp>
            <p:nvSpPr>
              <p:cNvPr id="260112" name="Text Box 16"/>
              <p:cNvSpPr txBox="1">
                <a:spLocks noChangeArrowheads="1"/>
              </p:cNvSpPr>
              <p:nvPr/>
            </p:nvSpPr>
            <p:spPr bwMode="auto">
              <a:xfrm>
                <a:off x="3888" y="1728"/>
                <a:ext cx="1704" cy="640"/>
              </a:xfrm>
              <a:prstGeom prst="rect">
                <a:avLst/>
              </a:prstGeom>
              <a:solidFill>
                <a:srgbClr val="CCFFFF"/>
              </a:solidFill>
              <a:ln w="9525">
                <a:solidFill>
                  <a:srgbClr val="C0C0C0"/>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kumimoji="1" lang="zh-CN" altLang="en-US" sz="2000">
                    <a:solidFill>
                      <a:schemeClr val="hlink"/>
                    </a:solidFill>
                    <a:latin typeface="Times New Roman" charset="0"/>
                    <a:ea typeface="宋体" charset="-122"/>
                  </a:rPr>
                  <a:t>评价和发展标准参考方法、二级标准物质、严格的质量控制</a:t>
                </a:r>
              </a:p>
            </p:txBody>
          </p:sp>
          <p:cxnSp>
            <p:nvCxnSpPr>
              <p:cNvPr id="260113" name="AutoShape 17"/>
              <p:cNvCxnSpPr>
                <a:cxnSpLocks noChangeShapeType="1"/>
                <a:stCxn id="260105" idx="2"/>
                <a:endCxn id="260106" idx="0"/>
              </p:cNvCxnSpPr>
              <p:nvPr/>
            </p:nvCxnSpPr>
            <p:spPr bwMode="auto">
              <a:xfrm>
                <a:off x="3072" y="1356"/>
                <a:ext cx="0" cy="120"/>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4" name="AutoShape 18"/>
              <p:cNvCxnSpPr>
                <a:cxnSpLocks noChangeShapeType="1"/>
                <a:stCxn id="260107" idx="4"/>
                <a:endCxn id="260108" idx="0"/>
              </p:cNvCxnSpPr>
              <p:nvPr/>
            </p:nvCxnSpPr>
            <p:spPr bwMode="auto">
              <a:xfrm>
                <a:off x="3072" y="2261"/>
                <a:ext cx="0" cy="139"/>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5" name="AutoShape 19"/>
              <p:cNvCxnSpPr>
                <a:cxnSpLocks noChangeShapeType="1"/>
                <a:stCxn id="260108" idx="2"/>
                <a:endCxn id="260109" idx="0"/>
              </p:cNvCxnSpPr>
              <p:nvPr/>
            </p:nvCxnSpPr>
            <p:spPr bwMode="auto">
              <a:xfrm>
                <a:off x="3072" y="2650"/>
                <a:ext cx="0" cy="103"/>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6" name="AutoShape 20"/>
              <p:cNvCxnSpPr>
                <a:cxnSpLocks noChangeShapeType="1"/>
                <a:stCxn id="260109" idx="4"/>
                <a:endCxn id="260110" idx="0"/>
              </p:cNvCxnSpPr>
              <p:nvPr/>
            </p:nvCxnSpPr>
            <p:spPr bwMode="auto">
              <a:xfrm>
                <a:off x="3072" y="3185"/>
                <a:ext cx="0" cy="139"/>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7" name="AutoShape 21"/>
              <p:cNvCxnSpPr>
                <a:cxnSpLocks noChangeShapeType="1"/>
                <a:stCxn id="260109" idx="2"/>
                <a:endCxn id="260111" idx="3"/>
              </p:cNvCxnSpPr>
              <p:nvPr/>
            </p:nvCxnSpPr>
            <p:spPr bwMode="auto">
              <a:xfrm flipH="1">
                <a:off x="2184" y="2969"/>
                <a:ext cx="408" cy="0"/>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8" name="AutoShape 22"/>
              <p:cNvCxnSpPr>
                <a:cxnSpLocks noChangeShapeType="1"/>
                <a:stCxn id="260107" idx="6"/>
                <a:endCxn id="260112" idx="1"/>
              </p:cNvCxnSpPr>
              <p:nvPr/>
            </p:nvCxnSpPr>
            <p:spPr bwMode="auto">
              <a:xfrm>
                <a:off x="3552" y="2045"/>
                <a:ext cx="336" cy="0"/>
              </a:xfrm>
              <a:prstGeom prst="straightConnector1">
                <a:avLst/>
              </a:prstGeom>
              <a:noFill/>
              <a:ln w="9525">
                <a:solidFill>
                  <a:srgbClr val="C0C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19" name="AutoShape 23"/>
              <p:cNvCxnSpPr>
                <a:cxnSpLocks noChangeShapeType="1"/>
                <a:stCxn id="260106" idx="3"/>
                <a:endCxn id="260112" idx="0"/>
              </p:cNvCxnSpPr>
              <p:nvPr/>
            </p:nvCxnSpPr>
            <p:spPr bwMode="auto">
              <a:xfrm>
                <a:off x="3624" y="1601"/>
                <a:ext cx="1116" cy="127"/>
              </a:xfrm>
              <a:prstGeom prst="bentConnector2">
                <a:avLst/>
              </a:prstGeom>
              <a:noFill/>
              <a:ln w="9525">
                <a:solidFill>
                  <a:srgbClr val="C0C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20" name="AutoShape 24"/>
              <p:cNvCxnSpPr>
                <a:cxnSpLocks noChangeShapeType="1"/>
                <a:stCxn id="260108" idx="1"/>
                <a:endCxn id="260111" idx="0"/>
              </p:cNvCxnSpPr>
              <p:nvPr/>
            </p:nvCxnSpPr>
            <p:spPr bwMode="auto">
              <a:xfrm rot="10800000" flipV="1">
                <a:off x="1428" y="2525"/>
                <a:ext cx="1020" cy="127"/>
              </a:xfrm>
              <a:prstGeom prst="bentConnector2">
                <a:avLst/>
              </a:prstGeom>
              <a:noFill/>
              <a:ln w="9525">
                <a:solidFill>
                  <a:srgbClr val="C0C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0121" name="AutoShape 25"/>
              <p:cNvCxnSpPr>
                <a:cxnSpLocks noChangeShapeType="1"/>
                <a:stCxn id="260111" idx="2"/>
                <a:endCxn id="260110" idx="1"/>
              </p:cNvCxnSpPr>
              <p:nvPr/>
            </p:nvCxnSpPr>
            <p:spPr bwMode="auto">
              <a:xfrm rot="16200000" flipH="1">
                <a:off x="1845" y="2869"/>
                <a:ext cx="163" cy="996"/>
              </a:xfrm>
              <a:prstGeom prst="bentConnector2">
                <a:avLst/>
              </a:prstGeom>
              <a:noFill/>
              <a:ln w="9525">
                <a:solidFill>
                  <a:srgbClr val="C0C0C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260122" name="Text Box 26"/>
            <p:cNvSpPr txBox="1">
              <a:spLocks noChangeArrowheads="1"/>
            </p:cNvSpPr>
            <p:nvPr/>
          </p:nvSpPr>
          <p:spPr bwMode="auto">
            <a:xfrm>
              <a:off x="4080" y="3216"/>
              <a:ext cx="1296" cy="52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solidFill>
                    <a:srgbClr val="FF0066"/>
                  </a:solidFill>
                  <a:effectLst>
                    <a:outerShdw blurRad="38100" dist="38100" dir="2700000" algn="tl">
                      <a:srgbClr val="C0C0C0"/>
                    </a:outerShdw>
                  </a:effectLst>
                  <a:latin typeface="Times New Roman" charset="0"/>
                  <a:ea typeface="宋体" charset="-122"/>
                </a:rPr>
                <a:t>标准物质的传递过程</a:t>
              </a:r>
            </a:p>
          </p:txBody>
        </p:sp>
      </p:grpSp>
      <p:sp>
        <p:nvSpPr>
          <p:cNvPr id="260123" name="Text Box 27"/>
          <p:cNvSpPr txBox="1">
            <a:spLocks noChangeArrowheads="1"/>
          </p:cNvSpPr>
          <p:nvPr/>
        </p:nvSpPr>
        <p:spPr bwMode="auto">
          <a:xfrm>
            <a:off x="304800" y="60198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eaLnBrk="1" hangingPunct="1">
              <a:spcBef>
                <a:spcPct val="50000"/>
              </a:spcBef>
              <a:defRPr/>
            </a:pPr>
            <a:r>
              <a:rPr kumimoji="1" lang="zh-CN" altLang="en-US" sz="2400">
                <a:latin typeface="Times New Roman" charset="0"/>
                <a:ea typeface="宋体" charset="-122"/>
              </a:rPr>
              <a:t>保证性：在长期的质量控制中起着保证作用</a:t>
            </a:r>
          </a:p>
        </p:txBody>
      </p:sp>
    </p:spTree>
    <p:extLst>
      <p:ext uri="{BB962C8B-B14F-4D97-AF65-F5344CB8AC3E}">
        <p14:creationId xmlns:p14="http://schemas.microsoft.com/office/powerpoint/2010/main" val="13557280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gtEl>
                                        <p:attrNameLst>
                                          <p:attrName>style.visibility</p:attrName>
                                        </p:attrNameLst>
                                      </p:cBhvr>
                                      <p:to>
                                        <p:strVal val="visible"/>
                                      </p:to>
                                    </p:set>
                                    <p:animEffect transition="in" filter="wipe(left)">
                                      <p:cBhvr>
                                        <p:cTn id="7" dur="500"/>
                                        <p:tgtEl>
                                          <p:spTgt spid="2600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100"/>
                                        </p:tgtEl>
                                        <p:attrNameLst>
                                          <p:attrName>style.visibility</p:attrName>
                                        </p:attrNameLst>
                                      </p:cBhvr>
                                      <p:to>
                                        <p:strVal val="visible"/>
                                      </p:to>
                                    </p:set>
                                    <p:animEffect transition="in" filter="wipe(left)">
                                      <p:cBhvr>
                                        <p:cTn id="12" dur="500"/>
                                        <p:tgtEl>
                                          <p:spTgt spid="2601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01"/>
                                        </p:tgtEl>
                                        <p:attrNameLst>
                                          <p:attrName>style.visibility</p:attrName>
                                        </p:attrNameLst>
                                      </p:cBhvr>
                                      <p:to>
                                        <p:strVal val="visible"/>
                                      </p:to>
                                    </p:set>
                                    <p:animEffect transition="in" filter="wipe(left)">
                                      <p:cBhvr>
                                        <p:cTn id="17" dur="500"/>
                                        <p:tgtEl>
                                          <p:spTgt spid="2601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60102"/>
                                        </p:tgtEl>
                                        <p:attrNameLst>
                                          <p:attrName>style.visibility</p:attrName>
                                        </p:attrNameLst>
                                      </p:cBhvr>
                                      <p:to>
                                        <p:strVal val="visible"/>
                                      </p:to>
                                    </p:set>
                                    <p:animEffect transition="in" filter="wipe(up)">
                                      <p:cBhvr>
                                        <p:cTn id="22" dur="500"/>
                                        <p:tgtEl>
                                          <p:spTgt spid="2601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123"/>
                                        </p:tgtEl>
                                        <p:attrNameLst>
                                          <p:attrName>style.visibility</p:attrName>
                                        </p:attrNameLst>
                                      </p:cBhvr>
                                      <p:to>
                                        <p:strVal val="visible"/>
                                      </p:to>
                                    </p:set>
                                    <p:animEffect transition="in" filter="wipe(left)">
                                      <p:cBhvr>
                                        <p:cTn id="27" dur="500"/>
                                        <p:tgtEl>
                                          <p:spTgt spid="26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nimBg="1" autoUpdateAnimBg="0"/>
      <p:bldP spid="260100" grpId="0" autoUpdateAnimBg="0"/>
      <p:bldP spid="260101" grpId="0" autoUpdateAnimBg="0"/>
      <p:bldP spid="26012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noChangeArrowheads="1"/>
          </p:cNvSpPr>
          <p:nvPr>
            <p:ph type="title"/>
          </p:nvPr>
        </p:nvSpPr>
        <p:spPr>
          <a:xfrm>
            <a:off x="611188" y="765175"/>
            <a:ext cx="7772400" cy="762000"/>
          </a:xfrm>
        </p:spPr>
        <p:txBody>
          <a:bodyPr anchor="t"/>
          <a:lstStyle/>
          <a:p>
            <a:r>
              <a:rPr lang="zh-CN" altLang="en-US" sz="2800" b="1">
                <a:solidFill>
                  <a:srgbClr val="0000FF"/>
                </a:solidFill>
                <a:latin typeface="Times New Roman" charset="0"/>
                <a:ea typeface="黑体" charset="-122"/>
              </a:rPr>
              <a:t>标准物质与标准样品</a:t>
            </a:r>
            <a:r>
              <a:rPr lang="zh-CN" altLang="en-US" sz="2800" b="1">
                <a:latin typeface="Times New Roman" charset="0"/>
                <a:ea typeface="黑体" charset="-122"/>
              </a:rPr>
              <a:t> </a:t>
            </a:r>
          </a:p>
        </p:txBody>
      </p:sp>
      <p:sp>
        <p:nvSpPr>
          <p:cNvPr id="108546" name="Rectangle 3"/>
          <p:cNvSpPr>
            <a:spLocks noGrp="1" noChangeArrowheads="1"/>
          </p:cNvSpPr>
          <p:nvPr>
            <p:ph idx="1"/>
          </p:nvPr>
        </p:nvSpPr>
        <p:spPr>
          <a:xfrm>
            <a:off x="466725" y="1628775"/>
            <a:ext cx="7772400" cy="4953000"/>
          </a:xfrm>
        </p:spPr>
        <p:txBody>
          <a:bodyPr/>
          <a:lstStyle/>
          <a:p>
            <a:r>
              <a:rPr lang="zh-CN" altLang="en-US" b="1">
                <a:latin typeface="Times New Roman" charset="0"/>
                <a:ea typeface="黑体" charset="-122"/>
              </a:rPr>
              <a:t>标准物质的基本特征 ：材质均匀性，量值稳定性，量值准确性，量值重复性，自身消耗性 ，量值保证书 </a:t>
            </a:r>
          </a:p>
          <a:p>
            <a:r>
              <a:rPr lang="zh-CN" altLang="en-US" b="1">
                <a:latin typeface="Times New Roman" charset="0"/>
                <a:ea typeface="黑体" charset="-122"/>
              </a:rPr>
              <a:t>标准物质的主要用途 ：分析的质量保证 ，分析仪器的校准 ，评估分析数据的准确度 ，作新方法的研究和验证 ，评价和提高协作实验结果的精密度与准确度 ，工作标准 ，控制标准 </a:t>
            </a:r>
          </a:p>
          <a:p>
            <a:endParaRPr lang="zh-CN" altLang="en-US" b="1">
              <a:latin typeface="Times New Roman" charset="0"/>
              <a:ea typeface="黑体" charset="-122"/>
            </a:endParaRPr>
          </a:p>
        </p:txBody>
      </p:sp>
    </p:spTree>
    <p:extLst>
      <p:ext uri="{BB962C8B-B14F-4D97-AF65-F5344CB8AC3E}">
        <p14:creationId xmlns:p14="http://schemas.microsoft.com/office/powerpoint/2010/main" val="1075384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noChangeArrowheads="1"/>
          </p:cNvSpPr>
          <p:nvPr>
            <p:ph type="title"/>
          </p:nvPr>
        </p:nvSpPr>
        <p:spPr>
          <a:xfrm>
            <a:off x="179388" y="765175"/>
            <a:ext cx="7772400" cy="609600"/>
          </a:xfrm>
        </p:spPr>
        <p:txBody>
          <a:bodyPr anchor="t"/>
          <a:lstStyle/>
          <a:p>
            <a:r>
              <a:rPr lang="zh-CN" altLang="en-US" sz="2800" b="1">
                <a:solidFill>
                  <a:srgbClr val="0000FF"/>
                </a:solidFill>
                <a:latin typeface="Times New Roman" charset="0"/>
                <a:ea typeface="黑体" charset="-122"/>
              </a:rPr>
              <a:t>标准物质的分类和选择原则</a:t>
            </a:r>
            <a:r>
              <a:rPr lang="zh-CN" altLang="en-US" sz="2800" b="1">
                <a:latin typeface="Times New Roman" charset="0"/>
                <a:ea typeface="黑体" charset="-122"/>
              </a:rPr>
              <a:t> </a:t>
            </a:r>
          </a:p>
        </p:txBody>
      </p:sp>
      <p:sp>
        <p:nvSpPr>
          <p:cNvPr id="110594" name="Rectangle 3"/>
          <p:cNvSpPr>
            <a:spLocks noGrp="1" noChangeArrowheads="1"/>
          </p:cNvSpPr>
          <p:nvPr>
            <p:ph idx="1"/>
          </p:nvPr>
        </p:nvSpPr>
        <p:spPr>
          <a:xfrm>
            <a:off x="755650" y="1268413"/>
            <a:ext cx="7772400" cy="5029200"/>
          </a:xfrm>
        </p:spPr>
        <p:txBody>
          <a:bodyPr/>
          <a:lstStyle/>
          <a:p>
            <a:pPr algn="just"/>
            <a:r>
              <a:rPr lang="zh-CN" altLang="en-US" sz="2400" b="1">
                <a:latin typeface="Times New Roman" charset="0"/>
                <a:ea typeface="黑体" charset="-122"/>
              </a:rPr>
              <a:t>国际纯粹与应用化学联合会（</a:t>
            </a:r>
            <a:r>
              <a:rPr lang="en-US" altLang="zh-CN" sz="2400" b="1">
                <a:latin typeface="Times New Roman" charset="0"/>
                <a:ea typeface="黑体" charset="-122"/>
              </a:rPr>
              <a:t>IUPAC</a:t>
            </a:r>
            <a:r>
              <a:rPr lang="zh-CN" altLang="en-US" sz="2400" b="1">
                <a:latin typeface="Times New Roman" charset="0"/>
                <a:ea typeface="黑体" charset="-122"/>
              </a:rPr>
              <a:t>）分类法：原子量标准的参比物质、基础标准、一级标准、工作标准、二级标准、标准参考物质、传递标准。</a:t>
            </a:r>
          </a:p>
          <a:p>
            <a:r>
              <a:rPr lang="zh-CN" altLang="en-US" sz="2400" b="1">
                <a:latin typeface="Times New Roman" charset="0"/>
                <a:ea typeface="黑体" charset="-122"/>
              </a:rPr>
              <a:t>按审批者的权限水平分类法：国际标准物质、国家一级标准物质、地方标准物质 </a:t>
            </a:r>
          </a:p>
          <a:p>
            <a:r>
              <a:rPr lang="zh-CN" altLang="en-US" sz="2400" b="1">
                <a:latin typeface="Times New Roman" charset="0"/>
                <a:ea typeface="黑体" charset="-122"/>
              </a:rPr>
              <a:t>标准物质的选择原则 ：分析方法的基体效应与干扰组分、定量范围、进样方式与进样量、被测样品的基体组成、测定结果欲达到的准确水平等</a:t>
            </a:r>
          </a:p>
          <a:p>
            <a:pPr>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1.</a:t>
            </a:r>
            <a:r>
              <a:rPr lang="zh-CN" altLang="en-US" sz="2400" b="1">
                <a:latin typeface="Times New Roman" charset="0"/>
                <a:ea typeface="黑体" charset="-122"/>
              </a:rPr>
              <a:t>采用与待测样品相类似的标准物质 </a:t>
            </a:r>
          </a:p>
          <a:p>
            <a:pPr>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2.</a:t>
            </a:r>
            <a:r>
              <a:rPr lang="zh-CN" altLang="en-US" sz="2400" b="1">
                <a:latin typeface="Times New Roman" charset="0"/>
                <a:ea typeface="黑体" charset="-122"/>
              </a:rPr>
              <a:t>标准物质的准确度水平应与期望分析结果的准确  度相匹配 </a:t>
            </a:r>
          </a:p>
          <a:p>
            <a:pPr>
              <a:buFont typeface="Wingdings" charset="2"/>
              <a:buNone/>
            </a:pPr>
            <a:r>
              <a:rPr lang="zh-CN" altLang="en-US" sz="2400" b="1">
                <a:latin typeface="Times New Roman" charset="0"/>
                <a:ea typeface="黑体" charset="-122"/>
              </a:rPr>
              <a:t>    </a:t>
            </a:r>
            <a:r>
              <a:rPr lang="en-US" altLang="zh-CN" sz="2400" b="1">
                <a:latin typeface="Times New Roman" charset="0"/>
                <a:ea typeface="黑体" charset="-122"/>
              </a:rPr>
              <a:t>3.</a:t>
            </a:r>
            <a:r>
              <a:rPr lang="zh-CN" altLang="en-US" sz="2400" b="1">
                <a:latin typeface="Times New Roman" charset="0"/>
                <a:ea typeface="黑体" charset="-122"/>
              </a:rPr>
              <a:t>所选标准物质的浓度水平与直接用途相适应  </a:t>
            </a:r>
          </a:p>
        </p:txBody>
      </p:sp>
    </p:spTree>
    <p:extLst>
      <p:ext uri="{BB962C8B-B14F-4D97-AF65-F5344CB8AC3E}">
        <p14:creationId xmlns:p14="http://schemas.microsoft.com/office/powerpoint/2010/main" val="1350432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noChangeArrowheads="1"/>
          </p:cNvSpPr>
          <p:nvPr>
            <p:ph type="title"/>
          </p:nvPr>
        </p:nvSpPr>
        <p:spPr>
          <a:xfrm>
            <a:off x="466725" y="1196977"/>
            <a:ext cx="8229600" cy="561975"/>
          </a:xfrm>
        </p:spPr>
        <p:txBody>
          <a:bodyPr anchor="t"/>
          <a:lstStyle/>
          <a:p>
            <a:r>
              <a:rPr lang="zh-CN" altLang="en-US" sz="2800" b="1">
                <a:solidFill>
                  <a:srgbClr val="0000FF"/>
                </a:solidFill>
                <a:latin typeface="黑体" charset="-122"/>
                <a:ea typeface="黑体" charset="-122"/>
              </a:rPr>
              <a:t>标准样品（实物标准）</a:t>
            </a:r>
            <a:r>
              <a:rPr lang="zh-CN" altLang="en-US" sz="2800" b="1">
                <a:latin typeface="黑体" charset="-122"/>
                <a:ea typeface="黑体" charset="-122"/>
              </a:rPr>
              <a:t> </a:t>
            </a:r>
          </a:p>
        </p:txBody>
      </p:sp>
      <p:sp>
        <p:nvSpPr>
          <p:cNvPr id="112642" name="Rectangle 3"/>
          <p:cNvSpPr>
            <a:spLocks noGrp="1" noChangeArrowheads="1"/>
          </p:cNvSpPr>
          <p:nvPr>
            <p:ph idx="1"/>
          </p:nvPr>
        </p:nvSpPr>
        <p:spPr>
          <a:xfrm>
            <a:off x="466725" y="2133600"/>
            <a:ext cx="8229600" cy="2692400"/>
          </a:xfrm>
        </p:spPr>
        <p:txBody>
          <a:bodyPr/>
          <a:lstStyle/>
          <a:p>
            <a:r>
              <a:rPr lang="zh-CN" altLang="en-US" b="1">
                <a:latin typeface="Times New Roman" charset="0"/>
                <a:ea typeface="黑体" charset="-122"/>
              </a:rPr>
              <a:t>标准样品是为保证国家标准、行业标准的实施而制定的国家实物标准。我国国家标准样品的编号是</a:t>
            </a:r>
            <a:r>
              <a:rPr lang="en-US" altLang="zh-CN" b="1">
                <a:latin typeface="Times New Roman" charset="0"/>
                <a:ea typeface="黑体" charset="-122"/>
              </a:rPr>
              <a:t>GSB </a:t>
            </a:r>
          </a:p>
          <a:p>
            <a:r>
              <a:rPr lang="zh-CN" altLang="en-US" b="1">
                <a:latin typeface="Times New Roman" charset="0"/>
                <a:ea typeface="黑体" charset="-122"/>
              </a:rPr>
              <a:t>分析标准样品   标示主要成分</a:t>
            </a:r>
          </a:p>
        </p:txBody>
      </p:sp>
    </p:spTree>
    <p:extLst>
      <p:ext uri="{BB962C8B-B14F-4D97-AF65-F5344CB8AC3E}">
        <p14:creationId xmlns:p14="http://schemas.microsoft.com/office/powerpoint/2010/main" val="116772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457200" y="274638"/>
            <a:ext cx="82296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tlCol="0" anchor="t">
            <a:normAutofit/>
          </a:bodyPr>
          <a:lstStyle/>
          <a:p>
            <a:pPr>
              <a:defRPr/>
            </a:pPr>
            <a:endParaRPr lang="x-none" altLang="x-none">
              <a:cs typeface="+mj-cs"/>
            </a:endParaRPr>
          </a:p>
        </p:txBody>
      </p:sp>
      <p:sp>
        <p:nvSpPr>
          <p:cNvPr id="277507" name="Rectangle 3"/>
          <p:cNvSpPr>
            <a:spLocks noGrp="1" noChangeArrowheads="1"/>
          </p:cNvSpPr>
          <p:nvPr>
            <p:ph idx="1"/>
          </p:nvPr>
        </p:nvSpPr>
        <p:spPr>
          <a:xfrm>
            <a:off x="1116015" y="1600202"/>
            <a:ext cx="7570787" cy="45259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rtlCol="0">
            <a:normAutofit/>
          </a:bodyPr>
          <a:lstStyle/>
          <a:p>
            <a:pPr>
              <a:buNone/>
              <a:defRPr/>
            </a:pPr>
            <a:r>
              <a:rPr lang="en-US" altLang="zh-CN" b="1">
                <a:solidFill>
                  <a:schemeClr val="folHlink"/>
                </a:solidFill>
                <a:latin typeface="Times New Roman" charset="0"/>
                <a:ea typeface="黑体" charset="-122"/>
                <a:cs typeface="+mn-cs"/>
              </a:rPr>
              <a:t>4.4 </a:t>
            </a:r>
            <a:r>
              <a:rPr lang="zh-CN" altLang="en-US" b="1">
                <a:solidFill>
                  <a:schemeClr val="folHlink"/>
                </a:solidFill>
                <a:latin typeface="Times New Roman" charset="0"/>
                <a:ea typeface="黑体" charset="-122"/>
                <a:cs typeface="+mn-cs"/>
              </a:rPr>
              <a:t>不确定度和溯源性</a:t>
            </a:r>
          </a:p>
          <a:p>
            <a:pPr>
              <a:buNone/>
              <a:defRPr/>
            </a:pPr>
            <a:r>
              <a:rPr lang="en-US" altLang="zh-CN" b="1">
                <a:solidFill>
                  <a:schemeClr val="folHlink"/>
                </a:solidFill>
                <a:latin typeface="Times New Roman" charset="0"/>
                <a:ea typeface="黑体" charset="-122"/>
                <a:cs typeface="+mn-cs"/>
              </a:rPr>
              <a:t>4.5 </a:t>
            </a:r>
            <a:r>
              <a:rPr lang="zh-CN" altLang="en-US" b="1">
                <a:solidFill>
                  <a:schemeClr val="folHlink"/>
                </a:solidFill>
                <a:latin typeface="Times New Roman" charset="0"/>
                <a:ea typeface="黑体" charset="-122"/>
                <a:cs typeface="+mn-cs"/>
              </a:rPr>
              <a:t>实验室认可、计量认证及审查认可</a:t>
            </a:r>
          </a:p>
          <a:p>
            <a:pPr>
              <a:buNone/>
              <a:defRPr/>
            </a:pPr>
            <a:r>
              <a:rPr lang="zh-CN" altLang="en-US" b="1">
                <a:solidFill>
                  <a:srgbClr val="FF0000"/>
                </a:solidFill>
                <a:latin typeface="Times New Roman" charset="0"/>
                <a:ea typeface="黑体" charset="-122"/>
                <a:cs typeface="+mn-cs"/>
              </a:rPr>
              <a:t>     （这两部分内容请同学们自学）</a:t>
            </a:r>
          </a:p>
        </p:txBody>
      </p:sp>
    </p:spTree>
    <p:extLst>
      <p:ext uri="{BB962C8B-B14F-4D97-AF65-F5344CB8AC3E}">
        <p14:creationId xmlns:p14="http://schemas.microsoft.com/office/powerpoint/2010/main" val="254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323852" y="333375"/>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chemeClr val="hlink"/>
                </a:solidFill>
              </a:rPr>
              <a:t>代表性</a:t>
            </a:r>
          </a:p>
        </p:txBody>
      </p:sp>
      <p:sp>
        <p:nvSpPr>
          <p:cNvPr id="20487" name="Text Box 7"/>
          <p:cNvSpPr txBox="1">
            <a:spLocks noChangeArrowheads="1"/>
          </p:cNvSpPr>
          <p:nvPr/>
        </p:nvSpPr>
        <p:spPr bwMode="auto">
          <a:xfrm>
            <a:off x="323852" y="1052515"/>
            <a:ext cx="79216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dirty="0"/>
              <a:t>     </a:t>
            </a:r>
            <a:r>
              <a:rPr lang="zh-CN" altLang="en-US" sz="2800" b="1" dirty="0">
                <a:solidFill>
                  <a:schemeClr val="tx2"/>
                </a:solidFill>
              </a:rPr>
              <a:t>分析结果的代表性在很大程度上取决于试样的代表性</a:t>
            </a:r>
            <a:r>
              <a:rPr lang="zh-CN" altLang="en-US" sz="2800" b="1" dirty="0"/>
              <a:t>，因此，要使分析结果有意义，就必须在整个取样过程中使获得的分析试样具有时间、地点和环境影响等因素的代表性</a:t>
            </a:r>
          </a:p>
        </p:txBody>
      </p:sp>
      <p:grpSp>
        <p:nvGrpSpPr>
          <p:cNvPr id="20492" name="Group 12"/>
          <p:cNvGrpSpPr>
            <a:grpSpLocks/>
          </p:cNvGrpSpPr>
          <p:nvPr/>
        </p:nvGrpSpPr>
        <p:grpSpPr bwMode="auto">
          <a:xfrm>
            <a:off x="250827" y="3284538"/>
            <a:ext cx="8424863" cy="2165350"/>
            <a:chOff x="158" y="1888"/>
            <a:chExt cx="5307" cy="1364"/>
          </a:xfrm>
        </p:grpSpPr>
        <p:sp>
          <p:nvSpPr>
            <p:cNvPr id="20490" name="Text Box 10"/>
            <p:cNvSpPr txBox="1">
              <a:spLocks noChangeArrowheads="1"/>
            </p:cNvSpPr>
            <p:nvPr/>
          </p:nvSpPr>
          <p:spPr bwMode="auto">
            <a:xfrm>
              <a:off x="204" y="1888"/>
              <a:ext cx="99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chemeClr val="hlink"/>
                  </a:solidFill>
                </a:rPr>
                <a:t>准确性</a:t>
              </a:r>
            </a:p>
          </p:txBody>
        </p:sp>
        <p:sp>
          <p:nvSpPr>
            <p:cNvPr id="20491" name="Text Box 11"/>
            <p:cNvSpPr txBox="1">
              <a:spLocks noChangeArrowheads="1"/>
            </p:cNvSpPr>
            <p:nvPr/>
          </p:nvSpPr>
          <p:spPr bwMode="auto">
            <a:xfrm>
              <a:off x="158" y="2387"/>
              <a:ext cx="5307"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a:t>     </a:t>
              </a:r>
              <a:r>
                <a:rPr lang="zh-CN" altLang="en-US" sz="2800" b="1"/>
                <a:t>反应分析方法或测量系统存在的系统误差的综合指标，它</a:t>
              </a:r>
              <a:r>
                <a:rPr lang="zh-CN" altLang="en-US" sz="2800" b="1">
                  <a:solidFill>
                    <a:schemeClr val="tx2"/>
                  </a:solidFill>
                </a:rPr>
                <a:t>决定</a:t>
              </a:r>
              <a:r>
                <a:rPr lang="zh-CN" altLang="en-US" sz="2800" b="1"/>
                <a:t>着</a:t>
              </a:r>
              <a:r>
                <a:rPr lang="zh-CN" altLang="en-US" sz="2800" b="1">
                  <a:solidFill>
                    <a:schemeClr val="tx2"/>
                  </a:solidFill>
                </a:rPr>
                <a:t>分析结果的可靠性</a:t>
              </a:r>
              <a:r>
                <a:rPr lang="zh-CN" altLang="en-US" sz="2800" b="1"/>
                <a:t>。评价准确性的方法有</a:t>
              </a:r>
              <a:r>
                <a:rPr lang="zh-CN" altLang="en-US" sz="2800" b="1">
                  <a:solidFill>
                    <a:srgbClr val="CC0099"/>
                  </a:solidFill>
                </a:rPr>
                <a:t>标准试样分析</a:t>
              </a:r>
              <a:r>
                <a:rPr lang="zh-CN" altLang="en-US" sz="2800" b="1"/>
                <a:t>、</a:t>
              </a:r>
              <a:r>
                <a:rPr lang="zh-CN" altLang="en-US" sz="2800" b="1">
                  <a:solidFill>
                    <a:srgbClr val="CC0099"/>
                  </a:solidFill>
                </a:rPr>
                <a:t>回收率测定</a:t>
              </a:r>
              <a:r>
                <a:rPr lang="zh-CN" altLang="en-US" sz="2800" b="1"/>
                <a:t>、</a:t>
              </a:r>
              <a:r>
                <a:rPr lang="zh-CN" altLang="en-US" sz="2800" b="1">
                  <a:solidFill>
                    <a:srgbClr val="CC0099"/>
                  </a:solidFill>
                </a:rPr>
                <a:t>不同方法比较</a:t>
              </a:r>
            </a:p>
          </p:txBody>
        </p:sp>
      </p:grpSp>
    </p:spTree>
    <p:extLst>
      <p:ext uri="{BB962C8B-B14F-4D97-AF65-F5344CB8AC3E}">
        <p14:creationId xmlns:p14="http://schemas.microsoft.com/office/powerpoint/2010/main" val="587993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92"/>
                                        </p:tgtEl>
                                        <p:attrNameLst>
                                          <p:attrName>style.visibility</p:attrName>
                                        </p:attrNameLst>
                                      </p:cBhvr>
                                      <p:to>
                                        <p:strVal val="visible"/>
                                      </p:to>
                                    </p:set>
                                    <p:animEffect transition="in" filter="blinds(horizontal)">
                                      <p:cBhvr>
                                        <p:cTn id="7" dur="500"/>
                                        <p:tgtEl>
                                          <p:spTgt spid="20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250827" y="333375"/>
            <a:ext cx="1584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3600" b="1">
                <a:solidFill>
                  <a:schemeClr val="hlink"/>
                </a:solidFill>
              </a:rPr>
              <a:t>精密性</a:t>
            </a:r>
          </a:p>
        </p:txBody>
      </p:sp>
      <p:sp>
        <p:nvSpPr>
          <p:cNvPr id="22533" name="Text Box 5"/>
          <p:cNvSpPr txBox="1">
            <a:spLocks noChangeArrowheads="1"/>
          </p:cNvSpPr>
          <p:nvPr/>
        </p:nvSpPr>
        <p:spPr bwMode="auto">
          <a:xfrm>
            <a:off x="250827" y="1268415"/>
            <a:ext cx="813752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en-US" altLang="zh-CN" sz="2800" b="1"/>
              <a:t>    </a:t>
            </a:r>
            <a:r>
              <a:rPr lang="zh-CN" altLang="en-US" sz="2800" b="1"/>
              <a:t>表示测定值有无良好的重现性（</a:t>
            </a:r>
            <a:r>
              <a:rPr lang="zh-CN" altLang="en-US" sz="2800" b="1">
                <a:latin typeface="Arial" charset="0"/>
              </a:rPr>
              <a:t>“</a:t>
            </a:r>
            <a:r>
              <a:rPr lang="zh-CN" altLang="en-US" sz="2800" b="1"/>
              <a:t>室内精密度</a:t>
            </a:r>
            <a:r>
              <a:rPr lang="zh-CN" altLang="en-US" sz="2800" b="1">
                <a:latin typeface="Arial" charset="0"/>
              </a:rPr>
              <a:t>”</a:t>
            </a:r>
            <a:r>
              <a:rPr lang="zh-CN" altLang="en-US" sz="2800" b="1"/>
              <a:t>）和再现性（</a:t>
            </a:r>
            <a:r>
              <a:rPr lang="zh-CN" altLang="en-US" sz="2800" b="1">
                <a:latin typeface="Arial" charset="0"/>
              </a:rPr>
              <a:t>“</a:t>
            </a:r>
            <a:r>
              <a:rPr lang="zh-CN" altLang="en-US" sz="2800" b="1"/>
              <a:t>室间精密度</a:t>
            </a:r>
            <a:r>
              <a:rPr lang="zh-CN" altLang="en-US" sz="2800" b="1">
                <a:latin typeface="Arial" charset="0"/>
              </a:rPr>
              <a:t>”</a:t>
            </a:r>
            <a:r>
              <a:rPr lang="zh-CN" altLang="en-US" sz="2800" b="1"/>
              <a:t>），它</a:t>
            </a:r>
            <a:r>
              <a:rPr lang="zh-CN" altLang="en-US" sz="2800" b="1">
                <a:solidFill>
                  <a:schemeClr val="tx2"/>
                </a:solidFill>
              </a:rPr>
              <a:t>反映分析方法或测量系统存在的随机误差的大小</a:t>
            </a:r>
          </a:p>
        </p:txBody>
      </p:sp>
      <p:sp>
        <p:nvSpPr>
          <p:cNvPr id="22534" name="Text Box 6"/>
          <p:cNvSpPr txBox="1">
            <a:spLocks noChangeArrowheads="1"/>
          </p:cNvSpPr>
          <p:nvPr/>
        </p:nvSpPr>
        <p:spPr bwMode="auto">
          <a:xfrm>
            <a:off x="611188" y="2924177"/>
            <a:ext cx="8280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solidFill>
                  <a:srgbClr val="3333FF"/>
                </a:solidFill>
              </a:rPr>
              <a:t>重现性：</a:t>
            </a:r>
            <a:r>
              <a:rPr lang="zh-CN" altLang="en-US" sz="2800" b="1"/>
              <a:t>以绝对偏差和相对偏差表示</a:t>
            </a:r>
          </a:p>
          <a:p>
            <a:pPr eaLnBrk="1" hangingPunct="1">
              <a:spcBef>
                <a:spcPct val="50000"/>
              </a:spcBef>
              <a:defRPr/>
            </a:pPr>
            <a:r>
              <a:rPr lang="zh-CN" altLang="en-US" sz="2800" b="1"/>
              <a:t>         主要用于</a:t>
            </a:r>
            <a:r>
              <a:rPr lang="zh-CN" altLang="en-US" sz="2800" b="1">
                <a:solidFill>
                  <a:srgbClr val="CC0099"/>
                </a:solidFill>
              </a:rPr>
              <a:t>实验室内部</a:t>
            </a:r>
            <a:r>
              <a:rPr lang="zh-CN" altLang="en-US" sz="2800" b="1"/>
              <a:t>的质量控制</a:t>
            </a:r>
          </a:p>
        </p:txBody>
      </p:sp>
      <p:sp>
        <p:nvSpPr>
          <p:cNvPr id="22535" name="Text Box 7"/>
          <p:cNvSpPr txBox="1">
            <a:spLocks noChangeArrowheads="1"/>
          </p:cNvSpPr>
          <p:nvPr/>
        </p:nvSpPr>
        <p:spPr bwMode="auto">
          <a:xfrm>
            <a:off x="611188" y="4292600"/>
            <a:ext cx="8208962"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hangingPunct="1">
              <a:spcBef>
                <a:spcPct val="50000"/>
              </a:spcBef>
              <a:defRPr/>
            </a:pPr>
            <a:r>
              <a:rPr lang="zh-CN" altLang="en-US" sz="2800" b="1">
                <a:solidFill>
                  <a:srgbClr val="3333FF"/>
                </a:solidFill>
              </a:rPr>
              <a:t>再现性：</a:t>
            </a:r>
            <a:r>
              <a:rPr lang="zh-CN" altLang="en-US" sz="2800" b="1"/>
              <a:t>以相对平均偏差表示</a:t>
            </a:r>
          </a:p>
          <a:p>
            <a:pPr eaLnBrk="1" hangingPunct="1">
              <a:spcBef>
                <a:spcPct val="50000"/>
              </a:spcBef>
              <a:defRPr/>
            </a:pPr>
            <a:r>
              <a:rPr lang="zh-CN" altLang="en-US" sz="2800" b="1"/>
              <a:t>         主要用于</a:t>
            </a:r>
            <a:r>
              <a:rPr lang="zh-CN" altLang="en-US" sz="2800" b="1">
                <a:solidFill>
                  <a:srgbClr val="CC0099"/>
                </a:solidFill>
              </a:rPr>
              <a:t>实验室间</a:t>
            </a:r>
            <a:r>
              <a:rPr lang="zh-CN" altLang="en-US" sz="2800" b="1"/>
              <a:t>的质控考核或</a:t>
            </a:r>
            <a:r>
              <a:rPr lang="zh-CN" altLang="en-US" sz="2800" b="1">
                <a:solidFill>
                  <a:srgbClr val="CC0099"/>
                </a:solidFill>
              </a:rPr>
              <a:t>实验室间</a:t>
            </a:r>
            <a:r>
              <a:rPr lang="zh-CN" altLang="en-US" sz="2800" b="1"/>
              <a:t/>
            </a:r>
            <a:br>
              <a:rPr lang="zh-CN" altLang="en-US" sz="2800" b="1"/>
            </a:br>
            <a:r>
              <a:rPr lang="zh-CN" altLang="en-US" sz="2800" b="1"/>
              <a:t>         的相互检验</a:t>
            </a:r>
          </a:p>
        </p:txBody>
      </p:sp>
    </p:spTree>
    <p:extLst>
      <p:ext uri="{BB962C8B-B14F-4D97-AF65-F5344CB8AC3E}">
        <p14:creationId xmlns:p14="http://schemas.microsoft.com/office/powerpoint/2010/main" val="174111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blinds(horizontal)">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5"/>
                                        </p:tgtEl>
                                        <p:attrNameLst>
                                          <p:attrName>style.visibility</p:attrName>
                                        </p:attrNameLst>
                                      </p:cBhvr>
                                      <p:to>
                                        <p:strVal val="visible"/>
                                      </p:to>
                                    </p:set>
                                    <p:animEffect transition="in" filter="blinds(horizontal)">
                                      <p:cBhvr>
                                        <p:cTn id="12" dur="500"/>
                                        <p:tgtEl>
                                          <p:spTgt spid="2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Grp="1" noChangeArrowheads="1"/>
          </p:cNvSpPr>
          <p:nvPr>
            <p:ph idx="1"/>
          </p:nvPr>
        </p:nvSpPr>
        <p:spPr>
          <a:xfrm>
            <a:off x="395288" y="1054100"/>
            <a:ext cx="6553200" cy="5111750"/>
          </a:xfrm>
        </p:spPr>
        <p:txBody>
          <a:bodyPr/>
          <a:lstStyle/>
          <a:p>
            <a:pPr marL="1254125" indent="-1254125">
              <a:spcBef>
                <a:spcPct val="50000"/>
              </a:spcBef>
              <a:buNone/>
            </a:pPr>
            <a:r>
              <a:rPr lang="zh-CN" altLang="en-US" sz="2400" b="1">
                <a:solidFill>
                  <a:srgbClr val="FF0000"/>
                </a:solidFill>
                <a:latin typeface="Times New Roman" charset="0"/>
                <a:ea typeface="黑体" charset="-122"/>
              </a:rPr>
              <a:t>平行性</a:t>
            </a:r>
            <a:r>
              <a:rPr lang="zh-CN" altLang="en-US" sz="2400" b="1">
                <a:solidFill>
                  <a:schemeClr val="folHlink"/>
                </a:solidFill>
                <a:latin typeface="Times New Roman" charset="0"/>
                <a:ea typeface="黑体" charset="-122"/>
              </a:rPr>
              <a:t>：</a:t>
            </a:r>
            <a:r>
              <a:rPr lang="zh-CN" altLang="en-US" sz="2400" b="1">
                <a:latin typeface="Times New Roman" charset="0"/>
                <a:ea typeface="黑体" charset="-122"/>
              </a:rPr>
              <a:t>同一实验室，分析人员、分析设备和分析时间都相同，用同一分析方法对同一样品进行双份或多份平行样测定，所得结果之间的符合程度。 </a:t>
            </a:r>
          </a:p>
          <a:p>
            <a:pPr marL="1254125" indent="-1254125">
              <a:spcBef>
                <a:spcPct val="50000"/>
              </a:spcBef>
              <a:buNone/>
            </a:pPr>
            <a:r>
              <a:rPr lang="zh-CN" altLang="en-US" sz="2400" b="1">
                <a:solidFill>
                  <a:srgbClr val="FF0000"/>
                </a:solidFill>
                <a:latin typeface="Times New Roman" charset="0"/>
                <a:ea typeface="黑体" charset="-122"/>
              </a:rPr>
              <a:t>重复性</a:t>
            </a:r>
            <a:r>
              <a:rPr lang="zh-CN" altLang="en-US" sz="2400" b="1">
                <a:solidFill>
                  <a:schemeClr val="folHlink"/>
                </a:solidFill>
                <a:latin typeface="Times New Roman" charset="0"/>
                <a:ea typeface="黑体" charset="-122"/>
              </a:rPr>
              <a:t>：</a:t>
            </a:r>
            <a:r>
              <a:rPr lang="zh-CN" altLang="en-US" sz="2400" b="1">
                <a:latin typeface="Times New Roman" charset="0"/>
                <a:ea typeface="黑体" charset="-122"/>
              </a:rPr>
              <a:t>同一实验室，分析人员、分析设备和分析时间中的任一项不相同，用同一分析方法对同一样品进行两次或两次以上独立测定结果之间的符合程度。</a:t>
            </a:r>
          </a:p>
          <a:p>
            <a:pPr marL="1254125" indent="-1254125">
              <a:spcBef>
                <a:spcPct val="50000"/>
              </a:spcBef>
              <a:buNone/>
            </a:pPr>
            <a:r>
              <a:rPr lang="zh-CN" altLang="en-US" sz="2400" b="1">
                <a:solidFill>
                  <a:srgbClr val="FF0000"/>
                </a:solidFill>
                <a:latin typeface="Times New Roman" charset="0"/>
                <a:ea typeface="黑体" charset="-122"/>
              </a:rPr>
              <a:t>再现性</a:t>
            </a:r>
            <a:r>
              <a:rPr lang="zh-CN" altLang="en-US" sz="2400" b="1">
                <a:solidFill>
                  <a:schemeClr val="folHlink"/>
                </a:solidFill>
                <a:latin typeface="Times New Roman" charset="0"/>
                <a:ea typeface="黑体" charset="-122"/>
              </a:rPr>
              <a:t>：</a:t>
            </a:r>
            <a:r>
              <a:rPr lang="zh-CN" altLang="en-US" sz="2400" b="1">
                <a:latin typeface="Times New Roman" charset="0"/>
                <a:ea typeface="黑体" charset="-122"/>
              </a:rPr>
              <a:t>用相同的分析方法，对同一样品在不同条件（实验室、分析人员、设备，时间）下获得的单个结果之间的接近程度。</a:t>
            </a:r>
          </a:p>
        </p:txBody>
      </p:sp>
      <p:sp>
        <p:nvSpPr>
          <p:cNvPr id="5126" name="Rectangle 6"/>
          <p:cNvSpPr>
            <a:spLocks noChangeArrowheads="1"/>
          </p:cNvSpPr>
          <p:nvPr/>
        </p:nvSpPr>
        <p:spPr bwMode="auto">
          <a:xfrm>
            <a:off x="7200900" y="1857377"/>
            <a:ext cx="183515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zh-CN" altLang="en-US" sz="2400">
                <a:solidFill>
                  <a:srgbClr val="FF0000"/>
                </a:solidFill>
                <a:latin typeface="Times New Roman" charset="0"/>
              </a:rPr>
              <a:t>室内精密度</a:t>
            </a:r>
          </a:p>
          <a:p>
            <a:pPr eaLnBrk="1" hangingPunct="1">
              <a:spcBef>
                <a:spcPct val="50000"/>
              </a:spcBef>
              <a:defRPr/>
            </a:pPr>
            <a:r>
              <a:rPr lang="zh-CN" altLang="en-US" sz="2400">
                <a:solidFill>
                  <a:srgbClr val="FF0000"/>
                </a:solidFill>
                <a:latin typeface="Times New Roman" charset="0"/>
              </a:rPr>
              <a:t>用绝对偏差和相对偏差表示</a:t>
            </a:r>
          </a:p>
        </p:txBody>
      </p:sp>
      <p:sp>
        <p:nvSpPr>
          <p:cNvPr id="5127" name="Rectangle 7"/>
          <p:cNvSpPr>
            <a:spLocks noChangeArrowheads="1"/>
          </p:cNvSpPr>
          <p:nvPr/>
        </p:nvSpPr>
        <p:spPr bwMode="auto">
          <a:xfrm>
            <a:off x="7199315" y="4365625"/>
            <a:ext cx="1944687"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tIns="0" bIns="0">
            <a:spAutoFit/>
          </a:bodyPr>
          <a:lstStyle/>
          <a:p>
            <a:pPr eaLnBrk="1" hangingPunct="1">
              <a:spcBef>
                <a:spcPct val="50000"/>
              </a:spcBef>
              <a:defRPr/>
            </a:pPr>
            <a:r>
              <a:rPr lang="zh-CN" altLang="en-US" sz="2400">
                <a:solidFill>
                  <a:srgbClr val="FF0000"/>
                </a:solidFill>
                <a:latin typeface="Times New Roman" charset="0"/>
              </a:rPr>
              <a:t>室间精密度</a:t>
            </a:r>
          </a:p>
          <a:p>
            <a:pPr eaLnBrk="1" hangingPunct="1">
              <a:spcBef>
                <a:spcPct val="50000"/>
              </a:spcBef>
              <a:defRPr/>
            </a:pPr>
            <a:r>
              <a:rPr lang="zh-CN" altLang="en-US" sz="2400">
                <a:solidFill>
                  <a:srgbClr val="FF0000"/>
                </a:solidFill>
                <a:latin typeface="Times New Roman" charset="0"/>
              </a:rPr>
              <a:t>用相对平均偏差表示</a:t>
            </a:r>
          </a:p>
        </p:txBody>
      </p:sp>
      <p:sp>
        <p:nvSpPr>
          <p:cNvPr id="5128" name="AutoShape 8"/>
          <p:cNvSpPr>
            <a:spLocks/>
          </p:cNvSpPr>
          <p:nvPr/>
        </p:nvSpPr>
        <p:spPr bwMode="auto">
          <a:xfrm>
            <a:off x="6948490" y="1773238"/>
            <a:ext cx="71437" cy="1655762"/>
          </a:xfrm>
          <a:prstGeom prst="rightBrace">
            <a:avLst>
              <a:gd name="adj1" fmla="val 193149"/>
              <a:gd name="adj2" fmla="val 50000"/>
            </a:avLst>
          </a:prstGeom>
          <a:noFill/>
          <a:ln w="381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0" bIns="0" anchor="ctr"/>
          <a:lstStyle/>
          <a:p>
            <a:pPr eaLnBrk="1" hangingPunct="1">
              <a:lnSpc>
                <a:spcPct val="180000"/>
              </a:lnSpc>
              <a:spcBef>
                <a:spcPct val="50000"/>
              </a:spcBef>
              <a:defRPr/>
            </a:pPr>
            <a:endParaRPr lang="zh-CN" altLang="en-US"/>
          </a:p>
        </p:txBody>
      </p:sp>
      <p:sp>
        <p:nvSpPr>
          <p:cNvPr id="5129" name="Line 9"/>
          <p:cNvSpPr>
            <a:spLocks noChangeShapeType="1"/>
          </p:cNvSpPr>
          <p:nvPr/>
        </p:nvSpPr>
        <p:spPr bwMode="auto">
          <a:xfrm>
            <a:off x="6804027" y="4941888"/>
            <a:ext cx="358775" cy="0"/>
          </a:xfrm>
          <a:prstGeom prst="line">
            <a:avLst/>
          </a:prstGeom>
          <a:noFill/>
          <a:ln w="381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tIns="0" bIns="0"/>
          <a:lstStyle/>
          <a:p>
            <a:pPr eaLnBrk="1" hangingPunct="1">
              <a:lnSpc>
                <a:spcPct val="180000"/>
              </a:lnSpc>
              <a:spcBef>
                <a:spcPct val="50000"/>
              </a:spcBef>
              <a:defRPr/>
            </a:pPr>
            <a:endParaRPr lang="zh-CN" altLang="en-US"/>
          </a:p>
        </p:txBody>
      </p:sp>
    </p:spTree>
    <p:extLst>
      <p:ext uri="{BB962C8B-B14F-4D97-AF65-F5344CB8AC3E}">
        <p14:creationId xmlns:p14="http://schemas.microsoft.com/office/powerpoint/2010/main" val="163401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noChangeArrowheads="1"/>
          </p:cNvSpPr>
          <p:nvPr>
            <p:ph idx="1"/>
          </p:nvPr>
        </p:nvSpPr>
        <p:spPr>
          <a:xfrm>
            <a:off x="684213" y="908052"/>
            <a:ext cx="8062912" cy="5356225"/>
          </a:xfrm>
        </p:spPr>
        <p:txBody>
          <a:bodyPr/>
          <a:lstStyle/>
          <a:p>
            <a:pPr marL="811213" indent="-811213">
              <a:buNone/>
            </a:pPr>
            <a:r>
              <a:rPr lang="zh-CN" altLang="en-US" b="1" dirty="0">
                <a:solidFill>
                  <a:srgbClr val="FF0000"/>
                </a:solidFill>
                <a:latin typeface="Times New Roman" charset="0"/>
                <a:ea typeface="黑体" charset="-122"/>
              </a:rPr>
              <a:t>关于分析方法精密度的几个应注意问题</a:t>
            </a:r>
          </a:p>
          <a:p>
            <a:pPr marL="811213" indent="-811213">
              <a:spcBef>
                <a:spcPct val="50000"/>
              </a:spcBef>
              <a:buNone/>
            </a:pPr>
            <a:r>
              <a:rPr lang="zh-CN" altLang="en-US" sz="2400" b="1" dirty="0">
                <a:latin typeface="宋体" charset="-122"/>
              </a:rPr>
              <a:t>（</a:t>
            </a:r>
            <a:r>
              <a:rPr lang="en-US" altLang="zh-CN" sz="2400" b="1" dirty="0">
                <a:latin typeface="宋体" charset="-122"/>
              </a:rPr>
              <a:t>1</a:t>
            </a:r>
            <a:r>
              <a:rPr lang="zh-CN" altLang="en-US" sz="2400" b="1" dirty="0">
                <a:latin typeface="宋体" charset="-122"/>
              </a:rPr>
              <a:t>）分析结果的精密度与</a:t>
            </a:r>
            <a:r>
              <a:rPr lang="zh-CN" altLang="en-US" sz="2400" b="1" dirty="0">
                <a:solidFill>
                  <a:srgbClr val="FF0000"/>
                </a:solidFill>
                <a:latin typeface="宋体" charset="-122"/>
              </a:rPr>
              <a:t>待测物质的浓度水平</a:t>
            </a:r>
            <a:r>
              <a:rPr lang="zh-CN" altLang="en-US" sz="2400" b="1" dirty="0">
                <a:latin typeface="宋体" charset="-122"/>
              </a:rPr>
              <a:t>有关，应取两个或两个以上不同浓度水平的样品进行分析方法精密度的检查。 </a:t>
            </a:r>
          </a:p>
          <a:p>
            <a:pPr marL="811213" indent="-811213">
              <a:spcBef>
                <a:spcPct val="50000"/>
              </a:spcBef>
              <a:buNone/>
            </a:pPr>
            <a:r>
              <a:rPr lang="zh-CN" altLang="en-US" sz="2400" b="1" dirty="0">
                <a:latin typeface="宋体" charset="-122"/>
              </a:rPr>
              <a:t>（</a:t>
            </a:r>
            <a:r>
              <a:rPr lang="en-US" altLang="zh-CN" sz="2400" b="1" dirty="0">
                <a:latin typeface="宋体" charset="-122"/>
              </a:rPr>
              <a:t>2</a:t>
            </a:r>
            <a:r>
              <a:rPr lang="zh-CN" altLang="en-US" sz="2400" b="1" dirty="0">
                <a:latin typeface="宋体" charset="-122"/>
              </a:rPr>
              <a:t>）精密度会因测定实验条件的改变而变动，最好将组成固定样品分为若干批分散在适当长的时期内进行</a:t>
            </a:r>
            <a:r>
              <a:rPr lang="zh-CN" altLang="en-US" sz="2400" b="1" dirty="0" smtClean="0">
                <a:latin typeface="宋体" charset="-122"/>
              </a:rPr>
              <a:t>分析，</a:t>
            </a:r>
            <a:r>
              <a:rPr lang="zh-CN" altLang="en-US" sz="2400" b="1" dirty="0">
                <a:latin typeface="宋体" charset="-122"/>
              </a:rPr>
              <a:t>检查精密度。</a:t>
            </a:r>
          </a:p>
          <a:p>
            <a:pPr marL="811213" indent="-811213">
              <a:spcBef>
                <a:spcPct val="50000"/>
              </a:spcBef>
              <a:buNone/>
            </a:pPr>
            <a:r>
              <a:rPr lang="zh-CN" altLang="en-US" sz="2400" b="1" dirty="0">
                <a:latin typeface="宋体" charset="-122"/>
              </a:rPr>
              <a:t>（</a:t>
            </a:r>
            <a:r>
              <a:rPr lang="en-US" altLang="zh-CN" sz="2400" b="1" dirty="0">
                <a:latin typeface="宋体" charset="-122"/>
              </a:rPr>
              <a:t>3</a:t>
            </a:r>
            <a:r>
              <a:rPr lang="zh-CN" altLang="en-US" sz="2400" b="1" dirty="0">
                <a:latin typeface="宋体" charset="-122"/>
              </a:rPr>
              <a:t>）要有足够的测定次数。</a:t>
            </a:r>
          </a:p>
          <a:p>
            <a:pPr marL="811213" indent="-811213">
              <a:spcBef>
                <a:spcPct val="50000"/>
              </a:spcBef>
              <a:buNone/>
            </a:pPr>
            <a:r>
              <a:rPr lang="zh-CN" altLang="en-US" sz="2400" b="1" dirty="0">
                <a:latin typeface="宋体" charset="-122"/>
              </a:rPr>
              <a:t>（</a:t>
            </a:r>
            <a:r>
              <a:rPr lang="en-US" altLang="zh-CN" sz="2400" b="1" dirty="0">
                <a:latin typeface="宋体" charset="-122"/>
              </a:rPr>
              <a:t>4</a:t>
            </a:r>
            <a:r>
              <a:rPr lang="zh-CN" altLang="en-US" sz="2400" b="1" dirty="0">
                <a:latin typeface="宋体" charset="-122"/>
              </a:rPr>
              <a:t>）以分析标准溶液的办法了解方法精密度</a:t>
            </a:r>
            <a:r>
              <a:rPr lang="zh-CN" altLang="en-US" sz="2400" b="1" dirty="0" smtClean="0">
                <a:latin typeface="宋体" charset="-122"/>
              </a:rPr>
              <a:t>，与</a:t>
            </a:r>
            <a:r>
              <a:rPr lang="zh-CN" altLang="en-US" sz="2400" b="1" dirty="0">
                <a:latin typeface="宋体" charset="-122"/>
              </a:rPr>
              <a:t>分析实际样品的精密度存在一定的差异。 </a:t>
            </a:r>
          </a:p>
          <a:p>
            <a:pPr marL="811213" indent="-811213">
              <a:spcBef>
                <a:spcPct val="50000"/>
              </a:spcBef>
              <a:buNone/>
            </a:pPr>
            <a:r>
              <a:rPr lang="zh-CN" altLang="en-US" sz="2400" b="1" dirty="0">
                <a:latin typeface="宋体" charset="-122"/>
              </a:rPr>
              <a:t>（</a:t>
            </a:r>
            <a:r>
              <a:rPr lang="en-US" altLang="zh-CN" sz="2400" b="1" dirty="0">
                <a:latin typeface="宋体" charset="-122"/>
              </a:rPr>
              <a:t>5</a:t>
            </a:r>
            <a:r>
              <a:rPr lang="zh-CN" altLang="en-US" sz="2400" b="1" dirty="0">
                <a:latin typeface="宋体" charset="-122"/>
              </a:rPr>
              <a:t>）准确度高的数据必须具有高的精密度，精密度高的数据不一定准确度高。</a:t>
            </a:r>
            <a:endParaRPr lang="zh-CN" altLang="en-US" b="1" dirty="0">
              <a:latin typeface="宋体" charset="-122"/>
            </a:endParaRPr>
          </a:p>
        </p:txBody>
      </p:sp>
    </p:spTree>
    <p:extLst>
      <p:ext uri="{BB962C8B-B14F-4D97-AF65-F5344CB8AC3E}">
        <p14:creationId xmlns:p14="http://schemas.microsoft.com/office/powerpoint/2010/main" val="2050985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4823</Words>
  <Application>Microsoft Macintosh PowerPoint</Application>
  <PresentationFormat>全屏显示(4:3)</PresentationFormat>
  <Paragraphs>544</Paragraphs>
  <Slides>57</Slides>
  <Notes>56</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75" baseType="lpstr">
      <vt:lpstr>Calibri</vt:lpstr>
      <vt:lpstr>Calibri Light</vt:lpstr>
      <vt:lpstr>DengXian</vt:lpstr>
      <vt:lpstr>Symbol</vt:lpstr>
      <vt:lpstr>Tahoma</vt:lpstr>
      <vt:lpstr>Times New Roman</vt:lpstr>
      <vt:lpstr>Wingdings</vt:lpstr>
      <vt:lpstr>Wingdings 2</vt:lpstr>
      <vt:lpstr>等线</vt:lpstr>
      <vt:lpstr>等线 Light</vt:lpstr>
      <vt:lpstr>黑体</vt:lpstr>
      <vt:lpstr>楷体_GB2312</vt:lpstr>
      <vt:lpstr>宋体</vt:lpstr>
      <vt:lpstr>Arial</vt:lpstr>
      <vt:lpstr>Office 主题</vt:lpstr>
      <vt:lpstr>默认设计模板</vt:lpstr>
      <vt:lpstr>Equation</vt:lpstr>
      <vt:lpstr>位图图像</vt:lpstr>
      <vt:lpstr>第4章   分析化学中的质量保证与质量控制 </vt:lpstr>
      <vt:lpstr>PowerPoint 演示文稿</vt:lpstr>
      <vt:lpstr>PowerPoint 演示文稿</vt:lpstr>
      <vt:lpstr>分析测试的质量保证        Quality Assurance (QA)</vt:lpstr>
      <vt:lpstr>4. 1 .1分析结果的可靠性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分析方法的可靠性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采样过程质量保证的基本要求 </vt:lpstr>
      <vt:lpstr>采样过程质量保证的控制措施 </vt:lpstr>
      <vt:lpstr>2 分析中的质量保证和质量控制</vt:lpstr>
      <vt:lpstr>PowerPoint 演示文稿</vt:lpstr>
      <vt:lpstr>PowerPoint 演示文稿</vt:lpstr>
      <vt:lpstr>实验室环境</vt:lpstr>
      <vt:lpstr>PowerPoint 演示文稿</vt:lpstr>
      <vt:lpstr>PowerPoint 演示文稿</vt:lpstr>
      <vt:lpstr>PowerPoint 演示文稿</vt:lpstr>
      <vt:lpstr>实验分析质控程序 </vt:lpstr>
      <vt:lpstr>常规质量控制技术 </vt:lpstr>
      <vt:lpstr>分析检测中质量控制的标准化操作程序 </vt:lpstr>
      <vt:lpstr>各类质量控制技术的比较 </vt:lpstr>
      <vt:lpstr>质控图 </vt:lpstr>
      <vt:lpstr>质控图</vt:lpstr>
      <vt:lpstr>质控图原理</vt:lpstr>
      <vt:lpstr>实验室内部评定——控制图 Control chart</vt:lpstr>
      <vt:lpstr>PowerPoint 演示文稿</vt:lpstr>
      <vt:lpstr>实验室间质量控制</vt:lpstr>
      <vt:lpstr>实验室间质量控制内容</vt:lpstr>
      <vt:lpstr>实验室质量审核</vt:lpstr>
      <vt:lpstr>PowerPoint 演示文稿</vt:lpstr>
      <vt:lpstr>质量保证综合评价分析</vt:lpstr>
      <vt:lpstr>3 实验室质量保证体系 </vt:lpstr>
      <vt:lpstr>实验室质量保证体系的各个方面示意图</vt:lpstr>
      <vt:lpstr>4.4 标准方法与标准物质 </vt:lpstr>
      <vt:lpstr>分析方法标准</vt:lpstr>
      <vt:lpstr>标准方法</vt:lpstr>
      <vt:lpstr>标准分析方法的研究程序</vt:lpstr>
      <vt:lpstr>PowerPoint 演示文稿</vt:lpstr>
      <vt:lpstr>PowerPoint 演示文稿</vt:lpstr>
      <vt:lpstr>标准物质的作用</vt:lpstr>
      <vt:lpstr>标准物质与标准样品 </vt:lpstr>
      <vt:lpstr>标准物质的分类和选择原则 </vt:lpstr>
      <vt:lpstr>标准样品（实物标准） </vt:lpstr>
      <vt:lpstr>PowerPoint 演示文稿</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13</cp:revision>
  <dcterms:created xsi:type="dcterms:W3CDTF">2024-02-25T14:29:45Z</dcterms:created>
  <dcterms:modified xsi:type="dcterms:W3CDTF">2025-03-02T15:05:41Z</dcterms:modified>
</cp:coreProperties>
</file>