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77" r:id="rId2"/>
    <p:sldId id="278" r:id="rId3"/>
    <p:sldId id="634" r:id="rId4"/>
    <p:sldId id="635" r:id="rId5"/>
    <p:sldId id="281" r:id="rId6"/>
    <p:sldId id="282" r:id="rId7"/>
    <p:sldId id="636" r:id="rId8"/>
    <p:sldId id="637" r:id="rId9"/>
    <p:sldId id="638" r:id="rId10"/>
    <p:sldId id="639" r:id="rId11"/>
    <p:sldId id="284" r:id="rId12"/>
    <p:sldId id="640" r:id="rId13"/>
    <p:sldId id="285" r:id="rId14"/>
    <p:sldId id="286" r:id="rId15"/>
    <p:sldId id="641" r:id="rId16"/>
    <p:sldId id="642" r:id="rId17"/>
    <p:sldId id="288" r:id="rId18"/>
    <p:sldId id="643" r:id="rId19"/>
    <p:sldId id="294" r:id="rId20"/>
    <p:sldId id="644" r:id="rId21"/>
    <p:sldId id="290" r:id="rId22"/>
    <p:sldId id="645" r:id="rId23"/>
    <p:sldId id="292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63"/>
    <p:restoredTop sz="94541"/>
  </p:normalViewPr>
  <p:slideViewPr>
    <p:cSldViewPr snapToGrid="0" snapToObjects="1">
      <p:cViewPr varScale="1">
        <p:scale>
          <a:sx n="42" d="100"/>
          <a:sy n="42" d="100"/>
        </p:scale>
        <p:origin x="3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0FD67-7037-F94B-818F-0F0043BB2AD3}" type="datetimeFigureOut">
              <a:rPr kumimoji="1" lang="zh-CN" altLang="en-US" smtClean="0"/>
              <a:t>2025/6/23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20644-A584-2541-8739-F9EA544956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09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86B1-6FD5-4449-AFCB-71933AE40AB6}" type="datetimeFigureOut">
              <a:rPr kumimoji="1" lang="zh-CN" altLang="en-US" smtClean="0"/>
              <a:t>2025/6/23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1B00-D1BF-424D-B04E-3DCA76E4E5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52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86B1-6FD5-4449-AFCB-71933AE40AB6}" type="datetimeFigureOut">
              <a:rPr kumimoji="1" lang="zh-CN" altLang="en-US" smtClean="0"/>
              <a:t>2025/6/23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1B00-D1BF-424D-B04E-3DCA76E4E5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370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86B1-6FD5-4449-AFCB-71933AE40AB6}" type="datetimeFigureOut">
              <a:rPr kumimoji="1" lang="zh-CN" altLang="en-US" smtClean="0"/>
              <a:t>2025/6/23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1B00-D1BF-424D-B04E-3DCA76E4E5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20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86B1-6FD5-4449-AFCB-71933AE40AB6}" type="datetimeFigureOut">
              <a:rPr kumimoji="1" lang="zh-CN" altLang="en-US" smtClean="0"/>
              <a:t>2025/6/23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1B00-D1BF-424D-B04E-3DCA76E4E5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3448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86B1-6FD5-4449-AFCB-71933AE40AB6}" type="datetimeFigureOut">
              <a:rPr kumimoji="1" lang="zh-CN" altLang="en-US" smtClean="0"/>
              <a:t>2025/6/23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1B00-D1BF-424D-B04E-3DCA76E4E5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643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86B1-6FD5-4449-AFCB-71933AE40AB6}" type="datetimeFigureOut">
              <a:rPr kumimoji="1" lang="zh-CN" altLang="en-US" smtClean="0"/>
              <a:t>2025/6/23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1B00-D1BF-424D-B04E-3DCA76E4E5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509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86B1-6FD5-4449-AFCB-71933AE40AB6}" type="datetimeFigureOut">
              <a:rPr kumimoji="1" lang="zh-CN" altLang="en-US" smtClean="0"/>
              <a:t>2025/6/23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1B00-D1BF-424D-B04E-3DCA76E4E5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88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86B1-6FD5-4449-AFCB-71933AE40AB6}" type="datetimeFigureOut">
              <a:rPr kumimoji="1" lang="zh-CN" altLang="en-US" smtClean="0"/>
              <a:t>2025/6/23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1B00-D1BF-424D-B04E-3DCA76E4E5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16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86B1-6FD5-4449-AFCB-71933AE40AB6}" type="datetimeFigureOut">
              <a:rPr kumimoji="1" lang="zh-CN" altLang="en-US" smtClean="0"/>
              <a:t>2025/6/23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1B00-D1BF-424D-B04E-3DCA76E4E5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788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86B1-6FD5-4449-AFCB-71933AE40AB6}" type="datetimeFigureOut">
              <a:rPr kumimoji="1" lang="zh-CN" altLang="en-US" smtClean="0"/>
              <a:t>2025/6/23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1B00-D1BF-424D-B04E-3DCA76E4E5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194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86B1-6FD5-4449-AFCB-71933AE40AB6}" type="datetimeFigureOut">
              <a:rPr kumimoji="1" lang="zh-CN" altLang="en-US" smtClean="0"/>
              <a:t>2025/6/23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21B00-D1BF-424D-B04E-3DCA76E4E5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82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886B1-6FD5-4449-AFCB-71933AE40AB6}" type="datetimeFigureOut">
              <a:rPr kumimoji="1" lang="zh-CN" altLang="en-US" smtClean="0"/>
              <a:t>2025/6/23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21B00-D1BF-424D-B04E-3DCA76E4E5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387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377" name="图片 1" descr="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-17992"/>
            <a:ext cx="12192000" cy="684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78" name="图片 3" descr="a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219076"/>
            <a:ext cx="12225867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79" name="图片 4" descr="a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6342" y="1087967"/>
            <a:ext cx="10186458" cy="5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80" name="图片 7" descr="ac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925" y="328084"/>
            <a:ext cx="2496608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9381" name="文本框 8"/>
          <p:cNvSpPr txBox="1">
            <a:spLocks noChangeArrowheads="1"/>
          </p:cNvSpPr>
          <p:nvPr/>
        </p:nvSpPr>
        <p:spPr bwMode="auto">
          <a:xfrm>
            <a:off x="386292" y="211667"/>
            <a:ext cx="4417528" cy="65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30000"/>
              </a:lnSpc>
              <a:spcAft>
                <a:spcPts val="1000"/>
              </a:spcAft>
              <a:buFont typeface="Arial" charset="0"/>
              <a:buChar char="●"/>
              <a:defRPr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FFFFFF"/>
                </a:solidFill>
                <a:latin typeface="微软雅黑" charset="-122"/>
              </a:rPr>
              <a:t>复习</a:t>
            </a:r>
          </a:p>
        </p:txBody>
      </p:sp>
      <p:sp>
        <p:nvSpPr>
          <p:cNvPr id="9" name="矩形 8"/>
          <p:cNvSpPr/>
          <p:nvPr/>
        </p:nvSpPr>
        <p:spPr>
          <a:xfrm>
            <a:off x="386291" y="1921477"/>
            <a:ext cx="1146937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/>
              <a:t>①这个新时代，是承前启后、继往开来、在新的历史条件下继续夺取中国特色社会主义伟大胜利的时代。</a:t>
            </a:r>
          </a:p>
          <a:p>
            <a:r>
              <a:rPr lang="zh-CN" altLang="zh-CN" sz="2800" dirty="0"/>
              <a:t>②这个新时代，是决胜全面建成小康社会、进而全面建设社会主义现代化强国的时代。</a:t>
            </a:r>
          </a:p>
          <a:p>
            <a:r>
              <a:rPr lang="zh-CN" altLang="zh-CN" sz="2800" dirty="0"/>
              <a:t>③这个新时代，是全国各族人民团结奋斗、不断创造美好生活、逐步实现全体人民共同富裕的时代。</a:t>
            </a:r>
          </a:p>
          <a:p>
            <a:r>
              <a:rPr lang="zh-CN" altLang="zh-CN" sz="2800" dirty="0"/>
              <a:t>④这个新时代，是全体中华儿女戮力同心、奋力实现</a:t>
            </a:r>
            <a:r>
              <a:rPr lang="zh-CN" altLang="zh-CN" sz="2800" dirty="0">
                <a:solidFill>
                  <a:srgbClr val="FF0000"/>
                </a:solidFill>
              </a:rPr>
              <a:t>中华民族伟大复兴中国梦</a:t>
            </a:r>
            <a:r>
              <a:rPr lang="zh-CN" altLang="zh-CN" sz="2800" dirty="0"/>
              <a:t>的时代。</a:t>
            </a:r>
          </a:p>
          <a:p>
            <a:r>
              <a:rPr lang="zh-CN" altLang="zh-CN" sz="2800" dirty="0"/>
              <a:t>⑤这个新时代，是我国日益走近世界舞台中央、不断为人类做出更大贡献的时代。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392767" y="1208544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新时代（</a:t>
            </a:r>
            <a:r>
              <a:rPr kumimoji="1" lang="en-US" altLang="zh-CN" sz="3600" dirty="0">
                <a:latin typeface="SimHei" charset="-122"/>
                <a:ea typeface="SimHei" charset="-122"/>
                <a:cs typeface="SimHei" charset="-122"/>
              </a:rPr>
              <a:t>2012-</a:t>
            </a:r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）   </a:t>
            </a:r>
            <a:r>
              <a:rPr kumimoji="1" lang="en-US" altLang="zh-CN" sz="3600" dirty="0">
                <a:latin typeface="SimHei" charset="-122"/>
                <a:ea typeface="SimHei" charset="-122"/>
                <a:cs typeface="SimHei" charset="-122"/>
              </a:rPr>
              <a:t>P2</a:t>
            </a:r>
            <a:endParaRPr kumimoji="1" lang="zh-CN" altLang="en-US" sz="36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514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377" name="图片 1" descr="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-17992"/>
            <a:ext cx="12192000" cy="684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78" name="图片 3" descr="a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219076"/>
            <a:ext cx="12225867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79" name="图片 4" descr="a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6342" y="1087967"/>
            <a:ext cx="10186458" cy="5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80" name="图片 7" descr="ac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925" y="328084"/>
            <a:ext cx="2496608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9381" name="文本框 8"/>
          <p:cNvSpPr txBox="1">
            <a:spLocks noChangeArrowheads="1"/>
          </p:cNvSpPr>
          <p:nvPr/>
        </p:nvSpPr>
        <p:spPr bwMode="auto">
          <a:xfrm>
            <a:off x="386292" y="211667"/>
            <a:ext cx="4417528" cy="65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30000"/>
              </a:lnSpc>
              <a:spcAft>
                <a:spcPts val="1000"/>
              </a:spcAft>
              <a:buFont typeface="Arial" charset="0"/>
              <a:buChar char="●"/>
              <a:defRPr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FFFFFF"/>
                </a:solidFill>
                <a:latin typeface="微软雅黑" charset="-122"/>
              </a:rPr>
              <a:t>复习</a:t>
            </a:r>
          </a:p>
        </p:txBody>
      </p:sp>
      <p:sp>
        <p:nvSpPr>
          <p:cNvPr id="9" name="矩形 8"/>
          <p:cNvSpPr/>
          <p:nvPr/>
        </p:nvSpPr>
        <p:spPr>
          <a:xfrm>
            <a:off x="386292" y="1975453"/>
            <a:ext cx="10565487" cy="6478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rgbClr val="161616"/>
                </a:solidFill>
                <a:effectLst/>
                <a:latin typeface="+mn-ea"/>
                <a:cs typeface="Times New Roman" panose="02020603050405020304" pitchFamily="18" charset="0"/>
              </a:rPr>
              <a:t>大学生如何实现人生理想？ </a:t>
            </a:r>
            <a:r>
              <a:rPr lang="en-US" altLang="zh-CN" sz="2800" kern="100" dirty="0">
                <a:solidFill>
                  <a:srgbClr val="161616"/>
                </a:solidFill>
                <a:effectLst/>
                <a:latin typeface="+mn-ea"/>
                <a:cs typeface="Times New Roman" panose="02020603050405020304" pitchFamily="18" charset="0"/>
              </a:rPr>
              <a:t>   P64</a:t>
            </a:r>
            <a:r>
              <a:rPr lang="zh-CN" altLang="zh-CN" sz="2800" dirty="0">
                <a:effectLst/>
                <a:latin typeface="+mn-ea"/>
              </a:rPr>
              <a:t> </a:t>
            </a:r>
            <a:endParaRPr lang="en-US" altLang="zh-CN" sz="2800" dirty="0">
              <a:effectLst/>
              <a:latin typeface="+mn-ea"/>
            </a:endParaRPr>
          </a:p>
          <a:p>
            <a:pPr indent="342900" algn="just">
              <a:lnSpc>
                <a:spcPct val="120000"/>
              </a:lnSpc>
              <a:spcAft>
                <a:spcPts val="2500"/>
              </a:spcAft>
            </a:pPr>
            <a:r>
              <a:rPr lang="zh-CN" altLang="zh-CN" sz="2800" kern="100" dirty="0">
                <a:solidFill>
                  <a:srgbClr val="161616"/>
                </a:solidFill>
                <a:effectLst/>
                <a:latin typeface="+mn-ea"/>
              </a:rPr>
              <a:t>（</a:t>
            </a:r>
            <a:r>
              <a:rPr lang="en-US" altLang="zh-CN" sz="2800" kern="100" dirty="0">
                <a:solidFill>
                  <a:srgbClr val="161616"/>
                </a:solidFill>
                <a:effectLst/>
                <a:latin typeface="+mn-ea"/>
              </a:rPr>
              <a:t>1</a:t>
            </a:r>
            <a:r>
              <a:rPr lang="zh-CN" altLang="zh-CN" sz="2800" kern="100" dirty="0">
                <a:solidFill>
                  <a:srgbClr val="161616"/>
                </a:solidFill>
                <a:effectLst/>
                <a:latin typeface="+mn-ea"/>
              </a:rPr>
              <a:t>）坚持把个人理想与社会理想的有机结合</a:t>
            </a:r>
            <a:r>
              <a:rPr lang="zh-CN" altLang="en-US" sz="2800" kern="100" dirty="0">
                <a:solidFill>
                  <a:srgbClr val="161616"/>
                </a:solidFill>
                <a:latin typeface="+mn-ea"/>
              </a:rPr>
              <a:t>：</a:t>
            </a:r>
            <a:r>
              <a:rPr lang="zh-CN" altLang="zh-CN" sz="2800" kern="100" dirty="0">
                <a:solidFill>
                  <a:srgbClr val="161616"/>
                </a:solidFill>
                <a:effectLst/>
                <a:latin typeface="+mn-ea"/>
              </a:rPr>
              <a:t>①个人理想以社会理想为指引</a:t>
            </a:r>
            <a:r>
              <a:rPr lang="zh-CN" altLang="en-US" sz="2800" kern="100" dirty="0">
                <a:solidFill>
                  <a:srgbClr val="161616"/>
                </a:solidFill>
                <a:latin typeface="+mn-ea"/>
              </a:rPr>
              <a:t>；</a:t>
            </a:r>
            <a:r>
              <a:rPr lang="zh-CN" altLang="zh-CN" sz="2800" kern="100" dirty="0">
                <a:solidFill>
                  <a:srgbClr val="161616"/>
                </a:solidFill>
                <a:effectLst/>
                <a:latin typeface="+mn-ea"/>
              </a:rPr>
              <a:t>②社会理想是个人理想的汇聚与升华</a:t>
            </a:r>
            <a:endParaRPr lang="en-US" altLang="zh-CN" sz="2800" kern="100" dirty="0">
              <a:solidFill>
                <a:srgbClr val="161616"/>
              </a:solidFill>
              <a:latin typeface="+mn-ea"/>
            </a:endParaRPr>
          </a:p>
          <a:p>
            <a:pPr indent="342900" algn="just">
              <a:lnSpc>
                <a:spcPct val="120000"/>
              </a:lnSpc>
              <a:spcAft>
                <a:spcPts val="2500"/>
              </a:spcAft>
            </a:pPr>
            <a:r>
              <a:rPr lang="zh-CN" altLang="zh-CN" sz="2800" kern="100" dirty="0">
                <a:solidFill>
                  <a:srgbClr val="161616"/>
                </a:solidFill>
                <a:effectLst/>
                <a:latin typeface="+mn-ea"/>
              </a:rPr>
              <a:t>（</a:t>
            </a:r>
            <a:r>
              <a:rPr lang="en-US" altLang="zh-CN" sz="2800" kern="100" dirty="0">
                <a:solidFill>
                  <a:srgbClr val="161616"/>
                </a:solidFill>
                <a:effectLst/>
                <a:latin typeface="+mn-ea"/>
              </a:rPr>
              <a:t>2</a:t>
            </a:r>
            <a:r>
              <a:rPr lang="zh-CN" altLang="zh-CN" sz="2800" kern="100" dirty="0">
                <a:solidFill>
                  <a:srgbClr val="161616"/>
                </a:solidFill>
                <a:effectLst/>
                <a:latin typeface="+mn-ea"/>
              </a:rPr>
              <a:t>）立鸿鹄志，做奋斗者。</a:t>
            </a:r>
            <a:endParaRPr lang="en-US" altLang="zh-CN" sz="2800" kern="100" dirty="0">
              <a:solidFill>
                <a:srgbClr val="161616"/>
              </a:solidFill>
              <a:latin typeface="+mn-ea"/>
            </a:endParaRPr>
          </a:p>
          <a:p>
            <a:pPr indent="342900" algn="just">
              <a:lnSpc>
                <a:spcPct val="120000"/>
              </a:lnSpc>
              <a:spcAft>
                <a:spcPts val="2500"/>
              </a:spcAft>
            </a:pPr>
            <a:r>
              <a:rPr lang="zh-CN" altLang="zh-CN" sz="2800" kern="100" dirty="0">
                <a:solidFill>
                  <a:srgbClr val="161616"/>
                </a:solidFill>
                <a:effectLst/>
                <a:latin typeface="+mn-ea"/>
              </a:rPr>
              <a:t>（</a:t>
            </a:r>
            <a:r>
              <a:rPr lang="en-US" altLang="zh-CN" sz="2800" kern="100" dirty="0">
                <a:solidFill>
                  <a:srgbClr val="161616"/>
                </a:solidFill>
                <a:effectLst/>
                <a:latin typeface="+mn-ea"/>
              </a:rPr>
              <a:t>3</a:t>
            </a:r>
            <a:r>
              <a:rPr lang="zh-CN" altLang="zh-CN" sz="2800" kern="100" dirty="0">
                <a:solidFill>
                  <a:srgbClr val="161616"/>
                </a:solidFill>
                <a:effectLst/>
                <a:latin typeface="+mn-ea"/>
              </a:rPr>
              <a:t>）心怀“国之大者”，敢于担当。</a:t>
            </a:r>
            <a:endParaRPr lang="en-US" altLang="zh-CN" sz="2800" kern="100" dirty="0">
              <a:solidFill>
                <a:srgbClr val="161616"/>
              </a:solidFill>
              <a:latin typeface="+mn-ea"/>
            </a:endParaRPr>
          </a:p>
          <a:p>
            <a:pPr indent="342900" algn="just">
              <a:lnSpc>
                <a:spcPct val="120000"/>
              </a:lnSpc>
              <a:spcAft>
                <a:spcPts val="2500"/>
              </a:spcAft>
            </a:pPr>
            <a:r>
              <a:rPr lang="zh-CN" altLang="zh-CN" sz="2800" kern="100" dirty="0">
                <a:solidFill>
                  <a:srgbClr val="161616"/>
                </a:solidFill>
                <a:effectLst/>
                <a:latin typeface="+mn-ea"/>
              </a:rPr>
              <a:t>（</a:t>
            </a:r>
            <a:r>
              <a:rPr lang="en-US" altLang="zh-CN" sz="2800" kern="100" dirty="0">
                <a:solidFill>
                  <a:srgbClr val="161616"/>
                </a:solidFill>
                <a:effectLst/>
                <a:latin typeface="+mn-ea"/>
              </a:rPr>
              <a:t>4</a:t>
            </a:r>
            <a:r>
              <a:rPr lang="zh-CN" altLang="zh-CN" sz="2800" kern="100" dirty="0">
                <a:solidFill>
                  <a:srgbClr val="161616"/>
                </a:solidFill>
                <a:effectLst/>
                <a:latin typeface="+mn-ea"/>
              </a:rPr>
              <a:t>）自觉躬身实践，知行合一。</a:t>
            </a:r>
          </a:p>
          <a:p>
            <a:endParaRPr lang="zh-CN" altLang="zh-CN" sz="2400" dirty="0"/>
          </a:p>
          <a:p>
            <a:endParaRPr lang="zh-CN" altLang="zh-CN" sz="2400" dirty="0"/>
          </a:p>
          <a:p>
            <a:endParaRPr lang="zh-CN" altLang="zh-CN" sz="2400" dirty="0"/>
          </a:p>
          <a:p>
            <a:endParaRPr lang="zh-CN" altLang="zh-CN" sz="2400" dirty="0"/>
          </a:p>
          <a:p>
            <a:endParaRPr lang="zh-CN" altLang="zh-CN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392767" y="120854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理想信念</a:t>
            </a:r>
          </a:p>
        </p:txBody>
      </p:sp>
    </p:spTree>
    <p:extLst>
      <p:ext uri="{BB962C8B-B14F-4D97-AF65-F5344CB8AC3E}">
        <p14:creationId xmlns:p14="http://schemas.microsoft.com/office/powerpoint/2010/main" val="1159016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377" name="图片 1" descr="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-17992"/>
            <a:ext cx="12192000" cy="684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78" name="图片 3" descr="a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219076"/>
            <a:ext cx="12225867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79" name="图片 4" descr="a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6342" y="1087967"/>
            <a:ext cx="10186458" cy="5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80" name="图片 7" descr="ac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925" y="328084"/>
            <a:ext cx="2496608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9381" name="文本框 8"/>
          <p:cNvSpPr txBox="1">
            <a:spLocks noChangeArrowheads="1"/>
          </p:cNvSpPr>
          <p:nvPr/>
        </p:nvSpPr>
        <p:spPr bwMode="auto">
          <a:xfrm>
            <a:off x="386292" y="211667"/>
            <a:ext cx="4417528" cy="65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30000"/>
              </a:lnSpc>
              <a:spcAft>
                <a:spcPts val="1000"/>
              </a:spcAft>
              <a:buFont typeface="Arial" charset="0"/>
              <a:buChar char="●"/>
              <a:defRPr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FFFFFF"/>
                </a:solidFill>
                <a:latin typeface="微软雅黑" charset="-122"/>
              </a:rPr>
              <a:t>复习</a:t>
            </a:r>
          </a:p>
        </p:txBody>
      </p:sp>
      <p:sp>
        <p:nvSpPr>
          <p:cNvPr id="9" name="矩形 8"/>
          <p:cNvSpPr/>
          <p:nvPr/>
        </p:nvSpPr>
        <p:spPr>
          <a:xfrm>
            <a:off x="605110" y="1865607"/>
            <a:ext cx="10693509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/>
              <a:t>中国精神的主要内容是什么？</a:t>
            </a:r>
            <a:r>
              <a:rPr lang="en-US" altLang="zh-CN" sz="2800" dirty="0"/>
              <a:t>P72 P79 P80</a:t>
            </a:r>
          </a:p>
          <a:p>
            <a:endParaRPr lang="zh-CN" altLang="zh-CN" sz="2800" dirty="0"/>
          </a:p>
          <a:p>
            <a:r>
              <a:rPr lang="en-US" altLang="zh-CN" sz="2800" dirty="0"/>
              <a:t>1</a:t>
            </a:r>
            <a:r>
              <a:rPr lang="zh-CN" altLang="en-US" sz="2800" dirty="0"/>
              <a:t>、</a:t>
            </a:r>
            <a:r>
              <a:rPr lang="zh-CN" altLang="zh-CN" sz="2800" dirty="0">
                <a:solidFill>
                  <a:srgbClr val="FF0000"/>
                </a:solidFill>
              </a:rPr>
              <a:t>伟大创造精神、伟大奋斗精、伟大团结精神、伟大梦想精神</a:t>
            </a:r>
            <a:r>
              <a:rPr lang="zh-CN" altLang="en-US" sz="2800" dirty="0"/>
              <a:t>。</a:t>
            </a:r>
            <a:r>
              <a:rPr lang="zh-CN" altLang="zh-CN" sz="2800" dirty="0"/>
              <a:t>传承中华民族的宝贵精神基因，汲取时代的丰厚精神滋养，是对中国精神内涵的系统阐释。</a:t>
            </a:r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、</a:t>
            </a:r>
            <a:r>
              <a:rPr lang="zh-CN" altLang="zh-CN" sz="2800" dirty="0"/>
              <a:t>中国精神是</a:t>
            </a:r>
            <a:r>
              <a:rPr lang="zh-CN" altLang="en-US" sz="2800" dirty="0"/>
              <a:t>以</a:t>
            </a:r>
            <a:r>
              <a:rPr lang="zh-CN" altLang="zh-CN" sz="2800" dirty="0">
                <a:solidFill>
                  <a:srgbClr val="FF0000"/>
                </a:solidFill>
              </a:rPr>
              <a:t>爱国主义</a:t>
            </a:r>
            <a:r>
              <a:rPr lang="zh-CN" altLang="zh-CN" sz="2800" dirty="0"/>
              <a:t>为核心的民族精神和以</a:t>
            </a:r>
            <a:r>
              <a:rPr lang="zh-CN" altLang="zh-CN" sz="2800" dirty="0">
                <a:solidFill>
                  <a:srgbClr val="FF0000"/>
                </a:solidFill>
              </a:rPr>
              <a:t>改革创新</a:t>
            </a:r>
            <a:r>
              <a:rPr lang="zh-CN" altLang="zh-CN" sz="2800" dirty="0"/>
              <a:t>为核心的时代精神。</a:t>
            </a:r>
          </a:p>
          <a:p>
            <a:endParaRPr lang="zh-CN" altLang="zh-CN" sz="2400" dirty="0"/>
          </a:p>
          <a:p>
            <a:endParaRPr lang="zh-CN" altLang="zh-CN" sz="2400" dirty="0"/>
          </a:p>
          <a:p>
            <a:endParaRPr lang="zh-CN" altLang="zh-CN" sz="2400" dirty="0"/>
          </a:p>
          <a:p>
            <a:endParaRPr lang="zh-CN" altLang="zh-CN" sz="2400" dirty="0"/>
          </a:p>
          <a:p>
            <a:endParaRPr lang="zh-CN" altLang="zh-CN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392767" y="120854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中国精神</a:t>
            </a:r>
          </a:p>
        </p:txBody>
      </p:sp>
    </p:spTree>
    <p:extLst>
      <p:ext uri="{BB962C8B-B14F-4D97-AF65-F5344CB8AC3E}">
        <p14:creationId xmlns:p14="http://schemas.microsoft.com/office/powerpoint/2010/main" val="357333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377" name="图片 1" descr="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-17992"/>
            <a:ext cx="12192000" cy="684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78" name="图片 3" descr="a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219076"/>
            <a:ext cx="12225867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79" name="图片 4" descr="a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6342" y="1087967"/>
            <a:ext cx="10186458" cy="5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80" name="图片 7" descr="ac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925" y="328084"/>
            <a:ext cx="2496608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9381" name="文本框 8"/>
          <p:cNvSpPr txBox="1">
            <a:spLocks noChangeArrowheads="1"/>
          </p:cNvSpPr>
          <p:nvPr/>
        </p:nvSpPr>
        <p:spPr bwMode="auto">
          <a:xfrm>
            <a:off x="386292" y="211667"/>
            <a:ext cx="4417528" cy="65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30000"/>
              </a:lnSpc>
              <a:spcAft>
                <a:spcPts val="1000"/>
              </a:spcAft>
              <a:buFont typeface="Arial" charset="0"/>
              <a:buChar char="●"/>
              <a:defRPr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FFFFFF"/>
                </a:solidFill>
                <a:latin typeface="微软雅黑" charset="-122"/>
              </a:rPr>
              <a:t>复习</a:t>
            </a:r>
          </a:p>
        </p:txBody>
      </p:sp>
      <p:sp>
        <p:nvSpPr>
          <p:cNvPr id="9" name="矩形 8"/>
          <p:cNvSpPr/>
          <p:nvPr/>
        </p:nvSpPr>
        <p:spPr>
          <a:xfrm>
            <a:off x="386292" y="1945082"/>
            <a:ext cx="10828245" cy="5935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rgbClr val="161616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新时代爱国主义的主要内容有哪些？</a:t>
            </a:r>
            <a:r>
              <a:rPr lang="zh-CN" altLang="zh-CN" sz="2800" dirty="0">
                <a:effectLst/>
              </a:rPr>
              <a:t> </a:t>
            </a:r>
            <a:r>
              <a:rPr lang="en-US" altLang="zh-CN" sz="2800" dirty="0">
                <a:latin typeface="+mn-ea"/>
                <a:cs typeface="SimSun" charset="-122"/>
              </a:rPr>
              <a:t>P79</a:t>
            </a:r>
            <a:endParaRPr lang="zh-CN" altLang="zh-CN" sz="2800" dirty="0">
              <a:latin typeface="+mn-ea"/>
              <a:cs typeface="SimSun" charset="-122"/>
            </a:endParaRPr>
          </a:p>
          <a:p>
            <a:pPr indent="342900">
              <a:lnSpc>
                <a:spcPct val="120000"/>
              </a:lnSpc>
              <a:spcAft>
                <a:spcPts val="2500"/>
              </a:spcAft>
            </a:pPr>
            <a:r>
              <a:rPr lang="zh-CN" altLang="zh-CN" sz="2800" kern="10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①爱祖国的大好河山</a:t>
            </a:r>
            <a:endParaRPr lang="zh-CN" altLang="zh-CN" sz="2800" dirty="0">
              <a:solidFill>
                <a:srgbClr val="161616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42900">
              <a:lnSpc>
                <a:spcPct val="120000"/>
              </a:lnSpc>
              <a:spcAft>
                <a:spcPts val="2500"/>
              </a:spcAft>
            </a:pPr>
            <a:r>
              <a:rPr lang="zh-CN" altLang="zh-CN" sz="2800" kern="10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②爱自己的骨肉同胞</a:t>
            </a:r>
            <a:endParaRPr lang="zh-CN" altLang="zh-CN" sz="2800" dirty="0">
              <a:solidFill>
                <a:srgbClr val="161616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42900">
              <a:lnSpc>
                <a:spcPct val="120000"/>
              </a:lnSpc>
              <a:spcAft>
                <a:spcPts val="2500"/>
              </a:spcAft>
            </a:pPr>
            <a:r>
              <a:rPr lang="zh-CN" altLang="zh-CN" sz="2800" kern="10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③爱祖国的灿烂文化</a:t>
            </a:r>
            <a:endParaRPr lang="zh-CN" altLang="zh-CN" sz="2800" dirty="0">
              <a:solidFill>
                <a:srgbClr val="161616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42900">
              <a:lnSpc>
                <a:spcPct val="120000"/>
              </a:lnSpc>
              <a:spcAft>
                <a:spcPts val="2500"/>
              </a:spcAft>
            </a:pPr>
            <a:r>
              <a:rPr lang="zh-CN" altLang="zh-CN" sz="2800" kern="10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④爱自己的国家</a:t>
            </a:r>
            <a:endParaRPr lang="zh-CN" altLang="zh-CN" sz="2800" dirty="0">
              <a:solidFill>
                <a:srgbClr val="161616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zh-CN" sz="2400" dirty="0"/>
          </a:p>
          <a:p>
            <a:endParaRPr lang="zh-CN" altLang="zh-CN" sz="2400" dirty="0"/>
          </a:p>
          <a:p>
            <a:endParaRPr lang="zh-CN" altLang="zh-CN" sz="2400" dirty="0"/>
          </a:p>
          <a:p>
            <a:endParaRPr lang="zh-CN" altLang="zh-CN" sz="2400" dirty="0"/>
          </a:p>
          <a:p>
            <a:endParaRPr lang="zh-CN" altLang="zh-CN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392767" y="120854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中国精神</a:t>
            </a:r>
          </a:p>
        </p:txBody>
      </p:sp>
    </p:spTree>
    <p:extLst>
      <p:ext uri="{BB962C8B-B14F-4D97-AF65-F5344CB8AC3E}">
        <p14:creationId xmlns:p14="http://schemas.microsoft.com/office/powerpoint/2010/main" val="1876881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377" name="图片 1" descr="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-17992"/>
            <a:ext cx="12192000" cy="684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78" name="图片 3" descr="a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219076"/>
            <a:ext cx="12225867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79" name="图片 4" descr="a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6342" y="1087967"/>
            <a:ext cx="10186458" cy="5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80" name="图片 7" descr="ac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925" y="328084"/>
            <a:ext cx="2496608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9381" name="文本框 8"/>
          <p:cNvSpPr txBox="1">
            <a:spLocks noChangeArrowheads="1"/>
          </p:cNvSpPr>
          <p:nvPr/>
        </p:nvSpPr>
        <p:spPr bwMode="auto">
          <a:xfrm>
            <a:off x="386292" y="211667"/>
            <a:ext cx="4417528" cy="65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30000"/>
              </a:lnSpc>
              <a:spcAft>
                <a:spcPts val="1000"/>
              </a:spcAft>
              <a:buFont typeface="Arial" charset="0"/>
              <a:buChar char="●"/>
              <a:defRPr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FFFFFF"/>
                </a:solidFill>
                <a:latin typeface="微软雅黑" charset="-122"/>
              </a:rPr>
              <a:t>复习</a:t>
            </a:r>
          </a:p>
        </p:txBody>
      </p:sp>
      <p:sp>
        <p:nvSpPr>
          <p:cNvPr id="9" name="矩形 8"/>
          <p:cNvSpPr/>
          <p:nvPr/>
        </p:nvSpPr>
        <p:spPr>
          <a:xfrm>
            <a:off x="386292" y="1945082"/>
            <a:ext cx="1082824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>
                <a:latin typeface="+mn-ea"/>
                <a:cs typeface="SimSun" charset="-122"/>
              </a:rPr>
              <a:t>如何做新时代的忠诚爱国者？</a:t>
            </a:r>
            <a:r>
              <a:rPr lang="en-US" altLang="zh-CN" sz="2800" dirty="0">
                <a:latin typeface="+mn-ea"/>
                <a:cs typeface="SimSun" charset="-122"/>
              </a:rPr>
              <a:t>     P82</a:t>
            </a:r>
            <a:endParaRPr lang="zh-CN" altLang="zh-CN" sz="2800" dirty="0">
              <a:latin typeface="+mn-ea"/>
              <a:cs typeface="SimSun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>
                <a:latin typeface="+mn-ea"/>
                <a:cs typeface="SimSun" charset="-122"/>
              </a:rPr>
              <a:t>（</a:t>
            </a:r>
            <a:r>
              <a:rPr lang="en-US" altLang="zh-CN" sz="2800" dirty="0">
                <a:latin typeface="+mn-ea"/>
                <a:cs typeface="SimSun" charset="-122"/>
              </a:rPr>
              <a:t>1</a:t>
            </a:r>
            <a:r>
              <a:rPr lang="zh-CN" altLang="zh-CN" sz="2800" dirty="0">
                <a:latin typeface="+mn-ea"/>
                <a:cs typeface="SimSun" charset="-122"/>
              </a:rPr>
              <a:t>）坚持爱国爱党爱社会主义相统一</a:t>
            </a:r>
            <a:r>
              <a:rPr lang="zh-CN" altLang="en-US" sz="2800" dirty="0">
                <a:latin typeface="+mn-ea"/>
                <a:cs typeface="SimSun" charset="-122"/>
              </a:rPr>
              <a:t>；</a:t>
            </a:r>
            <a:endParaRPr lang="zh-CN" altLang="zh-CN" sz="2800" dirty="0">
              <a:latin typeface="+mn-ea"/>
              <a:cs typeface="SimSun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>
                <a:latin typeface="+mn-ea"/>
                <a:cs typeface="SimSun" charset="-122"/>
              </a:rPr>
              <a:t>（</a:t>
            </a:r>
            <a:r>
              <a:rPr lang="en-US" altLang="zh-CN" sz="2800" dirty="0">
                <a:latin typeface="+mn-ea"/>
                <a:cs typeface="SimSun" charset="-122"/>
              </a:rPr>
              <a:t>2</a:t>
            </a:r>
            <a:r>
              <a:rPr lang="zh-CN" altLang="zh-CN" sz="2800" dirty="0">
                <a:latin typeface="+mn-ea"/>
                <a:cs typeface="SimSun" charset="-122"/>
              </a:rPr>
              <a:t>）维护祖国统一和民族团结</a:t>
            </a:r>
            <a:r>
              <a:rPr lang="zh-CN" altLang="en-US" sz="2800" dirty="0">
                <a:latin typeface="+mn-ea"/>
                <a:cs typeface="SimSun" charset="-122"/>
              </a:rPr>
              <a:t>；</a:t>
            </a:r>
            <a:endParaRPr lang="zh-CN" altLang="zh-CN" sz="2800" dirty="0">
              <a:latin typeface="+mn-ea"/>
              <a:cs typeface="SimSun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>
                <a:latin typeface="+mn-ea"/>
                <a:cs typeface="SimSun" charset="-122"/>
              </a:rPr>
              <a:t>（</a:t>
            </a:r>
            <a:r>
              <a:rPr lang="en-US" altLang="zh-CN" sz="2800" dirty="0">
                <a:latin typeface="+mn-ea"/>
                <a:cs typeface="SimSun" charset="-122"/>
              </a:rPr>
              <a:t>3</a:t>
            </a:r>
            <a:r>
              <a:rPr lang="zh-CN" altLang="zh-CN" sz="2800" dirty="0">
                <a:latin typeface="+mn-ea"/>
                <a:cs typeface="SimSun" charset="-122"/>
              </a:rPr>
              <a:t>）尊重和传承中华民族历史文化</a:t>
            </a:r>
            <a:r>
              <a:rPr lang="zh-CN" altLang="en-US" sz="2800" dirty="0">
                <a:latin typeface="+mn-ea"/>
                <a:cs typeface="SimSun" charset="-122"/>
              </a:rPr>
              <a:t>；</a:t>
            </a:r>
            <a:endParaRPr lang="zh-CN" altLang="zh-CN" sz="2800" dirty="0">
              <a:latin typeface="+mn-ea"/>
              <a:cs typeface="SimSun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>
                <a:latin typeface="+mn-ea"/>
                <a:cs typeface="SimSun" charset="-122"/>
              </a:rPr>
              <a:t>（</a:t>
            </a:r>
            <a:r>
              <a:rPr lang="en-US" altLang="zh-CN" sz="2800" dirty="0">
                <a:latin typeface="+mn-ea"/>
                <a:cs typeface="SimSun" charset="-122"/>
              </a:rPr>
              <a:t>4</a:t>
            </a:r>
            <a:r>
              <a:rPr lang="zh-CN" altLang="zh-CN" sz="2800" dirty="0">
                <a:latin typeface="+mn-ea"/>
                <a:cs typeface="SimSun" charset="-122"/>
              </a:rPr>
              <a:t>）坚持立足中国又面向世界</a:t>
            </a:r>
            <a:r>
              <a:rPr lang="zh-CN" altLang="en-US" sz="2800" dirty="0">
                <a:latin typeface="+mn-ea"/>
                <a:cs typeface="SimSun" charset="-122"/>
              </a:rPr>
              <a:t>。</a:t>
            </a:r>
            <a:endParaRPr lang="zh-CN" altLang="zh-CN" sz="2800" dirty="0">
              <a:latin typeface="+mn-ea"/>
              <a:cs typeface="SimSun" charset="-122"/>
            </a:endParaRPr>
          </a:p>
          <a:p>
            <a:endParaRPr lang="zh-CN" altLang="zh-CN" sz="2400" dirty="0"/>
          </a:p>
          <a:p>
            <a:endParaRPr lang="zh-CN" altLang="zh-CN" sz="2400" dirty="0"/>
          </a:p>
          <a:p>
            <a:endParaRPr lang="zh-CN" altLang="zh-CN" sz="2400" dirty="0"/>
          </a:p>
          <a:p>
            <a:endParaRPr lang="zh-CN" altLang="zh-CN" sz="2400" dirty="0"/>
          </a:p>
          <a:p>
            <a:endParaRPr lang="zh-CN" altLang="zh-CN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392767" y="120854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中国精神</a:t>
            </a:r>
          </a:p>
        </p:txBody>
      </p:sp>
    </p:spTree>
    <p:extLst>
      <p:ext uri="{BB962C8B-B14F-4D97-AF65-F5344CB8AC3E}">
        <p14:creationId xmlns:p14="http://schemas.microsoft.com/office/powerpoint/2010/main" val="484364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377" name="图片 1" descr="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-17992"/>
            <a:ext cx="12192000" cy="684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78" name="图片 3" descr="a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219076"/>
            <a:ext cx="12225867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79" name="图片 4" descr="a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6342" y="1087967"/>
            <a:ext cx="10186458" cy="5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80" name="图片 7" descr="ac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925" y="328084"/>
            <a:ext cx="2496608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9381" name="文本框 8"/>
          <p:cNvSpPr txBox="1">
            <a:spLocks noChangeArrowheads="1"/>
          </p:cNvSpPr>
          <p:nvPr/>
        </p:nvSpPr>
        <p:spPr bwMode="auto">
          <a:xfrm>
            <a:off x="386292" y="211667"/>
            <a:ext cx="4417528" cy="65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30000"/>
              </a:lnSpc>
              <a:spcAft>
                <a:spcPts val="1000"/>
              </a:spcAft>
              <a:buFont typeface="Arial" charset="0"/>
              <a:buChar char="●"/>
              <a:defRPr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FFFFFF"/>
                </a:solidFill>
                <a:latin typeface="微软雅黑" charset="-122"/>
              </a:rPr>
              <a:t>复习</a:t>
            </a:r>
          </a:p>
        </p:txBody>
      </p:sp>
      <p:sp>
        <p:nvSpPr>
          <p:cNvPr id="9" name="矩形 8"/>
          <p:cNvSpPr/>
          <p:nvPr/>
        </p:nvSpPr>
        <p:spPr>
          <a:xfrm>
            <a:off x="594601" y="2105061"/>
            <a:ext cx="9947275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/>
              <a:t>如何理解社会主义核心价值观的基本内容？</a:t>
            </a:r>
            <a:r>
              <a:rPr lang="en-US" altLang="zh-CN" sz="2800" dirty="0"/>
              <a:t>     P110-118</a:t>
            </a:r>
            <a:endParaRPr lang="zh-CN" altLang="zh-CN" sz="2800" dirty="0"/>
          </a:p>
          <a:p>
            <a:r>
              <a:rPr lang="zh-CN" altLang="zh-CN" sz="2800" dirty="0"/>
              <a:t>（</a:t>
            </a:r>
            <a:r>
              <a:rPr lang="en-US" altLang="zh-CN" sz="2800" dirty="0"/>
              <a:t>1</a:t>
            </a:r>
            <a:r>
              <a:rPr lang="zh-CN" altLang="zh-CN" sz="2800" dirty="0"/>
              <a:t>）</a:t>
            </a:r>
            <a:r>
              <a:rPr lang="zh-CN" altLang="zh-CN" sz="2800" dirty="0">
                <a:solidFill>
                  <a:srgbClr val="FF0000"/>
                </a:solidFill>
              </a:rPr>
              <a:t>富强、民主、文明、和谐</a:t>
            </a:r>
            <a:r>
              <a:rPr lang="zh-CN" altLang="zh-CN" sz="2800" dirty="0"/>
              <a:t>。这一价值追求回答了我们要建设什么样的国家的重大问题。</a:t>
            </a:r>
            <a:endParaRPr lang="en-US" altLang="zh-CN" sz="2800" dirty="0"/>
          </a:p>
          <a:p>
            <a:r>
              <a:rPr lang="zh-CN" altLang="zh-CN" sz="2800" dirty="0"/>
              <a:t>（</a:t>
            </a:r>
            <a:r>
              <a:rPr lang="en-US" altLang="zh-CN" sz="2800" dirty="0"/>
              <a:t>2</a:t>
            </a:r>
            <a:r>
              <a:rPr lang="zh-CN" altLang="zh-CN" sz="2800" dirty="0"/>
              <a:t>）</a:t>
            </a:r>
            <a:r>
              <a:rPr lang="zh-CN" altLang="zh-CN" sz="2800" dirty="0">
                <a:solidFill>
                  <a:srgbClr val="FF0000"/>
                </a:solidFill>
              </a:rPr>
              <a:t>自由、平等、公正、法治</a:t>
            </a:r>
            <a:r>
              <a:rPr lang="zh-CN" altLang="en-US" sz="2800" dirty="0"/>
              <a:t>。</a:t>
            </a:r>
            <a:r>
              <a:rPr lang="zh-CN" altLang="zh-CN" sz="2800" dirty="0"/>
              <a:t>这一价值追求回答了我们要建设什么样的社会的重大问题。</a:t>
            </a:r>
            <a:endParaRPr lang="en-US" altLang="zh-CN" sz="2800" dirty="0"/>
          </a:p>
          <a:p>
            <a:r>
              <a:rPr lang="zh-CN" altLang="zh-CN" sz="2800" dirty="0"/>
              <a:t>（</a:t>
            </a:r>
            <a:r>
              <a:rPr lang="en-US" altLang="zh-CN" sz="2800" dirty="0"/>
              <a:t>3</a:t>
            </a:r>
            <a:r>
              <a:rPr lang="zh-CN" altLang="zh-CN" sz="2800" dirty="0"/>
              <a:t>）</a:t>
            </a:r>
            <a:r>
              <a:rPr lang="zh-CN" altLang="zh-CN" sz="2800" dirty="0">
                <a:solidFill>
                  <a:srgbClr val="FF0000"/>
                </a:solidFill>
              </a:rPr>
              <a:t>爱国、敬业、诚信、友善</a:t>
            </a:r>
            <a:r>
              <a:rPr lang="zh-CN" altLang="en-US" sz="2800" dirty="0"/>
              <a:t>。</a:t>
            </a:r>
            <a:r>
              <a:rPr lang="zh-CN" altLang="zh-CN" sz="2800" dirty="0"/>
              <a:t> 这一价值追求回答了我们要培育什么样的公民的重大问题。</a:t>
            </a:r>
          </a:p>
          <a:p>
            <a:endParaRPr lang="zh-CN" altLang="zh-CN" sz="2800" dirty="0"/>
          </a:p>
          <a:p>
            <a:endParaRPr lang="zh-CN" altLang="zh-CN" sz="2800" dirty="0"/>
          </a:p>
          <a:p>
            <a:endParaRPr lang="zh-CN" altLang="zh-CN" sz="2400" dirty="0"/>
          </a:p>
          <a:p>
            <a:endParaRPr lang="zh-CN" altLang="zh-CN" sz="2400" dirty="0"/>
          </a:p>
          <a:p>
            <a:endParaRPr lang="zh-CN" altLang="zh-CN" sz="2400" dirty="0"/>
          </a:p>
          <a:p>
            <a:endParaRPr lang="zh-CN" altLang="zh-CN" sz="2400" dirty="0"/>
          </a:p>
          <a:p>
            <a:endParaRPr lang="zh-CN" altLang="zh-CN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392767" y="1208544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社会主义核心价值观</a:t>
            </a:r>
          </a:p>
        </p:txBody>
      </p:sp>
    </p:spTree>
    <p:extLst>
      <p:ext uri="{BB962C8B-B14F-4D97-AF65-F5344CB8AC3E}">
        <p14:creationId xmlns:p14="http://schemas.microsoft.com/office/powerpoint/2010/main" val="4266995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377" name="图片 1" descr="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-17992"/>
            <a:ext cx="12192000" cy="684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78" name="图片 3" descr="a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219076"/>
            <a:ext cx="12225867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79" name="图片 4" descr="a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6342" y="1087967"/>
            <a:ext cx="10186458" cy="5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80" name="图片 7" descr="ac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925" y="328084"/>
            <a:ext cx="2496608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9381" name="文本框 8"/>
          <p:cNvSpPr txBox="1">
            <a:spLocks noChangeArrowheads="1"/>
          </p:cNvSpPr>
          <p:nvPr/>
        </p:nvSpPr>
        <p:spPr bwMode="auto">
          <a:xfrm>
            <a:off x="386292" y="211667"/>
            <a:ext cx="4417528" cy="65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30000"/>
              </a:lnSpc>
              <a:spcAft>
                <a:spcPts val="1000"/>
              </a:spcAft>
              <a:buFont typeface="Arial" charset="0"/>
              <a:buChar char="●"/>
              <a:defRPr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FFFFFF"/>
                </a:solidFill>
                <a:latin typeface="微软雅黑" charset="-122"/>
              </a:rPr>
              <a:t>复习</a:t>
            </a:r>
          </a:p>
        </p:txBody>
      </p:sp>
      <p:sp>
        <p:nvSpPr>
          <p:cNvPr id="9" name="矩形 8"/>
          <p:cNvSpPr/>
          <p:nvPr/>
        </p:nvSpPr>
        <p:spPr>
          <a:xfrm>
            <a:off x="574281" y="1922217"/>
            <a:ext cx="10764279" cy="3727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kern="100" dirty="0">
                <a:solidFill>
                  <a:srgbClr val="161616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社会主义核心价值观的显著特征是什么？</a:t>
            </a:r>
            <a:r>
              <a:rPr lang="zh-CN" altLang="zh-CN" sz="2400" dirty="0">
                <a:effectLst/>
              </a:rPr>
              <a:t> </a:t>
            </a:r>
            <a:r>
              <a:rPr lang="en-US" altLang="zh-CN" sz="2400" dirty="0"/>
              <a:t>P122</a:t>
            </a:r>
            <a:endParaRPr lang="zh-CN" altLang="zh-CN" sz="2400" dirty="0"/>
          </a:p>
          <a:p>
            <a:pPr indent="342900">
              <a:lnSpc>
                <a:spcPct val="120000"/>
              </a:lnSpc>
              <a:spcAft>
                <a:spcPts val="2500"/>
              </a:spcAft>
            </a:pPr>
            <a:r>
              <a:rPr lang="zh-CN" altLang="zh-CN" sz="2400" kern="10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400" kern="10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zh-CN" altLang="zh-CN" sz="2400" kern="10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反映人类社会发展进步的价值理念</a:t>
            </a:r>
            <a:r>
              <a:rPr lang="zh-CN" altLang="en-US" sz="2400" dirty="0">
                <a:solidFill>
                  <a:srgbClr val="16161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400" kern="10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①体现社会主义的本质属性</a:t>
            </a:r>
            <a:r>
              <a:rPr lang="zh-CN" altLang="en-US" sz="2400" dirty="0">
                <a:solidFill>
                  <a:srgbClr val="16161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zh-CN" altLang="zh-CN" sz="2400" kern="10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②扎根中华优秀传统文化</a:t>
            </a:r>
            <a:r>
              <a:rPr lang="zh-CN" altLang="en-US" sz="2400" dirty="0">
                <a:solidFill>
                  <a:srgbClr val="16161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zh-CN" altLang="zh-CN" sz="2400" kern="10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③吸纳世界文明有益成果</a:t>
            </a:r>
            <a:endParaRPr lang="en-US" altLang="zh-CN" sz="2400" kern="100" dirty="0">
              <a:solidFill>
                <a:srgbClr val="161616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indent="342900">
              <a:lnSpc>
                <a:spcPct val="120000"/>
              </a:lnSpc>
              <a:spcAft>
                <a:spcPts val="2500"/>
              </a:spcAft>
            </a:pPr>
            <a:r>
              <a:rPr lang="zh-CN" altLang="zh-CN" sz="2400" kern="10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400" kern="10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zh-CN" sz="2400" kern="10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彰显人民至上的价值立场</a:t>
            </a:r>
            <a:r>
              <a:rPr lang="zh-CN" altLang="en-US" sz="2400" dirty="0">
                <a:solidFill>
                  <a:srgbClr val="16161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400" kern="10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①尊重人民群众的历史主体地位</a:t>
            </a:r>
            <a:r>
              <a:rPr lang="zh-CN" altLang="en-US" sz="2400" kern="10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zh-CN" altLang="zh-CN" sz="2400" kern="10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②体现以人民为中心的价值导向</a:t>
            </a:r>
            <a:endParaRPr lang="zh-CN" altLang="zh-CN" sz="2400" dirty="0">
              <a:solidFill>
                <a:srgbClr val="161616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42900">
              <a:lnSpc>
                <a:spcPct val="120000"/>
              </a:lnSpc>
              <a:spcAft>
                <a:spcPts val="2500"/>
              </a:spcAft>
            </a:pPr>
            <a:r>
              <a:rPr lang="zh-CN" altLang="zh-CN" sz="2400" kern="10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400" kern="10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zh-CN" altLang="zh-CN" sz="2400" kern="10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因真实可信而具有强大的道义力量</a:t>
            </a:r>
            <a:r>
              <a:rPr lang="zh-CN" altLang="en-US" sz="2400" dirty="0">
                <a:solidFill>
                  <a:srgbClr val="16161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400" kern="10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①社会主义核心价值观是真实可信的</a:t>
            </a:r>
            <a:r>
              <a:rPr lang="zh-CN" altLang="en-US" sz="2400" dirty="0">
                <a:solidFill>
                  <a:srgbClr val="16161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zh-CN" altLang="zh-CN" sz="2400" kern="10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②认清西方“普世价值”的实质</a:t>
            </a:r>
            <a:r>
              <a:rPr lang="zh-CN" altLang="en-US" sz="2400" kern="10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endParaRPr lang="zh-CN" altLang="zh-CN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392767" y="1208544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社会主义核心价值观</a:t>
            </a:r>
          </a:p>
        </p:txBody>
      </p:sp>
    </p:spTree>
    <p:extLst>
      <p:ext uri="{BB962C8B-B14F-4D97-AF65-F5344CB8AC3E}">
        <p14:creationId xmlns:p14="http://schemas.microsoft.com/office/powerpoint/2010/main" val="2561073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377" name="图片 1" descr="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-17992"/>
            <a:ext cx="12192000" cy="684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78" name="图片 3" descr="a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219076"/>
            <a:ext cx="12225867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79" name="图片 4" descr="a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6342" y="1087967"/>
            <a:ext cx="10186458" cy="5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80" name="图片 7" descr="ac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925" y="328084"/>
            <a:ext cx="2496608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9381" name="文本框 8"/>
          <p:cNvSpPr txBox="1">
            <a:spLocks noChangeArrowheads="1"/>
          </p:cNvSpPr>
          <p:nvPr/>
        </p:nvSpPr>
        <p:spPr bwMode="auto">
          <a:xfrm>
            <a:off x="386292" y="211667"/>
            <a:ext cx="4417528" cy="65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30000"/>
              </a:lnSpc>
              <a:spcAft>
                <a:spcPts val="1000"/>
              </a:spcAft>
              <a:buFont typeface="Arial" charset="0"/>
              <a:buChar char="●"/>
              <a:defRPr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FFFFFF"/>
                </a:solidFill>
                <a:latin typeface="微软雅黑" charset="-122"/>
              </a:rPr>
              <a:t>复习</a:t>
            </a:r>
          </a:p>
        </p:txBody>
      </p:sp>
      <p:sp>
        <p:nvSpPr>
          <p:cNvPr id="9" name="矩形 8"/>
          <p:cNvSpPr/>
          <p:nvPr/>
        </p:nvSpPr>
        <p:spPr>
          <a:xfrm>
            <a:off x="574281" y="1922217"/>
            <a:ext cx="10764279" cy="501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kern="100" dirty="0">
                <a:solidFill>
                  <a:srgbClr val="161616"/>
                </a:solidFill>
                <a:effectLst/>
                <a:latin typeface="+mn-ea"/>
                <a:cs typeface="Times New Roman" panose="02020603050405020304" pitchFamily="18" charset="0"/>
              </a:rPr>
              <a:t>大学生应当如何自觉践行社会主义核心价值观？ </a:t>
            </a:r>
            <a:r>
              <a:rPr lang="en-US" altLang="zh-CN" sz="2800" dirty="0">
                <a:latin typeface="+mn-ea"/>
              </a:rPr>
              <a:t>P132</a:t>
            </a:r>
            <a:endParaRPr lang="zh-CN" altLang="zh-CN" sz="2800" dirty="0">
              <a:latin typeface="+mn-ea"/>
            </a:endParaRPr>
          </a:p>
          <a:p>
            <a:pPr lvl="0">
              <a:lnSpc>
                <a:spcPct val="120000"/>
              </a:lnSpc>
              <a:spcAft>
                <a:spcPts val="2500"/>
              </a:spcAft>
            </a:pPr>
            <a:r>
              <a:rPr lang="zh-CN" altLang="en-US" sz="2800" kern="100" dirty="0">
                <a:solidFill>
                  <a:srgbClr val="161616"/>
                </a:solidFill>
                <a:effectLst/>
                <a:latin typeface="+mn-ea"/>
              </a:rPr>
              <a:t>（</a:t>
            </a:r>
            <a:r>
              <a:rPr lang="en-US" altLang="zh-CN" sz="2800" kern="100" dirty="0">
                <a:solidFill>
                  <a:srgbClr val="161616"/>
                </a:solidFill>
                <a:effectLst/>
                <a:latin typeface="+mn-ea"/>
              </a:rPr>
              <a:t>1</a:t>
            </a:r>
            <a:r>
              <a:rPr lang="zh-CN" altLang="en-US" sz="2800" kern="100" dirty="0">
                <a:solidFill>
                  <a:srgbClr val="161616"/>
                </a:solidFill>
                <a:effectLst/>
                <a:latin typeface="+mn-ea"/>
              </a:rPr>
              <a:t>）</a:t>
            </a:r>
            <a:r>
              <a:rPr lang="zh-CN" altLang="zh-CN" sz="2800" kern="100" dirty="0">
                <a:solidFill>
                  <a:srgbClr val="FF0000"/>
                </a:solidFill>
                <a:effectLst/>
                <a:latin typeface="+mn-ea"/>
              </a:rPr>
              <a:t>扣好人生的扣子</a:t>
            </a:r>
            <a:endParaRPr lang="zh-CN" altLang="zh-CN" sz="2800" dirty="0">
              <a:solidFill>
                <a:srgbClr val="FF0000"/>
              </a:solidFill>
              <a:effectLst/>
              <a:latin typeface="+mn-ea"/>
            </a:endParaRPr>
          </a:p>
          <a:p>
            <a:pPr indent="342900">
              <a:lnSpc>
                <a:spcPct val="120000"/>
              </a:lnSpc>
              <a:spcAft>
                <a:spcPts val="2500"/>
              </a:spcAft>
            </a:pPr>
            <a:r>
              <a:rPr lang="zh-CN" altLang="zh-CN" sz="2800" kern="100" dirty="0">
                <a:solidFill>
                  <a:srgbClr val="161616"/>
                </a:solidFill>
                <a:effectLst/>
                <a:latin typeface="+mn-ea"/>
              </a:rPr>
              <a:t>①大学生成长成才和全面发展， 离不开正确价值观的引领。</a:t>
            </a:r>
            <a:endParaRPr lang="zh-CN" altLang="zh-CN" sz="2800" dirty="0">
              <a:solidFill>
                <a:srgbClr val="161616"/>
              </a:solidFill>
              <a:effectLst/>
              <a:latin typeface="+mn-ea"/>
            </a:endParaRPr>
          </a:p>
          <a:p>
            <a:pPr indent="342900">
              <a:lnSpc>
                <a:spcPct val="120000"/>
              </a:lnSpc>
              <a:spcAft>
                <a:spcPts val="2500"/>
              </a:spcAft>
            </a:pPr>
            <a:r>
              <a:rPr lang="zh-CN" altLang="zh-CN" sz="2800" kern="100" dirty="0">
                <a:solidFill>
                  <a:srgbClr val="161616"/>
                </a:solidFill>
                <a:effectLst/>
                <a:latin typeface="+mn-ea"/>
              </a:rPr>
              <a:t>②核心价值观的养成绝非一日之功。</a:t>
            </a:r>
            <a:endParaRPr lang="en-US" altLang="zh-CN" sz="2800" kern="100" dirty="0">
              <a:solidFill>
                <a:srgbClr val="161616"/>
              </a:solidFill>
              <a:effectLst/>
              <a:latin typeface="+mn-ea"/>
            </a:endParaRPr>
          </a:p>
          <a:p>
            <a:pPr lvl="0">
              <a:lnSpc>
                <a:spcPct val="120000"/>
              </a:lnSpc>
              <a:spcAft>
                <a:spcPts val="2500"/>
              </a:spcAft>
            </a:pPr>
            <a:r>
              <a:rPr lang="zh-CN" altLang="en-US" sz="2800" kern="100" dirty="0">
                <a:solidFill>
                  <a:srgbClr val="161616"/>
                </a:solidFill>
                <a:effectLst/>
                <a:latin typeface="+mn-ea"/>
              </a:rPr>
              <a:t>（</a:t>
            </a:r>
            <a:r>
              <a:rPr lang="en-US" altLang="zh-CN" sz="2800" kern="100" dirty="0">
                <a:solidFill>
                  <a:srgbClr val="161616"/>
                </a:solidFill>
                <a:effectLst/>
                <a:latin typeface="+mn-ea"/>
              </a:rPr>
              <a:t>2</a:t>
            </a:r>
            <a:r>
              <a:rPr lang="zh-CN" altLang="en-US" sz="2800" kern="100" dirty="0">
                <a:solidFill>
                  <a:srgbClr val="161616"/>
                </a:solidFill>
                <a:effectLst/>
                <a:latin typeface="+mn-ea"/>
              </a:rPr>
              <a:t>）</a:t>
            </a:r>
            <a:r>
              <a:rPr lang="zh-CN" altLang="zh-CN" sz="2800" kern="100" dirty="0">
                <a:solidFill>
                  <a:srgbClr val="FF0000"/>
                </a:solidFill>
                <a:effectLst/>
                <a:latin typeface="+mn-ea"/>
              </a:rPr>
              <a:t>把社会主义核心价值观落细落小落实</a:t>
            </a:r>
            <a:endParaRPr lang="zh-CN" altLang="zh-CN" sz="2800" dirty="0">
              <a:solidFill>
                <a:srgbClr val="FF0000"/>
              </a:solidFill>
              <a:effectLst/>
              <a:latin typeface="+mn-ea"/>
            </a:endParaRPr>
          </a:p>
          <a:p>
            <a:pPr indent="342900">
              <a:lnSpc>
                <a:spcPct val="120000"/>
              </a:lnSpc>
              <a:spcAft>
                <a:spcPts val="2500"/>
              </a:spcAft>
            </a:pPr>
            <a:r>
              <a:rPr lang="zh-CN" altLang="zh-CN" sz="2800" kern="100" dirty="0">
                <a:solidFill>
                  <a:srgbClr val="161616"/>
                </a:solidFill>
                <a:effectLst/>
                <a:latin typeface="+mn-ea"/>
              </a:rPr>
              <a:t>勤学、修德、明辨、笃实。</a:t>
            </a:r>
            <a:endParaRPr lang="zh-CN" altLang="zh-CN" sz="2800" dirty="0">
              <a:solidFill>
                <a:srgbClr val="161616"/>
              </a:solidFill>
              <a:effectLst/>
              <a:latin typeface="+mn-ea"/>
            </a:endParaRPr>
          </a:p>
          <a:p>
            <a:pPr indent="342900">
              <a:lnSpc>
                <a:spcPct val="120000"/>
              </a:lnSpc>
              <a:spcAft>
                <a:spcPts val="2500"/>
              </a:spcAft>
            </a:pPr>
            <a:endParaRPr lang="zh-CN" altLang="zh-CN" sz="1800" dirty="0">
              <a:solidFill>
                <a:srgbClr val="161616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92767" y="1208544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社会主义核心价值观</a:t>
            </a:r>
          </a:p>
        </p:txBody>
      </p:sp>
    </p:spTree>
    <p:extLst>
      <p:ext uri="{BB962C8B-B14F-4D97-AF65-F5344CB8AC3E}">
        <p14:creationId xmlns:p14="http://schemas.microsoft.com/office/powerpoint/2010/main" val="289939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377" name="图片 1" descr="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-17992"/>
            <a:ext cx="12192000" cy="684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78" name="图片 3" descr="a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219076"/>
            <a:ext cx="12225867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79" name="图片 4" descr="a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6342" y="1087967"/>
            <a:ext cx="10186458" cy="5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80" name="图片 7" descr="ac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925" y="328084"/>
            <a:ext cx="2496608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9381" name="文本框 8"/>
          <p:cNvSpPr txBox="1">
            <a:spLocks noChangeArrowheads="1"/>
          </p:cNvSpPr>
          <p:nvPr/>
        </p:nvSpPr>
        <p:spPr bwMode="auto">
          <a:xfrm>
            <a:off x="386292" y="211667"/>
            <a:ext cx="4417528" cy="65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30000"/>
              </a:lnSpc>
              <a:spcAft>
                <a:spcPts val="1000"/>
              </a:spcAft>
              <a:buFont typeface="Arial" charset="0"/>
              <a:buChar char="●"/>
              <a:defRPr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FFFFFF"/>
                </a:solidFill>
                <a:latin typeface="微软雅黑" charset="-122"/>
              </a:rPr>
              <a:t>复习</a:t>
            </a:r>
          </a:p>
        </p:txBody>
      </p:sp>
      <p:sp>
        <p:nvSpPr>
          <p:cNvPr id="9" name="矩形 8"/>
          <p:cNvSpPr/>
          <p:nvPr/>
        </p:nvSpPr>
        <p:spPr>
          <a:xfrm>
            <a:off x="294745" y="1638183"/>
            <a:ext cx="1167024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/>
              <a:t>社会主义道德的核心和原则是什么？</a:t>
            </a:r>
            <a:r>
              <a:rPr lang="en-US" altLang="zh-CN" sz="2800" dirty="0"/>
              <a:t>     P146</a:t>
            </a:r>
            <a:endParaRPr lang="zh-CN" altLang="zh-CN" sz="2800" dirty="0">
              <a:effectLst/>
            </a:endParaRPr>
          </a:p>
          <a:p>
            <a:r>
              <a:rPr lang="zh-CN" altLang="zh-CN" sz="2800" dirty="0">
                <a:solidFill>
                  <a:srgbClr val="FF0000"/>
                </a:solidFill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zh-CN" altLang="zh-CN" sz="2800" dirty="0">
                <a:solidFill>
                  <a:srgbClr val="FF0000"/>
                </a:solidFill>
              </a:rPr>
              <a:t>）为人民服务是社会主义道德的核心</a:t>
            </a:r>
            <a:endParaRPr lang="zh-CN" altLang="zh-CN" sz="2800" dirty="0">
              <a:solidFill>
                <a:srgbClr val="FF0000"/>
              </a:solidFill>
              <a:effectLst/>
            </a:endParaRPr>
          </a:p>
          <a:p>
            <a:r>
              <a:rPr lang="zh-CN" altLang="zh-CN" sz="2800" dirty="0"/>
              <a:t>①为人民服务是社会主义经济基础的人际关系的客观要求。</a:t>
            </a:r>
            <a:endParaRPr lang="zh-CN" altLang="zh-CN" sz="2800" dirty="0">
              <a:effectLst/>
            </a:endParaRPr>
          </a:p>
          <a:p>
            <a:r>
              <a:rPr lang="zh-CN" altLang="zh-CN" sz="2800" dirty="0"/>
              <a:t>②为人民服务是社会主义市场经济健康发展的要求。</a:t>
            </a:r>
            <a:endParaRPr lang="zh-CN" altLang="zh-CN" sz="2800" dirty="0">
              <a:effectLst/>
            </a:endParaRPr>
          </a:p>
          <a:p>
            <a:r>
              <a:rPr lang="zh-CN" altLang="zh-CN" sz="2800" dirty="0"/>
              <a:t>③为人民服务是先进性要求和广泛性要求的统一。</a:t>
            </a:r>
            <a:endParaRPr lang="zh-CN" altLang="zh-CN" sz="2800" dirty="0">
              <a:effectLst/>
            </a:endParaRPr>
          </a:p>
          <a:p>
            <a:r>
              <a:rPr lang="zh-CN" altLang="zh-CN" sz="2800" dirty="0"/>
              <a:t>④为人民服务作为社会主义道德的核心，是社会主义道德区别和优越于其他社会形态道德的显著特征。</a:t>
            </a:r>
            <a:endParaRPr lang="zh-CN" altLang="zh-CN" sz="2800" dirty="0">
              <a:effectLst/>
            </a:endParaRPr>
          </a:p>
          <a:p>
            <a:r>
              <a:rPr lang="zh-CN" altLang="zh-CN" sz="2800" dirty="0">
                <a:solidFill>
                  <a:srgbClr val="FF0000"/>
                </a:solidFill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r>
              <a:rPr lang="zh-CN" altLang="zh-CN" sz="2800" dirty="0">
                <a:solidFill>
                  <a:srgbClr val="FF0000"/>
                </a:solidFill>
              </a:rPr>
              <a:t>）集体主义是社会主义道德的原则</a:t>
            </a:r>
            <a:endParaRPr lang="zh-CN" altLang="zh-CN" sz="2800" dirty="0">
              <a:solidFill>
                <a:srgbClr val="FF0000"/>
              </a:solidFill>
              <a:effectLst/>
            </a:endParaRPr>
          </a:p>
          <a:p>
            <a:r>
              <a:rPr lang="zh-CN" altLang="zh-CN" sz="2800" dirty="0"/>
              <a:t>①集体主义强调国家利益、社会整体利益和个人利益的辩证统一。</a:t>
            </a:r>
            <a:endParaRPr lang="zh-CN" altLang="zh-CN" sz="2800" dirty="0">
              <a:effectLst/>
            </a:endParaRPr>
          </a:p>
          <a:p>
            <a:r>
              <a:rPr lang="zh-CN" altLang="zh-CN" sz="2800" dirty="0"/>
              <a:t>②集体主义强调国家利益、社会整体利益高于个人利益。</a:t>
            </a:r>
            <a:endParaRPr lang="zh-CN" altLang="zh-CN" sz="2800" dirty="0">
              <a:effectLst/>
            </a:endParaRPr>
          </a:p>
          <a:p>
            <a:r>
              <a:rPr lang="zh-CN" altLang="zh-CN" sz="2800" dirty="0"/>
              <a:t>③集体主义重视和保障个人的正当利益。</a:t>
            </a:r>
            <a:endParaRPr lang="zh-CN" altLang="zh-CN" sz="2800" dirty="0">
              <a:effectLst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92767" y="106147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道德</a:t>
            </a:r>
          </a:p>
        </p:txBody>
      </p:sp>
    </p:spTree>
    <p:extLst>
      <p:ext uri="{BB962C8B-B14F-4D97-AF65-F5344CB8AC3E}">
        <p14:creationId xmlns:p14="http://schemas.microsoft.com/office/powerpoint/2010/main" val="1496680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377" name="图片 1" descr="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-17992"/>
            <a:ext cx="12192000" cy="684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78" name="图片 3" descr="a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219076"/>
            <a:ext cx="12225867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79" name="图片 4" descr="a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6342" y="1087967"/>
            <a:ext cx="10186458" cy="5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80" name="图片 7" descr="ac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925" y="328084"/>
            <a:ext cx="2496608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9381" name="文本框 8"/>
          <p:cNvSpPr txBox="1">
            <a:spLocks noChangeArrowheads="1"/>
          </p:cNvSpPr>
          <p:nvPr/>
        </p:nvSpPr>
        <p:spPr bwMode="auto">
          <a:xfrm>
            <a:off x="386292" y="211667"/>
            <a:ext cx="4417528" cy="65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30000"/>
              </a:lnSpc>
              <a:spcAft>
                <a:spcPts val="1000"/>
              </a:spcAft>
              <a:buFont typeface="Arial" charset="0"/>
              <a:buChar char="●"/>
              <a:defRPr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FFFFFF"/>
                </a:solidFill>
                <a:latin typeface="微软雅黑" charset="-122"/>
              </a:rPr>
              <a:t>复习</a:t>
            </a:r>
          </a:p>
        </p:txBody>
      </p:sp>
      <p:sp>
        <p:nvSpPr>
          <p:cNvPr id="9" name="矩形 8"/>
          <p:cNvSpPr/>
          <p:nvPr/>
        </p:nvSpPr>
        <p:spPr>
          <a:xfrm>
            <a:off x="736179" y="2342376"/>
            <a:ext cx="1167024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+mn-ea"/>
                <a:cs typeface="SimSun" charset="-122"/>
              </a:rPr>
              <a:t>一、遵守</a:t>
            </a:r>
            <a:r>
              <a:rPr lang="zh-CN" altLang="zh-CN" sz="2800" dirty="0">
                <a:latin typeface="+mn-ea"/>
                <a:cs typeface="SimSun" charset="-122"/>
              </a:rPr>
              <a:t>社会公德</a:t>
            </a:r>
            <a:r>
              <a:rPr lang="en-US" altLang="zh-CN" sz="2800" dirty="0">
                <a:latin typeface="+mn-ea"/>
                <a:cs typeface="SimSun" charset="-122"/>
              </a:rPr>
              <a:t>     P166</a:t>
            </a:r>
            <a:endParaRPr lang="zh-CN" altLang="zh-CN" sz="2800" dirty="0">
              <a:latin typeface="+mn-ea"/>
              <a:cs typeface="SimSun" charset="-122"/>
            </a:endParaRPr>
          </a:p>
          <a:p>
            <a:r>
              <a:rPr lang="zh-CN" altLang="en-US" sz="2800" dirty="0">
                <a:latin typeface="+mn-ea"/>
                <a:cs typeface="SimSun" charset="-122"/>
                <a:sym typeface="Wingdings" charset="2"/>
              </a:rPr>
              <a:t>二、恪守</a:t>
            </a:r>
            <a:r>
              <a:rPr lang="zh-CN" altLang="zh-CN" sz="2800" dirty="0">
                <a:latin typeface="+mn-ea"/>
                <a:cs typeface="SimSun" charset="-122"/>
              </a:rPr>
              <a:t>职业道德</a:t>
            </a:r>
            <a:r>
              <a:rPr lang="en-US" altLang="zh-CN" sz="2800" dirty="0">
                <a:latin typeface="+mn-ea"/>
                <a:cs typeface="SimSun" charset="-122"/>
              </a:rPr>
              <a:t>     P170</a:t>
            </a:r>
            <a:endParaRPr lang="zh-CN" altLang="zh-CN" sz="2800" dirty="0">
              <a:latin typeface="+mn-ea"/>
              <a:cs typeface="SimSun" charset="-122"/>
            </a:endParaRPr>
          </a:p>
          <a:p>
            <a:r>
              <a:rPr lang="zh-CN" altLang="en-US" sz="2800" dirty="0">
                <a:latin typeface="+mn-ea"/>
                <a:cs typeface="SimSun" charset="-122"/>
                <a:sym typeface="Wingdings" charset="2"/>
              </a:rPr>
              <a:t>三、弘扬</a:t>
            </a:r>
            <a:r>
              <a:rPr lang="zh-CN" altLang="zh-CN" sz="2800" dirty="0">
                <a:latin typeface="+mn-ea"/>
                <a:cs typeface="SimSun" charset="-122"/>
              </a:rPr>
              <a:t>家庭美德</a:t>
            </a:r>
            <a:r>
              <a:rPr lang="en-US" altLang="zh-CN" sz="2800" dirty="0">
                <a:latin typeface="+mn-ea"/>
                <a:cs typeface="SimSun" charset="-122"/>
              </a:rPr>
              <a:t>     P175</a:t>
            </a:r>
          </a:p>
          <a:p>
            <a:r>
              <a:rPr lang="zh-CN" altLang="en-US" sz="2800" dirty="0">
                <a:latin typeface="+mn-ea"/>
                <a:cs typeface="SimSun" charset="-122"/>
              </a:rPr>
              <a:t>四、锤炼个人品德     </a:t>
            </a:r>
            <a:r>
              <a:rPr lang="en-US" altLang="zh-CN" sz="2800" dirty="0">
                <a:latin typeface="+mn-ea"/>
                <a:cs typeface="SimSun" charset="-122"/>
              </a:rPr>
              <a:t>p181</a:t>
            </a:r>
            <a:endParaRPr lang="zh-CN" altLang="zh-CN" sz="2800" dirty="0">
              <a:latin typeface="+mn-ea"/>
              <a:cs typeface="SimSun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97871" y="132898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道德实践</a:t>
            </a:r>
          </a:p>
        </p:txBody>
      </p:sp>
    </p:spTree>
    <p:extLst>
      <p:ext uri="{BB962C8B-B14F-4D97-AF65-F5344CB8AC3E}">
        <p14:creationId xmlns:p14="http://schemas.microsoft.com/office/powerpoint/2010/main" val="2724981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377" name="图片 1" descr="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-17992"/>
            <a:ext cx="12192000" cy="684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78" name="图片 3" descr="a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219076"/>
            <a:ext cx="12225867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79" name="图片 4" descr="a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6342" y="1087967"/>
            <a:ext cx="10186458" cy="5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80" name="图片 7" descr="ac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925" y="328084"/>
            <a:ext cx="2496608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9381" name="文本框 8"/>
          <p:cNvSpPr txBox="1">
            <a:spLocks noChangeArrowheads="1"/>
          </p:cNvSpPr>
          <p:nvPr/>
        </p:nvSpPr>
        <p:spPr bwMode="auto">
          <a:xfrm>
            <a:off x="386292" y="211667"/>
            <a:ext cx="4417528" cy="65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30000"/>
              </a:lnSpc>
              <a:spcAft>
                <a:spcPts val="1000"/>
              </a:spcAft>
              <a:buFont typeface="Arial" charset="0"/>
              <a:buChar char="●"/>
              <a:defRPr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FFFFFF"/>
                </a:solidFill>
                <a:latin typeface="微软雅黑" charset="-122"/>
              </a:rPr>
              <a:t>复习</a:t>
            </a:r>
          </a:p>
        </p:txBody>
      </p:sp>
      <p:sp>
        <p:nvSpPr>
          <p:cNvPr id="9" name="矩形 8"/>
          <p:cNvSpPr/>
          <p:nvPr/>
        </p:nvSpPr>
        <p:spPr>
          <a:xfrm>
            <a:off x="736179" y="3000943"/>
            <a:ext cx="972862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+mn-ea"/>
                <a:cs typeface="SimSun" charset="-122"/>
              </a:rPr>
              <a:t>一、坚持中国共产党的领导</a:t>
            </a:r>
            <a:endParaRPr lang="en-US" altLang="zh-CN" sz="3200" dirty="0">
              <a:latin typeface="+mn-ea"/>
              <a:cs typeface="SimSun" charset="-122"/>
            </a:endParaRPr>
          </a:p>
          <a:p>
            <a:r>
              <a:rPr lang="zh-CN" altLang="en-US" sz="3200" dirty="0">
                <a:latin typeface="+mn-ea"/>
                <a:cs typeface="SimSun" charset="-122"/>
                <a:sym typeface="Wingdings" charset="2"/>
              </a:rPr>
              <a:t>二、坚持人民主体地位</a:t>
            </a:r>
            <a:endParaRPr lang="en-US" altLang="zh-CN" sz="3200" dirty="0">
              <a:latin typeface="+mn-ea"/>
              <a:cs typeface="SimSun" charset="-122"/>
              <a:sym typeface="Wingdings" charset="2"/>
            </a:endParaRPr>
          </a:p>
          <a:p>
            <a:r>
              <a:rPr lang="zh-CN" altLang="en-US" sz="3200" dirty="0">
                <a:latin typeface="+mn-ea"/>
                <a:cs typeface="SimSun" charset="-122"/>
                <a:sym typeface="Wingdings" charset="2"/>
              </a:rPr>
              <a:t>三、坚持法律面前人人平等</a:t>
            </a:r>
            <a:endParaRPr lang="en-US" altLang="zh-CN" sz="3200" dirty="0">
              <a:latin typeface="+mn-ea"/>
              <a:cs typeface="SimSun" charset="-122"/>
              <a:sym typeface="Wingdings" charset="2"/>
            </a:endParaRPr>
          </a:p>
          <a:p>
            <a:r>
              <a:rPr lang="zh-CN" altLang="en-US" sz="3200" dirty="0">
                <a:latin typeface="+mn-ea"/>
                <a:cs typeface="SimSun" charset="-122"/>
              </a:rPr>
              <a:t>四、坚持依法治国和以德治国相结合</a:t>
            </a:r>
            <a:endParaRPr lang="en-US" altLang="zh-CN" sz="3200" dirty="0">
              <a:latin typeface="+mn-ea"/>
              <a:cs typeface="SimSun" charset="-122"/>
            </a:endParaRPr>
          </a:p>
          <a:p>
            <a:r>
              <a:rPr lang="zh-CN" altLang="en-US" sz="3200" dirty="0">
                <a:latin typeface="+mn-ea"/>
                <a:cs typeface="SimSun" charset="-122"/>
              </a:rPr>
              <a:t>五、坚持从中国实际出发</a:t>
            </a:r>
            <a:endParaRPr lang="zh-CN" altLang="zh-CN" sz="3200" dirty="0">
              <a:latin typeface="+mn-ea"/>
              <a:cs typeface="SimSun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6292" y="2083679"/>
            <a:ext cx="11957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坚持中国特色社会主义法治道路必须遵循的原则 </a:t>
            </a:r>
            <a:r>
              <a:rPr kumimoji="1" lang="en-US" altLang="zh-CN" sz="3600" dirty="0">
                <a:latin typeface="SimHei" charset="-122"/>
                <a:ea typeface="SimHei" charset="-122"/>
                <a:cs typeface="SimHei" charset="-122"/>
              </a:rPr>
              <a:t>P204-208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97871" y="132898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法治</a:t>
            </a:r>
          </a:p>
        </p:txBody>
      </p:sp>
    </p:spTree>
    <p:extLst>
      <p:ext uri="{BB962C8B-B14F-4D97-AF65-F5344CB8AC3E}">
        <p14:creationId xmlns:p14="http://schemas.microsoft.com/office/powerpoint/2010/main" val="207483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377" name="图片 1" descr="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-17992"/>
            <a:ext cx="12192000" cy="684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78" name="图片 3" descr="a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219076"/>
            <a:ext cx="12225867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79" name="图片 4" descr="a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6342" y="1087967"/>
            <a:ext cx="10186458" cy="5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80" name="图片 7" descr="ac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925" y="328084"/>
            <a:ext cx="2496608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9381" name="文本框 8"/>
          <p:cNvSpPr txBox="1">
            <a:spLocks noChangeArrowheads="1"/>
          </p:cNvSpPr>
          <p:nvPr/>
        </p:nvSpPr>
        <p:spPr bwMode="auto">
          <a:xfrm>
            <a:off x="386292" y="211667"/>
            <a:ext cx="4417528" cy="65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30000"/>
              </a:lnSpc>
              <a:spcAft>
                <a:spcPts val="1000"/>
              </a:spcAft>
              <a:buFont typeface="Arial" charset="0"/>
              <a:buChar char="●"/>
              <a:defRPr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FFFFFF"/>
                </a:solidFill>
                <a:latin typeface="微软雅黑" charset="-122"/>
              </a:rPr>
              <a:t>复习</a:t>
            </a:r>
          </a:p>
        </p:txBody>
      </p:sp>
      <p:sp>
        <p:nvSpPr>
          <p:cNvPr id="9" name="矩形 8"/>
          <p:cNvSpPr/>
          <p:nvPr/>
        </p:nvSpPr>
        <p:spPr>
          <a:xfrm>
            <a:off x="1202266" y="2349477"/>
            <a:ext cx="982133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dirty="0">
                <a:latin typeface="+mn-ea"/>
                <a:cs typeface="SimSun" charset="-122"/>
              </a:rPr>
              <a:t>①</a:t>
            </a:r>
            <a:r>
              <a:rPr lang="zh-CN" altLang="en-US" sz="3200" dirty="0">
                <a:latin typeface="+mn-ea"/>
                <a:cs typeface="SimSun" charset="-122"/>
              </a:rPr>
              <a:t>个人与社会是</a:t>
            </a:r>
            <a:r>
              <a:rPr lang="zh-CN" altLang="en-US" sz="3200" dirty="0">
                <a:solidFill>
                  <a:srgbClr val="FF0000"/>
                </a:solidFill>
                <a:latin typeface="+mn-ea"/>
                <a:cs typeface="SimSun" charset="-122"/>
              </a:rPr>
              <a:t>对立统一</a:t>
            </a:r>
            <a:r>
              <a:rPr lang="zh-CN" altLang="en-US" sz="3200" dirty="0">
                <a:latin typeface="+mn-ea"/>
                <a:cs typeface="SimSun" charset="-122"/>
              </a:rPr>
              <a:t>的关系，两者相互依存、相互制约、相互促进。</a:t>
            </a:r>
            <a:endParaRPr lang="en-US" altLang="zh-CN" sz="3200" dirty="0">
              <a:latin typeface="+mn-ea"/>
              <a:cs typeface="SimSun" charset="-122"/>
            </a:endParaRPr>
          </a:p>
          <a:p>
            <a:r>
              <a:rPr lang="zh-CN" altLang="en-US" sz="3200" dirty="0">
                <a:latin typeface="+mn-ea"/>
                <a:cs typeface="SimSun" charset="-122"/>
              </a:rPr>
              <a:t>②个人与社会的关系，最根本的是个人利益与社会利益的关系。</a:t>
            </a:r>
            <a:endParaRPr lang="en-US" altLang="zh-CN" sz="3200" dirty="0">
              <a:latin typeface="+mn-ea"/>
              <a:cs typeface="SimSun" charset="-122"/>
            </a:endParaRPr>
          </a:p>
          <a:p>
            <a:r>
              <a:rPr lang="zh-CN" altLang="en-US" sz="3200" dirty="0">
                <a:latin typeface="+mn-ea"/>
                <a:cs typeface="SimSun" charset="-122"/>
              </a:rPr>
              <a:t>③人的社会性决定了人只有在推动社会进步的进程中，才能实现自我的发展。</a:t>
            </a:r>
            <a:endParaRPr lang="zh-CN" altLang="zh-CN" sz="3200" dirty="0">
              <a:latin typeface="+mn-ea"/>
              <a:cs typeface="SimSun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92767" y="1208544"/>
            <a:ext cx="595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个人与社会的辩证关系  </a:t>
            </a:r>
            <a:r>
              <a:rPr kumimoji="1" lang="en-US" altLang="zh-CN" sz="3600" dirty="0">
                <a:latin typeface="SimHei" charset="-122"/>
                <a:ea typeface="SimHei" charset="-122"/>
                <a:cs typeface="SimHei" charset="-122"/>
              </a:rPr>
              <a:t>P15</a:t>
            </a:r>
            <a:endParaRPr kumimoji="1" lang="zh-CN" altLang="en-US" sz="36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878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377" name="图片 1" descr="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-17992"/>
            <a:ext cx="12192000" cy="684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78" name="图片 3" descr="a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219076"/>
            <a:ext cx="12225867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79" name="图片 4" descr="a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6342" y="1087967"/>
            <a:ext cx="10186458" cy="5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80" name="图片 7" descr="ac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925" y="328084"/>
            <a:ext cx="2496608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9381" name="文本框 8"/>
          <p:cNvSpPr txBox="1">
            <a:spLocks noChangeArrowheads="1"/>
          </p:cNvSpPr>
          <p:nvPr/>
        </p:nvSpPr>
        <p:spPr bwMode="auto">
          <a:xfrm>
            <a:off x="386292" y="211667"/>
            <a:ext cx="4417528" cy="65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30000"/>
              </a:lnSpc>
              <a:spcAft>
                <a:spcPts val="1000"/>
              </a:spcAft>
              <a:buFont typeface="Arial" charset="0"/>
              <a:buChar char="●"/>
              <a:defRPr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FFFFFF"/>
                </a:solidFill>
                <a:latin typeface="微软雅黑" charset="-122"/>
              </a:rPr>
              <a:t>复习</a:t>
            </a:r>
          </a:p>
        </p:txBody>
      </p:sp>
      <p:sp>
        <p:nvSpPr>
          <p:cNvPr id="9" name="矩形 8"/>
          <p:cNvSpPr/>
          <p:nvPr/>
        </p:nvSpPr>
        <p:spPr>
          <a:xfrm>
            <a:off x="386292" y="2715258"/>
            <a:ext cx="9728621" cy="323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>
              <a:lnSpc>
                <a:spcPct val="120000"/>
              </a:lnSpc>
              <a:spcAft>
                <a:spcPts val="2500"/>
              </a:spcAft>
            </a:pPr>
            <a:r>
              <a:rPr lang="zh-CN" altLang="zh-CN" sz="2400" kern="10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①我国宪法是国家的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根本法</a:t>
            </a:r>
            <a:r>
              <a:rPr lang="zh-CN" altLang="zh-CN" sz="2400" kern="10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，是党和人民意志的集中体现</a:t>
            </a:r>
            <a:r>
              <a:rPr lang="zh-CN" altLang="en-US" sz="2400" kern="10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；</a:t>
            </a:r>
            <a:endParaRPr lang="zh-CN" altLang="zh-CN" sz="2400" dirty="0">
              <a:solidFill>
                <a:srgbClr val="161616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42900">
              <a:lnSpc>
                <a:spcPct val="120000"/>
              </a:lnSpc>
              <a:spcAft>
                <a:spcPts val="2500"/>
              </a:spcAft>
            </a:pPr>
            <a:r>
              <a:rPr lang="zh-CN" altLang="zh-CN" sz="2400" kern="10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②我国宪法是国家各项制度和法律法规的总依据</a:t>
            </a:r>
            <a:endParaRPr lang="zh-CN" altLang="zh-CN" sz="2400" dirty="0">
              <a:solidFill>
                <a:srgbClr val="161616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42900">
              <a:lnSpc>
                <a:spcPct val="120000"/>
              </a:lnSpc>
              <a:spcAft>
                <a:spcPts val="2500"/>
              </a:spcAft>
            </a:pPr>
            <a:r>
              <a:rPr lang="zh-CN" altLang="zh-CN" sz="2400" kern="10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③我国宪法规定了国家的根本制度</a:t>
            </a:r>
            <a:endParaRPr lang="zh-CN" altLang="zh-CN" sz="2400" dirty="0">
              <a:solidFill>
                <a:srgbClr val="161616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42900">
              <a:lnSpc>
                <a:spcPct val="120000"/>
              </a:lnSpc>
              <a:spcAft>
                <a:spcPts val="2500"/>
              </a:spcAft>
            </a:pPr>
            <a:r>
              <a:rPr lang="zh-CN" altLang="zh-CN" sz="2400" kern="10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④宪法是实现国家认同、凝聚社会共识、促进个人发展的基本准则，是维系一个国家、一个民族凝聚力的根本纽带</a:t>
            </a:r>
            <a:endParaRPr lang="zh-CN" altLang="zh-CN" sz="2400" dirty="0">
              <a:solidFill>
                <a:srgbClr val="161616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6292" y="2083679"/>
            <a:ext cx="4068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kern="100" dirty="0">
                <a:solidFill>
                  <a:srgbClr val="161616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宪法</a:t>
            </a:r>
            <a:r>
              <a:rPr lang="zh-CN" altLang="en-US" sz="2800" kern="100" dirty="0">
                <a:solidFill>
                  <a:srgbClr val="161616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的地位和原则   </a:t>
            </a:r>
            <a:r>
              <a:rPr kumimoji="1" lang="en-US" altLang="zh-CN" sz="2800" dirty="0">
                <a:latin typeface="SimHei" charset="-122"/>
                <a:ea typeface="SimHei" charset="-122"/>
                <a:cs typeface="SimHei" charset="-122"/>
              </a:rPr>
              <a:t>P222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97871" y="132898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法治</a:t>
            </a:r>
          </a:p>
        </p:txBody>
      </p:sp>
    </p:spTree>
    <p:extLst>
      <p:ext uri="{BB962C8B-B14F-4D97-AF65-F5344CB8AC3E}">
        <p14:creationId xmlns:p14="http://schemas.microsoft.com/office/powerpoint/2010/main" val="3251790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377" name="图片 1" descr="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-17992"/>
            <a:ext cx="12192000" cy="684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78" name="图片 3" descr="a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219076"/>
            <a:ext cx="12225867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79" name="图片 4" descr="a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6342" y="1087967"/>
            <a:ext cx="10186458" cy="5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80" name="图片 7" descr="ac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925" y="328084"/>
            <a:ext cx="2496608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9381" name="文本框 8"/>
          <p:cNvSpPr txBox="1">
            <a:spLocks noChangeArrowheads="1"/>
          </p:cNvSpPr>
          <p:nvPr/>
        </p:nvSpPr>
        <p:spPr bwMode="auto">
          <a:xfrm>
            <a:off x="386292" y="211667"/>
            <a:ext cx="4417528" cy="65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30000"/>
              </a:lnSpc>
              <a:spcAft>
                <a:spcPts val="1000"/>
              </a:spcAft>
              <a:buFont typeface="Arial" charset="0"/>
              <a:buChar char="●"/>
              <a:defRPr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FFFFFF"/>
                </a:solidFill>
                <a:latin typeface="微软雅黑" charset="-122"/>
              </a:rPr>
              <a:t>复习</a:t>
            </a:r>
          </a:p>
        </p:txBody>
      </p:sp>
      <p:sp>
        <p:nvSpPr>
          <p:cNvPr id="9" name="矩形 8"/>
          <p:cNvSpPr/>
          <p:nvPr/>
        </p:nvSpPr>
        <p:spPr>
          <a:xfrm>
            <a:off x="294745" y="1975320"/>
            <a:ext cx="1167024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/>
              <a:t>法治思维的基本内容有哪些？</a:t>
            </a:r>
            <a:r>
              <a:rPr lang="en-US" altLang="zh-CN" sz="2800" dirty="0"/>
              <a:t>     P231</a:t>
            </a:r>
            <a:endParaRPr lang="zh-CN" altLang="zh-CN" sz="2800" dirty="0"/>
          </a:p>
          <a:p>
            <a:r>
              <a:rPr lang="zh-CN" altLang="zh-CN" sz="2800" dirty="0">
                <a:solidFill>
                  <a:srgbClr val="FF0000"/>
                </a:solidFill>
              </a:rPr>
              <a:t>①法律至上。</a:t>
            </a:r>
            <a:r>
              <a:rPr lang="zh-CN" altLang="zh-CN" sz="2800" dirty="0"/>
              <a:t>法律至上是指在国家和社会的所有规范中，法律是地位最高、效力最广、强制力最大的规范。</a:t>
            </a:r>
          </a:p>
          <a:p>
            <a:r>
              <a:rPr lang="zh-CN" altLang="zh-CN" sz="2800" dirty="0">
                <a:solidFill>
                  <a:srgbClr val="FF0000"/>
                </a:solidFill>
              </a:rPr>
              <a:t>②权力制约。</a:t>
            </a:r>
            <a:r>
              <a:rPr lang="zh-CN" altLang="zh-CN" sz="2800" dirty="0"/>
              <a:t>权力制约是指国家机关的权力必须收到法律的规制和约束。</a:t>
            </a:r>
          </a:p>
          <a:p>
            <a:r>
              <a:rPr lang="zh-CN" altLang="zh-CN" sz="2800" dirty="0">
                <a:solidFill>
                  <a:srgbClr val="FF0000"/>
                </a:solidFill>
              </a:rPr>
              <a:t>③公平正义。</a:t>
            </a:r>
            <a:r>
              <a:rPr lang="zh-CN" altLang="zh-CN" sz="2800" dirty="0"/>
              <a:t>公平正义是指社会的政治利益、经济利益和其他利益在全体社会成员之间合理、公平分配和占有。</a:t>
            </a:r>
          </a:p>
          <a:p>
            <a:r>
              <a:rPr lang="zh-CN" altLang="zh-CN" sz="2800" dirty="0">
                <a:solidFill>
                  <a:srgbClr val="FF0000"/>
                </a:solidFill>
              </a:rPr>
              <a:t>④权利保障。</a:t>
            </a:r>
            <a:r>
              <a:rPr lang="zh-CN" altLang="zh-CN" sz="2800" dirty="0"/>
              <a:t>权利保障主要是指对公民权利的法律保障，具体包括公民权利的宪法保障、立法保障、行政保障和司法保障。</a:t>
            </a:r>
          </a:p>
          <a:p>
            <a:r>
              <a:rPr lang="zh-CN" altLang="zh-CN" sz="2800" dirty="0">
                <a:solidFill>
                  <a:srgbClr val="FF0000"/>
                </a:solidFill>
              </a:rPr>
              <a:t>⑤程序正当。</a:t>
            </a:r>
            <a:r>
              <a:rPr lang="zh-CN" altLang="zh-CN" sz="2800" dirty="0"/>
              <a:t>只有严格按照法律程序办事办案，处理结果才可能公正并具有公信力和权威性。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497871" y="132898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法治</a:t>
            </a:r>
          </a:p>
        </p:txBody>
      </p:sp>
    </p:spTree>
    <p:extLst>
      <p:ext uri="{BB962C8B-B14F-4D97-AF65-F5344CB8AC3E}">
        <p14:creationId xmlns:p14="http://schemas.microsoft.com/office/powerpoint/2010/main" val="3647994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377" name="图片 1" descr="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-17992"/>
            <a:ext cx="12192000" cy="684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78" name="图片 3" descr="a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219076"/>
            <a:ext cx="12225867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79" name="图片 4" descr="a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6342" y="1087967"/>
            <a:ext cx="10186458" cy="5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80" name="图片 7" descr="ac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925" y="328084"/>
            <a:ext cx="2496608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9381" name="文本框 8"/>
          <p:cNvSpPr txBox="1">
            <a:spLocks noChangeArrowheads="1"/>
          </p:cNvSpPr>
          <p:nvPr/>
        </p:nvSpPr>
        <p:spPr bwMode="auto">
          <a:xfrm>
            <a:off x="386292" y="211667"/>
            <a:ext cx="4417528" cy="65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30000"/>
              </a:lnSpc>
              <a:spcAft>
                <a:spcPts val="1000"/>
              </a:spcAft>
              <a:buFont typeface="Arial" charset="0"/>
              <a:buChar char="●"/>
              <a:defRPr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FFFFFF"/>
                </a:solidFill>
                <a:latin typeface="微软雅黑" charset="-122"/>
              </a:rPr>
              <a:t>复习</a:t>
            </a:r>
          </a:p>
        </p:txBody>
      </p:sp>
      <p:sp>
        <p:nvSpPr>
          <p:cNvPr id="9" name="矩形 8"/>
          <p:cNvSpPr/>
          <p:nvPr/>
        </p:nvSpPr>
        <p:spPr>
          <a:xfrm>
            <a:off x="294745" y="1975320"/>
            <a:ext cx="11670241" cy="3504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kern="100" dirty="0">
                <a:solidFill>
                  <a:srgbClr val="161616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大学生应如何不断提升法治素养？</a:t>
            </a:r>
            <a:r>
              <a:rPr lang="zh-CN" altLang="zh-CN" sz="2800" dirty="0">
                <a:effectLst/>
              </a:rPr>
              <a:t> </a:t>
            </a:r>
            <a:r>
              <a:rPr lang="en-US" altLang="zh-CN" sz="2800" dirty="0"/>
              <a:t>P247</a:t>
            </a:r>
            <a:endParaRPr lang="zh-CN" altLang="zh-CN" sz="2800" dirty="0"/>
          </a:p>
          <a:p>
            <a:pPr indent="342900">
              <a:lnSpc>
                <a:spcPct val="120000"/>
              </a:lnSpc>
              <a:spcAft>
                <a:spcPts val="2500"/>
              </a:spcAft>
            </a:pPr>
            <a:r>
              <a:rPr lang="zh-CN" altLang="zh-CN" sz="2800" kern="10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800" kern="10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zh-CN" altLang="zh-CN" sz="2800" kern="10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r>
              <a:rPr lang="zh-CN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尊重法律权威</a:t>
            </a:r>
            <a:r>
              <a:rPr lang="zh-CN" altLang="en-US" sz="2800" dirty="0">
                <a:solidFill>
                  <a:srgbClr val="16161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800" kern="10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信仰法律、遵守法律、服从法律、维护法律</a:t>
            </a:r>
            <a:endParaRPr lang="zh-CN" altLang="zh-CN" sz="2800" dirty="0">
              <a:solidFill>
                <a:srgbClr val="161616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42900">
              <a:lnSpc>
                <a:spcPct val="120000"/>
              </a:lnSpc>
              <a:spcAft>
                <a:spcPts val="2500"/>
              </a:spcAft>
            </a:pPr>
            <a:r>
              <a:rPr lang="zh-CN" altLang="zh-CN" sz="2800" kern="10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800" kern="10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zh-CN" sz="2800" kern="10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r>
              <a:rPr lang="zh-CN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学习法律知识</a:t>
            </a:r>
            <a:r>
              <a:rPr lang="zh-CN" altLang="en-US" sz="2800" dirty="0">
                <a:solidFill>
                  <a:srgbClr val="16161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800" kern="10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参与法治实践是学习法律知识的有效途径。</a:t>
            </a:r>
            <a:endParaRPr lang="zh-CN" altLang="zh-CN" sz="2800" dirty="0">
              <a:solidFill>
                <a:srgbClr val="161616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42900">
              <a:lnSpc>
                <a:spcPct val="120000"/>
              </a:lnSpc>
              <a:spcAft>
                <a:spcPts val="2500"/>
              </a:spcAft>
            </a:pPr>
            <a:r>
              <a:rPr lang="zh-CN" altLang="zh-CN" sz="2800" kern="10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800" kern="10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zh-CN" altLang="zh-CN" sz="2800" kern="10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r>
              <a:rPr lang="zh-CN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养成守法习惯</a:t>
            </a:r>
            <a:r>
              <a:rPr lang="zh-CN" altLang="en-US" sz="2800" dirty="0">
                <a:solidFill>
                  <a:srgbClr val="16161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800" kern="10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①增强规则意识</a:t>
            </a:r>
            <a:r>
              <a:rPr lang="zh-CN" altLang="en-US" sz="2800" dirty="0">
                <a:solidFill>
                  <a:srgbClr val="16161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zh-CN" altLang="zh-CN" sz="2800" kern="10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②守住法律底线</a:t>
            </a:r>
            <a:endParaRPr lang="zh-CN" altLang="zh-CN" sz="2800" dirty="0">
              <a:solidFill>
                <a:srgbClr val="161616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42900">
              <a:lnSpc>
                <a:spcPct val="120000"/>
              </a:lnSpc>
              <a:spcAft>
                <a:spcPts val="2500"/>
              </a:spcAft>
            </a:pPr>
            <a:r>
              <a:rPr lang="zh-CN" altLang="zh-CN" sz="2800" kern="10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800" kern="10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4</a:t>
            </a:r>
            <a:r>
              <a:rPr lang="zh-CN" altLang="zh-CN" sz="2800" kern="10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r>
              <a:rPr lang="zh-CN" altLang="zh-CN" sz="2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提高用法能力</a:t>
            </a:r>
            <a:r>
              <a:rPr lang="zh-CN" altLang="en-US" sz="2800" dirty="0">
                <a:solidFill>
                  <a:srgbClr val="16161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800" kern="10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①维护自身权利</a:t>
            </a:r>
            <a:r>
              <a:rPr lang="zh-CN" altLang="en-US" sz="2800" kern="10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zh-CN" altLang="zh-CN" sz="2800" kern="100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②维护社会利益</a:t>
            </a:r>
            <a:endParaRPr lang="zh-CN" altLang="zh-CN" sz="2800" dirty="0">
              <a:solidFill>
                <a:srgbClr val="161616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97871" y="132898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法治</a:t>
            </a:r>
          </a:p>
        </p:txBody>
      </p:sp>
    </p:spTree>
    <p:extLst>
      <p:ext uri="{BB962C8B-B14F-4D97-AF65-F5344CB8AC3E}">
        <p14:creationId xmlns:p14="http://schemas.microsoft.com/office/powerpoint/2010/main" val="708827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377" name="图片 1" descr="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-17992"/>
            <a:ext cx="12192000" cy="684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78" name="图片 3" descr="a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219076"/>
            <a:ext cx="12225867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79" name="图片 4" descr="a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6342" y="1087967"/>
            <a:ext cx="10186458" cy="5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80" name="图片 7" descr="ac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925" y="328084"/>
            <a:ext cx="2496608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9381" name="文本框 8"/>
          <p:cNvSpPr txBox="1">
            <a:spLocks noChangeArrowheads="1"/>
          </p:cNvSpPr>
          <p:nvPr/>
        </p:nvSpPr>
        <p:spPr bwMode="auto">
          <a:xfrm>
            <a:off x="386292" y="211667"/>
            <a:ext cx="4417528" cy="65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30000"/>
              </a:lnSpc>
              <a:spcAft>
                <a:spcPts val="1000"/>
              </a:spcAft>
              <a:buFont typeface="Arial" charset="0"/>
              <a:buChar char="●"/>
              <a:defRPr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FontTx/>
              <a:buNone/>
            </a:pPr>
            <a:r>
              <a:rPr lang="zh-CN" altLang="en-US" sz="2733" b="1" dirty="0">
                <a:solidFill>
                  <a:srgbClr val="FFFFFF"/>
                </a:solidFill>
                <a:latin typeface="微软雅黑" charset="-122"/>
              </a:rPr>
              <a:t>结课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56647" y="1905506"/>
            <a:ext cx="1003351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9600" dirty="0">
                <a:latin typeface="Microsoft YaHei" charset="-122"/>
                <a:ea typeface="Microsoft YaHei" charset="-122"/>
                <a:cs typeface="Microsoft YaHei" charset="-122"/>
              </a:rPr>
              <a:t>谢谢大家！</a:t>
            </a:r>
            <a:endParaRPr kumimoji="1" lang="en-US" altLang="zh-CN" sz="96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9600" dirty="0">
                <a:latin typeface="Microsoft YaHei" charset="-122"/>
                <a:ea typeface="Microsoft YaHei" charset="-122"/>
                <a:cs typeface="Microsoft YaHei" charset="-122"/>
              </a:rPr>
              <a:t>祝大家前程似锦！</a:t>
            </a:r>
          </a:p>
        </p:txBody>
      </p:sp>
    </p:spTree>
    <p:extLst>
      <p:ext uri="{BB962C8B-B14F-4D97-AF65-F5344CB8AC3E}">
        <p14:creationId xmlns:p14="http://schemas.microsoft.com/office/powerpoint/2010/main" val="82575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377" name="图片 1" descr="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-17992"/>
            <a:ext cx="12192000" cy="684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78" name="图片 3" descr="a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219076"/>
            <a:ext cx="12225867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79" name="图片 4" descr="a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6342" y="1087967"/>
            <a:ext cx="10186458" cy="5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80" name="图片 7" descr="ac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925" y="328084"/>
            <a:ext cx="2496608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9381" name="文本框 8"/>
          <p:cNvSpPr txBox="1">
            <a:spLocks noChangeArrowheads="1"/>
          </p:cNvSpPr>
          <p:nvPr/>
        </p:nvSpPr>
        <p:spPr bwMode="auto">
          <a:xfrm>
            <a:off x="386292" y="211667"/>
            <a:ext cx="4417528" cy="65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30000"/>
              </a:lnSpc>
              <a:spcAft>
                <a:spcPts val="1000"/>
              </a:spcAft>
              <a:buFont typeface="Arial" charset="0"/>
              <a:buChar char="●"/>
              <a:defRPr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FFFFFF"/>
                </a:solidFill>
                <a:latin typeface="微软雅黑" charset="-122"/>
              </a:rPr>
              <a:t>复习</a:t>
            </a:r>
          </a:p>
        </p:txBody>
      </p:sp>
      <p:sp>
        <p:nvSpPr>
          <p:cNvPr id="9" name="矩形 8"/>
          <p:cNvSpPr/>
          <p:nvPr/>
        </p:nvSpPr>
        <p:spPr>
          <a:xfrm>
            <a:off x="386292" y="2026018"/>
            <a:ext cx="1139321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en-US" sz="2800" dirty="0"/>
              <a:t>人生价值内在地包含了人生的</a:t>
            </a:r>
            <a:r>
              <a:rPr lang="zh-CN" altLang="en-US" sz="2800" dirty="0">
                <a:solidFill>
                  <a:srgbClr val="FF0000"/>
                </a:solidFill>
              </a:rPr>
              <a:t>自我价值</a:t>
            </a:r>
            <a:r>
              <a:rPr lang="zh-CN" altLang="en-US" sz="2800" dirty="0"/>
              <a:t>和</a:t>
            </a:r>
            <a:r>
              <a:rPr lang="zh-CN" altLang="en-US" sz="2800" dirty="0">
                <a:solidFill>
                  <a:srgbClr val="FF0000"/>
                </a:solidFill>
              </a:rPr>
              <a:t>社会价值</a:t>
            </a:r>
            <a:r>
              <a:rPr lang="zh-CN" altLang="en-US" sz="2800" dirty="0"/>
              <a:t>两个方面。</a:t>
            </a:r>
            <a:endParaRPr lang="en-US" altLang="zh-CN" sz="2800" dirty="0"/>
          </a:p>
          <a:p>
            <a:r>
              <a:rPr lang="zh-CN" altLang="zh-CN" sz="2800" b="1" dirty="0"/>
              <a:t>两者关系</a:t>
            </a:r>
            <a:endParaRPr lang="zh-CN" altLang="zh-CN" sz="2800" dirty="0"/>
          </a:p>
          <a:p>
            <a:r>
              <a:rPr lang="zh-CN" altLang="zh-CN" sz="2800" dirty="0"/>
              <a:t>人生的自我价值和社会价值，既相互区别，又密切联系、相互依存。</a:t>
            </a:r>
          </a:p>
          <a:p>
            <a:r>
              <a:rPr lang="zh-CN" altLang="zh-CN" sz="2800" dirty="0"/>
              <a:t>①人生的</a:t>
            </a:r>
            <a:r>
              <a:rPr lang="zh-CN" altLang="zh-CN" sz="2800" dirty="0">
                <a:solidFill>
                  <a:srgbClr val="FF0000"/>
                </a:solidFill>
              </a:rPr>
              <a:t>自我价值是个体生存和发展的必要条件</a:t>
            </a:r>
            <a:r>
              <a:rPr lang="zh-CN" altLang="zh-CN" sz="2800" dirty="0"/>
              <a:t>，人生的自我价值的实现是为个体创造更大价值的前提。</a:t>
            </a:r>
          </a:p>
          <a:p>
            <a:r>
              <a:rPr lang="zh-CN" altLang="zh-CN" sz="2800" dirty="0"/>
              <a:t>②人生的</a:t>
            </a:r>
            <a:r>
              <a:rPr lang="zh-CN" altLang="zh-CN" sz="2800" dirty="0">
                <a:solidFill>
                  <a:srgbClr val="FF0000"/>
                </a:solidFill>
              </a:rPr>
              <a:t>社会价值是社会存在和发展的重要条件</a:t>
            </a:r>
            <a:r>
              <a:rPr lang="zh-CN" altLang="zh-CN" sz="2800" dirty="0"/>
              <a:t>，人生社会价值的实现是个体自我完善、全面发展的保障。</a:t>
            </a:r>
          </a:p>
          <a:p>
            <a:endParaRPr lang="en-US" altLang="zh-CN" sz="2400" b="1" dirty="0">
              <a:sym typeface="Wingdings" charset="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92767" y="1208544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人生价值   </a:t>
            </a:r>
            <a:r>
              <a:rPr kumimoji="1" lang="en-US" altLang="zh-CN" sz="3600" dirty="0">
                <a:latin typeface="SimHei" charset="-122"/>
                <a:ea typeface="SimHei" charset="-122"/>
                <a:cs typeface="SimHei" charset="-122"/>
              </a:rPr>
              <a:t>P19</a:t>
            </a:r>
            <a:endParaRPr kumimoji="1" lang="zh-CN" altLang="en-US" sz="36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545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377" name="图片 1" descr="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-17992"/>
            <a:ext cx="12192000" cy="684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78" name="图片 3" descr="a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219076"/>
            <a:ext cx="12225867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79" name="图片 4" descr="a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6342" y="1087967"/>
            <a:ext cx="10186458" cy="5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80" name="图片 7" descr="ac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925" y="328084"/>
            <a:ext cx="2496608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9381" name="文本框 8"/>
          <p:cNvSpPr txBox="1">
            <a:spLocks noChangeArrowheads="1"/>
          </p:cNvSpPr>
          <p:nvPr/>
        </p:nvSpPr>
        <p:spPr bwMode="auto">
          <a:xfrm>
            <a:off x="386292" y="211667"/>
            <a:ext cx="4417528" cy="65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30000"/>
              </a:lnSpc>
              <a:spcAft>
                <a:spcPts val="1000"/>
              </a:spcAft>
              <a:buFont typeface="Arial" charset="0"/>
              <a:buChar char="●"/>
              <a:defRPr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FFFFFF"/>
                </a:solidFill>
                <a:latin typeface="微软雅黑" charset="-122"/>
              </a:rPr>
              <a:t>复习</a:t>
            </a:r>
          </a:p>
        </p:txBody>
      </p:sp>
      <p:sp>
        <p:nvSpPr>
          <p:cNvPr id="9" name="矩形 8"/>
          <p:cNvSpPr/>
          <p:nvPr/>
        </p:nvSpPr>
        <p:spPr>
          <a:xfrm>
            <a:off x="304800" y="1854875"/>
            <a:ext cx="1139321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ym typeface="Wingdings" charset="2"/>
              </a:rPr>
              <a:t>正确评价人生价值       </a:t>
            </a:r>
            <a:r>
              <a:rPr lang="en-US" altLang="zh-CN" sz="2800" b="1" dirty="0">
                <a:sym typeface="Wingdings" charset="2"/>
              </a:rPr>
              <a:t>P27-28</a:t>
            </a:r>
          </a:p>
          <a:p>
            <a:r>
              <a:rPr lang="en-US" altLang="zh-CN" sz="2800" dirty="0">
                <a:sym typeface="Wingdings" charset="2"/>
              </a:rPr>
              <a:t>①</a:t>
            </a:r>
            <a:r>
              <a:rPr lang="zh-CN" altLang="en-US" sz="2800" dirty="0">
                <a:sym typeface="Wingdings" charset="2"/>
              </a:rPr>
              <a:t>既要看贡献的大小，也要看尽力的程度；</a:t>
            </a:r>
            <a:endParaRPr lang="en-US" altLang="zh-CN" sz="2800" dirty="0">
              <a:sym typeface="Wingdings" charset="2"/>
            </a:endParaRPr>
          </a:p>
          <a:p>
            <a:r>
              <a:rPr lang="en-US" altLang="zh-CN" sz="2800" dirty="0">
                <a:sym typeface="Wingdings" charset="2"/>
              </a:rPr>
              <a:t>②</a:t>
            </a:r>
            <a:r>
              <a:rPr lang="zh-CN" altLang="en-US" sz="2800" dirty="0">
                <a:sym typeface="Wingdings" charset="2"/>
              </a:rPr>
              <a:t>既要尊重物质贡献，也要尊重精神贡献；</a:t>
            </a:r>
            <a:endParaRPr lang="en-US" altLang="zh-CN" sz="2800" dirty="0">
              <a:sym typeface="Wingdings" charset="2"/>
            </a:endParaRPr>
          </a:p>
          <a:p>
            <a:r>
              <a:rPr lang="en-US" altLang="zh-CN" sz="2800" dirty="0">
                <a:sym typeface="Wingdings" charset="2"/>
              </a:rPr>
              <a:t>③</a:t>
            </a:r>
            <a:r>
              <a:rPr lang="zh-CN" altLang="en-US" sz="2800" dirty="0">
                <a:sym typeface="Wingdings" charset="2"/>
              </a:rPr>
              <a:t>既要注重社会贡献，也要注重自身完善。</a:t>
            </a:r>
            <a:endParaRPr lang="en-US" altLang="zh-CN" sz="2800" dirty="0">
              <a:sym typeface="Wingdings" charset="2"/>
            </a:endParaRPr>
          </a:p>
          <a:p>
            <a:endParaRPr lang="en-US" altLang="zh-CN" sz="2800" b="1" dirty="0">
              <a:sym typeface="Wingdings" charset="2"/>
            </a:endParaRPr>
          </a:p>
          <a:p>
            <a:endParaRPr lang="en-US" altLang="zh-CN" sz="2800" b="1" dirty="0">
              <a:sym typeface="Wingdings" charset="2"/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zh-CN" sz="2800" b="1" dirty="0"/>
              <a:t>如何实现自己的人生价值？ </a:t>
            </a:r>
            <a:r>
              <a:rPr lang="en-US" altLang="zh-CN" sz="2800" b="1" dirty="0"/>
              <a:t>    P29</a:t>
            </a:r>
            <a:endParaRPr lang="zh-CN" altLang="zh-CN" sz="2800" b="1" dirty="0"/>
          </a:p>
          <a:p>
            <a:r>
              <a:rPr lang="zh-CN" altLang="zh-CN" sz="2800" dirty="0"/>
              <a:t>①实现人生价值要从</a:t>
            </a:r>
            <a:r>
              <a:rPr lang="zh-CN" altLang="zh-CN" sz="2800" dirty="0">
                <a:solidFill>
                  <a:srgbClr val="FF0000"/>
                </a:solidFill>
              </a:rPr>
              <a:t>社会客观条件</a:t>
            </a:r>
            <a:r>
              <a:rPr lang="zh-CN" altLang="zh-CN" sz="2800" dirty="0"/>
              <a:t>出发</a:t>
            </a:r>
          </a:p>
          <a:p>
            <a:r>
              <a:rPr lang="zh-CN" altLang="zh-CN" sz="2800" dirty="0"/>
              <a:t>②实现人生价值要从</a:t>
            </a:r>
            <a:r>
              <a:rPr lang="zh-CN" altLang="zh-CN" sz="2800" dirty="0">
                <a:solidFill>
                  <a:srgbClr val="FF0000"/>
                </a:solidFill>
              </a:rPr>
              <a:t>个体自身条件</a:t>
            </a:r>
            <a:r>
              <a:rPr lang="zh-CN" altLang="zh-CN" sz="2800" dirty="0"/>
              <a:t>出发</a:t>
            </a:r>
          </a:p>
          <a:p>
            <a:r>
              <a:rPr lang="zh-CN" altLang="zh-CN" sz="2800" dirty="0"/>
              <a:t>③不断增强实现人生价值的能力和本领</a:t>
            </a:r>
          </a:p>
          <a:p>
            <a:endParaRPr lang="zh-CN" altLang="zh-CN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392767" y="1208544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人生价值的评价与实现   </a:t>
            </a:r>
            <a:r>
              <a:rPr kumimoji="1" lang="en-US" altLang="zh-CN" sz="3600" dirty="0">
                <a:latin typeface="SimHei" charset="-122"/>
                <a:ea typeface="SimHei" charset="-122"/>
                <a:cs typeface="SimHei" charset="-122"/>
              </a:rPr>
              <a:t>P27-30</a:t>
            </a:r>
            <a:endParaRPr kumimoji="1" lang="zh-CN" altLang="en-US" sz="36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338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377" name="图片 1" descr="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-17992"/>
            <a:ext cx="12192000" cy="684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78" name="图片 3" descr="a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219076"/>
            <a:ext cx="12225867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79" name="图片 4" descr="a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6342" y="1087967"/>
            <a:ext cx="10186458" cy="5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80" name="图片 7" descr="ac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925" y="328084"/>
            <a:ext cx="2496608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9381" name="文本框 8"/>
          <p:cNvSpPr txBox="1">
            <a:spLocks noChangeArrowheads="1"/>
          </p:cNvSpPr>
          <p:nvPr/>
        </p:nvSpPr>
        <p:spPr bwMode="auto">
          <a:xfrm>
            <a:off x="386292" y="211667"/>
            <a:ext cx="4417528" cy="65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30000"/>
              </a:lnSpc>
              <a:spcAft>
                <a:spcPts val="1000"/>
              </a:spcAft>
              <a:buFont typeface="Arial" charset="0"/>
              <a:buChar char="●"/>
              <a:defRPr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FFFFFF"/>
                </a:solidFill>
                <a:latin typeface="微软雅黑" charset="-122"/>
              </a:rPr>
              <a:t>复习</a:t>
            </a:r>
          </a:p>
        </p:txBody>
      </p:sp>
      <p:sp>
        <p:nvSpPr>
          <p:cNvPr id="9" name="矩形 8"/>
          <p:cNvSpPr/>
          <p:nvPr/>
        </p:nvSpPr>
        <p:spPr>
          <a:xfrm>
            <a:off x="736039" y="1190078"/>
            <a:ext cx="10373195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b="1" dirty="0"/>
              <a:t>如何创造有意义的人生？ </a:t>
            </a:r>
            <a:r>
              <a:rPr lang="en-US" altLang="zh-CN" sz="3200" b="1" dirty="0"/>
              <a:t>    P31-39</a:t>
            </a:r>
          </a:p>
          <a:p>
            <a:endParaRPr lang="zh-CN" altLang="zh-CN" sz="3200" dirty="0"/>
          </a:p>
          <a:p>
            <a:r>
              <a:rPr lang="zh-CN" altLang="zh-CN" sz="3200" dirty="0"/>
              <a:t>（</a:t>
            </a:r>
            <a:r>
              <a:rPr lang="en-US" altLang="zh-CN" sz="3200" dirty="0"/>
              <a:t>1</a:t>
            </a:r>
            <a:r>
              <a:rPr lang="zh-CN" altLang="zh-CN" sz="3200" dirty="0"/>
              <a:t>）辩证对待人生矛盾，正确看待得与失、苦与乐、顺与逆、生与死、荣与辱。</a:t>
            </a:r>
          </a:p>
          <a:p>
            <a:r>
              <a:rPr lang="zh-CN" altLang="zh-CN" sz="3200" dirty="0"/>
              <a:t>（</a:t>
            </a:r>
            <a:r>
              <a:rPr lang="en-US" altLang="zh-CN" sz="3200" dirty="0"/>
              <a:t>2</a:t>
            </a:r>
            <a:r>
              <a:rPr lang="zh-CN" altLang="zh-CN" sz="3200" dirty="0"/>
              <a:t>）反对拜金主义、享乐主义、极端个人主义等错误的人生观。</a:t>
            </a:r>
          </a:p>
          <a:p>
            <a:r>
              <a:rPr lang="zh-CN" altLang="zh-CN" sz="3200" dirty="0"/>
              <a:t>（</a:t>
            </a:r>
            <a:r>
              <a:rPr lang="en-US" altLang="zh-CN" sz="3200" dirty="0"/>
              <a:t>3</a:t>
            </a:r>
            <a:r>
              <a:rPr lang="zh-CN" altLang="zh-CN" sz="3200" dirty="0"/>
              <a:t>）成就出彩人生</a:t>
            </a:r>
            <a:r>
              <a:rPr lang="en-US" altLang="zh-CN" sz="3200" dirty="0"/>
              <a:t>:</a:t>
            </a:r>
          </a:p>
          <a:p>
            <a:r>
              <a:rPr lang="zh-CN" altLang="zh-CN" sz="3200" dirty="0"/>
              <a:t>①与历史同向</a:t>
            </a:r>
            <a:r>
              <a:rPr lang="zh-CN" altLang="en-US" sz="3200" dirty="0"/>
              <a:t>；</a:t>
            </a:r>
            <a:r>
              <a:rPr lang="zh-CN" altLang="zh-CN" sz="3200" dirty="0"/>
              <a:t>②与祖国同行</a:t>
            </a:r>
            <a:r>
              <a:rPr lang="zh-CN" altLang="en-US" sz="3200" dirty="0"/>
              <a:t>；</a:t>
            </a:r>
            <a:r>
              <a:rPr lang="zh-CN" altLang="zh-CN" sz="3200" dirty="0"/>
              <a:t>③与人民同在</a:t>
            </a:r>
            <a:r>
              <a:rPr lang="zh-CN" altLang="en-US" sz="3200" dirty="0"/>
              <a:t>；</a:t>
            </a:r>
            <a:r>
              <a:rPr lang="zh-CN" altLang="zh-CN" sz="3200" dirty="0"/>
              <a:t>④在实践中创造有价值的人生</a:t>
            </a:r>
            <a:r>
              <a:rPr lang="zh-CN" altLang="en-US" sz="3200" dirty="0"/>
              <a:t>。</a:t>
            </a:r>
            <a:endParaRPr lang="zh-CN" altLang="zh-CN" sz="3200" dirty="0"/>
          </a:p>
          <a:p>
            <a:endParaRPr lang="zh-CN" altLang="zh-CN" sz="2400" dirty="0"/>
          </a:p>
          <a:p>
            <a:endParaRPr lang="zh-CN" altLang="zh-CN" sz="2400" dirty="0"/>
          </a:p>
          <a:p>
            <a:endParaRPr lang="zh-CN" altLang="zh-CN" sz="2400" dirty="0"/>
          </a:p>
          <a:p>
            <a:endParaRPr lang="zh-CN" altLang="zh-CN" sz="2400" dirty="0"/>
          </a:p>
          <a:p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7472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377" name="图片 1" descr="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-17992"/>
            <a:ext cx="12192000" cy="684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78" name="图片 3" descr="a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219076"/>
            <a:ext cx="12225867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79" name="图片 4" descr="a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6342" y="1087967"/>
            <a:ext cx="10186458" cy="5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80" name="图片 7" descr="ac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925" y="328084"/>
            <a:ext cx="2496608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9381" name="文本框 8"/>
          <p:cNvSpPr txBox="1">
            <a:spLocks noChangeArrowheads="1"/>
          </p:cNvSpPr>
          <p:nvPr/>
        </p:nvSpPr>
        <p:spPr bwMode="auto">
          <a:xfrm>
            <a:off x="386292" y="211667"/>
            <a:ext cx="4417528" cy="65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30000"/>
              </a:lnSpc>
              <a:spcAft>
                <a:spcPts val="1000"/>
              </a:spcAft>
              <a:buFont typeface="Arial" charset="0"/>
              <a:buChar char="●"/>
              <a:defRPr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FFFFFF"/>
                </a:solidFill>
                <a:latin typeface="微软雅黑" charset="-122"/>
              </a:rPr>
              <a:t>复习</a:t>
            </a:r>
          </a:p>
        </p:txBody>
      </p:sp>
      <p:sp>
        <p:nvSpPr>
          <p:cNvPr id="9" name="矩形 8"/>
          <p:cNvSpPr/>
          <p:nvPr/>
        </p:nvSpPr>
        <p:spPr>
          <a:xfrm>
            <a:off x="962462" y="2000765"/>
            <a:ext cx="998931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>
                <a:latin typeface="+mn-ea"/>
                <a:cs typeface="SimSun" charset="-122"/>
              </a:rPr>
              <a:t>为什么说理想信念是精神之“钙”？ </a:t>
            </a:r>
            <a:r>
              <a:rPr lang="en-US" altLang="zh-CN" sz="2800" dirty="0">
                <a:latin typeface="+mn-ea"/>
                <a:cs typeface="SimSun" charset="-122"/>
              </a:rPr>
              <a:t>    P47</a:t>
            </a:r>
            <a:endParaRPr lang="zh-CN" altLang="zh-CN" sz="2800" dirty="0">
              <a:latin typeface="+mn-ea"/>
              <a:cs typeface="SimSun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>
                <a:latin typeface="+mn-ea"/>
                <a:cs typeface="SimSun" charset="-122"/>
              </a:rPr>
              <a:t>①理想信念昭示奋斗目标。</a:t>
            </a:r>
          </a:p>
          <a:p>
            <a:pPr>
              <a:lnSpc>
                <a:spcPct val="150000"/>
              </a:lnSpc>
            </a:pPr>
            <a:r>
              <a:rPr lang="zh-CN" altLang="zh-CN" sz="2800" dirty="0">
                <a:latin typeface="+mn-ea"/>
                <a:cs typeface="SimSun" charset="-122"/>
              </a:rPr>
              <a:t>②理想信念催生前进动力。</a:t>
            </a:r>
          </a:p>
          <a:p>
            <a:pPr>
              <a:lnSpc>
                <a:spcPct val="150000"/>
              </a:lnSpc>
            </a:pPr>
            <a:r>
              <a:rPr lang="zh-CN" altLang="zh-CN" sz="2800" dirty="0">
                <a:latin typeface="+mn-ea"/>
                <a:cs typeface="SimSun" charset="-122"/>
              </a:rPr>
              <a:t>③理想信念提供精神支柱。</a:t>
            </a:r>
          </a:p>
          <a:p>
            <a:pPr>
              <a:lnSpc>
                <a:spcPct val="150000"/>
              </a:lnSpc>
            </a:pPr>
            <a:r>
              <a:rPr lang="zh-CN" altLang="zh-CN" sz="2800" dirty="0">
                <a:latin typeface="+mn-ea"/>
                <a:cs typeface="SimSun" charset="-122"/>
              </a:rPr>
              <a:t>④理想信念提高精神境界。</a:t>
            </a:r>
          </a:p>
          <a:p>
            <a:endParaRPr lang="zh-CN" altLang="zh-CN" sz="2400" dirty="0"/>
          </a:p>
          <a:p>
            <a:endParaRPr lang="zh-CN" altLang="zh-CN" sz="2400" dirty="0"/>
          </a:p>
          <a:p>
            <a:endParaRPr lang="zh-CN" altLang="zh-CN" sz="2400" dirty="0"/>
          </a:p>
          <a:p>
            <a:endParaRPr lang="zh-CN" altLang="zh-CN" sz="2400" dirty="0"/>
          </a:p>
          <a:p>
            <a:endParaRPr lang="zh-CN" altLang="zh-CN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392767" y="120854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理想信念</a:t>
            </a:r>
          </a:p>
        </p:txBody>
      </p:sp>
    </p:spTree>
    <p:extLst>
      <p:ext uri="{BB962C8B-B14F-4D97-AF65-F5344CB8AC3E}">
        <p14:creationId xmlns:p14="http://schemas.microsoft.com/office/powerpoint/2010/main" val="2862091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377" name="图片 1" descr="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-17992"/>
            <a:ext cx="12192000" cy="684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78" name="图片 3" descr="a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219076"/>
            <a:ext cx="12225867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79" name="图片 4" descr="a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6342" y="1087967"/>
            <a:ext cx="10186458" cy="5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80" name="图片 7" descr="ac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925" y="328084"/>
            <a:ext cx="2496608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9381" name="文本框 8"/>
          <p:cNvSpPr txBox="1">
            <a:spLocks noChangeArrowheads="1"/>
          </p:cNvSpPr>
          <p:nvPr/>
        </p:nvSpPr>
        <p:spPr bwMode="auto">
          <a:xfrm>
            <a:off x="386292" y="211667"/>
            <a:ext cx="4417528" cy="65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30000"/>
              </a:lnSpc>
              <a:spcAft>
                <a:spcPts val="1000"/>
              </a:spcAft>
              <a:buFont typeface="Arial" charset="0"/>
              <a:buChar char="●"/>
              <a:defRPr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FFFFFF"/>
                </a:solidFill>
                <a:latin typeface="微软雅黑" charset="-122"/>
              </a:rPr>
              <a:t>复习</a:t>
            </a:r>
          </a:p>
        </p:txBody>
      </p:sp>
      <p:sp>
        <p:nvSpPr>
          <p:cNvPr id="9" name="矩形 8"/>
          <p:cNvSpPr/>
          <p:nvPr/>
        </p:nvSpPr>
        <p:spPr>
          <a:xfrm>
            <a:off x="962462" y="2000765"/>
            <a:ext cx="998931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>
                <a:latin typeface="+mn-ea"/>
                <a:cs typeface="SimSun" charset="-122"/>
              </a:rPr>
              <a:t>为什么</a:t>
            </a:r>
            <a:r>
              <a:rPr lang="zh-CN" altLang="en-US" sz="2800" dirty="0">
                <a:latin typeface="+mn-ea"/>
                <a:cs typeface="SimSun" charset="-122"/>
              </a:rPr>
              <a:t>要信仰马克主义</a:t>
            </a:r>
            <a:r>
              <a:rPr lang="zh-CN" altLang="zh-CN" sz="2800" dirty="0">
                <a:latin typeface="+mn-ea"/>
                <a:cs typeface="SimSun" charset="-122"/>
              </a:rPr>
              <a:t>？ </a:t>
            </a:r>
            <a:r>
              <a:rPr lang="en-US" altLang="zh-CN" sz="2800" dirty="0">
                <a:latin typeface="+mn-ea"/>
                <a:cs typeface="SimSun" charset="-122"/>
              </a:rPr>
              <a:t>    P51</a:t>
            </a:r>
            <a:endParaRPr lang="zh-CN" altLang="zh-CN" sz="2800" dirty="0">
              <a:latin typeface="+mn-ea"/>
              <a:cs typeface="SimSun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>
                <a:latin typeface="+mn-ea"/>
                <a:cs typeface="SimSun" charset="-122"/>
              </a:rPr>
              <a:t>①</a:t>
            </a:r>
            <a:r>
              <a:rPr lang="zh-CN" altLang="en-US" sz="2800" dirty="0">
                <a:latin typeface="+mn-ea"/>
                <a:cs typeface="SimSun" charset="-122"/>
              </a:rPr>
              <a:t>马克思主义是科学的理论</a:t>
            </a:r>
            <a:r>
              <a:rPr lang="zh-CN" altLang="zh-CN" sz="2800" dirty="0">
                <a:latin typeface="+mn-ea"/>
                <a:cs typeface="SimSun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zh-CN" sz="2800" dirty="0">
                <a:latin typeface="+mn-ea"/>
                <a:cs typeface="SimSun" charset="-122"/>
              </a:rPr>
              <a:t>②</a:t>
            </a:r>
            <a:r>
              <a:rPr lang="zh-CN" altLang="en-US" sz="2800" dirty="0">
                <a:latin typeface="+mn-ea"/>
                <a:cs typeface="SimSun" charset="-122"/>
              </a:rPr>
              <a:t>马克思主义是人民的理论</a:t>
            </a:r>
            <a:r>
              <a:rPr lang="zh-CN" altLang="zh-CN" sz="2800" dirty="0">
                <a:latin typeface="+mn-ea"/>
                <a:cs typeface="SimSun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zh-CN" sz="2800" dirty="0">
                <a:latin typeface="+mn-ea"/>
                <a:cs typeface="SimSun" charset="-122"/>
              </a:rPr>
              <a:t>③</a:t>
            </a:r>
            <a:r>
              <a:rPr lang="zh-CN" altLang="en-US" sz="2800" dirty="0">
                <a:latin typeface="+mn-ea"/>
                <a:cs typeface="SimSun" charset="-122"/>
              </a:rPr>
              <a:t>马克思主义是实践的理论</a:t>
            </a:r>
            <a:r>
              <a:rPr lang="zh-CN" altLang="zh-CN" sz="2800" dirty="0">
                <a:latin typeface="+mn-ea"/>
                <a:cs typeface="SimSun" charset="-122"/>
              </a:rPr>
              <a:t>。</a:t>
            </a:r>
          </a:p>
          <a:p>
            <a:endParaRPr lang="zh-CN" altLang="zh-CN" sz="2400" dirty="0"/>
          </a:p>
          <a:p>
            <a:endParaRPr lang="zh-CN" altLang="zh-CN" sz="2400" dirty="0"/>
          </a:p>
          <a:p>
            <a:endParaRPr lang="zh-CN" altLang="zh-CN" sz="2400" dirty="0"/>
          </a:p>
          <a:p>
            <a:endParaRPr lang="zh-CN" altLang="zh-CN" sz="2400" dirty="0"/>
          </a:p>
          <a:p>
            <a:endParaRPr lang="zh-CN" altLang="zh-CN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392767" y="120854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理想信念</a:t>
            </a:r>
          </a:p>
        </p:txBody>
      </p:sp>
    </p:spTree>
    <p:extLst>
      <p:ext uri="{BB962C8B-B14F-4D97-AF65-F5344CB8AC3E}">
        <p14:creationId xmlns:p14="http://schemas.microsoft.com/office/powerpoint/2010/main" val="770171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377" name="图片 1" descr="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-17992"/>
            <a:ext cx="12192000" cy="684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78" name="图片 3" descr="a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219076"/>
            <a:ext cx="12225867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79" name="图片 4" descr="a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6342" y="1087967"/>
            <a:ext cx="10186458" cy="5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80" name="图片 7" descr="ac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925" y="328084"/>
            <a:ext cx="2496608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9381" name="文本框 8"/>
          <p:cNvSpPr txBox="1">
            <a:spLocks noChangeArrowheads="1"/>
          </p:cNvSpPr>
          <p:nvPr/>
        </p:nvSpPr>
        <p:spPr bwMode="auto">
          <a:xfrm>
            <a:off x="386292" y="211667"/>
            <a:ext cx="4417528" cy="65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30000"/>
              </a:lnSpc>
              <a:spcAft>
                <a:spcPts val="1000"/>
              </a:spcAft>
              <a:buFont typeface="Arial" charset="0"/>
              <a:buChar char="●"/>
              <a:defRPr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FFFFFF"/>
                </a:solidFill>
                <a:latin typeface="微软雅黑" charset="-122"/>
              </a:rPr>
              <a:t>复习</a:t>
            </a:r>
          </a:p>
        </p:txBody>
      </p:sp>
      <p:sp>
        <p:nvSpPr>
          <p:cNvPr id="9" name="矩形 8"/>
          <p:cNvSpPr/>
          <p:nvPr/>
        </p:nvSpPr>
        <p:spPr>
          <a:xfrm>
            <a:off x="962462" y="2000765"/>
            <a:ext cx="998931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>
                <a:latin typeface="+mn-ea"/>
                <a:cs typeface="SimSun" charset="-122"/>
              </a:rPr>
              <a:t>为什么</a:t>
            </a:r>
            <a:r>
              <a:rPr lang="zh-CN" altLang="en-US" sz="2800" dirty="0">
                <a:latin typeface="+mn-ea"/>
                <a:cs typeface="SimSun" charset="-122"/>
              </a:rPr>
              <a:t>要信仰马克主义</a:t>
            </a:r>
            <a:r>
              <a:rPr lang="zh-CN" altLang="zh-CN" sz="2800" dirty="0">
                <a:latin typeface="+mn-ea"/>
                <a:cs typeface="SimSun" charset="-122"/>
              </a:rPr>
              <a:t>？ </a:t>
            </a:r>
            <a:r>
              <a:rPr lang="en-US" altLang="zh-CN" sz="2800" dirty="0">
                <a:latin typeface="+mn-ea"/>
                <a:cs typeface="SimSun" charset="-122"/>
              </a:rPr>
              <a:t>    P51</a:t>
            </a:r>
            <a:endParaRPr lang="zh-CN" altLang="zh-CN" sz="2800" dirty="0">
              <a:latin typeface="+mn-ea"/>
              <a:cs typeface="SimSun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>
                <a:latin typeface="+mn-ea"/>
                <a:cs typeface="SimSun" charset="-122"/>
              </a:rPr>
              <a:t>①</a:t>
            </a:r>
            <a:r>
              <a:rPr lang="zh-CN" altLang="en-US" sz="2800" dirty="0">
                <a:latin typeface="+mn-ea"/>
                <a:cs typeface="SimSun" charset="-122"/>
              </a:rPr>
              <a:t>马克思主义是科学的理论</a:t>
            </a:r>
            <a:r>
              <a:rPr lang="zh-CN" altLang="zh-CN" sz="2800" dirty="0">
                <a:latin typeface="+mn-ea"/>
                <a:cs typeface="SimSun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zh-CN" sz="2800" dirty="0">
                <a:latin typeface="+mn-ea"/>
                <a:cs typeface="SimSun" charset="-122"/>
              </a:rPr>
              <a:t>②</a:t>
            </a:r>
            <a:r>
              <a:rPr lang="zh-CN" altLang="en-US" sz="2800" dirty="0">
                <a:latin typeface="+mn-ea"/>
                <a:cs typeface="SimSun" charset="-122"/>
              </a:rPr>
              <a:t>马克思主义是人民的理论</a:t>
            </a:r>
            <a:r>
              <a:rPr lang="zh-CN" altLang="zh-CN" sz="2800" dirty="0">
                <a:latin typeface="+mn-ea"/>
                <a:cs typeface="SimSun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zh-CN" sz="2800" dirty="0">
                <a:latin typeface="+mn-ea"/>
                <a:cs typeface="SimSun" charset="-122"/>
              </a:rPr>
              <a:t>③</a:t>
            </a:r>
            <a:r>
              <a:rPr lang="zh-CN" altLang="en-US" sz="2800" dirty="0">
                <a:latin typeface="+mn-ea"/>
                <a:cs typeface="SimSun" charset="-122"/>
              </a:rPr>
              <a:t>马克思主义是实践的理论</a:t>
            </a:r>
            <a:r>
              <a:rPr lang="zh-CN" altLang="zh-CN" sz="2800" dirty="0">
                <a:latin typeface="+mn-ea"/>
                <a:cs typeface="SimSun" charset="-122"/>
              </a:rPr>
              <a:t>。</a:t>
            </a:r>
          </a:p>
          <a:p>
            <a:endParaRPr lang="zh-CN" altLang="zh-CN" sz="2400" dirty="0"/>
          </a:p>
          <a:p>
            <a:endParaRPr lang="zh-CN" altLang="zh-CN" sz="2400" dirty="0"/>
          </a:p>
          <a:p>
            <a:endParaRPr lang="zh-CN" altLang="zh-CN" sz="2400" dirty="0"/>
          </a:p>
          <a:p>
            <a:endParaRPr lang="zh-CN" altLang="zh-CN" sz="2400" dirty="0"/>
          </a:p>
          <a:p>
            <a:endParaRPr lang="zh-CN" altLang="zh-CN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392767" y="120854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理想信念</a:t>
            </a:r>
          </a:p>
        </p:txBody>
      </p:sp>
    </p:spTree>
    <p:extLst>
      <p:ext uri="{BB962C8B-B14F-4D97-AF65-F5344CB8AC3E}">
        <p14:creationId xmlns:p14="http://schemas.microsoft.com/office/powerpoint/2010/main" val="4209857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377" name="图片 1" descr="a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-17992"/>
            <a:ext cx="12192000" cy="684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78" name="图片 3" descr="a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219076"/>
            <a:ext cx="12225867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79" name="图片 4" descr="a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6342" y="1087967"/>
            <a:ext cx="10186458" cy="5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9380" name="图片 7" descr="ac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925" y="328084"/>
            <a:ext cx="2496608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9381" name="文本框 8"/>
          <p:cNvSpPr txBox="1">
            <a:spLocks noChangeArrowheads="1"/>
          </p:cNvSpPr>
          <p:nvPr/>
        </p:nvSpPr>
        <p:spPr bwMode="auto">
          <a:xfrm>
            <a:off x="386292" y="211667"/>
            <a:ext cx="4417528" cy="65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30000"/>
              </a:lnSpc>
              <a:spcAft>
                <a:spcPts val="1000"/>
              </a:spcAft>
              <a:buFont typeface="Arial" charset="0"/>
              <a:buChar char="●"/>
              <a:defRPr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1pPr>
            <a:lvl2pPr marL="742950" indent="-285750">
              <a:lnSpc>
                <a:spcPct val="120000"/>
              </a:lnSpc>
              <a:spcAft>
                <a:spcPts val="600"/>
              </a:spcAft>
              <a:buFont typeface="Arial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charset="0"/>
              <a:buChar char="●"/>
              <a:tabLst>
                <a:tab pos="1609725" algn="l"/>
              </a:tabLst>
              <a:defRPr sz="16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charset="2"/>
              <a:buChar char="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1609725" algn="l"/>
              </a:tabLst>
              <a:defRPr sz="1400">
                <a:solidFill>
                  <a:srgbClr val="595959"/>
                </a:solidFill>
                <a:latin typeface="Arial" charset="0"/>
                <a:ea typeface="微软雅黑" charset="-122"/>
                <a:cs typeface="微软雅黑" charset="-122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FFFFFF"/>
                </a:solidFill>
                <a:latin typeface="微软雅黑" charset="-122"/>
              </a:rPr>
              <a:t>复习</a:t>
            </a:r>
          </a:p>
        </p:txBody>
      </p:sp>
      <p:sp>
        <p:nvSpPr>
          <p:cNvPr id="9" name="矩形 8"/>
          <p:cNvSpPr/>
          <p:nvPr/>
        </p:nvSpPr>
        <p:spPr>
          <a:xfrm>
            <a:off x="962462" y="2000765"/>
            <a:ext cx="998931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kern="100" dirty="0">
                <a:solidFill>
                  <a:srgbClr val="161616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如何看待和处理理想与现实之间的关系？</a:t>
            </a:r>
            <a:r>
              <a:rPr lang="zh-CN" altLang="zh-CN" sz="2800" dirty="0">
                <a:effectLst/>
              </a:rPr>
              <a:t> </a:t>
            </a:r>
            <a:r>
              <a:rPr lang="en-US" altLang="zh-CN" sz="2800" dirty="0">
                <a:effectLst/>
              </a:rPr>
              <a:t>P61-63</a:t>
            </a:r>
          </a:p>
          <a:p>
            <a:pPr>
              <a:lnSpc>
                <a:spcPct val="150000"/>
              </a:lnSpc>
            </a:pPr>
            <a:r>
              <a:rPr lang="zh-CN" altLang="zh-CN" sz="2800" dirty="0">
                <a:latin typeface="+mn-ea"/>
                <a:cs typeface="SimSun" charset="-122"/>
              </a:rPr>
              <a:t>①</a:t>
            </a:r>
            <a:r>
              <a:rPr lang="zh-CN" altLang="zh-CN" sz="2800" kern="100" dirty="0">
                <a:solidFill>
                  <a:srgbClr val="161616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辩证看待理想与现实的矛盾，理想与现实是对立统一的。</a:t>
            </a:r>
            <a:r>
              <a:rPr lang="zh-CN" altLang="zh-CN" sz="2800" dirty="0">
                <a:effectLst/>
              </a:rPr>
              <a:t> </a:t>
            </a:r>
            <a:endParaRPr lang="en-US" altLang="zh-CN" sz="280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>
                <a:latin typeface="+mn-ea"/>
                <a:cs typeface="SimSun" charset="-122"/>
              </a:rPr>
              <a:t>②</a:t>
            </a:r>
            <a:r>
              <a:rPr lang="zh-CN" altLang="zh-CN" sz="2800" kern="100" dirty="0">
                <a:solidFill>
                  <a:srgbClr val="161616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实现理想具有长期性、艰巨性和曲折性。</a:t>
            </a:r>
            <a:r>
              <a:rPr lang="zh-CN" altLang="zh-CN" sz="2800" dirty="0">
                <a:effectLst/>
              </a:rPr>
              <a:t> </a:t>
            </a:r>
            <a:endParaRPr lang="zh-CN" altLang="zh-CN" sz="2800" dirty="0">
              <a:latin typeface="+mn-ea"/>
              <a:cs typeface="SimSun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800" dirty="0">
                <a:latin typeface="+mn-ea"/>
                <a:cs typeface="SimSun" charset="-122"/>
              </a:rPr>
              <a:t>③</a:t>
            </a:r>
            <a:r>
              <a:rPr lang="zh-CN" altLang="zh-CN" sz="2800" kern="100" dirty="0">
                <a:solidFill>
                  <a:srgbClr val="161616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艰苦奋斗是实现理想的重要条件</a:t>
            </a:r>
            <a:r>
              <a:rPr lang="zh-CN" altLang="en-US" sz="2800" kern="100" dirty="0">
                <a:solidFill>
                  <a:srgbClr val="16161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800" dirty="0">
              <a:latin typeface="+mn-ea"/>
              <a:cs typeface="SimSun" charset="-122"/>
            </a:endParaRPr>
          </a:p>
          <a:p>
            <a:endParaRPr lang="zh-CN" altLang="zh-CN" sz="2400" dirty="0"/>
          </a:p>
          <a:p>
            <a:endParaRPr lang="zh-CN" altLang="zh-CN" sz="2400" dirty="0"/>
          </a:p>
          <a:p>
            <a:endParaRPr lang="zh-CN" altLang="zh-CN" sz="2400" dirty="0"/>
          </a:p>
          <a:p>
            <a:endParaRPr lang="zh-CN" altLang="zh-CN" sz="2400" dirty="0"/>
          </a:p>
          <a:p>
            <a:endParaRPr lang="zh-CN" altLang="zh-CN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392767" y="120854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SimHei" charset="-122"/>
                <a:ea typeface="SimHei" charset="-122"/>
                <a:cs typeface="SimHei" charset="-122"/>
              </a:rPr>
              <a:t>理想信念</a:t>
            </a:r>
          </a:p>
        </p:txBody>
      </p:sp>
    </p:spTree>
    <p:extLst>
      <p:ext uri="{BB962C8B-B14F-4D97-AF65-F5344CB8AC3E}">
        <p14:creationId xmlns:p14="http://schemas.microsoft.com/office/powerpoint/2010/main" val="206903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8468</TotalTime>
  <Words>1626</Words>
  <Application>Microsoft Office PowerPoint</Application>
  <PresentationFormat>宽屏</PresentationFormat>
  <Paragraphs>193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DengXian</vt:lpstr>
      <vt:lpstr>DengXian Light</vt:lpstr>
      <vt:lpstr>黑体</vt:lpstr>
      <vt:lpstr>黑体</vt:lpstr>
      <vt:lpstr>Microsoft YaHei</vt:lpstr>
      <vt:lpstr>Microsoft YaHei</vt:lpstr>
      <vt:lpstr>Arial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培培 黄</dc:creator>
  <cp:lastModifiedBy>na Ba</cp:lastModifiedBy>
  <cp:revision>215</cp:revision>
  <dcterms:created xsi:type="dcterms:W3CDTF">2023-05-08T10:38:09Z</dcterms:created>
  <dcterms:modified xsi:type="dcterms:W3CDTF">2025-06-23T08:47:25Z</dcterms:modified>
</cp:coreProperties>
</file>