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2" r:id="rId3"/>
    <p:sldId id="257" r:id="rId4"/>
    <p:sldId id="271" r:id="rId5"/>
    <p:sldId id="270" r:id="rId6"/>
    <p:sldId id="284" r:id="rId7"/>
    <p:sldId id="274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85" r:id="rId22"/>
    <p:sldId id="275" r:id="rId23"/>
    <p:sldId id="272" r:id="rId24"/>
    <p:sldId id="276" r:id="rId25"/>
    <p:sldId id="258" r:id="rId26"/>
    <p:sldId id="277" r:id="rId27"/>
    <p:sldId id="278" r:id="rId28"/>
    <p:sldId id="267" r:id="rId29"/>
    <p:sldId id="304" r:id="rId30"/>
    <p:sldId id="263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808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1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07210" y="824230"/>
            <a:ext cx="8577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黑体" charset="0"/>
                <a:ea typeface="黑体" charset="0"/>
              </a:rPr>
              <a:t>请根据注视点调整座椅，使双眼正对</a:t>
            </a:r>
            <a:r>
              <a:rPr lang="zh-CN" altLang="en-US" sz="3200">
                <a:solidFill>
                  <a:schemeClr val="bg1"/>
                </a:solidFill>
                <a:latin typeface="黑体" charset="0"/>
                <a:ea typeface="黑体" charset="0"/>
              </a:rPr>
              <a:t>注视点</a:t>
            </a:r>
            <a:endParaRPr lang="zh-CN" altLang="en-US" sz="32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调整好后请按空格键继续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错误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生气”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错误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生气”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错误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开心”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错误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开心”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错误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，您判断的答案是“其他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错误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，您判断的答案是“其他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错误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，您判断的答案是“其他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错误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，您判断的答案是“其他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480185"/>
            <a:ext cx="93281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您错过了判断的时间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请在面孔展现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结束之前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判断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480185"/>
            <a:ext cx="93281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您错过了判断的时间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请在面孔展现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结束之前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判断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77415" y="1303655"/>
            <a:ext cx="7837805" cy="2101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这是一个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情绪判断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任务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将分为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练习阶段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和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测试阶段</a:t>
            </a:r>
            <a:endParaRPr lang="zh-CN" altLang="en-US" sz="3600" u="sng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2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3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2025650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很抱歉，您本次练习阶段的判断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存在错误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需再次进行练习阶段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07210" y="2447925"/>
            <a:ext cx="8577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恭喜您成功通过练习阶段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50010" y="439420"/>
            <a:ext cx="9490710" cy="303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即将进行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测试阶段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包括</a:t>
            </a:r>
            <a:r>
              <a:rPr lang="en-US" altLang="zh-CN" sz="2800">
                <a:solidFill>
                  <a:schemeClr val="bg1"/>
                </a:solidFill>
                <a:latin typeface="黑体" charset="0"/>
                <a:ea typeface="黑体" charset="0"/>
              </a:rPr>
              <a:t>1200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次情绪判断，每</a:t>
            </a:r>
            <a:r>
              <a:rPr lang="en-US" altLang="zh-CN" sz="2800">
                <a:solidFill>
                  <a:schemeClr val="bg1"/>
                </a:solidFill>
                <a:latin typeface="黑体" charset="0"/>
                <a:ea typeface="黑体" charset="0"/>
              </a:rPr>
              <a:t>20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次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之间有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自由休息时间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请在面孔展现</a:t>
            </a: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结束之前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</a:t>
            </a: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快速并准确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地进行情绪判断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每次判断后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不再有反馈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endParaRPr lang="en-US" altLang="zh-CN" sz="28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请按空格键开始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实验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3667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716145" y="460692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2"/>
            </p:custDataLst>
          </p:nvPr>
        </p:nvSpPr>
        <p:spPr>
          <a:xfrm rot="5400000">
            <a:off x="5874385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3"/>
            </p:custDataLst>
          </p:nvPr>
        </p:nvSpPr>
        <p:spPr>
          <a:xfrm rot="10800000">
            <a:off x="7033260" y="46158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79620" y="510095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7045" y="431800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请按空格键开始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实验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3667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716145" y="460692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2"/>
            </p:custDataLst>
          </p:nvPr>
        </p:nvSpPr>
        <p:spPr>
          <a:xfrm rot="5400000">
            <a:off x="5874385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3"/>
            </p:custDataLst>
          </p:nvPr>
        </p:nvSpPr>
        <p:spPr>
          <a:xfrm rot="10800000">
            <a:off x="7033260" y="46158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79620" y="510095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7045" y="431800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350010" y="439420"/>
            <a:ext cx="9490710" cy="303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即将进行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测试阶段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包括</a:t>
            </a:r>
            <a:r>
              <a:rPr lang="en-US" altLang="zh-CN" sz="2800">
                <a:solidFill>
                  <a:schemeClr val="bg1"/>
                </a:solidFill>
                <a:latin typeface="黑体" charset="0"/>
                <a:ea typeface="黑体" charset="0"/>
              </a:rPr>
              <a:t>1200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次情绪判断，每</a:t>
            </a:r>
            <a:r>
              <a:rPr lang="en-US" altLang="zh-CN" sz="2800">
                <a:solidFill>
                  <a:schemeClr val="bg1"/>
                </a:solidFill>
                <a:latin typeface="黑体" charset="0"/>
                <a:ea typeface="黑体" charset="0"/>
              </a:rPr>
              <a:t>20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次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之间有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自由休息时间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请在面孔展现</a:t>
            </a: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结束之前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</a:t>
            </a: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快速并准确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地进行情绪判断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每次判断后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不再有反馈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endParaRPr lang="en-US" altLang="zh-CN" sz="28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39135" y="2092960"/>
            <a:ext cx="5713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黑体" charset="0"/>
                <a:ea typeface="黑体" charset="0"/>
              </a:rPr>
              <a:t>您错过了判断的时间</a:t>
            </a:r>
            <a:endParaRPr lang="zh-CN" altLang="en-US" sz="32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黑体" charset="0"/>
                <a:ea typeface="黑体" charset="0"/>
              </a:rPr>
              <a:t>请在面孔展现</a:t>
            </a:r>
            <a:r>
              <a:rPr lang="zh-CN" altLang="en-US" sz="4000" u="sng">
                <a:solidFill>
                  <a:schemeClr val="bg1"/>
                </a:solidFill>
                <a:latin typeface="黑体" charset="0"/>
                <a:ea typeface="黑体" charset="0"/>
              </a:rPr>
              <a:t>结束之前</a:t>
            </a:r>
            <a:r>
              <a:rPr lang="zh-CN" altLang="en-US" sz="3200">
                <a:solidFill>
                  <a:schemeClr val="bg1"/>
                </a:solidFill>
                <a:latin typeface="黑体" charset="0"/>
                <a:ea typeface="黑体" charset="0"/>
              </a:rPr>
              <a:t>判断</a:t>
            </a:r>
            <a:endParaRPr lang="zh-CN" altLang="en-US" sz="32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8730" y="580771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77415" y="1043305"/>
            <a:ext cx="7837805" cy="2603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您存在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缺失应答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试验，需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重新作答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请在面孔展现</a:t>
            </a: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结束之前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快速并准确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地进行情绪判断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2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3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2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3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177415" y="1043305"/>
            <a:ext cx="7837805" cy="2603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您存在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缺失应答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试验，需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重新作答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请在面孔展现</a:t>
            </a: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结束之前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快速并准确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地进行情绪判断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39135" y="1596390"/>
            <a:ext cx="571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现在是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自由休息时间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6588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63613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6158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64502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13016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34721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39135" y="1596390"/>
            <a:ext cx="571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现在是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自由休息时间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6588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63613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6158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64502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13016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34721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退出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219456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实验完成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  <a:sym typeface="+mn-ea"/>
              </a:rPr>
              <a:t>感谢您的时间和参与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77415" y="1303655"/>
            <a:ext cx="7837805" cy="2101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这是一个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情绪判断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任务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将分为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练习阶段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和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测试阶段</a:t>
            </a:r>
            <a:endParaRPr lang="zh-CN" altLang="en-US" sz="3600" u="sng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2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3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0985" y="523875"/>
            <a:ext cx="9130665" cy="283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即将进行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练习阶段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，包括</a:t>
            </a:r>
            <a:r>
              <a:rPr lang="en-US" altLang="zh-CN" sz="2800">
                <a:solidFill>
                  <a:schemeClr val="bg1"/>
                </a:solidFill>
                <a:latin typeface="黑体" charset="0"/>
                <a:ea typeface="黑体" charset="0"/>
              </a:rPr>
              <a:t>4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次情绪判断</a:t>
            </a:r>
            <a:endParaRPr lang="en-US" altLang="zh-CN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请在面孔展现</a:t>
            </a:r>
            <a:r>
              <a:rPr lang="zh-CN" altLang="en-US" sz="36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黑体" charset="0"/>
                <a:ea typeface="黑体" charset="0"/>
              </a:rPr>
              <a:t>结束之前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快速并准确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地进行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情绪判断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通过条件：全部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判断正确；否则将再次进行练习阶段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请按空格键开始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实验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2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3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0985" y="523875"/>
            <a:ext cx="9130665" cy="283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即将进行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练习阶段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，包括</a:t>
            </a:r>
            <a:r>
              <a:rPr lang="en-US" altLang="zh-CN" sz="2800">
                <a:solidFill>
                  <a:schemeClr val="bg1"/>
                </a:solidFill>
                <a:latin typeface="黑体" charset="0"/>
                <a:ea typeface="黑体" charset="0"/>
              </a:rPr>
              <a:t>4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次情绪判断</a:t>
            </a:r>
            <a:endParaRPr lang="en-US" altLang="zh-CN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请在面孔展现</a:t>
            </a:r>
            <a:r>
              <a:rPr lang="zh-CN" altLang="en-US" sz="36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黑体" charset="0"/>
                <a:ea typeface="黑体" charset="0"/>
              </a:rPr>
              <a:t>结束之前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highlight>
                  <a:srgbClr val="FFFF00"/>
                </a:highlight>
                <a:latin typeface="黑体" charset="0"/>
                <a:ea typeface="黑体" charset="0"/>
              </a:rPr>
              <a:t>快速并准确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地进行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情绪判断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通过条件：全部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判断正确；否则将再次进行练习阶段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9620" y="582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请按空格键开始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实验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2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3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正确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，您判断的答案是“开心”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正确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，您判断的答案是“开心”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正确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生气”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31925" y="1334135"/>
            <a:ext cx="932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正确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，您判断的答案是“</a:t>
            </a: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生气”</a:t>
            </a:r>
            <a:endParaRPr lang="zh-CN" altLang="en-US" sz="2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黑体" charset="0"/>
                <a:ea typeface="黑体" charset="0"/>
              </a:rPr>
              <a:t>正确答案是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r>
              <a:rPr lang="zh-CN" altLang="en-US" sz="3600">
                <a:solidFill>
                  <a:schemeClr val="bg1"/>
                </a:solidFill>
                <a:latin typeface="黑体" charset="0"/>
                <a:ea typeface="黑体" charset="0"/>
              </a:rPr>
              <a:t>”</a:t>
            </a:r>
            <a:endParaRPr lang="zh-CN" altLang="en-US" sz="36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320" y="5807710"/>
            <a:ext cx="3769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请按空格键继续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78730" y="3807460"/>
            <a:ext cx="2034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按键规则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左箭头 8"/>
          <p:cNvSpPr/>
          <p:nvPr>
            <p:custDataLst>
              <p:tags r:id="rId2"/>
            </p:custDataLst>
          </p:nvPr>
        </p:nvSpPr>
        <p:spPr>
          <a:xfrm>
            <a:off x="4716145" y="457771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>
            <p:custDataLst>
              <p:tags r:id="rId3"/>
            </p:custDataLst>
          </p:nvPr>
        </p:nvSpPr>
        <p:spPr>
          <a:xfrm rot="5400000">
            <a:off x="5874385" y="455739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>
            <p:custDataLst>
              <p:tags r:id="rId4"/>
            </p:custDataLst>
          </p:nvPr>
        </p:nvSpPr>
        <p:spPr>
          <a:xfrm rot="10800000">
            <a:off x="7033260" y="4586605"/>
            <a:ext cx="441325" cy="353060"/>
          </a:xfrm>
          <a:prstGeom prst="leftArrow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579620" y="5071745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开心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其他</a:t>
            </a:r>
            <a:r>
              <a:rPr lang="en-US" altLang="zh-CN" sz="2000">
                <a:solidFill>
                  <a:schemeClr val="bg1"/>
                </a:solidFill>
                <a:latin typeface="黑体" charset="0"/>
                <a:ea typeface="黑体" charset="0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黑体" charset="0"/>
                <a:ea typeface="黑体" charset="0"/>
              </a:rPr>
              <a:t>生气</a:t>
            </a:r>
            <a:endParaRPr lang="zh-CN" altLang="en-US" sz="200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297045" y="4288790"/>
            <a:ext cx="3598545" cy="1299845"/>
          </a:xfrm>
          <a:prstGeom prst="rect">
            <a:avLst/>
          </a:prstGeom>
          <a:noFill/>
          <a:ln w="254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WPS 文字</Application>
  <PresentationFormat>宽屏</PresentationFormat>
  <Paragraphs>251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黑体</vt:lpstr>
      <vt:lpstr>汉仪中黑KW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Joy</cp:lastModifiedBy>
  <cp:revision>67</cp:revision>
  <dcterms:created xsi:type="dcterms:W3CDTF">2025-02-24T08:41:11Z</dcterms:created>
  <dcterms:modified xsi:type="dcterms:W3CDTF">2025-02-24T08:41:11Z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2052-6.6.1.8808</vt:lpwstr>
  </property>
  <property fmtid="{D5CDD505-2E9C-101B-9397-08002B2CF9AE}" pid="3" name="ICV">
    <vt:lpwstr>55A08E4ADB1EDC4755824B66810FA5B9_43</vt:lpwstr>
  </property>
</Properties>
</file>