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5" r:id="rId2"/>
    <p:sldId id="288" r:id="rId3"/>
    <p:sldId id="292" r:id="rId4"/>
    <p:sldId id="290" r:id="rId5"/>
    <p:sldId id="29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0" autoAdjust="0"/>
    <p:restoredTop sz="94660"/>
  </p:normalViewPr>
  <p:slideViewPr>
    <p:cSldViewPr snapToGrid="0">
      <p:cViewPr varScale="1">
        <p:scale>
          <a:sx n="113" d="100"/>
          <a:sy n="113" d="100"/>
        </p:scale>
        <p:origin x="3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265AB03-70D4-45B4-A6EE-915CBB3D6A3D}" type="datetimeFigureOut">
              <a:rPr kumimoji="1" lang="ja-JP" altLang="en-US" smtClean="0"/>
              <a:t>2022/7/20</a:t>
            </a:fld>
            <a:endParaRPr kumimoji="1" lang="ja-JP" altLang="en-US"/>
          </a:p>
        </p:txBody>
      </p:sp>
      <p:sp>
        <p:nvSpPr>
          <p:cNvPr id="5" name="Footer Placeholder 4"/>
          <p:cNvSpPr>
            <a:spLocks noGrp="1"/>
          </p:cNvSpPr>
          <p:nvPr>
            <p:ph type="ftr" sz="quarter" idx="11"/>
          </p:nvPr>
        </p:nvSpPr>
        <p:spPr>
          <a:xfrm>
            <a:off x="1876424" y="5410201"/>
            <a:ext cx="5124886" cy="365125"/>
          </a:xfrm>
        </p:spPr>
        <p:txBody>
          <a:bodyPr/>
          <a:lstStyle/>
          <a:p>
            <a:endParaRPr kumimoji="1" lang="ja-JP" altLang="en-US"/>
          </a:p>
        </p:txBody>
      </p:sp>
      <p:sp>
        <p:nvSpPr>
          <p:cNvPr id="6" name="Slide Number Placeholder 5"/>
          <p:cNvSpPr>
            <a:spLocks noGrp="1"/>
          </p:cNvSpPr>
          <p:nvPr>
            <p:ph type="sldNum" sz="quarter" idx="12"/>
          </p:nvPr>
        </p:nvSpPr>
        <p:spPr>
          <a:xfrm>
            <a:off x="9896911" y="5410199"/>
            <a:ext cx="771089" cy="365125"/>
          </a:xfrm>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309880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229528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7018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953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2044419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76727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248777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2080266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41758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38635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366175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1950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84518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228239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400166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153595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65AB03-70D4-45B4-A6EE-915CBB3D6A3D}" type="datetimeFigureOut">
              <a:rPr kumimoji="1" lang="ja-JP" altLang="en-US" smtClean="0"/>
              <a:t>2022/7/20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248994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65AB03-70D4-45B4-A6EE-915CBB3D6A3D}" type="datetimeFigureOut">
              <a:rPr kumimoji="1" lang="ja-JP" altLang="en-US" smtClean="0"/>
              <a:t>2022/7/20</a:t>
            </a:fld>
            <a:endParaRPr kumimoji="1" lang="ja-JP"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DF9F96-5110-44B5-A76A-CE9EB7A74126}" type="slidenum">
              <a:rPr kumimoji="1" lang="ja-JP" altLang="en-US" smtClean="0"/>
              <a:t>‹#›</a:t>
            </a:fld>
            <a:endParaRPr kumimoji="1" lang="ja-JP" altLang="en-US"/>
          </a:p>
        </p:txBody>
      </p:sp>
    </p:spTree>
    <p:extLst>
      <p:ext uri="{BB962C8B-B14F-4D97-AF65-F5344CB8AC3E}">
        <p14:creationId xmlns:p14="http://schemas.microsoft.com/office/powerpoint/2010/main" val="41212255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009FC-E1E6-4DBA-BC71-A457AD79F766}"/>
              </a:ext>
            </a:extLst>
          </p:cNvPr>
          <p:cNvSpPr>
            <a:spLocks noGrp="1"/>
          </p:cNvSpPr>
          <p:nvPr>
            <p:ph type="ctrTitle"/>
          </p:nvPr>
        </p:nvSpPr>
        <p:spPr/>
        <p:txBody>
          <a:bodyPr/>
          <a:lstStyle/>
          <a:p>
            <a:r>
              <a:rPr kumimoji="1" lang="ja-JP" altLang="en-US" dirty="0"/>
              <a:t>開発用仕様書</a:t>
            </a:r>
          </a:p>
        </p:txBody>
      </p:sp>
      <p:sp>
        <p:nvSpPr>
          <p:cNvPr id="3" name="字幕 2">
            <a:extLst>
              <a:ext uri="{FF2B5EF4-FFF2-40B4-BE49-F238E27FC236}">
                <a16:creationId xmlns:a16="http://schemas.microsoft.com/office/drawing/2014/main" id="{519E04FC-4BAD-43BF-9167-48978E0D1943}"/>
              </a:ext>
            </a:extLst>
          </p:cNvPr>
          <p:cNvSpPr>
            <a:spLocks noGrp="1"/>
          </p:cNvSpPr>
          <p:nvPr>
            <p:ph type="subTitle" idx="1"/>
          </p:nvPr>
        </p:nvSpPr>
        <p:spPr/>
        <p:txBody>
          <a:bodyPr/>
          <a:lstStyle/>
          <a:p>
            <a:r>
              <a:rPr kumimoji="1" lang="ja-JP" altLang="en-US" dirty="0"/>
              <a:t>学校開発からの抜粋</a:t>
            </a:r>
          </a:p>
        </p:txBody>
      </p:sp>
    </p:spTree>
    <p:extLst>
      <p:ext uri="{BB962C8B-B14F-4D97-AF65-F5344CB8AC3E}">
        <p14:creationId xmlns:p14="http://schemas.microsoft.com/office/powerpoint/2010/main" val="177980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FB9455-F8A5-4A15-807E-875C5D7CC097}"/>
              </a:ext>
            </a:extLst>
          </p:cNvPr>
          <p:cNvSpPr>
            <a:spLocks noGrp="1"/>
          </p:cNvSpPr>
          <p:nvPr>
            <p:ph type="title"/>
          </p:nvPr>
        </p:nvSpPr>
        <p:spPr/>
        <p:txBody>
          <a:bodyPr/>
          <a:lstStyle/>
          <a:p>
            <a:r>
              <a:rPr kumimoji="1" lang="en-US" altLang="ja-JP" cap="none" dirty="0">
                <a:latin typeface="Arial" panose="020B0604020202020204" pitchFamily="34" charset="0"/>
                <a:ea typeface="+mn-ea"/>
                <a:cs typeface="Arial" panose="020B0604020202020204" pitchFamily="34" charset="0"/>
              </a:rPr>
              <a:t>Git</a:t>
            </a:r>
            <a:r>
              <a:rPr kumimoji="1" lang="ja-JP" altLang="en-US" cap="none" dirty="0">
                <a:latin typeface="Arial" panose="020B0604020202020204" pitchFamily="34" charset="0"/>
                <a:cs typeface="Arial" panose="020B0604020202020204" pitchFamily="34" charset="0"/>
              </a:rPr>
              <a:t>及び</a:t>
            </a:r>
            <a:r>
              <a:rPr kumimoji="1" lang="en-US" altLang="ja-JP" cap="none" dirty="0">
                <a:latin typeface="Arial" panose="020B0604020202020204" pitchFamily="34" charset="0"/>
                <a:ea typeface="+mn-ea"/>
                <a:cs typeface="Arial" panose="020B0604020202020204" pitchFamily="34" charset="0"/>
              </a:rPr>
              <a:t>GitHub</a:t>
            </a:r>
            <a:r>
              <a:rPr kumimoji="1" lang="ja-JP" altLang="en-US" cap="none" dirty="0">
                <a:latin typeface="Arial" panose="020B0604020202020204" pitchFamily="34" charset="0"/>
                <a:cs typeface="Arial" panose="020B0604020202020204" pitchFamily="34" charset="0"/>
              </a:rPr>
              <a:t>の使用マニュアル</a:t>
            </a:r>
          </a:p>
        </p:txBody>
      </p:sp>
      <p:sp>
        <p:nvSpPr>
          <p:cNvPr id="3" name="コンテンツ プレースホルダー 2">
            <a:extLst>
              <a:ext uri="{FF2B5EF4-FFF2-40B4-BE49-F238E27FC236}">
                <a16:creationId xmlns:a16="http://schemas.microsoft.com/office/drawing/2014/main" id="{92E0D37E-D52E-417F-AEED-14AEC38ACC5D}"/>
              </a:ext>
            </a:extLst>
          </p:cNvPr>
          <p:cNvSpPr>
            <a:spLocks noGrp="1"/>
          </p:cNvSpPr>
          <p:nvPr>
            <p:ph idx="1"/>
          </p:nvPr>
        </p:nvSpPr>
        <p:spPr>
          <a:xfrm>
            <a:off x="1141413" y="2278362"/>
            <a:ext cx="9905999" cy="3541714"/>
          </a:xfrm>
        </p:spPr>
        <p:txBody>
          <a:bodyPr>
            <a:normAutofit fontScale="85000" lnSpcReduction="20000"/>
          </a:bodyPr>
          <a:lstStyle/>
          <a:p>
            <a:r>
              <a:rPr kumimoji="1" lang="en-US" altLang="ja-JP" dirty="0">
                <a:latin typeface="Arial" panose="020B0604020202020204" pitchFamily="34" charset="0"/>
                <a:cs typeface="Arial" panose="020B0604020202020204" pitchFamily="34" charset="0"/>
              </a:rPr>
              <a:t>Git</a:t>
            </a:r>
            <a:r>
              <a:rPr kumimoji="1" lang="ja-JP" altLang="en-US" dirty="0">
                <a:latin typeface="Arial" panose="020B0604020202020204" pitchFamily="34" charset="0"/>
                <a:cs typeface="Arial" panose="020B0604020202020204" pitchFamily="34" charset="0"/>
              </a:rPr>
              <a:t>の基本操作について</a:t>
            </a:r>
            <a:endParaRPr lang="en-US" altLang="ja-JP" dirty="0">
              <a:latin typeface="Arial" panose="020B0604020202020204" pitchFamily="34" charset="0"/>
              <a:cs typeface="Arial" panose="020B0604020202020204" pitchFamily="34" charset="0"/>
            </a:endParaRPr>
          </a:p>
          <a:p>
            <a:pPr lvl="1"/>
            <a:r>
              <a:rPr lang="ja-JP" altLang="en-US" dirty="0">
                <a:latin typeface="Arial" panose="020B0604020202020204" pitchFamily="34" charset="0"/>
                <a:cs typeface="Arial" panose="020B0604020202020204" pitchFamily="34" charset="0"/>
              </a:rPr>
              <a:t>主な操作は「</a:t>
            </a:r>
            <a:r>
              <a:rPr lang="en-US" altLang="ja-JP" dirty="0">
                <a:latin typeface="Arial" panose="020B0604020202020204" pitchFamily="34" charset="0"/>
                <a:cs typeface="Arial" panose="020B0604020202020204" pitchFamily="34" charset="0"/>
              </a:rPr>
              <a:t>Clone(</a:t>
            </a:r>
            <a:r>
              <a:rPr lang="ja-JP" altLang="en-US" dirty="0">
                <a:latin typeface="Arial" panose="020B0604020202020204" pitchFamily="34" charset="0"/>
                <a:cs typeface="Arial" panose="020B0604020202020204" pitchFamily="34" charset="0"/>
              </a:rPr>
              <a:t>クローン</a:t>
            </a:r>
            <a:r>
              <a:rPr lang="en-US" altLang="ja-JP" dirty="0">
                <a:latin typeface="Arial" panose="020B0604020202020204" pitchFamily="34" charset="0"/>
                <a:cs typeface="Arial" panose="020B0604020202020204" pitchFamily="34" charset="0"/>
              </a:rPr>
              <a:t>)</a:t>
            </a:r>
            <a:r>
              <a:rPr lang="ja-JP" altLang="en-US" dirty="0">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Pull</a:t>
            </a:r>
            <a:r>
              <a:rPr lang="ja-JP" altLang="en-US" dirty="0">
                <a:latin typeface="Arial" panose="020B0604020202020204" pitchFamily="34" charset="0"/>
                <a:cs typeface="Arial" panose="020B0604020202020204" pitchFamily="34" charset="0"/>
              </a:rPr>
              <a:t>（プル）、</a:t>
            </a:r>
            <a:r>
              <a:rPr lang="en-US" altLang="ja-JP" dirty="0">
                <a:latin typeface="Arial" panose="020B0604020202020204" pitchFamily="34" charset="0"/>
                <a:cs typeface="Arial" panose="020B0604020202020204" pitchFamily="34" charset="0"/>
              </a:rPr>
              <a:t>Fetch</a:t>
            </a:r>
            <a:r>
              <a:rPr lang="ja-JP" altLang="en-US" dirty="0">
                <a:latin typeface="Arial" panose="020B0604020202020204" pitchFamily="34" charset="0"/>
                <a:cs typeface="Arial" panose="020B0604020202020204" pitchFamily="34" charset="0"/>
              </a:rPr>
              <a:t>（フェッチ）、</a:t>
            </a:r>
            <a:r>
              <a:rPr lang="en-US" altLang="ja-JP" dirty="0">
                <a:latin typeface="Arial" panose="020B0604020202020204" pitchFamily="34" charset="0"/>
                <a:cs typeface="Arial" panose="020B0604020202020204" pitchFamily="34" charset="0"/>
              </a:rPr>
              <a:t>Commit</a:t>
            </a:r>
            <a:r>
              <a:rPr lang="ja-JP" altLang="en-US" dirty="0">
                <a:latin typeface="Arial" panose="020B0604020202020204" pitchFamily="34" charset="0"/>
                <a:cs typeface="Arial" panose="020B0604020202020204" pitchFamily="34" charset="0"/>
              </a:rPr>
              <a:t>（コミット）、</a:t>
            </a:r>
            <a:r>
              <a:rPr lang="en-US" altLang="ja-JP" dirty="0">
                <a:latin typeface="Arial" panose="020B0604020202020204" pitchFamily="34" charset="0"/>
                <a:cs typeface="Arial" panose="020B0604020202020204" pitchFamily="34" charset="0"/>
              </a:rPr>
              <a:t> Push</a:t>
            </a:r>
            <a:r>
              <a:rPr lang="ja-JP" altLang="en-US" dirty="0">
                <a:latin typeface="Arial" panose="020B0604020202020204" pitchFamily="34" charset="0"/>
                <a:cs typeface="Arial" panose="020B0604020202020204" pitchFamily="34" charset="0"/>
              </a:rPr>
              <a:t>（プッシュ）、</a:t>
            </a:r>
            <a:r>
              <a:rPr lang="en-US" altLang="ja-JP" dirty="0">
                <a:latin typeface="Arial" panose="020B0604020202020204" pitchFamily="34" charset="0"/>
                <a:cs typeface="Arial" panose="020B0604020202020204" pitchFamily="34" charset="0"/>
              </a:rPr>
              <a:t>Pull request</a:t>
            </a:r>
            <a:r>
              <a:rPr lang="ja-JP" altLang="en-US" dirty="0">
                <a:latin typeface="Arial" panose="020B0604020202020204" pitchFamily="34" charset="0"/>
                <a:cs typeface="Arial" panose="020B0604020202020204" pitchFamily="34" charset="0"/>
              </a:rPr>
              <a:t>（プルリクエスト）、</a:t>
            </a:r>
            <a:r>
              <a:rPr lang="en-US" altLang="ja-JP" dirty="0">
                <a:latin typeface="Arial" panose="020B0604020202020204" pitchFamily="34" charset="0"/>
                <a:cs typeface="Arial" panose="020B0604020202020204" pitchFamily="34" charset="0"/>
              </a:rPr>
              <a:t>Merge(</a:t>
            </a:r>
            <a:r>
              <a:rPr lang="ja-JP" altLang="en-US" dirty="0">
                <a:latin typeface="Arial" panose="020B0604020202020204" pitchFamily="34" charset="0"/>
                <a:cs typeface="Arial" panose="020B0604020202020204" pitchFamily="34" charset="0"/>
              </a:rPr>
              <a:t>マージ</a:t>
            </a:r>
            <a:r>
              <a:rPr lang="en-US" altLang="ja-JP" dirty="0">
                <a:latin typeface="Arial" panose="020B0604020202020204" pitchFamily="34" charset="0"/>
                <a:cs typeface="Arial" panose="020B0604020202020204" pitchFamily="34" charset="0"/>
              </a:rPr>
              <a:t>)</a:t>
            </a:r>
            <a:r>
              <a:rPr lang="ja-JP" altLang="en-US" dirty="0">
                <a:latin typeface="Arial" panose="020B0604020202020204" pitchFamily="34" charset="0"/>
                <a:cs typeface="Arial" panose="020B0604020202020204" pitchFamily="34" charset="0"/>
              </a:rPr>
              <a:t>」の</a:t>
            </a:r>
            <a:r>
              <a:rPr lang="en-US" altLang="ja-JP" dirty="0">
                <a:latin typeface="Arial" panose="020B0604020202020204" pitchFamily="34" charset="0"/>
                <a:cs typeface="Arial" panose="020B0604020202020204" pitchFamily="34" charset="0"/>
              </a:rPr>
              <a:t>7</a:t>
            </a:r>
            <a:r>
              <a:rPr lang="ja-JP" altLang="en-US" dirty="0">
                <a:latin typeface="Arial" panose="020B0604020202020204" pitchFamily="34" charset="0"/>
                <a:cs typeface="Arial" panose="020B0604020202020204" pitchFamily="34" charset="0"/>
              </a:rPr>
              <a:t>種類</a:t>
            </a:r>
            <a:endParaRPr lang="en-US" altLang="ja-JP" dirty="0">
              <a:latin typeface="Arial" panose="020B0604020202020204" pitchFamily="34" charset="0"/>
              <a:cs typeface="Arial" panose="020B0604020202020204" pitchFamily="34" charset="0"/>
            </a:endParaRPr>
          </a:p>
          <a:p>
            <a:pPr lvl="1"/>
            <a:r>
              <a:rPr lang="en-US" altLang="ja-JP" dirty="0">
                <a:latin typeface="Arial" panose="020B0604020202020204" pitchFamily="34" charset="0"/>
                <a:cs typeface="Arial" panose="020B0604020202020204" pitchFamily="34" charset="0"/>
              </a:rPr>
              <a:t>Clone</a:t>
            </a:r>
            <a:r>
              <a:rPr lang="ja-JP" altLang="en-US" dirty="0">
                <a:latin typeface="Arial" panose="020B0604020202020204" pitchFamily="34" charset="0"/>
                <a:cs typeface="Arial" panose="020B0604020202020204" pitchFamily="34" charset="0"/>
              </a:rPr>
              <a:t>は初めてリモートリポジトリをコピーする時の事</a:t>
            </a:r>
            <a:endParaRPr lang="en-US" altLang="ja-JP" dirty="0">
              <a:latin typeface="Arial" panose="020B0604020202020204" pitchFamily="34" charset="0"/>
              <a:cs typeface="Arial" panose="020B0604020202020204" pitchFamily="34" charset="0"/>
            </a:endParaRPr>
          </a:p>
          <a:p>
            <a:pPr lvl="1"/>
            <a:r>
              <a:rPr lang="en-US" altLang="ja-JP" dirty="0">
                <a:latin typeface="Arial" panose="020B0604020202020204" pitchFamily="34" charset="0"/>
                <a:cs typeface="Arial" panose="020B0604020202020204" pitchFamily="34" charset="0"/>
              </a:rPr>
              <a:t>Pull</a:t>
            </a:r>
            <a:r>
              <a:rPr lang="ja-JP" altLang="en-US" dirty="0">
                <a:latin typeface="Arial" panose="020B0604020202020204" pitchFamily="34" charset="0"/>
                <a:cs typeface="Arial" panose="020B0604020202020204" pitchFamily="34" charset="0"/>
              </a:rPr>
              <a:t>はリモートリポジトリ内の変更を自分のところへコピーすること</a:t>
            </a:r>
            <a:r>
              <a:rPr lang="en-US" altLang="ja-JP" dirty="0">
                <a:latin typeface="Arial" panose="020B0604020202020204" pitchFamily="34" charset="0"/>
                <a:cs typeface="Arial" panose="020B0604020202020204" pitchFamily="34" charset="0"/>
              </a:rPr>
              <a:t>(Fetch</a:t>
            </a:r>
            <a:r>
              <a:rPr lang="ja-JP" altLang="en-US" dirty="0">
                <a:latin typeface="Arial" panose="020B0604020202020204" pitchFamily="34" charset="0"/>
                <a:cs typeface="Arial" panose="020B0604020202020204" pitchFamily="34" charset="0"/>
              </a:rPr>
              <a:t>と</a:t>
            </a:r>
            <a:r>
              <a:rPr lang="en-US" altLang="ja-JP" dirty="0">
                <a:latin typeface="Arial" panose="020B0604020202020204" pitchFamily="34" charset="0"/>
                <a:cs typeface="Arial" panose="020B0604020202020204" pitchFamily="34" charset="0"/>
              </a:rPr>
              <a:t>Merge</a:t>
            </a:r>
            <a:r>
              <a:rPr lang="ja-JP" altLang="en-US" dirty="0">
                <a:latin typeface="Arial" panose="020B0604020202020204" pitchFamily="34" charset="0"/>
                <a:cs typeface="Arial" panose="020B0604020202020204" pitchFamily="34" charset="0"/>
              </a:rPr>
              <a:t>を同時に行う）</a:t>
            </a:r>
            <a:endParaRPr lang="en-US" altLang="ja-JP" dirty="0">
              <a:latin typeface="Arial" panose="020B0604020202020204" pitchFamily="34" charset="0"/>
              <a:cs typeface="Arial" panose="020B0604020202020204" pitchFamily="34" charset="0"/>
            </a:endParaRPr>
          </a:p>
          <a:p>
            <a:pPr lvl="1"/>
            <a:r>
              <a:rPr lang="en-US" altLang="ja-JP" dirty="0">
                <a:latin typeface="Arial" panose="020B0604020202020204" pitchFamily="34" charset="0"/>
                <a:cs typeface="Arial" panose="020B0604020202020204" pitchFamily="34" charset="0"/>
              </a:rPr>
              <a:t>Fetch</a:t>
            </a:r>
            <a:r>
              <a:rPr lang="ja-JP" altLang="en-US" dirty="0">
                <a:latin typeface="Arial" panose="020B0604020202020204" pitchFamily="34" charset="0"/>
                <a:cs typeface="Arial" panose="020B0604020202020204" pitchFamily="34" charset="0"/>
              </a:rPr>
              <a:t>はリモートリポジトリ内の変更部分を取得してくる</a:t>
            </a:r>
            <a:endParaRPr lang="en-US" altLang="ja-JP" dirty="0">
              <a:latin typeface="Arial" panose="020B0604020202020204" pitchFamily="34" charset="0"/>
              <a:cs typeface="Arial" panose="020B0604020202020204" pitchFamily="34" charset="0"/>
            </a:endParaRPr>
          </a:p>
          <a:p>
            <a:pPr lvl="1"/>
            <a:r>
              <a:rPr lang="en-US" altLang="ja-JP" dirty="0">
                <a:latin typeface="Arial" panose="020B0604020202020204" pitchFamily="34" charset="0"/>
                <a:cs typeface="Arial" panose="020B0604020202020204" pitchFamily="34" charset="0"/>
              </a:rPr>
              <a:t>Commit</a:t>
            </a:r>
            <a:r>
              <a:rPr lang="ja-JP" altLang="en-US" dirty="0">
                <a:latin typeface="Arial" panose="020B0604020202020204" pitchFamily="34" charset="0"/>
                <a:cs typeface="Arial" panose="020B0604020202020204" pitchFamily="34" charset="0"/>
              </a:rPr>
              <a:t>は自分で変更した部分を一つの区切りとして確定させる事</a:t>
            </a:r>
            <a:endParaRPr lang="en-US" altLang="ja-JP" dirty="0">
              <a:latin typeface="Arial" panose="020B0604020202020204" pitchFamily="34" charset="0"/>
              <a:cs typeface="Arial" panose="020B0604020202020204" pitchFamily="34" charset="0"/>
            </a:endParaRPr>
          </a:p>
          <a:p>
            <a:pPr lvl="1"/>
            <a:r>
              <a:rPr lang="en-US" altLang="ja-JP" dirty="0">
                <a:latin typeface="Arial" panose="020B0604020202020204" pitchFamily="34" charset="0"/>
                <a:cs typeface="Arial" panose="020B0604020202020204" pitchFamily="34" charset="0"/>
              </a:rPr>
              <a:t>Push</a:t>
            </a:r>
            <a:r>
              <a:rPr lang="ja-JP" altLang="en-US" dirty="0">
                <a:latin typeface="Arial" panose="020B0604020202020204" pitchFamily="34" charset="0"/>
                <a:cs typeface="Arial" panose="020B0604020202020204" pitchFamily="34" charset="0"/>
              </a:rPr>
              <a:t>は確定した</a:t>
            </a:r>
            <a:r>
              <a:rPr lang="en-US" altLang="ja-JP" dirty="0">
                <a:latin typeface="Arial" panose="020B0604020202020204" pitchFamily="34" charset="0"/>
                <a:cs typeface="Arial" panose="020B0604020202020204" pitchFamily="34" charset="0"/>
              </a:rPr>
              <a:t>Commit</a:t>
            </a:r>
            <a:r>
              <a:rPr lang="ja-JP" altLang="en-US" dirty="0">
                <a:latin typeface="Arial" panose="020B0604020202020204" pitchFamily="34" charset="0"/>
                <a:cs typeface="Arial" panose="020B0604020202020204" pitchFamily="34" charset="0"/>
              </a:rPr>
              <a:t>を送信して、リモートリポジトリへ反映させる事</a:t>
            </a:r>
            <a:endParaRPr lang="en-US" altLang="ja-JP" dirty="0">
              <a:latin typeface="Arial" panose="020B0604020202020204" pitchFamily="34" charset="0"/>
              <a:cs typeface="Arial" panose="020B0604020202020204" pitchFamily="34" charset="0"/>
            </a:endParaRPr>
          </a:p>
          <a:p>
            <a:pPr lvl="1"/>
            <a:r>
              <a:rPr lang="en-US" altLang="ja-JP" dirty="0">
                <a:latin typeface="Arial" panose="020B0604020202020204" pitchFamily="34" charset="0"/>
                <a:cs typeface="Arial" panose="020B0604020202020204" pitchFamily="34" charset="0"/>
              </a:rPr>
              <a:t>Pull</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request</a:t>
            </a:r>
            <a:r>
              <a:rPr lang="ja-JP" altLang="en-US" dirty="0">
                <a:latin typeface="Arial" panose="020B0604020202020204" pitchFamily="34" charset="0"/>
                <a:cs typeface="Arial" panose="020B0604020202020204" pitchFamily="34" charset="0"/>
              </a:rPr>
              <a:t>は、プロジェクトのオーナー等に</a:t>
            </a:r>
            <a:r>
              <a:rPr lang="en-US" altLang="ja-JP" dirty="0">
                <a:latin typeface="Arial" panose="020B0604020202020204" pitchFamily="34" charset="0"/>
                <a:cs typeface="Arial" panose="020B0604020202020204" pitchFamily="34" charset="0"/>
              </a:rPr>
              <a:t>Pull</a:t>
            </a:r>
            <a:r>
              <a:rPr lang="ja-JP" altLang="en-US" dirty="0">
                <a:latin typeface="Arial" panose="020B0604020202020204" pitchFamily="34" charset="0"/>
                <a:cs typeface="Arial" panose="020B0604020202020204" pitchFamily="34" charset="0"/>
              </a:rPr>
              <a:t>するための</a:t>
            </a:r>
            <a:r>
              <a:rPr lang="en-US" altLang="ja-JP" dirty="0">
                <a:latin typeface="Arial" panose="020B0604020202020204" pitchFamily="34" charset="0"/>
                <a:cs typeface="Arial" panose="020B0604020202020204" pitchFamily="34" charset="0"/>
              </a:rPr>
              <a:t>Merge</a:t>
            </a:r>
            <a:r>
              <a:rPr lang="ja-JP" altLang="en-US" dirty="0">
                <a:latin typeface="Arial" panose="020B0604020202020204" pitchFamily="34" charset="0"/>
                <a:cs typeface="Arial" panose="020B0604020202020204" pitchFamily="34" charset="0"/>
              </a:rPr>
              <a:t>作業のお願い</a:t>
            </a:r>
            <a:endParaRPr lang="en-US" altLang="ja-JP" dirty="0">
              <a:latin typeface="Arial" panose="020B0604020202020204" pitchFamily="34" charset="0"/>
              <a:cs typeface="Arial" panose="020B0604020202020204" pitchFamily="34" charset="0"/>
            </a:endParaRPr>
          </a:p>
          <a:p>
            <a:pPr lvl="1"/>
            <a:r>
              <a:rPr lang="en-US" altLang="ja-JP" dirty="0">
                <a:latin typeface="Arial" panose="020B0604020202020204" pitchFamily="34" charset="0"/>
                <a:cs typeface="Arial" panose="020B0604020202020204" pitchFamily="34" charset="0"/>
              </a:rPr>
              <a:t>Merge</a:t>
            </a:r>
            <a:r>
              <a:rPr lang="ja-JP" altLang="en-US" dirty="0">
                <a:latin typeface="Arial" panose="020B0604020202020204" pitchFamily="34" charset="0"/>
                <a:cs typeface="Arial" panose="020B0604020202020204" pitchFamily="34" charset="0"/>
              </a:rPr>
              <a:t>は、別のブランチ同士のソースコードを合わせたり、コンフリクト（衝突）が発生した場所の修正等</a:t>
            </a:r>
            <a:endParaRPr lang="en-US" altLang="ja-JP"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548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619DA9D-98C4-410A-B6E2-994BBCA07496}"/>
              </a:ext>
            </a:extLst>
          </p:cNvPr>
          <p:cNvSpPr/>
          <p:nvPr/>
        </p:nvSpPr>
        <p:spPr>
          <a:xfrm>
            <a:off x="2717592" y="137507"/>
            <a:ext cx="6756816" cy="1323439"/>
          </a:xfrm>
          <a:prstGeom prst="rect">
            <a:avLst/>
          </a:prstGeom>
          <a:noFill/>
        </p:spPr>
        <p:txBody>
          <a:bodyPr wrap="square" lIns="91440" tIns="45720" rIns="91440" bIns="45720">
            <a:spAutoFit/>
          </a:bodyPr>
          <a:lstStyle/>
          <a:p>
            <a:pPr algn="ctr"/>
            <a:r>
              <a:rPr lang="en-US" altLang="ja-JP" sz="4000" dirty="0">
                <a:ln w="0"/>
                <a:effectLst>
                  <a:outerShdw blurRad="38100" dist="19050" dir="2700000" algn="tl" rotWithShape="0">
                    <a:schemeClr val="dk1">
                      <a:alpha val="40000"/>
                    </a:schemeClr>
                  </a:outerShdw>
                </a:effectLst>
              </a:rPr>
              <a:t>Git</a:t>
            </a:r>
            <a:r>
              <a:rPr lang="ja-JP" altLang="en-US" sz="4000" dirty="0">
                <a:ln w="0"/>
                <a:effectLst>
                  <a:outerShdw blurRad="38100" dist="19050" dir="2700000" algn="tl" rotWithShape="0">
                    <a:schemeClr val="dk1">
                      <a:alpha val="40000"/>
                    </a:schemeClr>
                  </a:outerShdw>
                </a:effectLst>
              </a:rPr>
              <a:t>用語の解説</a:t>
            </a:r>
            <a:endParaRPr lang="en-US" altLang="ja-JP" sz="4000" dirty="0">
              <a:ln w="0"/>
              <a:effectLst>
                <a:outerShdw blurRad="38100" dist="19050" dir="2700000" algn="tl" rotWithShape="0">
                  <a:schemeClr val="dk1">
                    <a:alpha val="40000"/>
                  </a:schemeClr>
                </a:outerShdw>
              </a:effectLst>
            </a:endParaRPr>
          </a:p>
          <a:p>
            <a:pPr algn="ctr"/>
            <a:r>
              <a:rPr lang="en-US" altLang="ja-JP" sz="4000" dirty="0">
                <a:ln w="0"/>
                <a:effectLst>
                  <a:outerShdw blurRad="38100" dist="19050" dir="2700000" algn="tl" rotWithShape="0">
                    <a:schemeClr val="dk1">
                      <a:alpha val="40000"/>
                    </a:schemeClr>
                  </a:outerShdw>
                </a:effectLst>
              </a:rPr>
              <a:t>B</a:t>
            </a:r>
            <a:r>
              <a:rPr lang="en-US" altLang="ja-JP" sz="4000" b="0" cap="none" spc="0" dirty="0">
                <a:ln w="0"/>
                <a:solidFill>
                  <a:schemeClr val="tx1"/>
                </a:solidFill>
                <a:effectLst>
                  <a:outerShdw blurRad="38100" dist="19050" dir="2700000" algn="tl" rotWithShape="0">
                    <a:schemeClr val="dk1">
                      <a:alpha val="40000"/>
                    </a:schemeClr>
                  </a:outerShdw>
                </a:effectLst>
              </a:rPr>
              <a:t>ranch</a:t>
            </a:r>
            <a:r>
              <a:rPr lang="ja-JP" altLang="en-US" sz="4000" b="0" cap="none" spc="0" dirty="0">
                <a:ln w="0"/>
                <a:solidFill>
                  <a:schemeClr val="tx1"/>
                </a:solidFill>
                <a:effectLst>
                  <a:outerShdw blurRad="38100" dist="19050" dir="2700000" algn="tl" rotWithShape="0">
                    <a:schemeClr val="dk1">
                      <a:alpha val="40000"/>
                    </a:schemeClr>
                  </a:outerShdw>
                </a:effectLst>
              </a:rPr>
              <a:t>（ブランチ）編</a:t>
            </a:r>
          </a:p>
        </p:txBody>
      </p:sp>
      <p:sp>
        <p:nvSpPr>
          <p:cNvPr id="39" name="四角形: 角を丸くする 38">
            <a:extLst>
              <a:ext uri="{FF2B5EF4-FFF2-40B4-BE49-F238E27FC236}">
                <a16:creationId xmlns:a16="http://schemas.microsoft.com/office/drawing/2014/main" id="{0CA0F4A7-DACA-4926-9E14-CE261AA7243D}"/>
              </a:ext>
            </a:extLst>
          </p:cNvPr>
          <p:cNvSpPr/>
          <p:nvPr/>
        </p:nvSpPr>
        <p:spPr>
          <a:xfrm>
            <a:off x="1648692" y="3595264"/>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master</a:t>
            </a:r>
            <a:endParaRPr kumimoji="1" lang="ja-JP" altLang="en-US" dirty="0"/>
          </a:p>
        </p:txBody>
      </p:sp>
      <p:sp>
        <p:nvSpPr>
          <p:cNvPr id="50" name="四角形: 角を丸くする 49">
            <a:extLst>
              <a:ext uri="{FF2B5EF4-FFF2-40B4-BE49-F238E27FC236}">
                <a16:creationId xmlns:a16="http://schemas.microsoft.com/office/drawing/2014/main" id="{5494730B-9B1D-4DF7-AAC5-72242F4ACC92}"/>
              </a:ext>
            </a:extLst>
          </p:cNvPr>
          <p:cNvSpPr/>
          <p:nvPr/>
        </p:nvSpPr>
        <p:spPr>
          <a:xfrm>
            <a:off x="2826328" y="4256166"/>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develop</a:t>
            </a:r>
            <a:endParaRPr kumimoji="1" lang="ja-JP" altLang="en-US" dirty="0"/>
          </a:p>
        </p:txBody>
      </p:sp>
      <p:sp>
        <p:nvSpPr>
          <p:cNvPr id="51" name="四角形: 角を丸くする 50">
            <a:extLst>
              <a:ext uri="{FF2B5EF4-FFF2-40B4-BE49-F238E27FC236}">
                <a16:creationId xmlns:a16="http://schemas.microsoft.com/office/drawing/2014/main" id="{3E932AD3-FC99-43A9-B2DB-E508E953AF46}"/>
              </a:ext>
            </a:extLst>
          </p:cNvPr>
          <p:cNvSpPr/>
          <p:nvPr/>
        </p:nvSpPr>
        <p:spPr>
          <a:xfrm>
            <a:off x="2826328" y="5664111"/>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future1</a:t>
            </a:r>
          </a:p>
        </p:txBody>
      </p:sp>
      <p:cxnSp>
        <p:nvCxnSpPr>
          <p:cNvPr id="61" name="直線矢印コネクタ 60">
            <a:extLst>
              <a:ext uri="{FF2B5EF4-FFF2-40B4-BE49-F238E27FC236}">
                <a16:creationId xmlns:a16="http://schemas.microsoft.com/office/drawing/2014/main" id="{F366C0AF-D432-4AB0-A27D-2156997F2148}"/>
              </a:ext>
            </a:extLst>
          </p:cNvPr>
          <p:cNvCxnSpPr>
            <a:cxnSpLocks/>
            <a:stCxn id="50" idx="2"/>
            <a:endCxn id="51" idx="0"/>
          </p:cNvCxnSpPr>
          <p:nvPr/>
        </p:nvCxnSpPr>
        <p:spPr>
          <a:xfrm>
            <a:off x="3415146" y="4713366"/>
            <a:ext cx="0" cy="950745"/>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70" name="直線矢印コネクタ 69">
            <a:extLst>
              <a:ext uri="{FF2B5EF4-FFF2-40B4-BE49-F238E27FC236}">
                <a16:creationId xmlns:a16="http://schemas.microsoft.com/office/drawing/2014/main" id="{2B98A02B-6DD8-4EBC-8A46-ED0AEB75E6FE}"/>
              </a:ext>
            </a:extLst>
          </p:cNvPr>
          <p:cNvCxnSpPr>
            <a:cxnSpLocks/>
            <a:stCxn id="39" idx="3"/>
            <a:endCxn id="111" idx="1"/>
          </p:cNvCxnSpPr>
          <p:nvPr/>
        </p:nvCxnSpPr>
        <p:spPr>
          <a:xfrm>
            <a:off x="2826328" y="3823864"/>
            <a:ext cx="6371707" cy="0"/>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77" name="四角形: 角を丸くする 76">
            <a:extLst>
              <a:ext uri="{FF2B5EF4-FFF2-40B4-BE49-F238E27FC236}">
                <a16:creationId xmlns:a16="http://schemas.microsoft.com/office/drawing/2014/main" id="{E92C2108-7EC0-46DB-86A5-D1A8EAC653D9}"/>
              </a:ext>
            </a:extLst>
          </p:cNvPr>
          <p:cNvSpPr/>
          <p:nvPr/>
        </p:nvSpPr>
        <p:spPr>
          <a:xfrm>
            <a:off x="4727172" y="5043788"/>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future2</a:t>
            </a:r>
          </a:p>
        </p:txBody>
      </p:sp>
      <p:cxnSp>
        <p:nvCxnSpPr>
          <p:cNvPr id="82" name="直線矢印コネクタ 81">
            <a:extLst>
              <a:ext uri="{FF2B5EF4-FFF2-40B4-BE49-F238E27FC236}">
                <a16:creationId xmlns:a16="http://schemas.microsoft.com/office/drawing/2014/main" id="{C280BB88-AA70-4AB0-8683-FE356FF67637}"/>
              </a:ext>
            </a:extLst>
          </p:cNvPr>
          <p:cNvCxnSpPr>
            <a:cxnSpLocks/>
            <a:stCxn id="39" idx="2"/>
            <a:endCxn id="50" idx="1"/>
          </p:cNvCxnSpPr>
          <p:nvPr/>
        </p:nvCxnSpPr>
        <p:spPr>
          <a:xfrm>
            <a:off x="2237510" y="4052464"/>
            <a:ext cx="588818" cy="432302"/>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88" name="四角形: 角を丸くする 87">
            <a:extLst>
              <a:ext uri="{FF2B5EF4-FFF2-40B4-BE49-F238E27FC236}">
                <a16:creationId xmlns:a16="http://schemas.microsoft.com/office/drawing/2014/main" id="{106835BF-0728-45B8-A79C-A7D7BBC44276}"/>
              </a:ext>
            </a:extLst>
          </p:cNvPr>
          <p:cNvSpPr/>
          <p:nvPr/>
        </p:nvSpPr>
        <p:spPr>
          <a:xfrm>
            <a:off x="4727172" y="4256166"/>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develop</a:t>
            </a:r>
            <a:endParaRPr kumimoji="1" lang="ja-JP" altLang="en-US" dirty="0"/>
          </a:p>
        </p:txBody>
      </p:sp>
      <p:cxnSp>
        <p:nvCxnSpPr>
          <p:cNvPr id="90" name="直線矢印コネクタ 89">
            <a:extLst>
              <a:ext uri="{FF2B5EF4-FFF2-40B4-BE49-F238E27FC236}">
                <a16:creationId xmlns:a16="http://schemas.microsoft.com/office/drawing/2014/main" id="{6599D2D2-D9D8-4DA4-85BF-678EA040F375}"/>
              </a:ext>
            </a:extLst>
          </p:cNvPr>
          <p:cNvCxnSpPr>
            <a:cxnSpLocks/>
            <a:stCxn id="50" idx="3"/>
            <a:endCxn id="88" idx="1"/>
          </p:cNvCxnSpPr>
          <p:nvPr/>
        </p:nvCxnSpPr>
        <p:spPr>
          <a:xfrm>
            <a:off x="4003964" y="4484766"/>
            <a:ext cx="723208" cy="0"/>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102" name="直線矢印コネクタ 101">
            <a:extLst>
              <a:ext uri="{FF2B5EF4-FFF2-40B4-BE49-F238E27FC236}">
                <a16:creationId xmlns:a16="http://schemas.microsoft.com/office/drawing/2014/main" id="{30AAF547-02C5-4605-AD19-27F49FE10C56}"/>
              </a:ext>
            </a:extLst>
          </p:cNvPr>
          <p:cNvCxnSpPr>
            <a:cxnSpLocks/>
            <a:stCxn id="51" idx="3"/>
            <a:endCxn id="139" idx="1"/>
          </p:cNvCxnSpPr>
          <p:nvPr/>
        </p:nvCxnSpPr>
        <p:spPr>
          <a:xfrm>
            <a:off x="4003964" y="5892711"/>
            <a:ext cx="2254136" cy="0"/>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105" name="直線矢印コネクタ 104">
            <a:extLst>
              <a:ext uri="{FF2B5EF4-FFF2-40B4-BE49-F238E27FC236}">
                <a16:creationId xmlns:a16="http://schemas.microsoft.com/office/drawing/2014/main" id="{699EF7CB-D912-45F3-A8FE-136C6D9F9A25}"/>
              </a:ext>
            </a:extLst>
          </p:cNvPr>
          <p:cNvCxnSpPr>
            <a:cxnSpLocks/>
            <a:stCxn id="77" idx="3"/>
            <a:endCxn id="117" idx="1"/>
          </p:cNvCxnSpPr>
          <p:nvPr/>
        </p:nvCxnSpPr>
        <p:spPr>
          <a:xfrm>
            <a:off x="5904808" y="5272388"/>
            <a:ext cx="353292" cy="0"/>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11" name="四角形: 角を丸くする 110">
            <a:extLst>
              <a:ext uri="{FF2B5EF4-FFF2-40B4-BE49-F238E27FC236}">
                <a16:creationId xmlns:a16="http://schemas.microsoft.com/office/drawing/2014/main" id="{E5B4ADDE-C312-4714-8A15-345B53313082}"/>
              </a:ext>
            </a:extLst>
          </p:cNvPr>
          <p:cNvSpPr/>
          <p:nvPr/>
        </p:nvSpPr>
        <p:spPr>
          <a:xfrm>
            <a:off x="9198035" y="3595264"/>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master</a:t>
            </a:r>
            <a:endParaRPr kumimoji="1" lang="ja-JP" altLang="en-US" dirty="0"/>
          </a:p>
        </p:txBody>
      </p:sp>
      <p:sp>
        <p:nvSpPr>
          <p:cNvPr id="117" name="四角形: 角を丸くする 116">
            <a:extLst>
              <a:ext uri="{FF2B5EF4-FFF2-40B4-BE49-F238E27FC236}">
                <a16:creationId xmlns:a16="http://schemas.microsoft.com/office/drawing/2014/main" id="{6104CC74-3ED9-438B-83AC-128105031E5F}"/>
              </a:ext>
            </a:extLst>
          </p:cNvPr>
          <p:cNvSpPr/>
          <p:nvPr/>
        </p:nvSpPr>
        <p:spPr>
          <a:xfrm>
            <a:off x="6258100" y="5043788"/>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dirty="0"/>
              <a:t>f</a:t>
            </a:r>
            <a:r>
              <a:rPr kumimoji="1" lang="en-US" altLang="ja-JP" dirty="0"/>
              <a:t>uture2</a:t>
            </a:r>
          </a:p>
        </p:txBody>
      </p:sp>
      <p:sp>
        <p:nvSpPr>
          <p:cNvPr id="126" name="四角形: 角を丸くする 125">
            <a:extLst>
              <a:ext uri="{FF2B5EF4-FFF2-40B4-BE49-F238E27FC236}">
                <a16:creationId xmlns:a16="http://schemas.microsoft.com/office/drawing/2014/main" id="{D431A2C0-A833-4FCF-BD97-357368B93DD8}"/>
              </a:ext>
            </a:extLst>
          </p:cNvPr>
          <p:cNvSpPr/>
          <p:nvPr/>
        </p:nvSpPr>
        <p:spPr>
          <a:xfrm>
            <a:off x="6258100" y="4256166"/>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develop</a:t>
            </a:r>
            <a:endParaRPr kumimoji="1" lang="ja-JP" altLang="en-US" dirty="0"/>
          </a:p>
        </p:txBody>
      </p:sp>
      <p:cxnSp>
        <p:nvCxnSpPr>
          <p:cNvPr id="127" name="直線矢印コネクタ 126">
            <a:extLst>
              <a:ext uri="{FF2B5EF4-FFF2-40B4-BE49-F238E27FC236}">
                <a16:creationId xmlns:a16="http://schemas.microsoft.com/office/drawing/2014/main" id="{19F1FE22-53A9-45A2-9AF3-5812F986B31E}"/>
              </a:ext>
            </a:extLst>
          </p:cNvPr>
          <p:cNvCxnSpPr>
            <a:cxnSpLocks/>
            <a:stCxn id="117" idx="0"/>
            <a:endCxn id="126" idx="2"/>
          </p:cNvCxnSpPr>
          <p:nvPr/>
        </p:nvCxnSpPr>
        <p:spPr>
          <a:xfrm flipV="1">
            <a:off x="6846918" y="4713366"/>
            <a:ext cx="0" cy="330422"/>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128" name="直線矢印コネクタ 127">
            <a:extLst>
              <a:ext uri="{FF2B5EF4-FFF2-40B4-BE49-F238E27FC236}">
                <a16:creationId xmlns:a16="http://schemas.microsoft.com/office/drawing/2014/main" id="{6FB929C9-3B43-4F37-9EE2-B4FF8D0D7AD8}"/>
              </a:ext>
            </a:extLst>
          </p:cNvPr>
          <p:cNvCxnSpPr>
            <a:cxnSpLocks/>
            <a:stCxn id="88" idx="3"/>
            <a:endCxn id="126" idx="1"/>
          </p:cNvCxnSpPr>
          <p:nvPr/>
        </p:nvCxnSpPr>
        <p:spPr>
          <a:xfrm>
            <a:off x="5904808" y="4484766"/>
            <a:ext cx="353292" cy="0"/>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131" name="直線矢印コネクタ 130">
            <a:extLst>
              <a:ext uri="{FF2B5EF4-FFF2-40B4-BE49-F238E27FC236}">
                <a16:creationId xmlns:a16="http://schemas.microsoft.com/office/drawing/2014/main" id="{DC1B1975-7CF1-47A5-9614-1017BBF82D71}"/>
              </a:ext>
            </a:extLst>
          </p:cNvPr>
          <p:cNvCxnSpPr>
            <a:cxnSpLocks/>
            <a:stCxn id="88" idx="2"/>
            <a:endCxn id="77" idx="0"/>
          </p:cNvCxnSpPr>
          <p:nvPr/>
        </p:nvCxnSpPr>
        <p:spPr>
          <a:xfrm>
            <a:off x="5315990" y="4713366"/>
            <a:ext cx="0" cy="330422"/>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35" name="四角形: 角を丸くする 134">
            <a:extLst>
              <a:ext uri="{FF2B5EF4-FFF2-40B4-BE49-F238E27FC236}">
                <a16:creationId xmlns:a16="http://schemas.microsoft.com/office/drawing/2014/main" id="{1F2EA3C1-F94C-4D8F-9EF3-F2588937877C}"/>
              </a:ext>
            </a:extLst>
          </p:cNvPr>
          <p:cNvSpPr/>
          <p:nvPr/>
        </p:nvSpPr>
        <p:spPr>
          <a:xfrm>
            <a:off x="8020399" y="4256166"/>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develop</a:t>
            </a:r>
            <a:endParaRPr kumimoji="1" lang="ja-JP" altLang="en-US" dirty="0"/>
          </a:p>
        </p:txBody>
      </p:sp>
      <p:cxnSp>
        <p:nvCxnSpPr>
          <p:cNvPr id="136" name="直線矢印コネクタ 135">
            <a:extLst>
              <a:ext uri="{FF2B5EF4-FFF2-40B4-BE49-F238E27FC236}">
                <a16:creationId xmlns:a16="http://schemas.microsoft.com/office/drawing/2014/main" id="{662E085E-5B95-40E2-99B4-63FD4048B76B}"/>
              </a:ext>
            </a:extLst>
          </p:cNvPr>
          <p:cNvCxnSpPr>
            <a:cxnSpLocks/>
            <a:stCxn id="126" idx="3"/>
            <a:endCxn id="135" idx="1"/>
          </p:cNvCxnSpPr>
          <p:nvPr/>
        </p:nvCxnSpPr>
        <p:spPr>
          <a:xfrm>
            <a:off x="7435736" y="4484766"/>
            <a:ext cx="584663" cy="0"/>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39" name="四角形: 角を丸くする 138">
            <a:extLst>
              <a:ext uri="{FF2B5EF4-FFF2-40B4-BE49-F238E27FC236}">
                <a16:creationId xmlns:a16="http://schemas.microsoft.com/office/drawing/2014/main" id="{B1B9A754-BF0E-4CD5-A82C-8C14DA18CC7B}"/>
              </a:ext>
            </a:extLst>
          </p:cNvPr>
          <p:cNvSpPr/>
          <p:nvPr/>
        </p:nvSpPr>
        <p:spPr>
          <a:xfrm>
            <a:off x="6258100" y="5664111"/>
            <a:ext cx="1177636" cy="4572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future1</a:t>
            </a:r>
          </a:p>
        </p:txBody>
      </p:sp>
      <p:cxnSp>
        <p:nvCxnSpPr>
          <p:cNvPr id="142" name="直線矢印コネクタ 141">
            <a:extLst>
              <a:ext uri="{FF2B5EF4-FFF2-40B4-BE49-F238E27FC236}">
                <a16:creationId xmlns:a16="http://schemas.microsoft.com/office/drawing/2014/main" id="{16182E41-49D3-4CCE-A523-45D35FE448D4}"/>
              </a:ext>
            </a:extLst>
          </p:cNvPr>
          <p:cNvCxnSpPr>
            <a:cxnSpLocks/>
            <a:stCxn id="139" idx="3"/>
            <a:endCxn id="135" idx="2"/>
          </p:cNvCxnSpPr>
          <p:nvPr/>
        </p:nvCxnSpPr>
        <p:spPr>
          <a:xfrm flipV="1">
            <a:off x="7435736" y="4713366"/>
            <a:ext cx="1173481" cy="1179345"/>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cxnSp>
        <p:nvCxnSpPr>
          <p:cNvPr id="153" name="直線矢印コネクタ 152">
            <a:extLst>
              <a:ext uri="{FF2B5EF4-FFF2-40B4-BE49-F238E27FC236}">
                <a16:creationId xmlns:a16="http://schemas.microsoft.com/office/drawing/2014/main" id="{E6A27E8A-D550-422F-9688-1341BC523515}"/>
              </a:ext>
            </a:extLst>
          </p:cNvPr>
          <p:cNvCxnSpPr>
            <a:cxnSpLocks/>
            <a:stCxn id="135" idx="3"/>
            <a:endCxn id="111" idx="2"/>
          </p:cNvCxnSpPr>
          <p:nvPr/>
        </p:nvCxnSpPr>
        <p:spPr>
          <a:xfrm flipV="1">
            <a:off x="9198035" y="4052464"/>
            <a:ext cx="588818" cy="432302"/>
          </a:xfrm>
          <a:prstGeom prst="straightConnector1">
            <a:avLst/>
          </a:prstGeom>
          <a:ln w="76200">
            <a:solidFill>
              <a:srgbClr val="A262D0">
                <a:alpha val="74902"/>
              </a:srgbClr>
            </a:solidFill>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84" name="吹き出し: 円形 183">
            <a:extLst>
              <a:ext uri="{FF2B5EF4-FFF2-40B4-BE49-F238E27FC236}">
                <a16:creationId xmlns:a16="http://schemas.microsoft.com/office/drawing/2014/main" id="{383D52B6-AD42-4EF7-93E0-52C5744EAF5B}"/>
              </a:ext>
            </a:extLst>
          </p:cNvPr>
          <p:cNvSpPr/>
          <p:nvPr/>
        </p:nvSpPr>
        <p:spPr>
          <a:xfrm>
            <a:off x="284018" y="1650105"/>
            <a:ext cx="4222866" cy="1181467"/>
          </a:xfrm>
          <a:prstGeom prst="wedgeEllipseCallout">
            <a:avLst>
              <a:gd name="adj1" fmla="val 9088"/>
              <a:gd name="adj2" fmla="val 7727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t>新しい機能を作る度にブランチを増やし、前のバージョンを残しながら開発する方法</a:t>
            </a:r>
            <a:endParaRPr kumimoji="1" lang="ja-JP" altLang="en-US" dirty="0"/>
          </a:p>
        </p:txBody>
      </p:sp>
      <p:sp>
        <p:nvSpPr>
          <p:cNvPr id="185" name="吹き出し: 円形 184">
            <a:extLst>
              <a:ext uri="{FF2B5EF4-FFF2-40B4-BE49-F238E27FC236}">
                <a16:creationId xmlns:a16="http://schemas.microsoft.com/office/drawing/2014/main" id="{E3D4B2D6-85C2-44B3-9544-A80FA0F1C05E}"/>
              </a:ext>
            </a:extLst>
          </p:cNvPr>
          <p:cNvSpPr/>
          <p:nvPr/>
        </p:nvSpPr>
        <p:spPr>
          <a:xfrm>
            <a:off x="7728067" y="5588767"/>
            <a:ext cx="4222866" cy="1065085"/>
          </a:xfrm>
          <a:prstGeom prst="wedgeEllipseCallout">
            <a:avLst>
              <a:gd name="adj1" fmla="val -19847"/>
              <a:gd name="adj2" fmla="val -97337"/>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重大なバグが発生しても前のブランチに戻せばいい</a:t>
            </a:r>
          </a:p>
        </p:txBody>
      </p:sp>
      <p:sp>
        <p:nvSpPr>
          <p:cNvPr id="186" name="吹き出し: 円形 185">
            <a:extLst>
              <a:ext uri="{FF2B5EF4-FFF2-40B4-BE49-F238E27FC236}">
                <a16:creationId xmlns:a16="http://schemas.microsoft.com/office/drawing/2014/main" id="{6A8DD4A6-398D-469E-B86F-A1B3E80A0A49}"/>
              </a:ext>
            </a:extLst>
          </p:cNvPr>
          <p:cNvSpPr/>
          <p:nvPr/>
        </p:nvSpPr>
        <p:spPr>
          <a:xfrm>
            <a:off x="4054533" y="2386809"/>
            <a:ext cx="4082934" cy="1065085"/>
          </a:xfrm>
          <a:prstGeom prst="wedgeEllipseCallout">
            <a:avLst>
              <a:gd name="adj1" fmla="val -36286"/>
              <a:gd name="adj2" fmla="val 6266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開発する時は基本</a:t>
            </a:r>
            <a:r>
              <a:rPr kumimoji="1" lang="en-US" altLang="ja-JP" dirty="0"/>
              <a:t>develop</a:t>
            </a:r>
            <a:r>
              <a:rPr kumimoji="1" lang="ja-JP" altLang="en-US" dirty="0"/>
              <a:t>ブランチに</a:t>
            </a:r>
            <a:r>
              <a:rPr kumimoji="1" lang="en-US" altLang="ja-JP" dirty="0"/>
              <a:t>Merge</a:t>
            </a:r>
            <a:r>
              <a:rPr kumimoji="1" lang="ja-JP" altLang="en-US" dirty="0"/>
              <a:t>していく</a:t>
            </a:r>
          </a:p>
        </p:txBody>
      </p:sp>
    </p:spTree>
    <p:extLst>
      <p:ext uri="{BB962C8B-B14F-4D97-AF65-F5344CB8AC3E}">
        <p14:creationId xmlns:p14="http://schemas.microsoft.com/office/powerpoint/2010/main" val="237923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1F0ED34E-2167-4697-A186-84031AEC256F}"/>
              </a:ext>
            </a:extLst>
          </p:cNvPr>
          <p:cNvSpPr/>
          <p:nvPr/>
        </p:nvSpPr>
        <p:spPr>
          <a:xfrm>
            <a:off x="4333369" y="3856341"/>
            <a:ext cx="3525255" cy="180473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nchorCtr="0"/>
          <a:lstStyle/>
          <a:p>
            <a:pPr algn="ctr"/>
            <a:r>
              <a:rPr lang="en-US" altLang="ja-JP" dirty="0"/>
              <a:t>Git</a:t>
            </a:r>
            <a:r>
              <a:rPr lang="ja-JP" altLang="en-US" dirty="0"/>
              <a:t>のインストールされた</a:t>
            </a:r>
            <a:endParaRPr lang="en-US" altLang="ja-JP" dirty="0"/>
          </a:p>
          <a:p>
            <a:pPr algn="ctr"/>
            <a:r>
              <a:rPr kumimoji="1" lang="ja-JP" altLang="en-US" dirty="0"/>
              <a:t>個人</a:t>
            </a:r>
            <a:r>
              <a:rPr kumimoji="1" lang="en-US" altLang="ja-JP" dirty="0"/>
              <a:t>PC</a:t>
            </a:r>
            <a:r>
              <a:rPr lang="ja-JP" altLang="en-US" dirty="0"/>
              <a:t>等の開発環境</a:t>
            </a:r>
            <a:endParaRPr lang="en-US" altLang="ja-JP" dirty="0"/>
          </a:p>
        </p:txBody>
      </p:sp>
      <p:sp>
        <p:nvSpPr>
          <p:cNvPr id="10" name="正方形/長方形 9">
            <a:extLst>
              <a:ext uri="{FF2B5EF4-FFF2-40B4-BE49-F238E27FC236}">
                <a16:creationId xmlns:a16="http://schemas.microsoft.com/office/drawing/2014/main" id="{C55FBC49-579E-4BC4-8BB3-FB3B1E75A2FB}"/>
              </a:ext>
            </a:extLst>
          </p:cNvPr>
          <p:cNvSpPr/>
          <p:nvPr/>
        </p:nvSpPr>
        <p:spPr>
          <a:xfrm>
            <a:off x="4333369" y="1196927"/>
            <a:ext cx="3525255" cy="143415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algn="ctr"/>
            <a:r>
              <a:rPr kumimoji="1" lang="en-US" altLang="ja-JP" dirty="0"/>
              <a:t>GitHub</a:t>
            </a:r>
            <a:r>
              <a:rPr kumimoji="1" lang="ja-JP" altLang="en-US" dirty="0"/>
              <a:t>等のホスティングサービス</a:t>
            </a:r>
            <a:endParaRPr kumimoji="1" lang="en-US" altLang="ja-JP" dirty="0"/>
          </a:p>
        </p:txBody>
      </p:sp>
      <p:sp>
        <p:nvSpPr>
          <p:cNvPr id="4" name="正方形/長方形 3">
            <a:extLst>
              <a:ext uri="{FF2B5EF4-FFF2-40B4-BE49-F238E27FC236}">
                <a16:creationId xmlns:a16="http://schemas.microsoft.com/office/drawing/2014/main" id="{2619DA9D-98C4-410A-B6E2-994BBCA07496}"/>
              </a:ext>
            </a:extLst>
          </p:cNvPr>
          <p:cNvSpPr/>
          <p:nvPr/>
        </p:nvSpPr>
        <p:spPr>
          <a:xfrm>
            <a:off x="2717592" y="137507"/>
            <a:ext cx="6756816" cy="707886"/>
          </a:xfrm>
          <a:prstGeom prst="rect">
            <a:avLst/>
          </a:prstGeom>
          <a:noFill/>
        </p:spPr>
        <p:txBody>
          <a:bodyPr wrap="square" lIns="91440" tIns="45720" rIns="91440" bIns="45720">
            <a:spAutoFit/>
          </a:bodyPr>
          <a:lstStyle/>
          <a:p>
            <a:pPr algn="ctr"/>
            <a:r>
              <a:rPr lang="en-US" altLang="ja-JP" sz="4000" dirty="0">
                <a:ln w="0"/>
                <a:effectLst>
                  <a:outerShdw blurRad="38100" dist="19050" dir="2700000" algn="tl" rotWithShape="0">
                    <a:schemeClr val="dk1">
                      <a:alpha val="40000"/>
                    </a:schemeClr>
                  </a:outerShdw>
                </a:effectLst>
              </a:rPr>
              <a:t>Git</a:t>
            </a:r>
            <a:r>
              <a:rPr lang="ja-JP" altLang="en-US" sz="4000" dirty="0">
                <a:ln w="0"/>
                <a:effectLst>
                  <a:outerShdw blurRad="38100" dist="19050" dir="2700000" algn="tl" rotWithShape="0">
                    <a:schemeClr val="dk1">
                      <a:alpha val="40000"/>
                    </a:schemeClr>
                  </a:outerShdw>
                </a:effectLst>
              </a:rPr>
              <a:t>でのサイクル</a:t>
            </a:r>
            <a:endParaRPr lang="ja-JP"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FA495D5D-A384-4078-A7FB-B13A662E9461}"/>
              </a:ext>
            </a:extLst>
          </p:cNvPr>
          <p:cNvSpPr/>
          <p:nvPr/>
        </p:nvSpPr>
        <p:spPr>
          <a:xfrm>
            <a:off x="4940964" y="1578076"/>
            <a:ext cx="2310063" cy="866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リモートリポジトリ</a:t>
            </a:r>
          </a:p>
        </p:txBody>
      </p:sp>
      <p:sp>
        <p:nvSpPr>
          <p:cNvPr id="9" name="正方形/長方形 8">
            <a:extLst>
              <a:ext uri="{FF2B5EF4-FFF2-40B4-BE49-F238E27FC236}">
                <a16:creationId xmlns:a16="http://schemas.microsoft.com/office/drawing/2014/main" id="{D7808AFF-76CF-4599-A205-C67088A2525F}"/>
              </a:ext>
            </a:extLst>
          </p:cNvPr>
          <p:cNvSpPr/>
          <p:nvPr/>
        </p:nvSpPr>
        <p:spPr>
          <a:xfrm>
            <a:off x="4940964" y="4589024"/>
            <a:ext cx="2310063" cy="866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ローカルリポジトリ</a:t>
            </a:r>
            <a:endParaRPr kumimoji="1" lang="en-US" altLang="ja-JP" dirty="0"/>
          </a:p>
          <a:p>
            <a:pPr algn="ctr"/>
            <a:r>
              <a:rPr lang="ja-JP" altLang="en-US" dirty="0"/>
              <a:t>（リモートのコピー）</a:t>
            </a:r>
            <a:endParaRPr kumimoji="1" lang="ja-JP" altLang="en-US" dirty="0"/>
          </a:p>
        </p:txBody>
      </p:sp>
      <p:sp>
        <p:nvSpPr>
          <p:cNvPr id="112" name="矢印: 右カーブ 111">
            <a:extLst>
              <a:ext uri="{FF2B5EF4-FFF2-40B4-BE49-F238E27FC236}">
                <a16:creationId xmlns:a16="http://schemas.microsoft.com/office/drawing/2014/main" id="{CA8DA52D-B064-46F3-956E-FEEC81B2B33D}"/>
              </a:ext>
            </a:extLst>
          </p:cNvPr>
          <p:cNvSpPr/>
          <p:nvPr/>
        </p:nvSpPr>
        <p:spPr>
          <a:xfrm>
            <a:off x="3749404" y="1856256"/>
            <a:ext cx="1167925" cy="3456889"/>
          </a:xfrm>
          <a:prstGeom prst="curvedRightArrow">
            <a:avLst>
              <a:gd name="adj1" fmla="val 2165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矢印: 右カーブ 113">
            <a:extLst>
              <a:ext uri="{FF2B5EF4-FFF2-40B4-BE49-F238E27FC236}">
                <a16:creationId xmlns:a16="http://schemas.microsoft.com/office/drawing/2014/main" id="{92005B8F-6F0E-456C-BD18-83AF6115286B}"/>
              </a:ext>
            </a:extLst>
          </p:cNvPr>
          <p:cNvSpPr/>
          <p:nvPr/>
        </p:nvSpPr>
        <p:spPr>
          <a:xfrm rot="10800000">
            <a:off x="7251026" y="1662764"/>
            <a:ext cx="1167925" cy="3456888"/>
          </a:xfrm>
          <a:prstGeom prst="curvedRightArrow">
            <a:avLst>
              <a:gd name="adj1" fmla="val 2165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正方形/長方形 114">
            <a:extLst>
              <a:ext uri="{FF2B5EF4-FFF2-40B4-BE49-F238E27FC236}">
                <a16:creationId xmlns:a16="http://schemas.microsoft.com/office/drawing/2014/main" id="{32852AD7-A374-4147-8A93-55164A47BFE3}"/>
              </a:ext>
            </a:extLst>
          </p:cNvPr>
          <p:cNvSpPr/>
          <p:nvPr/>
        </p:nvSpPr>
        <p:spPr>
          <a:xfrm>
            <a:off x="8275892" y="3270676"/>
            <a:ext cx="750654" cy="32926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2000" dirty="0">
                <a:solidFill>
                  <a:schemeClr val="tx1"/>
                </a:solidFill>
              </a:rPr>
              <a:t>P</a:t>
            </a:r>
            <a:r>
              <a:rPr kumimoji="1" lang="en-US" altLang="ja-JP" sz="2000" dirty="0">
                <a:solidFill>
                  <a:schemeClr val="tx1"/>
                </a:solidFill>
              </a:rPr>
              <a:t>ush</a:t>
            </a:r>
            <a:endParaRPr kumimoji="1" lang="ja-JP" altLang="en-US" sz="2000" dirty="0">
              <a:solidFill>
                <a:schemeClr val="tx1"/>
              </a:solidFill>
            </a:endParaRPr>
          </a:p>
        </p:txBody>
      </p:sp>
      <p:sp>
        <p:nvSpPr>
          <p:cNvPr id="110" name="正方形/長方形 109">
            <a:extLst>
              <a:ext uri="{FF2B5EF4-FFF2-40B4-BE49-F238E27FC236}">
                <a16:creationId xmlns:a16="http://schemas.microsoft.com/office/drawing/2014/main" id="{5F7C78C9-36F4-4F32-8FDA-F4E98B061DC0}"/>
              </a:ext>
            </a:extLst>
          </p:cNvPr>
          <p:cNvSpPr/>
          <p:nvPr/>
        </p:nvSpPr>
        <p:spPr>
          <a:xfrm>
            <a:off x="3179542" y="3264367"/>
            <a:ext cx="616857" cy="32926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dirty="0">
                <a:solidFill>
                  <a:schemeClr val="tx1"/>
                </a:solidFill>
              </a:rPr>
              <a:t>Pull</a:t>
            </a:r>
            <a:endParaRPr kumimoji="1" lang="ja-JP" altLang="en-US" sz="2000" dirty="0">
              <a:solidFill>
                <a:schemeClr val="tx1"/>
              </a:solidFill>
            </a:endParaRPr>
          </a:p>
        </p:txBody>
      </p:sp>
      <p:sp>
        <p:nvSpPr>
          <p:cNvPr id="118" name="矢印: 環状 117">
            <a:extLst>
              <a:ext uri="{FF2B5EF4-FFF2-40B4-BE49-F238E27FC236}">
                <a16:creationId xmlns:a16="http://schemas.microsoft.com/office/drawing/2014/main" id="{B6894010-F4F0-429B-92CD-440B9C446EE9}"/>
              </a:ext>
            </a:extLst>
          </p:cNvPr>
          <p:cNvSpPr/>
          <p:nvPr/>
        </p:nvSpPr>
        <p:spPr>
          <a:xfrm rot="7997925" flipH="1">
            <a:off x="5836112" y="5387409"/>
            <a:ext cx="519766" cy="519765"/>
          </a:xfrm>
          <a:prstGeom prst="circularArrow">
            <a:avLst>
              <a:gd name="adj1" fmla="val 12500"/>
              <a:gd name="adj2" fmla="val 1142319"/>
              <a:gd name="adj3" fmla="val 20457681"/>
              <a:gd name="adj4" fmla="val 5624377"/>
              <a:gd name="adj5" fmla="val 12500"/>
            </a:avLst>
          </a:prstGeom>
          <a:ln w="158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9" name="正方形/長方形 118">
            <a:extLst>
              <a:ext uri="{FF2B5EF4-FFF2-40B4-BE49-F238E27FC236}">
                <a16:creationId xmlns:a16="http://schemas.microsoft.com/office/drawing/2014/main" id="{816D8841-08AA-40DC-93F1-519D67D2339F}"/>
              </a:ext>
            </a:extLst>
          </p:cNvPr>
          <p:cNvSpPr/>
          <p:nvPr/>
        </p:nvSpPr>
        <p:spPr>
          <a:xfrm>
            <a:off x="5610893" y="5810718"/>
            <a:ext cx="970204" cy="37726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2000" dirty="0">
                <a:solidFill>
                  <a:schemeClr val="tx1"/>
                </a:solidFill>
              </a:rPr>
              <a:t>Commit</a:t>
            </a:r>
            <a:endParaRPr kumimoji="1" lang="ja-JP" altLang="en-US" dirty="0">
              <a:solidFill>
                <a:schemeClr val="tx1"/>
              </a:solidFill>
            </a:endParaRPr>
          </a:p>
        </p:txBody>
      </p:sp>
      <p:sp>
        <p:nvSpPr>
          <p:cNvPr id="122" name="吹き出し: 円形 121">
            <a:extLst>
              <a:ext uri="{FF2B5EF4-FFF2-40B4-BE49-F238E27FC236}">
                <a16:creationId xmlns:a16="http://schemas.microsoft.com/office/drawing/2014/main" id="{3DCF5125-7BF7-489D-9308-DECD838ABD46}"/>
              </a:ext>
            </a:extLst>
          </p:cNvPr>
          <p:cNvSpPr/>
          <p:nvPr/>
        </p:nvSpPr>
        <p:spPr>
          <a:xfrm>
            <a:off x="434800" y="5505000"/>
            <a:ext cx="4007024" cy="1080611"/>
          </a:xfrm>
          <a:prstGeom prst="wedgeEllipseCallout">
            <a:avLst>
              <a:gd name="adj1" fmla="val 68911"/>
              <a:gd name="adj2" fmla="val -8251"/>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Commit</a:t>
            </a:r>
            <a:r>
              <a:rPr kumimoji="1" lang="ja-JP" altLang="en-US" dirty="0"/>
              <a:t>は基本</a:t>
            </a:r>
            <a:r>
              <a:rPr lang="ja-JP" altLang="en-US" dirty="0"/>
              <a:t>何回でもできるので、キリのいい所や一段落ごとにしておくと良い</a:t>
            </a:r>
            <a:endParaRPr kumimoji="1" lang="ja-JP" altLang="en-US" dirty="0"/>
          </a:p>
        </p:txBody>
      </p:sp>
      <p:sp>
        <p:nvSpPr>
          <p:cNvPr id="123" name="吹き出し: 円形 122">
            <a:extLst>
              <a:ext uri="{FF2B5EF4-FFF2-40B4-BE49-F238E27FC236}">
                <a16:creationId xmlns:a16="http://schemas.microsoft.com/office/drawing/2014/main" id="{7B42FB4C-9CF5-4421-8999-59263913F0B0}"/>
              </a:ext>
            </a:extLst>
          </p:cNvPr>
          <p:cNvSpPr/>
          <p:nvPr/>
        </p:nvSpPr>
        <p:spPr>
          <a:xfrm>
            <a:off x="7664700" y="5409171"/>
            <a:ext cx="3799167" cy="1272267"/>
          </a:xfrm>
          <a:prstGeom prst="wedgeEllipseCallout">
            <a:avLst>
              <a:gd name="adj1" fmla="val -76307"/>
              <a:gd name="adj2" fmla="val 232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dirty="0"/>
              <a:t>C</a:t>
            </a:r>
            <a:r>
              <a:rPr kumimoji="1" lang="en-US" altLang="ja-JP" dirty="0"/>
              <a:t>ommit</a:t>
            </a:r>
            <a:r>
              <a:rPr kumimoji="1" lang="ja-JP" altLang="en-US" dirty="0"/>
              <a:t>するためには変更したファイルをステージングしなければならない</a:t>
            </a:r>
            <a:endParaRPr kumimoji="1" lang="en-US" altLang="ja-JP" dirty="0"/>
          </a:p>
        </p:txBody>
      </p:sp>
      <p:sp>
        <p:nvSpPr>
          <p:cNvPr id="124" name="吹き出し: 円形 123">
            <a:extLst>
              <a:ext uri="{FF2B5EF4-FFF2-40B4-BE49-F238E27FC236}">
                <a16:creationId xmlns:a16="http://schemas.microsoft.com/office/drawing/2014/main" id="{0842A90B-4D8B-4325-9A70-CBC36EC9013A}"/>
              </a:ext>
            </a:extLst>
          </p:cNvPr>
          <p:cNvSpPr/>
          <p:nvPr/>
        </p:nvSpPr>
        <p:spPr>
          <a:xfrm>
            <a:off x="130136" y="4088336"/>
            <a:ext cx="4184405" cy="1224809"/>
          </a:xfrm>
          <a:prstGeom prst="wedgeEllipseCallout">
            <a:avLst>
              <a:gd name="adj1" fmla="val 79707"/>
              <a:gd name="adj2" fmla="val 90701"/>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Commit</a:t>
            </a:r>
            <a:r>
              <a:rPr kumimoji="1" lang="ja-JP" altLang="en-US" dirty="0"/>
              <a:t>するためにはコメントが必要。</a:t>
            </a:r>
            <a:r>
              <a:rPr lang="ja-JP" altLang="en-US" dirty="0"/>
              <a:t>どこを変えたり追加したのかをコメントしておく</a:t>
            </a:r>
            <a:endParaRPr kumimoji="1" lang="ja-JP" altLang="en-US" dirty="0"/>
          </a:p>
        </p:txBody>
      </p:sp>
      <p:sp>
        <p:nvSpPr>
          <p:cNvPr id="125" name="吹き出し: 円形 124">
            <a:extLst>
              <a:ext uri="{FF2B5EF4-FFF2-40B4-BE49-F238E27FC236}">
                <a16:creationId xmlns:a16="http://schemas.microsoft.com/office/drawing/2014/main" id="{8FA98CC9-A60A-47EF-A85E-19E3BEE1A604}"/>
              </a:ext>
            </a:extLst>
          </p:cNvPr>
          <p:cNvSpPr/>
          <p:nvPr/>
        </p:nvSpPr>
        <p:spPr>
          <a:xfrm>
            <a:off x="756558" y="888447"/>
            <a:ext cx="2838631" cy="2275351"/>
          </a:xfrm>
          <a:prstGeom prst="wedgeEllipseCallout">
            <a:avLst>
              <a:gd name="adj1" fmla="val 44440"/>
              <a:gd name="adj2" fmla="val 50364"/>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リモートリポジトリからブランチをコピーしてまとめる。</a:t>
            </a:r>
            <a:endParaRPr kumimoji="1" lang="en-US" altLang="ja-JP" dirty="0"/>
          </a:p>
          <a:p>
            <a:pPr algn="ctr"/>
            <a:r>
              <a:rPr kumimoji="1" lang="ja-JP" altLang="en-US" dirty="0"/>
              <a:t>他の人の作業と自分の作業が衝突（コンフリクト）する場合がある</a:t>
            </a:r>
            <a:endParaRPr kumimoji="1" lang="en-US" altLang="ja-JP" dirty="0"/>
          </a:p>
        </p:txBody>
      </p:sp>
      <p:sp>
        <p:nvSpPr>
          <p:cNvPr id="17" name="吹き出し: 円形 16">
            <a:extLst>
              <a:ext uri="{FF2B5EF4-FFF2-40B4-BE49-F238E27FC236}">
                <a16:creationId xmlns:a16="http://schemas.microsoft.com/office/drawing/2014/main" id="{0782E707-4D3D-C72B-E917-5CF085BF76F5}"/>
              </a:ext>
            </a:extLst>
          </p:cNvPr>
          <p:cNvSpPr/>
          <p:nvPr/>
        </p:nvSpPr>
        <p:spPr>
          <a:xfrm>
            <a:off x="8418951" y="963131"/>
            <a:ext cx="3525255" cy="1856269"/>
          </a:xfrm>
          <a:prstGeom prst="wedgeEllipseCallout">
            <a:avLst>
              <a:gd name="adj1" fmla="val -37813"/>
              <a:gd name="adj2" fmla="val 6991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リモートのブランチへ編集内容を反映させる</a:t>
            </a:r>
            <a:endParaRPr kumimoji="1" lang="en-US" altLang="ja-JP" dirty="0"/>
          </a:p>
          <a:p>
            <a:pPr algn="ctr"/>
            <a:r>
              <a:rPr kumimoji="1" lang="ja-JP" altLang="en-US" dirty="0"/>
              <a:t>他の人が同時に編集していた場合はコンフリクトが起きる場合がある</a:t>
            </a:r>
          </a:p>
        </p:txBody>
      </p:sp>
    </p:spTree>
    <p:extLst>
      <p:ext uri="{BB962C8B-B14F-4D97-AF65-F5344CB8AC3E}">
        <p14:creationId xmlns:p14="http://schemas.microsoft.com/office/powerpoint/2010/main" val="181639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069C6A-EC26-3F4E-B2CD-ACE657B43DB0}"/>
              </a:ext>
            </a:extLst>
          </p:cNvPr>
          <p:cNvSpPr>
            <a:spLocks noGrp="1"/>
          </p:cNvSpPr>
          <p:nvPr>
            <p:ph type="title"/>
          </p:nvPr>
        </p:nvSpPr>
        <p:spPr>
          <a:xfrm>
            <a:off x="1141413" y="618518"/>
            <a:ext cx="9905998" cy="448281"/>
          </a:xfrm>
        </p:spPr>
        <p:txBody>
          <a:bodyPr>
            <a:normAutofit fontScale="90000"/>
          </a:bodyPr>
          <a:lstStyle/>
          <a:p>
            <a:pPr algn="ctr"/>
            <a:r>
              <a:rPr kumimoji="1" lang="en-US" altLang="ja-JP" cap="none" dirty="0"/>
              <a:t>Git</a:t>
            </a:r>
            <a:r>
              <a:rPr kumimoji="1" lang="ja-JP" altLang="en-US" cap="none" dirty="0"/>
              <a:t>オートマトン</a:t>
            </a:r>
          </a:p>
        </p:txBody>
      </p:sp>
      <p:grpSp>
        <p:nvGrpSpPr>
          <p:cNvPr id="71" name="グループ化 70">
            <a:extLst>
              <a:ext uri="{FF2B5EF4-FFF2-40B4-BE49-F238E27FC236}">
                <a16:creationId xmlns:a16="http://schemas.microsoft.com/office/drawing/2014/main" id="{7D79F505-DDB9-F6ED-FB3E-604AFAA3C7FB}"/>
              </a:ext>
            </a:extLst>
          </p:cNvPr>
          <p:cNvGrpSpPr/>
          <p:nvPr/>
        </p:nvGrpSpPr>
        <p:grpSpPr>
          <a:xfrm>
            <a:off x="673401" y="2389089"/>
            <a:ext cx="810686" cy="891978"/>
            <a:chOff x="1692801" y="1585265"/>
            <a:chExt cx="810686" cy="891978"/>
          </a:xfrm>
        </p:grpSpPr>
        <p:sp>
          <p:nvSpPr>
            <p:cNvPr id="6" name="楕円 5">
              <a:extLst>
                <a:ext uri="{FF2B5EF4-FFF2-40B4-BE49-F238E27FC236}">
                  <a16:creationId xmlns:a16="http://schemas.microsoft.com/office/drawing/2014/main" id="{7DEFA02F-7F8F-94F6-9FDD-584AD2F534F8}"/>
                </a:ext>
              </a:extLst>
            </p:cNvPr>
            <p:cNvSpPr/>
            <p:nvPr/>
          </p:nvSpPr>
          <p:spPr>
            <a:xfrm>
              <a:off x="1806044" y="1585265"/>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226692CF-8CFD-F74D-EDF2-457094561D3A}"/>
                </a:ext>
              </a:extLst>
            </p:cNvPr>
            <p:cNvSpPr txBox="1"/>
            <p:nvPr/>
          </p:nvSpPr>
          <p:spPr>
            <a:xfrm>
              <a:off x="1692801" y="2169466"/>
              <a:ext cx="810686" cy="307777"/>
            </a:xfrm>
            <a:prstGeom prst="rect">
              <a:avLst/>
            </a:prstGeom>
            <a:noFill/>
          </p:spPr>
          <p:txBody>
            <a:bodyPr wrap="square" rtlCol="0">
              <a:spAutoFit/>
            </a:bodyPr>
            <a:lstStyle/>
            <a:p>
              <a:pPr algn="ctr"/>
              <a:r>
                <a:rPr kumimoji="1" lang="ja-JP" altLang="en-US" sz="1400" dirty="0"/>
                <a:t>クローン</a:t>
              </a:r>
              <a:endParaRPr kumimoji="1" lang="en-US" altLang="ja-JP" sz="1400" dirty="0"/>
            </a:p>
          </p:txBody>
        </p:sp>
      </p:grpSp>
      <p:grpSp>
        <p:nvGrpSpPr>
          <p:cNvPr id="74" name="グループ化 73">
            <a:extLst>
              <a:ext uri="{FF2B5EF4-FFF2-40B4-BE49-F238E27FC236}">
                <a16:creationId xmlns:a16="http://schemas.microsoft.com/office/drawing/2014/main" id="{B4852328-A02E-73AF-F76D-7FF7D7DD765A}"/>
              </a:ext>
            </a:extLst>
          </p:cNvPr>
          <p:cNvGrpSpPr/>
          <p:nvPr/>
        </p:nvGrpSpPr>
        <p:grpSpPr>
          <a:xfrm>
            <a:off x="4462846" y="4674156"/>
            <a:ext cx="1480613" cy="891978"/>
            <a:chOff x="7782981" y="4661557"/>
            <a:chExt cx="1480613" cy="891978"/>
          </a:xfrm>
        </p:grpSpPr>
        <p:sp>
          <p:nvSpPr>
            <p:cNvPr id="7" name="楕円 6">
              <a:extLst>
                <a:ext uri="{FF2B5EF4-FFF2-40B4-BE49-F238E27FC236}">
                  <a16:creationId xmlns:a16="http://schemas.microsoft.com/office/drawing/2014/main" id="{880E3E45-2D10-DCA6-FA34-C0C0325C7540}"/>
                </a:ext>
              </a:extLst>
            </p:cNvPr>
            <p:cNvSpPr/>
            <p:nvPr/>
          </p:nvSpPr>
          <p:spPr>
            <a:xfrm>
              <a:off x="8228006" y="4661557"/>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a:extLst>
                <a:ext uri="{FF2B5EF4-FFF2-40B4-BE49-F238E27FC236}">
                  <a16:creationId xmlns:a16="http://schemas.microsoft.com/office/drawing/2014/main" id="{C22DFEFC-202B-745B-F561-EC1A79605948}"/>
                </a:ext>
              </a:extLst>
            </p:cNvPr>
            <p:cNvSpPr txBox="1"/>
            <p:nvPr/>
          </p:nvSpPr>
          <p:spPr>
            <a:xfrm>
              <a:off x="7782981" y="5245758"/>
              <a:ext cx="1480613" cy="307777"/>
            </a:xfrm>
            <a:prstGeom prst="rect">
              <a:avLst/>
            </a:prstGeom>
            <a:noFill/>
          </p:spPr>
          <p:txBody>
            <a:bodyPr wrap="square" rtlCol="0">
              <a:spAutoFit/>
            </a:bodyPr>
            <a:lstStyle/>
            <a:p>
              <a:pPr algn="ctr"/>
              <a:r>
                <a:rPr kumimoji="1" lang="ja-JP" altLang="en-US" sz="1400" dirty="0"/>
                <a:t>ステージ</a:t>
              </a:r>
              <a:endParaRPr kumimoji="1" lang="en-US" altLang="ja-JP" sz="1400" dirty="0"/>
            </a:p>
          </p:txBody>
        </p:sp>
      </p:grpSp>
      <p:grpSp>
        <p:nvGrpSpPr>
          <p:cNvPr id="70" name="グループ化 69">
            <a:extLst>
              <a:ext uri="{FF2B5EF4-FFF2-40B4-BE49-F238E27FC236}">
                <a16:creationId xmlns:a16="http://schemas.microsoft.com/office/drawing/2014/main" id="{BC910952-39C1-2356-39A6-7B76982322A0}"/>
              </a:ext>
            </a:extLst>
          </p:cNvPr>
          <p:cNvGrpSpPr/>
          <p:nvPr/>
        </p:nvGrpSpPr>
        <p:grpSpPr>
          <a:xfrm>
            <a:off x="5519966" y="1488445"/>
            <a:ext cx="584202" cy="891978"/>
            <a:chOff x="3233738" y="3046511"/>
            <a:chExt cx="584202" cy="891978"/>
          </a:xfrm>
        </p:grpSpPr>
        <p:sp>
          <p:nvSpPr>
            <p:cNvPr id="8" name="楕円 7">
              <a:extLst>
                <a:ext uri="{FF2B5EF4-FFF2-40B4-BE49-F238E27FC236}">
                  <a16:creationId xmlns:a16="http://schemas.microsoft.com/office/drawing/2014/main" id="{10EC8270-075E-B310-D2D2-DD9EAA00D310}"/>
                </a:ext>
              </a:extLst>
            </p:cNvPr>
            <p:cNvSpPr/>
            <p:nvPr/>
          </p:nvSpPr>
          <p:spPr>
            <a:xfrm>
              <a:off x="3233738" y="3046511"/>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a:extLst>
                <a:ext uri="{FF2B5EF4-FFF2-40B4-BE49-F238E27FC236}">
                  <a16:creationId xmlns:a16="http://schemas.microsoft.com/office/drawing/2014/main" id="{E515A392-0EF0-38A5-1354-2576FA3FECF7}"/>
                </a:ext>
              </a:extLst>
            </p:cNvPr>
            <p:cNvSpPr txBox="1"/>
            <p:nvPr/>
          </p:nvSpPr>
          <p:spPr>
            <a:xfrm>
              <a:off x="3233738" y="3630712"/>
              <a:ext cx="584202" cy="307777"/>
            </a:xfrm>
            <a:prstGeom prst="rect">
              <a:avLst/>
            </a:prstGeom>
            <a:noFill/>
          </p:spPr>
          <p:txBody>
            <a:bodyPr wrap="square" rtlCol="0">
              <a:spAutoFit/>
            </a:bodyPr>
            <a:lstStyle/>
            <a:p>
              <a:pPr algn="ctr"/>
              <a:r>
                <a:rPr kumimoji="1" lang="ja-JP" altLang="en-US" sz="1400" dirty="0"/>
                <a:t>プル</a:t>
              </a:r>
              <a:endParaRPr kumimoji="1" lang="en-US" altLang="ja-JP" sz="1400" dirty="0"/>
            </a:p>
          </p:txBody>
        </p:sp>
      </p:grpSp>
      <p:grpSp>
        <p:nvGrpSpPr>
          <p:cNvPr id="73" name="グループ化 72">
            <a:extLst>
              <a:ext uri="{FF2B5EF4-FFF2-40B4-BE49-F238E27FC236}">
                <a16:creationId xmlns:a16="http://schemas.microsoft.com/office/drawing/2014/main" id="{2F24B519-2B4C-055C-1465-DE71BA1D15AF}"/>
              </a:ext>
            </a:extLst>
          </p:cNvPr>
          <p:cNvGrpSpPr/>
          <p:nvPr/>
        </p:nvGrpSpPr>
        <p:grpSpPr>
          <a:xfrm>
            <a:off x="6388484" y="4674156"/>
            <a:ext cx="810686" cy="891978"/>
            <a:chOff x="5093757" y="3802907"/>
            <a:chExt cx="810686" cy="891978"/>
          </a:xfrm>
        </p:grpSpPr>
        <p:sp>
          <p:nvSpPr>
            <p:cNvPr id="4" name="楕円 3">
              <a:extLst>
                <a:ext uri="{FF2B5EF4-FFF2-40B4-BE49-F238E27FC236}">
                  <a16:creationId xmlns:a16="http://schemas.microsoft.com/office/drawing/2014/main" id="{3205C024-9FC3-87D7-4D86-02E14348C327}"/>
                </a:ext>
              </a:extLst>
            </p:cNvPr>
            <p:cNvSpPr/>
            <p:nvPr/>
          </p:nvSpPr>
          <p:spPr>
            <a:xfrm>
              <a:off x="5204354" y="3802907"/>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テキスト ボックス 71">
              <a:extLst>
                <a:ext uri="{FF2B5EF4-FFF2-40B4-BE49-F238E27FC236}">
                  <a16:creationId xmlns:a16="http://schemas.microsoft.com/office/drawing/2014/main" id="{51951982-2552-C4CE-E7F5-4877972C16D0}"/>
                </a:ext>
              </a:extLst>
            </p:cNvPr>
            <p:cNvSpPr txBox="1"/>
            <p:nvPr/>
          </p:nvSpPr>
          <p:spPr>
            <a:xfrm>
              <a:off x="5093757" y="4387108"/>
              <a:ext cx="810686" cy="307777"/>
            </a:xfrm>
            <a:prstGeom prst="rect">
              <a:avLst/>
            </a:prstGeom>
            <a:noFill/>
          </p:spPr>
          <p:txBody>
            <a:bodyPr wrap="square" rtlCol="0">
              <a:spAutoFit/>
            </a:bodyPr>
            <a:lstStyle/>
            <a:p>
              <a:pPr algn="ctr"/>
              <a:r>
                <a:rPr kumimoji="1" lang="ja-JP" altLang="en-US" sz="1400" dirty="0"/>
                <a:t>コミット</a:t>
              </a:r>
              <a:endParaRPr kumimoji="1" lang="en-US" altLang="ja-JP" sz="1400" dirty="0"/>
            </a:p>
          </p:txBody>
        </p:sp>
      </p:grpSp>
      <p:grpSp>
        <p:nvGrpSpPr>
          <p:cNvPr id="78" name="グループ化 77">
            <a:extLst>
              <a:ext uri="{FF2B5EF4-FFF2-40B4-BE49-F238E27FC236}">
                <a16:creationId xmlns:a16="http://schemas.microsoft.com/office/drawing/2014/main" id="{F918155F-F2C7-21BE-6AF1-961CA8B47128}"/>
              </a:ext>
            </a:extLst>
          </p:cNvPr>
          <p:cNvGrpSpPr/>
          <p:nvPr/>
        </p:nvGrpSpPr>
        <p:grpSpPr>
          <a:xfrm>
            <a:off x="8557360" y="3520493"/>
            <a:ext cx="1480613" cy="891978"/>
            <a:chOff x="7782981" y="4661557"/>
            <a:chExt cx="1480613" cy="891978"/>
          </a:xfrm>
        </p:grpSpPr>
        <p:sp>
          <p:nvSpPr>
            <p:cNvPr id="79" name="楕円 78">
              <a:extLst>
                <a:ext uri="{FF2B5EF4-FFF2-40B4-BE49-F238E27FC236}">
                  <a16:creationId xmlns:a16="http://schemas.microsoft.com/office/drawing/2014/main" id="{457DF060-567C-00F1-50D6-AAC40D9F61E8}"/>
                </a:ext>
              </a:extLst>
            </p:cNvPr>
            <p:cNvSpPr/>
            <p:nvPr/>
          </p:nvSpPr>
          <p:spPr>
            <a:xfrm>
              <a:off x="8228006" y="4661557"/>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a:extLst>
                <a:ext uri="{FF2B5EF4-FFF2-40B4-BE49-F238E27FC236}">
                  <a16:creationId xmlns:a16="http://schemas.microsoft.com/office/drawing/2014/main" id="{8F609BB0-FFA1-9890-F840-9578AB1D8F30}"/>
                </a:ext>
              </a:extLst>
            </p:cNvPr>
            <p:cNvSpPr txBox="1"/>
            <p:nvPr/>
          </p:nvSpPr>
          <p:spPr>
            <a:xfrm>
              <a:off x="7782981" y="5245758"/>
              <a:ext cx="1480613" cy="307777"/>
            </a:xfrm>
            <a:prstGeom prst="rect">
              <a:avLst/>
            </a:prstGeom>
            <a:noFill/>
          </p:spPr>
          <p:txBody>
            <a:bodyPr wrap="square" rtlCol="0">
              <a:spAutoFit/>
            </a:bodyPr>
            <a:lstStyle/>
            <a:p>
              <a:pPr algn="ctr"/>
              <a:r>
                <a:rPr kumimoji="1" lang="ja-JP" altLang="en-US" sz="1400" dirty="0"/>
                <a:t>プッシュ</a:t>
              </a:r>
              <a:endParaRPr kumimoji="1" lang="en-US" altLang="ja-JP" sz="1400" dirty="0"/>
            </a:p>
          </p:txBody>
        </p:sp>
      </p:grpSp>
      <p:grpSp>
        <p:nvGrpSpPr>
          <p:cNvPr id="81" name="グループ化 80">
            <a:extLst>
              <a:ext uri="{FF2B5EF4-FFF2-40B4-BE49-F238E27FC236}">
                <a16:creationId xmlns:a16="http://schemas.microsoft.com/office/drawing/2014/main" id="{8B484D91-0F79-652D-F6A5-9EED0C161821}"/>
              </a:ext>
            </a:extLst>
          </p:cNvPr>
          <p:cNvGrpSpPr/>
          <p:nvPr/>
        </p:nvGrpSpPr>
        <p:grpSpPr>
          <a:xfrm>
            <a:off x="6536339" y="1492722"/>
            <a:ext cx="1480613" cy="891978"/>
            <a:chOff x="7782981" y="4661557"/>
            <a:chExt cx="1480613" cy="891978"/>
          </a:xfrm>
        </p:grpSpPr>
        <p:sp>
          <p:nvSpPr>
            <p:cNvPr id="82" name="楕円 81">
              <a:extLst>
                <a:ext uri="{FF2B5EF4-FFF2-40B4-BE49-F238E27FC236}">
                  <a16:creationId xmlns:a16="http://schemas.microsoft.com/office/drawing/2014/main" id="{E760C542-2835-CF73-6C53-AA5116751904}"/>
                </a:ext>
              </a:extLst>
            </p:cNvPr>
            <p:cNvSpPr/>
            <p:nvPr/>
          </p:nvSpPr>
          <p:spPr>
            <a:xfrm>
              <a:off x="8228006" y="4661557"/>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テキスト ボックス 82">
              <a:extLst>
                <a:ext uri="{FF2B5EF4-FFF2-40B4-BE49-F238E27FC236}">
                  <a16:creationId xmlns:a16="http://schemas.microsoft.com/office/drawing/2014/main" id="{39ACC8C7-B461-25AD-FAE1-E7BD16FEBFA7}"/>
                </a:ext>
              </a:extLst>
            </p:cNvPr>
            <p:cNvSpPr txBox="1"/>
            <p:nvPr/>
          </p:nvSpPr>
          <p:spPr>
            <a:xfrm>
              <a:off x="7782981" y="5245758"/>
              <a:ext cx="1480613" cy="307777"/>
            </a:xfrm>
            <a:prstGeom prst="rect">
              <a:avLst/>
            </a:prstGeom>
            <a:noFill/>
          </p:spPr>
          <p:txBody>
            <a:bodyPr wrap="square" rtlCol="0">
              <a:spAutoFit/>
            </a:bodyPr>
            <a:lstStyle/>
            <a:p>
              <a:pPr algn="ctr"/>
              <a:r>
                <a:rPr kumimoji="1" lang="ja-JP" altLang="en-US" sz="1400" dirty="0"/>
                <a:t>マージ</a:t>
              </a:r>
              <a:endParaRPr kumimoji="1" lang="en-US" altLang="ja-JP" sz="1400" dirty="0"/>
            </a:p>
          </p:txBody>
        </p:sp>
      </p:grpSp>
      <p:grpSp>
        <p:nvGrpSpPr>
          <p:cNvPr id="84" name="グループ化 83">
            <a:extLst>
              <a:ext uri="{FF2B5EF4-FFF2-40B4-BE49-F238E27FC236}">
                <a16:creationId xmlns:a16="http://schemas.microsoft.com/office/drawing/2014/main" id="{D48D7DDA-3805-3C6F-94F2-B96F80255D66}"/>
              </a:ext>
            </a:extLst>
          </p:cNvPr>
          <p:cNvGrpSpPr/>
          <p:nvPr/>
        </p:nvGrpSpPr>
        <p:grpSpPr>
          <a:xfrm>
            <a:off x="2258677" y="2389089"/>
            <a:ext cx="1480613" cy="891978"/>
            <a:chOff x="7782981" y="4661557"/>
            <a:chExt cx="1480613" cy="891978"/>
          </a:xfrm>
        </p:grpSpPr>
        <p:sp>
          <p:nvSpPr>
            <p:cNvPr id="85" name="楕円 84">
              <a:extLst>
                <a:ext uri="{FF2B5EF4-FFF2-40B4-BE49-F238E27FC236}">
                  <a16:creationId xmlns:a16="http://schemas.microsoft.com/office/drawing/2014/main" id="{49C4C2C4-00B0-720F-C37E-1B7096041FD2}"/>
                </a:ext>
              </a:extLst>
            </p:cNvPr>
            <p:cNvSpPr/>
            <p:nvPr/>
          </p:nvSpPr>
          <p:spPr>
            <a:xfrm>
              <a:off x="8228006" y="4661557"/>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テキスト ボックス 85">
              <a:extLst>
                <a:ext uri="{FF2B5EF4-FFF2-40B4-BE49-F238E27FC236}">
                  <a16:creationId xmlns:a16="http://schemas.microsoft.com/office/drawing/2014/main" id="{2EDDEBD9-A013-204E-C29F-C650F3C08D35}"/>
                </a:ext>
              </a:extLst>
            </p:cNvPr>
            <p:cNvSpPr txBox="1"/>
            <p:nvPr/>
          </p:nvSpPr>
          <p:spPr>
            <a:xfrm>
              <a:off x="7782981" y="5245758"/>
              <a:ext cx="1480613" cy="307777"/>
            </a:xfrm>
            <a:prstGeom prst="rect">
              <a:avLst/>
            </a:prstGeom>
            <a:noFill/>
          </p:spPr>
          <p:txBody>
            <a:bodyPr wrap="square" rtlCol="0">
              <a:spAutoFit/>
            </a:bodyPr>
            <a:lstStyle/>
            <a:p>
              <a:pPr algn="ctr"/>
              <a:r>
                <a:rPr kumimoji="1" lang="ja-JP" altLang="en-US" sz="1400" dirty="0"/>
                <a:t>ブランチ作成</a:t>
              </a:r>
              <a:endParaRPr kumimoji="1" lang="en-US" altLang="ja-JP" sz="1400" dirty="0"/>
            </a:p>
          </p:txBody>
        </p:sp>
      </p:grpSp>
      <p:grpSp>
        <p:nvGrpSpPr>
          <p:cNvPr id="87" name="グループ化 86">
            <a:extLst>
              <a:ext uri="{FF2B5EF4-FFF2-40B4-BE49-F238E27FC236}">
                <a16:creationId xmlns:a16="http://schemas.microsoft.com/office/drawing/2014/main" id="{A390229D-23D9-4755-848D-271C48BB15FF}"/>
              </a:ext>
            </a:extLst>
          </p:cNvPr>
          <p:cNvGrpSpPr/>
          <p:nvPr/>
        </p:nvGrpSpPr>
        <p:grpSpPr>
          <a:xfrm>
            <a:off x="8548451" y="1516588"/>
            <a:ext cx="1480613" cy="891978"/>
            <a:chOff x="7782981" y="4661557"/>
            <a:chExt cx="1480613" cy="891978"/>
          </a:xfrm>
        </p:grpSpPr>
        <p:sp>
          <p:nvSpPr>
            <p:cNvPr id="88" name="楕円 87">
              <a:extLst>
                <a:ext uri="{FF2B5EF4-FFF2-40B4-BE49-F238E27FC236}">
                  <a16:creationId xmlns:a16="http://schemas.microsoft.com/office/drawing/2014/main" id="{923CE6B5-3C11-9443-3AFC-7A2542027ABD}"/>
                </a:ext>
              </a:extLst>
            </p:cNvPr>
            <p:cNvSpPr/>
            <p:nvPr/>
          </p:nvSpPr>
          <p:spPr>
            <a:xfrm>
              <a:off x="8228006" y="4661557"/>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テキスト ボックス 88">
              <a:extLst>
                <a:ext uri="{FF2B5EF4-FFF2-40B4-BE49-F238E27FC236}">
                  <a16:creationId xmlns:a16="http://schemas.microsoft.com/office/drawing/2014/main" id="{7D420D1B-07C9-6B58-7163-5F55E4902795}"/>
                </a:ext>
              </a:extLst>
            </p:cNvPr>
            <p:cNvSpPr txBox="1"/>
            <p:nvPr/>
          </p:nvSpPr>
          <p:spPr>
            <a:xfrm>
              <a:off x="7782981" y="5245758"/>
              <a:ext cx="1480613" cy="307777"/>
            </a:xfrm>
            <a:prstGeom prst="rect">
              <a:avLst/>
            </a:prstGeom>
            <a:noFill/>
          </p:spPr>
          <p:txBody>
            <a:bodyPr wrap="square" rtlCol="0">
              <a:spAutoFit/>
            </a:bodyPr>
            <a:lstStyle/>
            <a:p>
              <a:pPr algn="ctr"/>
              <a:r>
                <a:rPr kumimoji="1" lang="ja-JP" altLang="en-US" sz="1400" dirty="0"/>
                <a:t>プルリクエスト</a:t>
              </a:r>
              <a:endParaRPr kumimoji="1" lang="en-US" altLang="ja-JP" sz="1400" dirty="0"/>
            </a:p>
          </p:txBody>
        </p:sp>
      </p:grpSp>
      <p:grpSp>
        <p:nvGrpSpPr>
          <p:cNvPr id="90" name="グループ化 89">
            <a:extLst>
              <a:ext uri="{FF2B5EF4-FFF2-40B4-BE49-F238E27FC236}">
                <a16:creationId xmlns:a16="http://schemas.microsoft.com/office/drawing/2014/main" id="{214F2702-CECB-720D-FBF7-BC7E98E2EF47}"/>
              </a:ext>
            </a:extLst>
          </p:cNvPr>
          <p:cNvGrpSpPr/>
          <p:nvPr/>
        </p:nvGrpSpPr>
        <p:grpSpPr>
          <a:xfrm>
            <a:off x="2831262" y="4667573"/>
            <a:ext cx="1480613" cy="891978"/>
            <a:chOff x="7782981" y="4661557"/>
            <a:chExt cx="1480613" cy="891978"/>
          </a:xfrm>
        </p:grpSpPr>
        <p:sp>
          <p:nvSpPr>
            <p:cNvPr id="91" name="楕円 90">
              <a:extLst>
                <a:ext uri="{FF2B5EF4-FFF2-40B4-BE49-F238E27FC236}">
                  <a16:creationId xmlns:a16="http://schemas.microsoft.com/office/drawing/2014/main" id="{C67CB8CB-74D4-3230-D82A-EF506FE6D04E}"/>
                </a:ext>
              </a:extLst>
            </p:cNvPr>
            <p:cNvSpPr/>
            <p:nvPr/>
          </p:nvSpPr>
          <p:spPr>
            <a:xfrm>
              <a:off x="8228006" y="4661557"/>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テキスト ボックス 91">
              <a:extLst>
                <a:ext uri="{FF2B5EF4-FFF2-40B4-BE49-F238E27FC236}">
                  <a16:creationId xmlns:a16="http://schemas.microsoft.com/office/drawing/2014/main" id="{AD678239-B114-EF83-B73F-3C71A3CA8F79}"/>
                </a:ext>
              </a:extLst>
            </p:cNvPr>
            <p:cNvSpPr txBox="1"/>
            <p:nvPr/>
          </p:nvSpPr>
          <p:spPr>
            <a:xfrm>
              <a:off x="7782981" y="5245758"/>
              <a:ext cx="1480613" cy="307777"/>
            </a:xfrm>
            <a:prstGeom prst="rect">
              <a:avLst/>
            </a:prstGeom>
            <a:noFill/>
          </p:spPr>
          <p:txBody>
            <a:bodyPr wrap="square" rtlCol="0">
              <a:spAutoFit/>
            </a:bodyPr>
            <a:lstStyle/>
            <a:p>
              <a:pPr algn="ctr"/>
              <a:r>
                <a:rPr kumimoji="1" lang="ja-JP" altLang="en-US" sz="1400" dirty="0"/>
                <a:t>コーディング</a:t>
              </a:r>
              <a:endParaRPr kumimoji="1" lang="en-US" altLang="ja-JP" sz="1400" dirty="0"/>
            </a:p>
          </p:txBody>
        </p:sp>
      </p:grpSp>
      <p:grpSp>
        <p:nvGrpSpPr>
          <p:cNvPr id="93" name="グループ化 92">
            <a:extLst>
              <a:ext uri="{FF2B5EF4-FFF2-40B4-BE49-F238E27FC236}">
                <a16:creationId xmlns:a16="http://schemas.microsoft.com/office/drawing/2014/main" id="{03AE824E-DEDE-1C91-1993-FEA4CF740D58}"/>
              </a:ext>
            </a:extLst>
          </p:cNvPr>
          <p:cNvGrpSpPr/>
          <p:nvPr/>
        </p:nvGrpSpPr>
        <p:grpSpPr>
          <a:xfrm>
            <a:off x="4402509" y="3311886"/>
            <a:ext cx="1480613" cy="891978"/>
            <a:chOff x="7782981" y="4661557"/>
            <a:chExt cx="1480613" cy="891978"/>
          </a:xfrm>
        </p:grpSpPr>
        <p:sp>
          <p:nvSpPr>
            <p:cNvPr id="94" name="楕円 93">
              <a:extLst>
                <a:ext uri="{FF2B5EF4-FFF2-40B4-BE49-F238E27FC236}">
                  <a16:creationId xmlns:a16="http://schemas.microsoft.com/office/drawing/2014/main" id="{4BCE921D-8E4A-BFB6-3A85-13DEB29BC035}"/>
                </a:ext>
              </a:extLst>
            </p:cNvPr>
            <p:cNvSpPr/>
            <p:nvPr/>
          </p:nvSpPr>
          <p:spPr>
            <a:xfrm>
              <a:off x="8228006" y="4661557"/>
              <a:ext cx="584201" cy="584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テキスト ボックス 94">
              <a:extLst>
                <a:ext uri="{FF2B5EF4-FFF2-40B4-BE49-F238E27FC236}">
                  <a16:creationId xmlns:a16="http://schemas.microsoft.com/office/drawing/2014/main" id="{433F7B87-2469-87A6-5C1F-0A6B8FDCC193}"/>
                </a:ext>
              </a:extLst>
            </p:cNvPr>
            <p:cNvSpPr txBox="1"/>
            <p:nvPr/>
          </p:nvSpPr>
          <p:spPr>
            <a:xfrm>
              <a:off x="7782981" y="5245758"/>
              <a:ext cx="1480613" cy="307777"/>
            </a:xfrm>
            <a:prstGeom prst="rect">
              <a:avLst/>
            </a:prstGeom>
            <a:noFill/>
          </p:spPr>
          <p:txBody>
            <a:bodyPr wrap="square" rtlCol="0">
              <a:spAutoFit/>
            </a:bodyPr>
            <a:lstStyle/>
            <a:p>
              <a:pPr algn="ctr"/>
              <a:r>
                <a:rPr kumimoji="1" lang="ja-JP" altLang="en-US" sz="1400" dirty="0"/>
                <a:t>ブランチ変更</a:t>
              </a:r>
              <a:endParaRPr kumimoji="1" lang="en-US" altLang="ja-JP" sz="1400" dirty="0"/>
            </a:p>
          </p:txBody>
        </p:sp>
      </p:grpSp>
      <p:cxnSp>
        <p:nvCxnSpPr>
          <p:cNvPr id="97" name="コネクタ: 曲線 96">
            <a:extLst>
              <a:ext uri="{FF2B5EF4-FFF2-40B4-BE49-F238E27FC236}">
                <a16:creationId xmlns:a16="http://schemas.microsoft.com/office/drawing/2014/main" id="{0813F254-C21C-C94A-C263-4A24309E2D81}"/>
              </a:ext>
            </a:extLst>
          </p:cNvPr>
          <p:cNvCxnSpPr>
            <a:cxnSpLocks/>
            <a:stCxn id="91" idx="6"/>
            <a:endCxn id="7" idx="2"/>
          </p:cNvCxnSpPr>
          <p:nvPr/>
        </p:nvCxnSpPr>
        <p:spPr>
          <a:xfrm>
            <a:off x="3860488" y="4959674"/>
            <a:ext cx="1047383" cy="65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コネクタ: 曲線 97">
            <a:extLst>
              <a:ext uri="{FF2B5EF4-FFF2-40B4-BE49-F238E27FC236}">
                <a16:creationId xmlns:a16="http://schemas.microsoft.com/office/drawing/2014/main" id="{079E2FFD-1D0B-AEC6-6A48-83AB6013D0C7}"/>
              </a:ext>
            </a:extLst>
          </p:cNvPr>
          <p:cNvCxnSpPr>
            <a:cxnSpLocks/>
            <a:stCxn id="7" idx="6"/>
            <a:endCxn id="4" idx="2"/>
          </p:cNvCxnSpPr>
          <p:nvPr/>
        </p:nvCxnSpPr>
        <p:spPr>
          <a:xfrm>
            <a:off x="5492072" y="4966257"/>
            <a:ext cx="100700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曲線 100">
            <a:extLst>
              <a:ext uri="{FF2B5EF4-FFF2-40B4-BE49-F238E27FC236}">
                <a16:creationId xmlns:a16="http://schemas.microsoft.com/office/drawing/2014/main" id="{8448EE15-332E-90C3-7529-66774BBFADB6}"/>
              </a:ext>
            </a:extLst>
          </p:cNvPr>
          <p:cNvCxnSpPr>
            <a:cxnSpLocks/>
            <a:stCxn id="4" idx="1"/>
            <a:endCxn id="91" idx="7"/>
          </p:cNvCxnSpPr>
          <p:nvPr/>
        </p:nvCxnSpPr>
        <p:spPr>
          <a:xfrm rot="16200000" flipV="1">
            <a:off x="5176494" y="3351568"/>
            <a:ext cx="6583" cy="2809701"/>
          </a:xfrm>
          <a:prstGeom prst="curvedConnector3">
            <a:avLst>
              <a:gd name="adj1" fmla="val 4872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コネクタ: 曲線 116">
            <a:extLst>
              <a:ext uri="{FF2B5EF4-FFF2-40B4-BE49-F238E27FC236}">
                <a16:creationId xmlns:a16="http://schemas.microsoft.com/office/drawing/2014/main" id="{C8709C43-E8E3-81AA-CA74-F32B95ABF589}"/>
              </a:ext>
            </a:extLst>
          </p:cNvPr>
          <p:cNvCxnSpPr>
            <a:cxnSpLocks/>
            <a:stCxn id="4" idx="6"/>
            <a:endCxn id="79" idx="4"/>
          </p:cNvCxnSpPr>
          <p:nvPr/>
        </p:nvCxnSpPr>
        <p:spPr>
          <a:xfrm flipV="1">
            <a:off x="7083282" y="4104694"/>
            <a:ext cx="2211204" cy="8615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コネクタ: 曲線 119">
            <a:extLst>
              <a:ext uri="{FF2B5EF4-FFF2-40B4-BE49-F238E27FC236}">
                <a16:creationId xmlns:a16="http://schemas.microsoft.com/office/drawing/2014/main" id="{37032FD3-D905-926A-15C6-DB9B7C001F0A}"/>
              </a:ext>
            </a:extLst>
          </p:cNvPr>
          <p:cNvCxnSpPr>
            <a:cxnSpLocks/>
            <a:stCxn id="79" idx="0"/>
            <a:endCxn id="88" idx="4"/>
          </p:cNvCxnSpPr>
          <p:nvPr/>
        </p:nvCxnSpPr>
        <p:spPr>
          <a:xfrm rot="16200000" flipV="1">
            <a:off x="8580180" y="2806186"/>
            <a:ext cx="1419704" cy="89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コネクタ: 曲線 127">
            <a:extLst>
              <a:ext uri="{FF2B5EF4-FFF2-40B4-BE49-F238E27FC236}">
                <a16:creationId xmlns:a16="http://schemas.microsoft.com/office/drawing/2014/main" id="{1E5F77C8-ED4C-72BC-2788-CE832DEF55B7}"/>
              </a:ext>
            </a:extLst>
          </p:cNvPr>
          <p:cNvCxnSpPr>
            <a:cxnSpLocks/>
            <a:stCxn id="4" idx="0"/>
            <a:endCxn id="94" idx="6"/>
          </p:cNvCxnSpPr>
          <p:nvPr/>
        </p:nvCxnSpPr>
        <p:spPr>
          <a:xfrm rot="16200000" flipV="1">
            <a:off x="5576375" y="3459348"/>
            <a:ext cx="1070169" cy="13594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コネクタ: 曲線 130">
            <a:extLst>
              <a:ext uri="{FF2B5EF4-FFF2-40B4-BE49-F238E27FC236}">
                <a16:creationId xmlns:a16="http://schemas.microsoft.com/office/drawing/2014/main" id="{8782AD26-8CDD-6A4D-FE9D-E36630A3DC80}"/>
              </a:ext>
            </a:extLst>
          </p:cNvPr>
          <p:cNvCxnSpPr>
            <a:cxnSpLocks/>
            <a:stCxn id="94" idx="2"/>
            <a:endCxn id="91" idx="0"/>
          </p:cNvCxnSpPr>
          <p:nvPr/>
        </p:nvCxnSpPr>
        <p:spPr>
          <a:xfrm rot="10800000" flipV="1">
            <a:off x="3568388" y="3603987"/>
            <a:ext cx="1279146" cy="106358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コネクタ: 曲線 138">
            <a:extLst>
              <a:ext uri="{FF2B5EF4-FFF2-40B4-BE49-F238E27FC236}">
                <a16:creationId xmlns:a16="http://schemas.microsoft.com/office/drawing/2014/main" id="{093A0235-F9A9-16FB-E1E3-306D414E4FCB}"/>
              </a:ext>
            </a:extLst>
          </p:cNvPr>
          <p:cNvCxnSpPr>
            <a:cxnSpLocks/>
            <a:stCxn id="4" idx="7"/>
            <a:endCxn id="85" idx="6"/>
          </p:cNvCxnSpPr>
          <p:nvPr/>
        </p:nvCxnSpPr>
        <p:spPr>
          <a:xfrm rot="16200000" flipV="1">
            <a:off x="4103556" y="1865537"/>
            <a:ext cx="2078520" cy="37098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曲線 144">
            <a:extLst>
              <a:ext uri="{FF2B5EF4-FFF2-40B4-BE49-F238E27FC236}">
                <a16:creationId xmlns:a16="http://schemas.microsoft.com/office/drawing/2014/main" id="{76C62664-B66D-7F3B-02FA-D7AB4452E325}"/>
              </a:ext>
            </a:extLst>
          </p:cNvPr>
          <p:cNvCxnSpPr>
            <a:cxnSpLocks/>
            <a:stCxn id="85" idx="4"/>
            <a:endCxn id="91" idx="2"/>
          </p:cNvCxnSpPr>
          <p:nvPr/>
        </p:nvCxnSpPr>
        <p:spPr>
          <a:xfrm rot="16200000" flipH="1">
            <a:off x="2142853" y="3826240"/>
            <a:ext cx="1986384" cy="28048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コネクタ: 曲線 154">
            <a:extLst>
              <a:ext uri="{FF2B5EF4-FFF2-40B4-BE49-F238E27FC236}">
                <a16:creationId xmlns:a16="http://schemas.microsoft.com/office/drawing/2014/main" id="{987DA609-D11E-A685-5DBF-03F1F09A4F93}"/>
              </a:ext>
            </a:extLst>
          </p:cNvPr>
          <p:cNvCxnSpPr>
            <a:cxnSpLocks/>
            <a:stCxn id="88" idx="2"/>
            <a:endCxn id="82" idx="6"/>
          </p:cNvCxnSpPr>
          <p:nvPr/>
        </p:nvCxnSpPr>
        <p:spPr>
          <a:xfrm rot="10800000">
            <a:off x="7565566" y="1784823"/>
            <a:ext cx="1427911" cy="238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コネクタ: 曲線 160">
            <a:extLst>
              <a:ext uri="{FF2B5EF4-FFF2-40B4-BE49-F238E27FC236}">
                <a16:creationId xmlns:a16="http://schemas.microsoft.com/office/drawing/2014/main" id="{0F637759-E6CC-EE86-426A-7913570DE215}"/>
              </a:ext>
            </a:extLst>
          </p:cNvPr>
          <p:cNvCxnSpPr>
            <a:cxnSpLocks/>
            <a:stCxn id="82" idx="2"/>
            <a:endCxn id="8" idx="6"/>
          </p:cNvCxnSpPr>
          <p:nvPr/>
        </p:nvCxnSpPr>
        <p:spPr>
          <a:xfrm rot="10800000">
            <a:off x="6104168" y="1780547"/>
            <a:ext cx="877197" cy="427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コネクタ: 曲線 171">
            <a:extLst>
              <a:ext uri="{FF2B5EF4-FFF2-40B4-BE49-F238E27FC236}">
                <a16:creationId xmlns:a16="http://schemas.microsoft.com/office/drawing/2014/main" id="{3B861F50-B85F-E8EE-5725-FBE0B780FCC4}"/>
              </a:ext>
            </a:extLst>
          </p:cNvPr>
          <p:cNvCxnSpPr>
            <a:cxnSpLocks/>
            <a:stCxn id="8" idx="2"/>
            <a:endCxn id="85" idx="0"/>
          </p:cNvCxnSpPr>
          <p:nvPr/>
        </p:nvCxnSpPr>
        <p:spPr>
          <a:xfrm rot="10800000" flipV="1">
            <a:off x="2995804" y="1780545"/>
            <a:ext cx="2524163" cy="6085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コネクタ: 曲線 180">
            <a:extLst>
              <a:ext uri="{FF2B5EF4-FFF2-40B4-BE49-F238E27FC236}">
                <a16:creationId xmlns:a16="http://schemas.microsoft.com/office/drawing/2014/main" id="{A2316700-8CCD-0A66-66F3-9A7C9051D6E5}"/>
              </a:ext>
            </a:extLst>
          </p:cNvPr>
          <p:cNvCxnSpPr>
            <a:cxnSpLocks/>
            <a:stCxn id="6" idx="6"/>
            <a:endCxn id="85" idx="2"/>
          </p:cNvCxnSpPr>
          <p:nvPr/>
        </p:nvCxnSpPr>
        <p:spPr>
          <a:xfrm>
            <a:off x="1370845" y="2681190"/>
            <a:ext cx="1332857"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コネクタ: 曲線 213">
            <a:extLst>
              <a:ext uri="{FF2B5EF4-FFF2-40B4-BE49-F238E27FC236}">
                <a16:creationId xmlns:a16="http://schemas.microsoft.com/office/drawing/2014/main" id="{401A4D20-0EC8-3CD4-D195-539CAAD194A5}"/>
              </a:ext>
            </a:extLst>
          </p:cNvPr>
          <p:cNvCxnSpPr>
            <a:cxnSpLocks/>
            <a:stCxn id="8" idx="2"/>
            <a:endCxn id="94" idx="0"/>
          </p:cNvCxnSpPr>
          <p:nvPr/>
        </p:nvCxnSpPr>
        <p:spPr>
          <a:xfrm rot="10800000" flipV="1">
            <a:off x="5139636" y="1780546"/>
            <a:ext cx="380331" cy="15313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60D64FF-66BF-1EFB-D64F-EBB81B095F80}"/>
              </a:ext>
            </a:extLst>
          </p:cNvPr>
          <p:cNvSpPr txBox="1"/>
          <p:nvPr/>
        </p:nvSpPr>
        <p:spPr>
          <a:xfrm>
            <a:off x="4670228" y="5807732"/>
            <a:ext cx="2848367" cy="369332"/>
          </a:xfrm>
          <a:prstGeom prst="rect">
            <a:avLst/>
          </a:prstGeom>
          <a:noFill/>
        </p:spPr>
        <p:txBody>
          <a:bodyPr wrap="square" rtlCol="0">
            <a:spAutoFit/>
          </a:bodyPr>
          <a:lstStyle/>
          <a:p>
            <a:pPr algn="ctr"/>
            <a:r>
              <a:rPr kumimoji="1" lang="ja-JP" altLang="en-US" dirty="0"/>
              <a:t>大体の動きはこんな感じ</a:t>
            </a:r>
          </a:p>
        </p:txBody>
      </p:sp>
    </p:spTree>
    <p:extLst>
      <p:ext uri="{BB962C8B-B14F-4D97-AF65-F5344CB8AC3E}">
        <p14:creationId xmlns:p14="http://schemas.microsoft.com/office/powerpoint/2010/main" val="91880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回路</Template>
  <TotalTime>96</TotalTime>
  <Words>388</Words>
  <Application>Microsoft Office PowerPoint</Application>
  <PresentationFormat>ワイド画面</PresentationFormat>
  <Paragraphs>56</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Arial</vt:lpstr>
      <vt:lpstr>Tw Cen MT</vt:lpstr>
      <vt:lpstr>回路</vt:lpstr>
      <vt:lpstr>開発用仕様書</vt:lpstr>
      <vt:lpstr>Git及びGitHubの使用マニュアル</vt:lpstr>
      <vt:lpstr>PowerPoint プレゼンテーション</vt:lpstr>
      <vt:lpstr>PowerPoint プレゼンテーション</vt:lpstr>
      <vt:lpstr>Gitオートマトン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 水貴(zeal19410246)</dc:creator>
  <cp:lastModifiedBy>須藤 水貴(zeal19410246)</cp:lastModifiedBy>
  <cp:revision>5</cp:revision>
  <dcterms:created xsi:type="dcterms:W3CDTF">2021-06-05T14:52:51Z</dcterms:created>
  <dcterms:modified xsi:type="dcterms:W3CDTF">2022-07-20T06:54:53Z</dcterms:modified>
</cp:coreProperties>
</file>