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59" r:id="rId7"/>
    <p:sldId id="269" r:id="rId8"/>
    <p:sldId id="263"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5" autoAdjust="0"/>
  </p:normalViewPr>
  <p:slideViewPr>
    <p:cSldViewPr snapToGrid="0">
      <p:cViewPr varScale="1">
        <p:scale>
          <a:sx n="104" d="100"/>
          <a:sy n="104" d="100"/>
        </p:scale>
        <p:origin x="132" y="2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2DCBE-F7FC-40C9-9973-0294B4073CDF}"/>
              </a:ext>
            </a:extLst>
          </p:cNvPr>
          <p:cNvSpPr>
            <a:spLocks noGrp="1"/>
          </p:cNvSpPr>
          <p:nvPr>
            <p:ph type="ctrTitle"/>
          </p:nvPr>
        </p:nvSpPr>
        <p:spPr/>
        <p:txBody>
          <a:bodyPr/>
          <a:lstStyle/>
          <a:p>
            <a:pPr algn="ctr"/>
            <a:r>
              <a:rPr lang="ja-JP" altLang="en-US" dirty="0">
                <a:latin typeface="+mj-ea"/>
              </a:rPr>
              <a:t>ゼロから始める適当</a:t>
            </a:r>
            <a:r>
              <a:rPr lang="en-US" altLang="ja-JP" dirty="0">
                <a:latin typeface="+mj-ea"/>
              </a:rPr>
              <a:t>C#</a:t>
            </a:r>
            <a:r>
              <a:rPr lang="ja-JP" altLang="en-US" dirty="0">
                <a:latin typeface="+mj-ea"/>
              </a:rPr>
              <a:t>講座</a:t>
            </a:r>
            <a:br>
              <a:rPr lang="en-US" altLang="ja-JP" dirty="0"/>
            </a:br>
            <a:endParaRPr kumimoji="1" lang="ja-JP" altLang="en-US" dirty="0"/>
          </a:p>
        </p:txBody>
      </p:sp>
      <p:sp>
        <p:nvSpPr>
          <p:cNvPr id="3" name="字幕 2">
            <a:extLst>
              <a:ext uri="{FF2B5EF4-FFF2-40B4-BE49-F238E27FC236}">
                <a16:creationId xmlns:a16="http://schemas.microsoft.com/office/drawing/2014/main" id="{3A90FC4C-FD9A-4996-849B-0247B5AE7D43}"/>
              </a:ext>
            </a:extLst>
          </p:cNvPr>
          <p:cNvSpPr>
            <a:spLocks noGrp="1"/>
          </p:cNvSpPr>
          <p:nvPr>
            <p:ph type="subTitle" idx="1"/>
          </p:nvPr>
        </p:nvSpPr>
        <p:spPr/>
        <p:txBody>
          <a:bodyPr/>
          <a:lstStyle/>
          <a:p>
            <a:pPr algn="ctr"/>
            <a:r>
              <a:rPr kumimoji="1" lang="ja-JP" altLang="en-US" dirty="0"/>
              <a:t>（実は俺も</a:t>
            </a:r>
            <a:r>
              <a:rPr lang="ja-JP" altLang="en-US" dirty="0"/>
              <a:t>よく</a:t>
            </a:r>
            <a:r>
              <a:rPr kumimoji="1" lang="ja-JP" altLang="en-US" dirty="0"/>
              <a:t>わかってない</a:t>
            </a:r>
            <a:r>
              <a:rPr lang="ja-JP" altLang="en-US" dirty="0"/>
              <a:t>件）</a:t>
            </a:r>
            <a:endParaRPr kumimoji="1" lang="en-US" altLang="ja-JP" dirty="0"/>
          </a:p>
          <a:p>
            <a:endParaRPr kumimoji="1" lang="ja-JP" altLang="en-US" dirty="0"/>
          </a:p>
        </p:txBody>
      </p:sp>
    </p:spTree>
    <p:extLst>
      <p:ext uri="{BB962C8B-B14F-4D97-AF65-F5344CB8AC3E}">
        <p14:creationId xmlns:p14="http://schemas.microsoft.com/office/powerpoint/2010/main" val="173545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CDF111-DEB4-410C-8D76-35F176BF7D8F}"/>
              </a:ext>
            </a:extLst>
          </p:cNvPr>
          <p:cNvSpPr>
            <a:spLocks noGrp="1"/>
          </p:cNvSpPr>
          <p:nvPr>
            <p:ph type="title"/>
          </p:nvPr>
        </p:nvSpPr>
        <p:spPr>
          <a:xfrm>
            <a:off x="1141413" y="618518"/>
            <a:ext cx="9905998" cy="985838"/>
          </a:xfrm>
        </p:spPr>
        <p:txBody>
          <a:bodyPr>
            <a:normAutofit/>
          </a:bodyPr>
          <a:lstStyle/>
          <a:p>
            <a:r>
              <a:rPr kumimoji="1" lang="ja-JP" altLang="en-US" dirty="0"/>
              <a:t>そもそも「</a:t>
            </a:r>
            <a:r>
              <a:rPr kumimoji="1" lang="en-US" altLang="ja-JP" dirty="0"/>
              <a:t>C#</a:t>
            </a:r>
            <a:r>
              <a:rPr kumimoji="1" lang="ja-JP" altLang="en-US" dirty="0"/>
              <a:t>」って何？</a:t>
            </a:r>
          </a:p>
        </p:txBody>
      </p:sp>
      <p:sp>
        <p:nvSpPr>
          <p:cNvPr id="3" name="コンテンツ プレースホルダー 2">
            <a:extLst>
              <a:ext uri="{FF2B5EF4-FFF2-40B4-BE49-F238E27FC236}">
                <a16:creationId xmlns:a16="http://schemas.microsoft.com/office/drawing/2014/main" id="{58AC51F1-B529-412D-A6A1-C01527A40487}"/>
              </a:ext>
            </a:extLst>
          </p:cNvPr>
          <p:cNvSpPr>
            <a:spLocks noGrp="1"/>
          </p:cNvSpPr>
          <p:nvPr>
            <p:ph idx="1"/>
          </p:nvPr>
        </p:nvSpPr>
        <p:spPr>
          <a:xfrm>
            <a:off x="1141412" y="1975292"/>
            <a:ext cx="9905999" cy="4186845"/>
          </a:xfrm>
        </p:spPr>
        <p:txBody>
          <a:bodyPr/>
          <a:lstStyle/>
          <a:p>
            <a:pPr marL="457200" lvl="1" indent="0" algn="ctr">
              <a:buNone/>
            </a:pPr>
            <a:r>
              <a:rPr lang="ja-JP" altLang="en-US" dirty="0">
                <a:latin typeface="+mn-ea"/>
              </a:rPr>
              <a:t>アンダース・ヘルスバーグが設計したプログラミング言語</a:t>
            </a:r>
            <a:endParaRPr lang="en-US" altLang="ja-JP" dirty="0">
              <a:latin typeface="+mn-ea"/>
            </a:endParaRPr>
          </a:p>
          <a:p>
            <a:pPr marL="457200" lvl="1" indent="0" algn="ctr">
              <a:buNone/>
            </a:pPr>
            <a:r>
              <a:rPr lang="ja-JP" altLang="en-US" dirty="0">
                <a:latin typeface="+mn-ea"/>
              </a:rPr>
              <a:t>俗にいう</a:t>
            </a:r>
            <a:r>
              <a:rPr lang="en-US" altLang="ja-JP" dirty="0">
                <a:latin typeface="+mn-ea"/>
              </a:rPr>
              <a:t>C</a:t>
            </a:r>
            <a:r>
              <a:rPr lang="ja-JP" altLang="en-US" dirty="0">
                <a:latin typeface="+mn-ea"/>
              </a:rPr>
              <a:t>系言語で、構文は</a:t>
            </a:r>
            <a:r>
              <a:rPr lang="en-US" altLang="ja-JP" dirty="0">
                <a:latin typeface="+mn-ea"/>
              </a:rPr>
              <a:t>C</a:t>
            </a:r>
            <a:r>
              <a:rPr lang="ja-JP" altLang="en-US" dirty="0">
                <a:latin typeface="+mn-ea"/>
              </a:rPr>
              <a:t>言語や</a:t>
            </a:r>
            <a:r>
              <a:rPr lang="en-US" altLang="ja-JP" dirty="0">
                <a:latin typeface="+mn-ea"/>
              </a:rPr>
              <a:t>C++</a:t>
            </a:r>
            <a:r>
              <a:rPr lang="ja-JP" altLang="en-US" dirty="0">
                <a:latin typeface="+mn-ea"/>
              </a:rPr>
              <a:t>、</a:t>
            </a:r>
            <a:r>
              <a:rPr lang="en-US" altLang="ja-JP" dirty="0">
                <a:latin typeface="+mn-ea"/>
              </a:rPr>
              <a:t>Java</a:t>
            </a:r>
            <a:r>
              <a:rPr lang="ja-JP" altLang="en-US" dirty="0">
                <a:latin typeface="+mn-ea"/>
              </a:rPr>
              <a:t>と似ている</a:t>
            </a:r>
            <a:endParaRPr lang="en-US" altLang="ja-JP" dirty="0">
              <a:latin typeface="+mn-ea"/>
            </a:endParaRPr>
          </a:p>
          <a:p>
            <a:pPr marL="457200" lvl="1" indent="0" algn="ctr">
              <a:buNone/>
            </a:pPr>
            <a:r>
              <a:rPr lang="ja-JP" altLang="en-US" dirty="0">
                <a:latin typeface="+mn-ea"/>
              </a:rPr>
              <a:t>「</a:t>
            </a:r>
            <a:r>
              <a:rPr lang="en-US" altLang="ja-JP" dirty="0">
                <a:latin typeface="+mn-ea"/>
              </a:rPr>
              <a:t>C#</a:t>
            </a:r>
            <a:r>
              <a:rPr lang="ja-JP" altLang="en-US" dirty="0">
                <a:latin typeface="+mn-ea"/>
              </a:rPr>
              <a:t>」という名前から「</a:t>
            </a:r>
            <a:r>
              <a:rPr lang="en-US" altLang="ja-JP" dirty="0">
                <a:latin typeface="+mn-ea"/>
              </a:rPr>
              <a:t>C</a:t>
            </a:r>
            <a:r>
              <a:rPr lang="ja-JP" altLang="en-US" dirty="0">
                <a:latin typeface="+mn-ea"/>
              </a:rPr>
              <a:t>言語と似たようなもんか？」と思うかもしれないが</a:t>
            </a:r>
            <a:endParaRPr lang="en-US" altLang="ja-JP" dirty="0">
              <a:latin typeface="+mn-ea"/>
            </a:endParaRPr>
          </a:p>
          <a:p>
            <a:pPr marL="457200" lvl="1" indent="0" algn="ctr">
              <a:buNone/>
            </a:pPr>
            <a:r>
              <a:rPr lang="ja-JP" altLang="en-US" dirty="0">
                <a:latin typeface="+mn-ea"/>
              </a:rPr>
              <a:t>実際は</a:t>
            </a:r>
            <a:r>
              <a:rPr lang="en-US" altLang="ja-JP" dirty="0">
                <a:latin typeface="+mn-ea"/>
              </a:rPr>
              <a:t>Java</a:t>
            </a:r>
            <a:r>
              <a:rPr lang="ja-JP" altLang="en-US" dirty="0">
                <a:latin typeface="+mn-ea"/>
              </a:rPr>
              <a:t>と</a:t>
            </a:r>
            <a:r>
              <a:rPr lang="en-US" altLang="ja-JP" dirty="0">
                <a:latin typeface="+mn-ea"/>
              </a:rPr>
              <a:t>C++</a:t>
            </a:r>
            <a:r>
              <a:rPr lang="ja-JP" altLang="en-US" dirty="0">
                <a:latin typeface="+mn-ea"/>
              </a:rPr>
              <a:t>をもとにして作られた言語なので</a:t>
            </a:r>
            <a:endParaRPr lang="en-US" altLang="ja-JP" dirty="0">
              <a:latin typeface="+mn-ea"/>
            </a:endParaRPr>
          </a:p>
          <a:p>
            <a:pPr marL="457200" lvl="1" indent="0" algn="ctr">
              <a:buNone/>
            </a:pPr>
            <a:r>
              <a:rPr lang="ja-JP" altLang="en-US" dirty="0">
                <a:latin typeface="+mn-ea"/>
              </a:rPr>
              <a:t>「</a:t>
            </a:r>
            <a:r>
              <a:rPr lang="en-US" altLang="ja-JP" dirty="0">
                <a:latin typeface="+mn-ea"/>
              </a:rPr>
              <a:t>C#</a:t>
            </a:r>
            <a:r>
              <a:rPr lang="ja-JP" altLang="en-US" dirty="0">
                <a:latin typeface="+mn-ea"/>
              </a:rPr>
              <a:t>できたから</a:t>
            </a:r>
            <a:r>
              <a:rPr lang="en-US" altLang="ja-JP" dirty="0">
                <a:latin typeface="+mn-ea"/>
              </a:rPr>
              <a:t>C</a:t>
            </a:r>
            <a:r>
              <a:rPr lang="ja-JP" altLang="en-US" dirty="0">
                <a:latin typeface="+mn-ea"/>
              </a:rPr>
              <a:t>言語なんて余裕だぜ」とか思ってると多分痛い目を見る（知らんけど）</a:t>
            </a:r>
            <a:endParaRPr lang="en-US" altLang="ja-JP" dirty="0">
              <a:latin typeface="+mn-ea"/>
            </a:endParaRPr>
          </a:p>
          <a:p>
            <a:pPr marL="457200" lvl="1" indent="0" algn="ctr">
              <a:buNone/>
            </a:pPr>
            <a:r>
              <a:rPr lang="ja-JP" altLang="en-US" dirty="0">
                <a:latin typeface="+mn-ea"/>
              </a:rPr>
              <a:t>天下の</a:t>
            </a:r>
            <a:r>
              <a:rPr lang="en-US" altLang="ja-JP" dirty="0">
                <a:latin typeface="+mn-ea"/>
              </a:rPr>
              <a:t>Microsoft</a:t>
            </a:r>
            <a:r>
              <a:rPr lang="ja-JP" altLang="en-US" dirty="0">
                <a:latin typeface="+mn-ea"/>
              </a:rPr>
              <a:t>様（笑）が作った言語なので「</a:t>
            </a:r>
            <a:r>
              <a:rPr lang="en-US" altLang="ja-JP" dirty="0">
                <a:latin typeface="+mn-ea"/>
              </a:rPr>
              <a:t>.NET Framework</a:t>
            </a:r>
            <a:r>
              <a:rPr lang="ja-JP" altLang="en-US" dirty="0">
                <a:latin typeface="+mn-ea"/>
              </a:rPr>
              <a:t>」との互換がある</a:t>
            </a:r>
            <a:endParaRPr lang="en-US" altLang="ja-JP" dirty="0">
              <a:latin typeface="+mn-ea"/>
            </a:endParaRPr>
          </a:p>
          <a:p>
            <a:pPr marL="457200" lvl="1" indent="0" algn="ctr">
              <a:buNone/>
            </a:pPr>
            <a:r>
              <a:rPr lang="ja-JP" altLang="en-US" dirty="0">
                <a:latin typeface="+mn-ea"/>
              </a:rPr>
              <a:t>というより</a:t>
            </a:r>
            <a:r>
              <a:rPr lang="en-US" altLang="ja-JP" dirty="0">
                <a:latin typeface="+mn-ea"/>
              </a:rPr>
              <a:t>C#</a:t>
            </a:r>
            <a:r>
              <a:rPr lang="ja-JP" altLang="en-US" dirty="0">
                <a:latin typeface="+mn-ea"/>
              </a:rPr>
              <a:t>は</a:t>
            </a:r>
            <a:r>
              <a:rPr lang="en-US" altLang="ja-JP" dirty="0">
                <a:latin typeface="+mn-ea"/>
              </a:rPr>
              <a:t>.NET Framework</a:t>
            </a:r>
            <a:r>
              <a:rPr lang="ja-JP" altLang="en-US" dirty="0">
                <a:latin typeface="+mn-ea"/>
              </a:rPr>
              <a:t>の一部ってレベルのベタベタ具合</a:t>
            </a:r>
            <a:endParaRPr lang="en-US" altLang="ja-JP" dirty="0">
              <a:latin typeface="+mn-ea"/>
            </a:endParaRPr>
          </a:p>
          <a:p>
            <a:pPr marL="457200" lvl="1" indent="0" algn="ctr">
              <a:buNone/>
            </a:pPr>
            <a:r>
              <a:rPr lang="en-US" altLang="ja-JP" dirty="0">
                <a:latin typeface="+mn-ea"/>
              </a:rPr>
              <a:t>C++</a:t>
            </a:r>
            <a:r>
              <a:rPr lang="ja-JP" altLang="en-US" dirty="0">
                <a:latin typeface="+mn-ea"/>
              </a:rPr>
              <a:t>や</a:t>
            </a:r>
            <a:r>
              <a:rPr lang="en-US" altLang="ja-JP" dirty="0">
                <a:latin typeface="+mn-ea"/>
              </a:rPr>
              <a:t>Java</a:t>
            </a:r>
            <a:r>
              <a:rPr lang="ja-JP" altLang="en-US" dirty="0">
                <a:latin typeface="+mn-ea"/>
              </a:rPr>
              <a:t>と同じオブジェクト指向言語で、その中でも「クラス」を用いる言語</a:t>
            </a:r>
            <a:endParaRPr lang="en-US" altLang="ja-JP" dirty="0">
              <a:latin typeface="+mn-ea"/>
            </a:endParaRPr>
          </a:p>
          <a:p>
            <a:pPr marL="457200" lvl="1" indent="0" algn="ctr">
              <a:buNone/>
            </a:pPr>
            <a:r>
              <a:rPr lang="en-US" altLang="ja-JP" dirty="0">
                <a:latin typeface="+mn-ea"/>
              </a:rPr>
              <a:t>Python</a:t>
            </a:r>
            <a:r>
              <a:rPr lang="ja-JP" altLang="en-US" dirty="0">
                <a:latin typeface="+mn-ea"/>
              </a:rPr>
              <a:t>とか</a:t>
            </a:r>
            <a:r>
              <a:rPr lang="en-US" altLang="ja-JP" dirty="0">
                <a:latin typeface="+mn-ea"/>
              </a:rPr>
              <a:t>JavaScript</a:t>
            </a:r>
            <a:r>
              <a:rPr lang="ja-JP" altLang="en-US" dirty="0">
                <a:latin typeface="+mn-ea"/>
              </a:rPr>
              <a:t>なんかは「プロトタイプ」を使う（詳しくは俺もよく知らない）</a:t>
            </a:r>
            <a:endParaRPr lang="en-US" altLang="ja-JP" dirty="0">
              <a:latin typeface="+mn-ea"/>
            </a:endParaRPr>
          </a:p>
        </p:txBody>
      </p:sp>
    </p:spTree>
    <p:extLst>
      <p:ext uri="{BB962C8B-B14F-4D97-AF65-F5344CB8AC3E}">
        <p14:creationId xmlns:p14="http://schemas.microsoft.com/office/powerpoint/2010/main" val="27941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AA44E-CA70-4313-8926-459D9EA2194A}"/>
              </a:ext>
            </a:extLst>
          </p:cNvPr>
          <p:cNvSpPr>
            <a:spLocks noGrp="1"/>
          </p:cNvSpPr>
          <p:nvPr>
            <p:ph type="title"/>
          </p:nvPr>
        </p:nvSpPr>
        <p:spPr>
          <a:xfrm>
            <a:off x="1141413" y="618518"/>
            <a:ext cx="9905998" cy="1002464"/>
          </a:xfrm>
        </p:spPr>
        <p:txBody>
          <a:bodyPr/>
          <a:lstStyle/>
          <a:p>
            <a:r>
              <a:rPr lang="ja-JP" altLang="en-US" cap="none" dirty="0">
                <a:latin typeface="+mj-ea"/>
              </a:rPr>
              <a:t>いや「</a:t>
            </a:r>
            <a:r>
              <a:rPr lang="en-US" altLang="ja-JP" cap="none" dirty="0">
                <a:latin typeface="+mj-ea"/>
              </a:rPr>
              <a:t>.NET Framework</a:t>
            </a:r>
            <a:r>
              <a:rPr lang="ja-JP" altLang="en-US" cap="none" dirty="0">
                <a:latin typeface="+mj-ea"/>
              </a:rPr>
              <a:t>」って何？</a:t>
            </a:r>
            <a:endParaRPr kumimoji="1" lang="ja-JP" altLang="en-US" cap="none" dirty="0">
              <a:latin typeface="+mj-ea"/>
            </a:endParaRPr>
          </a:p>
        </p:txBody>
      </p:sp>
      <p:sp>
        <p:nvSpPr>
          <p:cNvPr id="3" name="コンテンツ プレースホルダー 2">
            <a:extLst>
              <a:ext uri="{FF2B5EF4-FFF2-40B4-BE49-F238E27FC236}">
                <a16:creationId xmlns:a16="http://schemas.microsoft.com/office/drawing/2014/main" id="{E68B09FD-50F1-4501-9185-F023EF065C9E}"/>
              </a:ext>
            </a:extLst>
          </p:cNvPr>
          <p:cNvSpPr>
            <a:spLocks noGrp="1"/>
          </p:cNvSpPr>
          <p:nvPr>
            <p:ph idx="1"/>
          </p:nvPr>
        </p:nvSpPr>
        <p:spPr>
          <a:xfrm>
            <a:off x="1141412" y="1794294"/>
            <a:ext cx="9905999" cy="2432649"/>
          </a:xfrm>
        </p:spPr>
        <p:txBody>
          <a:bodyPr>
            <a:normAutofit/>
          </a:bodyPr>
          <a:lstStyle/>
          <a:p>
            <a:pPr marL="0" indent="0" algn="ctr">
              <a:buNone/>
            </a:pPr>
            <a:r>
              <a:rPr kumimoji="1" lang="ja-JP" altLang="en-US" dirty="0">
                <a:latin typeface="+mn-ea"/>
              </a:rPr>
              <a:t>みんな大好き</a:t>
            </a:r>
            <a:r>
              <a:rPr kumimoji="1" lang="en-US" altLang="ja-JP" dirty="0">
                <a:latin typeface="+mn-ea"/>
              </a:rPr>
              <a:t>Microsoft</a:t>
            </a:r>
            <a:r>
              <a:rPr kumimoji="1" lang="ja-JP" altLang="en-US" dirty="0">
                <a:latin typeface="+mn-ea"/>
              </a:rPr>
              <a:t>社が作ったアプリケーションを開発・実行する環境</a:t>
            </a:r>
            <a:endParaRPr kumimoji="1" lang="en-US" altLang="ja-JP" dirty="0">
              <a:latin typeface="+mn-ea"/>
            </a:endParaRPr>
          </a:p>
          <a:p>
            <a:pPr marL="0" indent="0" algn="ctr">
              <a:buNone/>
            </a:pPr>
            <a:r>
              <a:rPr lang="ja-JP" altLang="en-US" dirty="0">
                <a:latin typeface="+mn-ea"/>
              </a:rPr>
              <a:t>これがあれば</a:t>
            </a:r>
            <a:r>
              <a:rPr lang="en-US" altLang="ja-JP" dirty="0">
                <a:latin typeface="+mn-ea"/>
              </a:rPr>
              <a:t>Windows</a:t>
            </a:r>
            <a:r>
              <a:rPr lang="ja-JP" altLang="en-US" dirty="0">
                <a:latin typeface="+mn-ea"/>
              </a:rPr>
              <a:t>内で</a:t>
            </a:r>
            <a:r>
              <a:rPr lang="en-US" altLang="ja-JP" dirty="0">
                <a:latin typeface="+mn-ea"/>
              </a:rPr>
              <a:t>GUI</a:t>
            </a:r>
            <a:r>
              <a:rPr lang="ja-JP" altLang="en-US" dirty="0">
                <a:latin typeface="+mn-ea"/>
              </a:rPr>
              <a:t>付きのアプリが好きに作れちゃう</a:t>
            </a:r>
            <a:endParaRPr lang="en-US" altLang="ja-JP" dirty="0">
              <a:latin typeface="+mn-ea"/>
            </a:endParaRPr>
          </a:p>
          <a:p>
            <a:pPr marL="0" indent="0" algn="ctr">
              <a:buNone/>
            </a:pPr>
            <a:r>
              <a:rPr kumimoji="1" lang="ja-JP" altLang="en-US" dirty="0">
                <a:latin typeface="+mn-ea"/>
              </a:rPr>
              <a:t>メジャーアップデートは終わっちゃったけど後続は</a:t>
            </a:r>
            <a:r>
              <a:rPr lang="ja-JP" altLang="en-US" dirty="0">
                <a:latin typeface="+mn-ea"/>
              </a:rPr>
              <a:t>「</a:t>
            </a:r>
            <a:r>
              <a:rPr lang="en-US" altLang="ja-JP" dirty="0">
                <a:latin typeface="+mn-ea"/>
              </a:rPr>
              <a:t>.NET Core</a:t>
            </a:r>
            <a:r>
              <a:rPr lang="ja-JP" altLang="en-US" dirty="0">
                <a:latin typeface="+mn-ea"/>
              </a:rPr>
              <a:t>」で出される</a:t>
            </a:r>
            <a:endParaRPr lang="en-US" altLang="ja-JP" dirty="0">
              <a:latin typeface="+mn-ea"/>
            </a:endParaRPr>
          </a:p>
          <a:p>
            <a:pPr marL="0" indent="0" algn="ctr">
              <a:buNone/>
            </a:pPr>
            <a:r>
              <a:rPr lang="en-US" altLang="ja-JP" dirty="0">
                <a:latin typeface="+mn-ea"/>
              </a:rPr>
              <a:t>Visual Studio</a:t>
            </a:r>
            <a:r>
              <a:rPr lang="ja-JP" altLang="en-US" dirty="0">
                <a:latin typeface="+mn-ea"/>
              </a:rPr>
              <a:t>を入れれば勝手についてくる</a:t>
            </a:r>
            <a:endParaRPr lang="en-US" altLang="ja-JP" dirty="0">
              <a:latin typeface="+mn-ea"/>
            </a:endParaRPr>
          </a:p>
        </p:txBody>
      </p:sp>
      <p:sp>
        <p:nvSpPr>
          <p:cNvPr id="7" name="テキスト ボックス 6">
            <a:extLst>
              <a:ext uri="{FF2B5EF4-FFF2-40B4-BE49-F238E27FC236}">
                <a16:creationId xmlns:a16="http://schemas.microsoft.com/office/drawing/2014/main" id="{404A5A70-33A9-4FA5-AF17-53CA2B840337}"/>
              </a:ext>
            </a:extLst>
          </p:cNvPr>
          <p:cNvSpPr txBox="1"/>
          <p:nvPr/>
        </p:nvSpPr>
        <p:spPr>
          <a:xfrm>
            <a:off x="1045234" y="4546904"/>
            <a:ext cx="10101532" cy="1200329"/>
          </a:xfrm>
          <a:prstGeom prst="rect">
            <a:avLst/>
          </a:prstGeom>
          <a:noFill/>
        </p:spPr>
        <p:txBody>
          <a:bodyPr wrap="square">
            <a:spAutoFit/>
          </a:bodyPr>
          <a:lstStyle/>
          <a:p>
            <a:pPr marL="0" indent="0" algn="ctr">
              <a:buNone/>
            </a:pPr>
            <a:r>
              <a:rPr lang="ja-JP" altLang="en-US" sz="1800" dirty="0">
                <a:latin typeface="+mn-ea"/>
              </a:rPr>
              <a:t>ちなみに</a:t>
            </a:r>
            <a:r>
              <a:rPr lang="en-US" altLang="ja-JP" sz="1800" dirty="0">
                <a:latin typeface="+mn-ea"/>
              </a:rPr>
              <a:t>GUI</a:t>
            </a:r>
            <a:r>
              <a:rPr lang="ja-JP" altLang="en-US" sz="1800" dirty="0">
                <a:latin typeface="+mn-ea"/>
              </a:rPr>
              <a:t>は「</a:t>
            </a:r>
            <a:r>
              <a:rPr lang="en-US" altLang="ja-JP" sz="1800" b="1" i="0" dirty="0">
                <a:solidFill>
                  <a:srgbClr val="FFC000"/>
                </a:solidFill>
                <a:effectLst/>
                <a:latin typeface="Arial" panose="020B0604020202020204" pitchFamily="34" charset="0"/>
                <a:cs typeface="Arial" panose="020B0604020202020204" pitchFamily="34" charset="0"/>
              </a:rPr>
              <a:t>G</a:t>
            </a:r>
            <a:r>
              <a:rPr lang="en-US" altLang="ja-JP" sz="1800" b="1" i="0" dirty="0">
                <a:effectLst/>
                <a:latin typeface="Arial" panose="020B0604020202020204" pitchFamily="34" charset="0"/>
                <a:cs typeface="Arial" panose="020B0604020202020204" pitchFamily="34" charset="0"/>
              </a:rPr>
              <a:t>raphical </a:t>
            </a:r>
            <a:r>
              <a:rPr lang="en-US" altLang="ja-JP" sz="1800" b="1" dirty="0">
                <a:solidFill>
                  <a:srgbClr val="FFC000"/>
                </a:solidFill>
                <a:latin typeface="Arial" panose="020B0604020202020204" pitchFamily="34" charset="0"/>
                <a:cs typeface="Arial" panose="020B0604020202020204" pitchFamily="34" charset="0"/>
              </a:rPr>
              <a:t>U</a:t>
            </a:r>
            <a:r>
              <a:rPr lang="en-US" altLang="ja-JP" sz="1800" b="1" dirty="0">
                <a:latin typeface="Arial" panose="020B0604020202020204" pitchFamily="34" charset="0"/>
                <a:cs typeface="Arial" panose="020B0604020202020204" pitchFamily="34" charset="0"/>
              </a:rPr>
              <a:t>ser</a:t>
            </a:r>
            <a:r>
              <a:rPr lang="en-US" altLang="ja-JP" sz="1800" b="1" i="0" dirty="0">
                <a:effectLst/>
                <a:latin typeface="Arial" panose="020B0604020202020204" pitchFamily="34" charset="0"/>
                <a:cs typeface="Arial" panose="020B0604020202020204" pitchFamily="34" charset="0"/>
              </a:rPr>
              <a:t> </a:t>
            </a:r>
            <a:r>
              <a:rPr lang="en-US" altLang="ja-JP" sz="1800" b="1" i="0" dirty="0">
                <a:solidFill>
                  <a:srgbClr val="FFC000"/>
                </a:solidFill>
                <a:effectLst/>
                <a:latin typeface="Arial" panose="020B0604020202020204" pitchFamily="34" charset="0"/>
                <a:cs typeface="Arial" panose="020B0604020202020204" pitchFamily="34" charset="0"/>
              </a:rPr>
              <a:t>I</a:t>
            </a:r>
            <a:r>
              <a:rPr lang="en-US" altLang="ja-JP" sz="1800" b="1" i="0" dirty="0">
                <a:effectLst/>
                <a:latin typeface="Arial" panose="020B0604020202020204" pitchFamily="34" charset="0"/>
                <a:cs typeface="Arial" panose="020B0604020202020204" pitchFamily="34" charset="0"/>
              </a:rPr>
              <a:t>nterface</a:t>
            </a:r>
            <a:r>
              <a:rPr lang="ja-JP" altLang="en-US" sz="1800" b="1" i="0" dirty="0">
                <a:effectLst/>
                <a:latin typeface="+mn-ea"/>
              </a:rPr>
              <a:t>」の略で</a:t>
            </a:r>
            <a:r>
              <a:rPr lang="ja-JP" altLang="en-US" sz="1800" b="1" dirty="0">
                <a:latin typeface="+mn-ea"/>
              </a:rPr>
              <a:t>目で、見て操作できるインターフェースの事</a:t>
            </a:r>
            <a:endParaRPr lang="en-US" altLang="ja-JP" sz="1800" b="1" dirty="0">
              <a:latin typeface="+mn-ea"/>
            </a:endParaRPr>
          </a:p>
          <a:p>
            <a:pPr marL="0" indent="0" algn="ctr">
              <a:buNone/>
            </a:pPr>
            <a:r>
              <a:rPr lang="en-US" altLang="ja-JP" dirty="0">
                <a:latin typeface="+mn-ea"/>
              </a:rPr>
              <a:t>GUI</a:t>
            </a:r>
            <a:r>
              <a:rPr lang="ja-JP" altLang="en-US" dirty="0">
                <a:latin typeface="+mn-ea"/>
              </a:rPr>
              <a:t>の対義語みたいなのに</a:t>
            </a:r>
            <a:r>
              <a:rPr lang="en-US" altLang="ja-JP" dirty="0">
                <a:latin typeface="+mn-ea"/>
              </a:rPr>
              <a:t>CUI</a:t>
            </a:r>
            <a:r>
              <a:rPr lang="ja-JP" altLang="en-US" dirty="0">
                <a:latin typeface="+mn-ea"/>
              </a:rPr>
              <a:t>（</a:t>
            </a:r>
            <a:r>
              <a:rPr lang="en-US" altLang="ja-JP" b="0" i="0" dirty="0">
                <a:solidFill>
                  <a:srgbClr val="FFC000"/>
                </a:solidFill>
                <a:effectLst/>
                <a:latin typeface="Arial" panose="020B0604020202020204" pitchFamily="34" charset="0"/>
                <a:cs typeface="Arial" panose="020B0604020202020204" pitchFamily="34" charset="0"/>
              </a:rPr>
              <a:t>C</a:t>
            </a:r>
            <a:r>
              <a:rPr lang="en-US" altLang="ja-JP" b="0" i="0" dirty="0">
                <a:effectLst/>
                <a:latin typeface="Arial" panose="020B0604020202020204" pitchFamily="34" charset="0"/>
                <a:cs typeface="Arial" panose="020B0604020202020204" pitchFamily="34" charset="0"/>
              </a:rPr>
              <a:t>haracter </a:t>
            </a:r>
            <a:r>
              <a:rPr lang="en-US" altLang="ja-JP" dirty="0">
                <a:solidFill>
                  <a:srgbClr val="FFC000"/>
                </a:solidFill>
                <a:latin typeface="Arial" panose="020B0604020202020204" pitchFamily="34" charset="0"/>
                <a:cs typeface="Arial" panose="020B0604020202020204" pitchFamily="34" charset="0"/>
              </a:rPr>
              <a:t>U</a:t>
            </a:r>
            <a:r>
              <a:rPr lang="en-US" altLang="ja-JP" dirty="0">
                <a:latin typeface="Arial" panose="020B0604020202020204" pitchFamily="34" charset="0"/>
                <a:cs typeface="Arial" panose="020B0604020202020204" pitchFamily="34" charset="0"/>
              </a:rPr>
              <a:t>s</a:t>
            </a:r>
            <a:r>
              <a:rPr lang="en-US" altLang="ja-JP" b="0" i="0" dirty="0">
                <a:effectLst/>
                <a:latin typeface="Arial" panose="020B0604020202020204" pitchFamily="34" charset="0"/>
                <a:cs typeface="Arial" panose="020B0604020202020204" pitchFamily="34" charset="0"/>
              </a:rPr>
              <a:t>er </a:t>
            </a:r>
            <a:r>
              <a:rPr lang="en-US" altLang="ja-JP" dirty="0">
                <a:solidFill>
                  <a:srgbClr val="FFC000"/>
                </a:solidFill>
                <a:latin typeface="Arial" panose="020B0604020202020204" pitchFamily="34" charset="0"/>
                <a:cs typeface="Arial" panose="020B0604020202020204" pitchFamily="34" charset="0"/>
              </a:rPr>
              <a:t>I</a:t>
            </a:r>
            <a:r>
              <a:rPr lang="en-US" altLang="ja-JP" b="0" i="0" dirty="0">
                <a:effectLst/>
                <a:latin typeface="Arial" panose="020B0604020202020204" pitchFamily="34" charset="0"/>
                <a:cs typeface="Arial" panose="020B0604020202020204" pitchFamily="34" charset="0"/>
              </a:rPr>
              <a:t>nterface</a:t>
            </a:r>
            <a:r>
              <a:rPr lang="ja-JP" altLang="en-US" b="0" i="0" dirty="0">
                <a:effectLst/>
                <a:latin typeface="+mn-ea"/>
              </a:rPr>
              <a:t>）があって</a:t>
            </a:r>
            <a:endParaRPr lang="en-US" altLang="ja-JP" b="0" i="0" dirty="0">
              <a:effectLst/>
              <a:latin typeface="+mn-ea"/>
            </a:endParaRPr>
          </a:p>
          <a:p>
            <a:pPr marL="0" indent="0" algn="ctr">
              <a:buNone/>
            </a:pPr>
            <a:r>
              <a:rPr lang="ja-JP" altLang="en-US" dirty="0">
                <a:latin typeface="+mn-ea"/>
              </a:rPr>
              <a:t>こっち</a:t>
            </a:r>
            <a:r>
              <a:rPr lang="ja-JP" altLang="en-US" b="0" i="0" dirty="0">
                <a:effectLst/>
                <a:latin typeface="+mn-ea"/>
              </a:rPr>
              <a:t>は全部コマンドラインで動かさなきゃいけない</a:t>
            </a:r>
            <a:endParaRPr lang="en-US" altLang="ja-JP" b="0" i="0" dirty="0">
              <a:effectLst/>
              <a:latin typeface="+mn-ea"/>
            </a:endParaRPr>
          </a:p>
          <a:p>
            <a:pPr marL="0" indent="0" algn="ctr">
              <a:buNone/>
            </a:pPr>
            <a:r>
              <a:rPr lang="ja-JP" altLang="en-US" dirty="0">
                <a:latin typeface="+mn-ea"/>
              </a:rPr>
              <a:t>コマンドプロンプトとか</a:t>
            </a:r>
            <a:r>
              <a:rPr lang="en-US" altLang="ja-JP" dirty="0">
                <a:latin typeface="+mn-ea"/>
              </a:rPr>
              <a:t>Windows PowerShell</a:t>
            </a:r>
            <a:r>
              <a:rPr lang="ja-JP" altLang="en-US" dirty="0">
                <a:latin typeface="+mn-ea"/>
              </a:rPr>
              <a:t>とか</a:t>
            </a:r>
            <a:endParaRPr lang="en-US" altLang="ja-JP" b="0" i="0" dirty="0">
              <a:effectLst/>
              <a:latin typeface="+mn-ea"/>
            </a:endParaRPr>
          </a:p>
        </p:txBody>
      </p:sp>
    </p:spTree>
    <p:extLst>
      <p:ext uri="{BB962C8B-B14F-4D97-AF65-F5344CB8AC3E}">
        <p14:creationId xmlns:p14="http://schemas.microsoft.com/office/powerpoint/2010/main" val="414225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3EEBA-1B35-4019-AB1D-6956FA56EED5}"/>
              </a:ext>
            </a:extLst>
          </p:cNvPr>
          <p:cNvSpPr>
            <a:spLocks noGrp="1"/>
          </p:cNvSpPr>
          <p:nvPr>
            <p:ph type="title"/>
          </p:nvPr>
        </p:nvSpPr>
        <p:spPr>
          <a:xfrm>
            <a:off x="1141413" y="618518"/>
            <a:ext cx="9905998" cy="1052340"/>
          </a:xfrm>
        </p:spPr>
        <p:txBody>
          <a:bodyPr/>
          <a:lstStyle/>
          <a:p>
            <a:r>
              <a:rPr kumimoji="1" lang="ja-JP" altLang="en-US" dirty="0"/>
              <a:t>じゃあ「オブジェクト指向」は？</a:t>
            </a:r>
          </a:p>
        </p:txBody>
      </p:sp>
      <p:sp>
        <p:nvSpPr>
          <p:cNvPr id="3" name="コンテンツ プレースホルダー 2">
            <a:extLst>
              <a:ext uri="{FF2B5EF4-FFF2-40B4-BE49-F238E27FC236}">
                <a16:creationId xmlns:a16="http://schemas.microsoft.com/office/drawing/2014/main" id="{3946D2FB-FC76-4B46-8540-05B184C31347}"/>
              </a:ext>
            </a:extLst>
          </p:cNvPr>
          <p:cNvSpPr>
            <a:spLocks noGrp="1"/>
          </p:cNvSpPr>
          <p:nvPr>
            <p:ph idx="1"/>
          </p:nvPr>
        </p:nvSpPr>
        <p:spPr>
          <a:xfrm>
            <a:off x="1141412" y="1737360"/>
            <a:ext cx="9905999" cy="4053841"/>
          </a:xfrm>
        </p:spPr>
        <p:txBody>
          <a:bodyPr>
            <a:normAutofit/>
          </a:bodyPr>
          <a:lstStyle/>
          <a:p>
            <a:pPr marL="0" indent="0" algn="ctr">
              <a:buNone/>
            </a:pPr>
            <a:r>
              <a:rPr kumimoji="1" lang="ja-JP" altLang="en-US" dirty="0"/>
              <a:t>大体は「オブジェクト指向プログラミング」っていう開発思想のこと</a:t>
            </a:r>
            <a:endParaRPr lang="en-US" altLang="ja-JP" dirty="0"/>
          </a:p>
          <a:p>
            <a:pPr marL="0" indent="0" algn="ctr">
              <a:buNone/>
            </a:pPr>
            <a:r>
              <a:rPr kumimoji="1" lang="ja-JP" altLang="en-US" dirty="0"/>
              <a:t>そもそもオブジェクト指向は概念なのでそう考えこまなくてもいい</a:t>
            </a:r>
            <a:endParaRPr kumimoji="1" lang="en-US" altLang="ja-JP" dirty="0"/>
          </a:p>
          <a:p>
            <a:pPr marL="0" indent="0" algn="ctr">
              <a:buNone/>
            </a:pPr>
            <a:r>
              <a:rPr lang="ja-JP" altLang="en-US" dirty="0">
                <a:latin typeface="+mn-ea"/>
              </a:rPr>
              <a:t>実際コードを書いてるとオブジェクト指向という考え方は</a:t>
            </a:r>
            <a:endParaRPr lang="en-US" altLang="ja-JP" dirty="0">
              <a:latin typeface="+mn-ea"/>
            </a:endParaRPr>
          </a:p>
          <a:p>
            <a:pPr marL="0" indent="0" algn="ctr">
              <a:buNone/>
            </a:pPr>
            <a:r>
              <a:rPr lang="ja-JP" altLang="en-US" dirty="0">
                <a:latin typeface="+mn-ea"/>
              </a:rPr>
              <a:t>便利なことが多いので意識しなくてなんとかなる</a:t>
            </a:r>
            <a:endParaRPr lang="en-US" altLang="ja-JP" dirty="0">
              <a:latin typeface="+mn-ea"/>
            </a:endParaRPr>
          </a:p>
          <a:p>
            <a:pPr marL="0" indent="0" algn="ctr">
              <a:buNone/>
            </a:pPr>
            <a:endParaRPr lang="en-US" altLang="ja-JP" sz="2000" dirty="0">
              <a:latin typeface="+mn-ea"/>
            </a:endParaRPr>
          </a:p>
          <a:p>
            <a:pPr marL="0" indent="0" algn="ctr">
              <a:buNone/>
            </a:pPr>
            <a:r>
              <a:rPr lang="en-US" altLang="ja-JP" sz="2000" dirty="0">
                <a:latin typeface="+mn-ea"/>
              </a:rPr>
              <a:t>※</a:t>
            </a:r>
            <a:r>
              <a:rPr lang="ja-JP" altLang="en-US" sz="2000" dirty="0">
                <a:latin typeface="+mn-ea"/>
              </a:rPr>
              <a:t>ただし抽象メソッドとかインターフェースとかいうものを使った実装は</a:t>
            </a:r>
            <a:endParaRPr lang="en-US" altLang="ja-JP" sz="2000" dirty="0">
              <a:latin typeface="+mn-ea"/>
            </a:endParaRPr>
          </a:p>
          <a:p>
            <a:pPr marL="0" indent="0" algn="ctr">
              <a:buNone/>
            </a:pPr>
            <a:r>
              <a:rPr lang="ja-JP" altLang="en-US" sz="2000" dirty="0">
                <a:latin typeface="+mn-ea"/>
              </a:rPr>
              <a:t>多少意識して考えなきゃいけないこともある（俺だけかもしれんが）</a:t>
            </a:r>
            <a:endParaRPr lang="en-US" altLang="ja-JP" sz="2000" dirty="0">
              <a:latin typeface="+mn-ea"/>
            </a:endParaRPr>
          </a:p>
        </p:txBody>
      </p:sp>
    </p:spTree>
    <p:extLst>
      <p:ext uri="{BB962C8B-B14F-4D97-AF65-F5344CB8AC3E}">
        <p14:creationId xmlns:p14="http://schemas.microsoft.com/office/powerpoint/2010/main" val="56454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8B96A4-9B9A-47A0-A096-E6E137A54319}"/>
              </a:ext>
            </a:extLst>
          </p:cNvPr>
          <p:cNvSpPr>
            <a:spLocks noGrp="1"/>
          </p:cNvSpPr>
          <p:nvPr>
            <p:ph type="title"/>
          </p:nvPr>
        </p:nvSpPr>
        <p:spPr/>
        <p:txBody>
          <a:bodyPr>
            <a:normAutofit/>
          </a:bodyPr>
          <a:lstStyle/>
          <a:p>
            <a:pPr algn="ctr"/>
            <a:r>
              <a:rPr kumimoji="1" lang="ja-JP" altLang="en-US" sz="3200" dirty="0">
                <a:latin typeface="+mj-ea"/>
              </a:rPr>
              <a:t>オブジェクト指向</a:t>
            </a:r>
            <a:r>
              <a:rPr kumimoji="1" lang="ja-JP" altLang="en-US" sz="3200" strike="sngStrike" dirty="0">
                <a:latin typeface="+mj-ea"/>
              </a:rPr>
              <a:t>三銃士</a:t>
            </a:r>
            <a:r>
              <a:rPr kumimoji="1" lang="ja-JP" altLang="en-US" sz="3200" dirty="0">
                <a:latin typeface="+mj-ea"/>
              </a:rPr>
              <a:t>三大要素</a:t>
            </a:r>
            <a:r>
              <a:rPr lang="ja-JP" altLang="en-US" sz="3200" dirty="0">
                <a:latin typeface="+mj-ea"/>
              </a:rPr>
              <a:t>を連れてきたよ</a:t>
            </a:r>
            <a:endParaRPr kumimoji="1" lang="ja-JP" altLang="en-US" sz="3200" dirty="0">
              <a:latin typeface="+mj-ea"/>
            </a:endParaRPr>
          </a:p>
        </p:txBody>
      </p:sp>
      <p:sp>
        <p:nvSpPr>
          <p:cNvPr id="3" name="コンテンツ プレースホルダー 2">
            <a:extLst>
              <a:ext uri="{FF2B5EF4-FFF2-40B4-BE49-F238E27FC236}">
                <a16:creationId xmlns:a16="http://schemas.microsoft.com/office/drawing/2014/main" id="{11447A00-CE6D-43CD-92C2-91280886296D}"/>
              </a:ext>
            </a:extLst>
          </p:cNvPr>
          <p:cNvSpPr>
            <a:spLocks noGrp="1"/>
          </p:cNvSpPr>
          <p:nvPr>
            <p:ph idx="1"/>
          </p:nvPr>
        </p:nvSpPr>
        <p:spPr/>
        <p:txBody>
          <a:bodyPr>
            <a:normAutofit fontScale="92500" lnSpcReduction="20000"/>
          </a:bodyPr>
          <a:lstStyle/>
          <a:p>
            <a:r>
              <a:rPr kumimoji="1" lang="ja-JP" altLang="en-US" dirty="0"/>
              <a:t>カプセル化</a:t>
            </a:r>
            <a:endParaRPr kumimoji="1" lang="en-US" altLang="ja-JP" dirty="0"/>
          </a:p>
          <a:p>
            <a:pPr lvl="1"/>
            <a:r>
              <a:rPr lang="ja-JP" altLang="en-US" dirty="0"/>
              <a:t>関連データやメソッド（関数）をまとめてクラスにして必要な情報のみ外部に頼り</a:t>
            </a:r>
            <a:endParaRPr lang="en-US" altLang="ja-JP" dirty="0"/>
          </a:p>
          <a:p>
            <a:pPr marL="457200" lvl="1" indent="0">
              <a:buNone/>
            </a:pPr>
            <a:r>
              <a:rPr lang="ja-JP" altLang="en-US" dirty="0"/>
              <a:t>　その他は隠蔽して別クラスから参照できなくすること</a:t>
            </a:r>
            <a:endParaRPr lang="en-US" altLang="ja-JP" dirty="0"/>
          </a:p>
          <a:p>
            <a:r>
              <a:rPr kumimoji="1" lang="ja-JP" altLang="en-US" dirty="0"/>
              <a:t>継承</a:t>
            </a:r>
            <a:endParaRPr kumimoji="1" lang="en-US" altLang="ja-JP" dirty="0"/>
          </a:p>
          <a:p>
            <a:pPr lvl="1"/>
            <a:r>
              <a:rPr kumimoji="1" lang="ja-JP" altLang="en-US" dirty="0"/>
              <a:t>既存のクラスのデータやメソッドにプラスして新しいクラスを作ること</a:t>
            </a:r>
            <a:endParaRPr kumimoji="1" lang="en-US" altLang="ja-JP" dirty="0"/>
          </a:p>
          <a:p>
            <a:pPr lvl="1"/>
            <a:r>
              <a:rPr kumimoji="1" lang="ja-JP" altLang="en-US" dirty="0"/>
              <a:t>多重継承なんて呼ばれるものもあるが</a:t>
            </a:r>
            <a:r>
              <a:rPr kumimoji="1" lang="en-US" altLang="ja-JP" dirty="0"/>
              <a:t>C#</a:t>
            </a:r>
            <a:r>
              <a:rPr kumimoji="1" lang="ja-JP" altLang="en-US" dirty="0"/>
              <a:t>は基本サポート外</a:t>
            </a:r>
            <a:endParaRPr kumimoji="1" lang="en-US" altLang="ja-JP" dirty="0"/>
          </a:p>
          <a:p>
            <a:r>
              <a:rPr lang="ja-JP" altLang="en-US" dirty="0"/>
              <a:t>ポリモーフィズム（多様性</a:t>
            </a:r>
            <a:r>
              <a:rPr lang="en-US" altLang="ja-JP" dirty="0"/>
              <a:t>or</a:t>
            </a:r>
            <a:r>
              <a:rPr lang="ja-JP" altLang="en-US" dirty="0"/>
              <a:t>多態性）</a:t>
            </a:r>
            <a:endParaRPr lang="en-US" altLang="ja-JP" dirty="0"/>
          </a:p>
          <a:p>
            <a:pPr lvl="1"/>
            <a:r>
              <a:rPr lang="ja-JP" altLang="en-US" dirty="0"/>
              <a:t>似たようなものを実装する時に大元から派生させること</a:t>
            </a:r>
            <a:endParaRPr lang="en-US" altLang="ja-JP" dirty="0"/>
          </a:p>
          <a:p>
            <a:pPr lvl="1"/>
            <a:r>
              <a:rPr kumimoji="1" lang="ja-JP" altLang="en-US" dirty="0"/>
              <a:t>継承を使うと分かりやすい</a:t>
            </a:r>
            <a:endParaRPr kumimoji="1" lang="en-US" altLang="ja-JP" dirty="0"/>
          </a:p>
        </p:txBody>
      </p:sp>
    </p:spTree>
    <p:extLst>
      <p:ext uri="{BB962C8B-B14F-4D97-AF65-F5344CB8AC3E}">
        <p14:creationId xmlns:p14="http://schemas.microsoft.com/office/powerpoint/2010/main" val="110426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24B02-FA26-4709-A9C5-D1DD9983D750}"/>
              </a:ext>
            </a:extLst>
          </p:cNvPr>
          <p:cNvSpPr>
            <a:spLocks noGrp="1"/>
          </p:cNvSpPr>
          <p:nvPr>
            <p:ph type="title"/>
          </p:nvPr>
        </p:nvSpPr>
        <p:spPr/>
        <p:txBody>
          <a:bodyPr/>
          <a:lstStyle/>
          <a:p>
            <a:pPr algn="ctr"/>
            <a:r>
              <a:rPr lang="ja-JP" altLang="en-US" dirty="0"/>
              <a:t>プログラミングで</a:t>
            </a:r>
            <a:r>
              <a:rPr kumimoji="1" lang="ja-JP" altLang="en-US" dirty="0"/>
              <a:t>覚えるべきもの</a:t>
            </a:r>
          </a:p>
        </p:txBody>
      </p:sp>
      <p:sp>
        <p:nvSpPr>
          <p:cNvPr id="3" name="コンテンツ プレースホルダー 2">
            <a:extLst>
              <a:ext uri="{FF2B5EF4-FFF2-40B4-BE49-F238E27FC236}">
                <a16:creationId xmlns:a16="http://schemas.microsoft.com/office/drawing/2014/main" id="{39B1CF53-D24D-4AC9-A28A-0DCE37E1D7D7}"/>
              </a:ext>
            </a:extLst>
          </p:cNvPr>
          <p:cNvSpPr>
            <a:spLocks noGrp="1"/>
          </p:cNvSpPr>
          <p:nvPr>
            <p:ph idx="1"/>
          </p:nvPr>
        </p:nvSpPr>
        <p:spPr>
          <a:xfrm>
            <a:off x="1141413" y="2097088"/>
            <a:ext cx="4954587" cy="4142394"/>
          </a:xfrm>
        </p:spPr>
        <p:txBody>
          <a:bodyPr>
            <a:normAutofit fontScale="92500" lnSpcReduction="20000"/>
          </a:bodyPr>
          <a:lstStyle/>
          <a:p>
            <a:r>
              <a:rPr kumimoji="1" lang="ja-JP" altLang="en-US" sz="3200" dirty="0"/>
              <a:t>クラス</a:t>
            </a:r>
            <a:endParaRPr kumimoji="1" lang="en-US" altLang="ja-JP" sz="3200" dirty="0"/>
          </a:p>
          <a:p>
            <a:r>
              <a:rPr kumimoji="1" lang="ja-JP" altLang="en-US" sz="3200" dirty="0"/>
              <a:t>変数</a:t>
            </a:r>
            <a:endParaRPr kumimoji="1" lang="en-US" altLang="ja-JP" sz="3200" dirty="0"/>
          </a:p>
          <a:p>
            <a:r>
              <a:rPr lang="ja-JP" altLang="en-US" sz="3200" dirty="0"/>
              <a:t>メソッド（関数）</a:t>
            </a:r>
            <a:endParaRPr lang="en-US" altLang="ja-JP" sz="3200" dirty="0"/>
          </a:p>
          <a:p>
            <a:r>
              <a:rPr kumimoji="1" lang="ja-JP" altLang="en-US" sz="3200" dirty="0"/>
              <a:t>代入</a:t>
            </a:r>
            <a:endParaRPr kumimoji="1" lang="en-US" altLang="ja-JP" sz="3200" dirty="0"/>
          </a:p>
          <a:p>
            <a:r>
              <a:rPr lang="ja-JP" altLang="en-US" sz="3200" dirty="0"/>
              <a:t>型</a:t>
            </a:r>
            <a:endParaRPr lang="en-US" altLang="ja-JP" sz="3200" dirty="0"/>
          </a:p>
          <a:p>
            <a:r>
              <a:rPr lang="ja-JP" altLang="en-US" sz="3200" dirty="0"/>
              <a:t>引数</a:t>
            </a:r>
            <a:endParaRPr lang="en-US" altLang="ja-JP" sz="3200" dirty="0"/>
          </a:p>
          <a:p>
            <a:r>
              <a:rPr lang="ja-JP" altLang="en-US" sz="3200" dirty="0"/>
              <a:t>アクセス修飾子</a:t>
            </a:r>
            <a:endParaRPr lang="en-US" altLang="ja-JP" sz="3200" dirty="0"/>
          </a:p>
        </p:txBody>
      </p:sp>
      <p:sp>
        <p:nvSpPr>
          <p:cNvPr id="4" name="コンテンツ プレースホルダー 2">
            <a:extLst>
              <a:ext uri="{FF2B5EF4-FFF2-40B4-BE49-F238E27FC236}">
                <a16:creationId xmlns:a16="http://schemas.microsoft.com/office/drawing/2014/main" id="{C59D4ED8-32D0-49B7-91A4-7F9F0C095667}"/>
              </a:ext>
            </a:extLst>
          </p:cNvPr>
          <p:cNvSpPr txBox="1">
            <a:spLocks/>
          </p:cNvSpPr>
          <p:nvPr/>
        </p:nvSpPr>
        <p:spPr>
          <a:xfrm>
            <a:off x="6092824" y="2097088"/>
            <a:ext cx="4954587" cy="41423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a:lstStyle>
          <a:p>
            <a:r>
              <a:rPr lang="ja-JP" altLang="en-US" sz="3200" dirty="0"/>
              <a:t>コンストラクタ</a:t>
            </a:r>
            <a:endParaRPr lang="en-US" altLang="ja-JP" sz="3200" dirty="0"/>
          </a:p>
          <a:p>
            <a:r>
              <a:rPr lang="ja-JP" altLang="en-US" sz="3200" dirty="0"/>
              <a:t>インスタンス</a:t>
            </a:r>
            <a:endParaRPr lang="en-US" altLang="ja-JP" sz="3200" dirty="0"/>
          </a:p>
          <a:p>
            <a:r>
              <a:rPr lang="ja-JP" altLang="en-US" sz="3200" dirty="0"/>
              <a:t>オーバーライド</a:t>
            </a:r>
            <a:endParaRPr lang="en-US" altLang="ja-JP" sz="3200" dirty="0"/>
          </a:p>
          <a:p>
            <a:r>
              <a:rPr lang="ja-JP" altLang="en-US" sz="3200" dirty="0"/>
              <a:t>オーバーロード</a:t>
            </a:r>
            <a:endParaRPr lang="en-US" altLang="ja-JP" sz="3200" dirty="0"/>
          </a:p>
          <a:p>
            <a:r>
              <a:rPr lang="ja-JP" altLang="en-US" sz="3200" dirty="0"/>
              <a:t>インターフェース</a:t>
            </a:r>
            <a:endParaRPr lang="en-US" altLang="ja-JP" sz="3200" dirty="0"/>
          </a:p>
          <a:p>
            <a:r>
              <a:rPr lang="ja-JP" altLang="en-US" sz="3200" dirty="0"/>
              <a:t>抽象メソッド</a:t>
            </a:r>
            <a:r>
              <a:rPr lang="en-US" altLang="ja-JP" sz="3200" dirty="0"/>
              <a:t>… etc.</a:t>
            </a:r>
          </a:p>
          <a:p>
            <a:endParaRPr lang="en-US" altLang="ja-JP" sz="3200" dirty="0"/>
          </a:p>
          <a:p>
            <a:endParaRPr lang="en-US" altLang="ja-JP" dirty="0"/>
          </a:p>
        </p:txBody>
      </p:sp>
    </p:spTree>
    <p:extLst>
      <p:ext uri="{BB962C8B-B14F-4D97-AF65-F5344CB8AC3E}">
        <p14:creationId xmlns:p14="http://schemas.microsoft.com/office/powerpoint/2010/main" val="7922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24B02-FA26-4709-A9C5-D1DD9983D750}"/>
              </a:ext>
            </a:extLst>
          </p:cNvPr>
          <p:cNvSpPr>
            <a:spLocks noGrp="1"/>
          </p:cNvSpPr>
          <p:nvPr>
            <p:ph type="title"/>
          </p:nvPr>
        </p:nvSpPr>
        <p:spPr/>
        <p:txBody>
          <a:bodyPr/>
          <a:lstStyle/>
          <a:p>
            <a:pPr algn="ctr"/>
            <a:r>
              <a:rPr kumimoji="1" lang="ja-JP" altLang="en-US" dirty="0"/>
              <a:t>多いのでとりあえず最初に覚えるもの</a:t>
            </a:r>
          </a:p>
        </p:txBody>
      </p:sp>
      <p:sp>
        <p:nvSpPr>
          <p:cNvPr id="3" name="コンテンツ プレースホルダー 2">
            <a:extLst>
              <a:ext uri="{FF2B5EF4-FFF2-40B4-BE49-F238E27FC236}">
                <a16:creationId xmlns:a16="http://schemas.microsoft.com/office/drawing/2014/main" id="{39B1CF53-D24D-4AC9-A28A-0DCE37E1D7D7}"/>
              </a:ext>
            </a:extLst>
          </p:cNvPr>
          <p:cNvSpPr>
            <a:spLocks noGrp="1"/>
          </p:cNvSpPr>
          <p:nvPr>
            <p:ph idx="1"/>
          </p:nvPr>
        </p:nvSpPr>
        <p:spPr>
          <a:xfrm>
            <a:off x="1141413" y="2097088"/>
            <a:ext cx="9905998" cy="4142394"/>
          </a:xfrm>
        </p:spPr>
        <p:txBody>
          <a:bodyPr>
            <a:normAutofit lnSpcReduction="10000"/>
          </a:bodyPr>
          <a:lstStyle/>
          <a:p>
            <a:r>
              <a:rPr kumimoji="1" lang="ja-JP" altLang="en-US" sz="3200" dirty="0"/>
              <a:t>クラス</a:t>
            </a:r>
            <a:endParaRPr kumimoji="1" lang="en-US" altLang="ja-JP" sz="3200" dirty="0"/>
          </a:p>
          <a:p>
            <a:r>
              <a:rPr kumimoji="1" lang="ja-JP" altLang="en-US" sz="3200" dirty="0"/>
              <a:t>変数</a:t>
            </a:r>
            <a:endParaRPr kumimoji="1" lang="en-US" altLang="ja-JP" sz="3200" dirty="0"/>
          </a:p>
          <a:p>
            <a:r>
              <a:rPr lang="ja-JP" altLang="en-US" sz="3200" dirty="0"/>
              <a:t>メソッド（関数）</a:t>
            </a:r>
            <a:endParaRPr lang="en-US" altLang="ja-JP" sz="3200" dirty="0"/>
          </a:p>
          <a:p>
            <a:r>
              <a:rPr kumimoji="1" lang="ja-JP" altLang="en-US" sz="3200" dirty="0"/>
              <a:t>代入</a:t>
            </a:r>
            <a:endParaRPr kumimoji="1" lang="en-US" altLang="ja-JP" sz="3200" dirty="0"/>
          </a:p>
          <a:p>
            <a:r>
              <a:rPr lang="ja-JP" altLang="en-US" sz="3200" dirty="0"/>
              <a:t>型</a:t>
            </a:r>
            <a:endParaRPr lang="en-US" altLang="ja-JP" sz="3200" dirty="0"/>
          </a:p>
          <a:p>
            <a:r>
              <a:rPr lang="ja-JP" altLang="en-US" sz="3200" dirty="0"/>
              <a:t>引数</a:t>
            </a:r>
            <a:endParaRPr lang="en-US" altLang="ja-JP" sz="3200" dirty="0"/>
          </a:p>
        </p:txBody>
      </p:sp>
    </p:spTree>
    <p:extLst>
      <p:ext uri="{BB962C8B-B14F-4D97-AF65-F5344CB8AC3E}">
        <p14:creationId xmlns:p14="http://schemas.microsoft.com/office/powerpoint/2010/main" val="240607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04C5B-DECB-4A0D-8D33-BA5D9A15E2A2}"/>
              </a:ext>
            </a:extLst>
          </p:cNvPr>
          <p:cNvSpPr>
            <a:spLocks noGrp="1"/>
          </p:cNvSpPr>
          <p:nvPr>
            <p:ph type="title"/>
          </p:nvPr>
        </p:nvSpPr>
        <p:spPr>
          <a:xfrm>
            <a:off x="1141413" y="618518"/>
            <a:ext cx="9905998" cy="1029127"/>
          </a:xfrm>
        </p:spPr>
        <p:txBody>
          <a:bodyPr/>
          <a:lstStyle/>
          <a:p>
            <a:pPr algn="ctr"/>
            <a:r>
              <a:rPr kumimoji="1" lang="ja-JP" altLang="en-US" dirty="0"/>
              <a:t>プログラミングで大切なこと</a:t>
            </a:r>
          </a:p>
        </p:txBody>
      </p:sp>
      <p:sp>
        <p:nvSpPr>
          <p:cNvPr id="3" name="コンテンツ プレースホルダー 2">
            <a:extLst>
              <a:ext uri="{FF2B5EF4-FFF2-40B4-BE49-F238E27FC236}">
                <a16:creationId xmlns:a16="http://schemas.microsoft.com/office/drawing/2014/main" id="{20002649-6507-4793-A1D0-3D9FD2091E5F}"/>
              </a:ext>
            </a:extLst>
          </p:cNvPr>
          <p:cNvSpPr>
            <a:spLocks noGrp="1"/>
          </p:cNvSpPr>
          <p:nvPr>
            <p:ph idx="1"/>
          </p:nvPr>
        </p:nvSpPr>
        <p:spPr>
          <a:xfrm>
            <a:off x="1141412" y="1647644"/>
            <a:ext cx="9905999" cy="4591837"/>
          </a:xfrm>
        </p:spPr>
        <p:txBody>
          <a:bodyPr>
            <a:normAutofit fontScale="85000" lnSpcReduction="10000"/>
          </a:bodyPr>
          <a:lstStyle/>
          <a:p>
            <a:r>
              <a:rPr kumimoji="1" lang="ja-JP" altLang="en-US" dirty="0"/>
              <a:t>ググる、調べる能力を付ける</a:t>
            </a:r>
            <a:endParaRPr lang="en-US" altLang="ja-JP" dirty="0"/>
          </a:p>
          <a:p>
            <a:pPr lvl="1"/>
            <a:r>
              <a:rPr kumimoji="1" lang="ja-JP" altLang="en-US" dirty="0"/>
              <a:t>実際開発してみると大半の時間は調べものだったりする</a:t>
            </a:r>
            <a:r>
              <a:rPr lang="ja-JP" altLang="en-US" dirty="0"/>
              <a:t>。特に初めて使う言語やライブラリなんかはマジで調べないと何もできない。</a:t>
            </a:r>
            <a:endParaRPr kumimoji="1" lang="en-US" altLang="ja-JP" dirty="0"/>
          </a:p>
          <a:p>
            <a:r>
              <a:rPr lang="ja-JP" altLang="en-US" dirty="0"/>
              <a:t>脳死コピペは基本厳禁</a:t>
            </a:r>
            <a:endParaRPr lang="en-US" altLang="ja-JP" dirty="0"/>
          </a:p>
          <a:p>
            <a:pPr lvl="1"/>
            <a:r>
              <a:rPr lang="ja-JP" altLang="en-US" dirty="0"/>
              <a:t>コピペ楽だよね。すごくよくわかる。でもどう動いてるかもわからないままコピペすると後々痛い目見るから本当にやめようね。解説をしっかり読んで理解して使いましょう。お兄さんとの約束だよ。</a:t>
            </a:r>
            <a:endParaRPr lang="en-US" altLang="ja-JP" dirty="0"/>
          </a:p>
          <a:p>
            <a:pPr lvl="1"/>
            <a:r>
              <a:rPr lang="ja-JP" altLang="en-US" dirty="0"/>
              <a:t>出来れば公式のリファレンスマニュアルとかドキュメンテーションとかを読んで</a:t>
            </a:r>
            <a:r>
              <a:rPr lang="ja-JP" altLang="en-US"/>
              <a:t>ほしい。難しく</a:t>
            </a:r>
            <a:r>
              <a:rPr lang="ja-JP" altLang="en-US" dirty="0"/>
              <a:t>感じるかもしれないけど身につくレベルが個人的に違うと思う。いやマジで（体験談）。</a:t>
            </a:r>
            <a:endParaRPr lang="en-US" altLang="ja-JP" dirty="0"/>
          </a:p>
          <a:p>
            <a:r>
              <a:rPr lang="ja-JP" altLang="en-US" dirty="0"/>
              <a:t>コメント（プログラムの説明）を書く</a:t>
            </a:r>
            <a:endParaRPr lang="en-US" altLang="ja-JP" dirty="0"/>
          </a:p>
          <a:p>
            <a:pPr lvl="1"/>
            <a:r>
              <a:rPr lang="ja-JP" altLang="en-US" dirty="0"/>
              <a:t>一人で開発してる時は、どこがどう動いてるか自分で把握してるから問題ないかもしれないけど、これが複数人での開発だと、どこで何をしてるか分かるのにまあ時間が掛かる掛かる。まあ自分の場合普通に忘れるから書いとかないと後悔するだけなんだけど。</a:t>
            </a:r>
            <a:endParaRPr lang="en-US" altLang="ja-JP" dirty="0"/>
          </a:p>
          <a:p>
            <a:pPr lvl="1"/>
            <a:r>
              <a:rPr lang="ja-JP" altLang="en-US" dirty="0"/>
              <a:t>自分のためにも他の人のためにも、軽くていいから少しは書いておこうね。</a:t>
            </a:r>
            <a:endParaRPr lang="en-US" altLang="ja-JP" dirty="0"/>
          </a:p>
          <a:p>
            <a:endParaRPr kumimoji="1" lang="ja-JP" altLang="en-US" dirty="0"/>
          </a:p>
        </p:txBody>
      </p:sp>
    </p:spTree>
    <p:extLst>
      <p:ext uri="{BB962C8B-B14F-4D97-AF65-F5344CB8AC3E}">
        <p14:creationId xmlns:p14="http://schemas.microsoft.com/office/powerpoint/2010/main" val="359665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04C5B-DECB-4A0D-8D33-BA5D9A15E2A2}"/>
              </a:ext>
            </a:extLst>
          </p:cNvPr>
          <p:cNvSpPr>
            <a:spLocks noGrp="1"/>
          </p:cNvSpPr>
          <p:nvPr>
            <p:ph type="title"/>
          </p:nvPr>
        </p:nvSpPr>
        <p:spPr>
          <a:xfrm>
            <a:off x="1141413" y="618518"/>
            <a:ext cx="9905998" cy="1029127"/>
          </a:xfrm>
        </p:spPr>
        <p:txBody>
          <a:bodyPr/>
          <a:lstStyle/>
          <a:p>
            <a:pPr algn="ctr"/>
            <a:r>
              <a:rPr kumimoji="1" lang="ja-JP" altLang="en-US" dirty="0"/>
              <a:t>プログラミングで大切なこと</a:t>
            </a:r>
          </a:p>
        </p:txBody>
      </p:sp>
      <p:sp>
        <p:nvSpPr>
          <p:cNvPr id="3" name="コンテンツ プレースホルダー 2">
            <a:extLst>
              <a:ext uri="{FF2B5EF4-FFF2-40B4-BE49-F238E27FC236}">
                <a16:creationId xmlns:a16="http://schemas.microsoft.com/office/drawing/2014/main" id="{20002649-6507-4793-A1D0-3D9FD2091E5F}"/>
              </a:ext>
            </a:extLst>
          </p:cNvPr>
          <p:cNvSpPr>
            <a:spLocks noGrp="1"/>
          </p:cNvSpPr>
          <p:nvPr>
            <p:ph idx="1"/>
          </p:nvPr>
        </p:nvSpPr>
        <p:spPr>
          <a:xfrm>
            <a:off x="1141412" y="1647644"/>
            <a:ext cx="9905999" cy="4591837"/>
          </a:xfrm>
        </p:spPr>
        <p:txBody>
          <a:bodyPr>
            <a:normAutofit/>
          </a:bodyPr>
          <a:lstStyle/>
          <a:p>
            <a:r>
              <a:rPr kumimoji="1" lang="ja-JP" altLang="en-US" sz="4400" dirty="0"/>
              <a:t>とりあえず書く</a:t>
            </a:r>
            <a:endParaRPr kumimoji="1" lang="en-US" altLang="ja-JP" sz="4400" dirty="0"/>
          </a:p>
          <a:p>
            <a:pPr lvl="1"/>
            <a:r>
              <a:rPr lang="ja-JP" altLang="en-US" dirty="0"/>
              <a:t>書かなきゃわからないし失敗して覚えることも多い。最初はとりあえず何でもいいから書くこと。どこの世界でも行動が全てです。</a:t>
            </a:r>
            <a:endParaRPr lang="en-US" altLang="ja-JP" dirty="0"/>
          </a:p>
          <a:p>
            <a:pPr lvl="1"/>
            <a:r>
              <a:rPr lang="ja-JP" altLang="en-US" dirty="0"/>
              <a:t>といっても何でもいいから書けと言われても実際課題とか出ないと特にやりたいことがなかったりするのが現実。自分で講座サイトとかで課題を見つけてきたりしてやったりとかしてもいいかも。後はソートプログラムを自力実装とか。ソートアルゴリズムは山ほどあるので好きなのを選んで書いてみるといい。ソート速度をひたすら求めたりしてもいいかもしれない。</a:t>
            </a:r>
            <a:r>
              <a:rPr lang="ja-JP" altLang="en-US" sz="1100" dirty="0">
                <a:solidFill>
                  <a:schemeClr val="bg2">
                    <a:lumMod val="20000"/>
                    <a:lumOff val="80000"/>
                  </a:schemeClr>
                </a:solidFill>
              </a:rPr>
              <a:t>まあ俺はめんどくさいからやらないけど。</a:t>
            </a:r>
            <a:endParaRPr lang="en-US" altLang="ja-JP" dirty="0">
              <a:solidFill>
                <a:schemeClr val="bg2">
                  <a:lumMod val="20000"/>
                  <a:lumOff val="80000"/>
                </a:schemeClr>
              </a:solidFill>
            </a:endParaRPr>
          </a:p>
        </p:txBody>
      </p:sp>
    </p:spTree>
    <p:extLst>
      <p:ext uri="{BB962C8B-B14F-4D97-AF65-F5344CB8AC3E}">
        <p14:creationId xmlns:p14="http://schemas.microsoft.com/office/powerpoint/2010/main" val="4276556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260</TotalTime>
  <Words>861</Words>
  <Application>Microsoft Office PowerPoint</Application>
  <PresentationFormat>ワイド画面</PresentationFormat>
  <Paragraphs>73</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ＭＳ Ｐゴシック</vt:lpstr>
      <vt:lpstr>Arial</vt:lpstr>
      <vt:lpstr>Tw Cen MT</vt:lpstr>
      <vt:lpstr>回路</vt:lpstr>
      <vt:lpstr>ゼロから始める適当C#講座 </vt:lpstr>
      <vt:lpstr>そもそも「C#」って何？</vt:lpstr>
      <vt:lpstr>いや「.NET Framework」って何？</vt:lpstr>
      <vt:lpstr>じゃあ「オブジェクト指向」は？</vt:lpstr>
      <vt:lpstr>オブジェクト指向三銃士三大要素を連れてきたよ</vt:lpstr>
      <vt:lpstr>プログラミングで覚えるべきもの</vt:lpstr>
      <vt:lpstr>多いのでとりあえず最初に覚えるもの</vt:lpstr>
      <vt:lpstr>プログラミングで大切なこと</vt:lpstr>
      <vt:lpstr>プログラミングで大切なこと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ゼロから始める適当C#講座 </dc:title>
  <dc:creator>須藤 水貴(zeal19410246)</dc:creator>
  <cp:lastModifiedBy>須藤 水貴(zeal19410246)</cp:lastModifiedBy>
  <cp:revision>21</cp:revision>
  <dcterms:created xsi:type="dcterms:W3CDTF">2021-04-01T03:10:20Z</dcterms:created>
  <dcterms:modified xsi:type="dcterms:W3CDTF">2021-04-02T02:48:32Z</dcterms:modified>
</cp:coreProperties>
</file>