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88" r:id="rId3"/>
    <p:sldId id="292" r:id="rId4"/>
    <p:sldId id="29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80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8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5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1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271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7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6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8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5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75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3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66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95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9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AB03-70D4-45B4-A6EE-915CBB3D6A3D}" type="datetimeFigureOut">
              <a:rPr kumimoji="1" lang="ja-JP" altLang="en-US" smtClean="0"/>
              <a:t>2021/6/5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9F96-5110-44B5-A76A-CE9EB7A74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25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009FC-E1E6-4DBA-BC71-A457AD79F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開発用仕様書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9E04FC-4BAD-43BF-9167-48978E0D1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学校開発からの抜粋</a:t>
            </a:r>
          </a:p>
        </p:txBody>
      </p:sp>
    </p:spTree>
    <p:extLst>
      <p:ext uri="{BB962C8B-B14F-4D97-AF65-F5344CB8AC3E}">
        <p14:creationId xmlns:p14="http://schemas.microsoft.com/office/powerpoint/2010/main" val="177980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B9455-F8A5-4A15-807E-875C5D7C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</a:t>
            </a:r>
            <a:r>
              <a:rPr kumimoji="1" lang="ja-JP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及び</a:t>
            </a:r>
            <a:r>
              <a:rPr kumimoji="1" lang="en-US" altLang="ja-JP" cap="none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</a:t>
            </a:r>
            <a:r>
              <a:rPr kumimoji="1" lang="ja-JP" alt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の使用マニュアル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E0D37E-D52E-417F-AEED-14AEC38AC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8362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の基本操作について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主な操作は「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Clone(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クローン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（プル）、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（フェッチ）、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（コミット）、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Push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（プッシュ）、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（プルリクエスト）、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Merge(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マージ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」の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種類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は初めてリモートリポジトリをコピーする時の事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はリモートリポジトリ内の変更を自分のところへコピーすること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(Fetch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を同時に行う）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はリモートリポジトリ内の変更部分を取得してくる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は自分で変更した部分を一つの区切りとして確定させる事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は確定した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を送信して、リモートリポジトリへ反映させる事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は、プロジェクトのオーナー等に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するための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作業のお願い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は、別のブランチ同士のソースコードを合わせたり、コンフリクト（衝突）が発生した場所の修正等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8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19DA9D-98C4-410A-B6E2-994BBCA07496}"/>
              </a:ext>
            </a:extLst>
          </p:cNvPr>
          <p:cNvSpPr/>
          <p:nvPr/>
        </p:nvSpPr>
        <p:spPr>
          <a:xfrm>
            <a:off x="2717592" y="137507"/>
            <a:ext cx="675681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用語の解説</a:t>
            </a:r>
            <a:endParaRPr lang="en-US" altLang="ja-JP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ja-JP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ranch</a:t>
            </a:r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（ブランチ）編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CA0F4A7-DACA-4926-9E14-CE261AA7243D}"/>
              </a:ext>
            </a:extLst>
          </p:cNvPr>
          <p:cNvSpPr/>
          <p:nvPr/>
        </p:nvSpPr>
        <p:spPr>
          <a:xfrm>
            <a:off x="1648692" y="3595264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5494730B-9B1D-4DF7-AAC5-72242F4ACC92}"/>
              </a:ext>
            </a:extLst>
          </p:cNvPr>
          <p:cNvSpPr/>
          <p:nvPr/>
        </p:nvSpPr>
        <p:spPr>
          <a:xfrm>
            <a:off x="2826328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E932AD3-FC99-43A9-B2DB-E508E953AF46}"/>
              </a:ext>
            </a:extLst>
          </p:cNvPr>
          <p:cNvSpPr/>
          <p:nvPr/>
        </p:nvSpPr>
        <p:spPr>
          <a:xfrm>
            <a:off x="2826328" y="5664111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future1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366C0AF-D432-4AB0-A27D-2156997F2148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415146" y="4713366"/>
            <a:ext cx="0" cy="950745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2B98A02B-6DD8-4EBC-8A46-ED0AEB75E6FE}"/>
              </a:ext>
            </a:extLst>
          </p:cNvPr>
          <p:cNvCxnSpPr>
            <a:cxnSpLocks/>
            <a:stCxn id="39" idx="3"/>
            <a:endCxn id="111" idx="1"/>
          </p:cNvCxnSpPr>
          <p:nvPr/>
        </p:nvCxnSpPr>
        <p:spPr>
          <a:xfrm>
            <a:off x="2826328" y="3823864"/>
            <a:ext cx="6371707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92C2108-7EC0-46DB-86A5-D1A8EAC653D9}"/>
              </a:ext>
            </a:extLst>
          </p:cNvPr>
          <p:cNvSpPr/>
          <p:nvPr/>
        </p:nvSpPr>
        <p:spPr>
          <a:xfrm>
            <a:off x="4727172" y="5043788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future2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280BB88-AA70-4AB0-8683-FE356FF67637}"/>
              </a:ext>
            </a:extLst>
          </p:cNvPr>
          <p:cNvCxnSpPr>
            <a:cxnSpLocks/>
            <a:stCxn id="39" idx="2"/>
            <a:endCxn id="50" idx="1"/>
          </p:cNvCxnSpPr>
          <p:nvPr/>
        </p:nvCxnSpPr>
        <p:spPr>
          <a:xfrm>
            <a:off x="2237510" y="4052464"/>
            <a:ext cx="588818" cy="43230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106835BF-0728-45B8-A79C-A7D7BBC44276}"/>
              </a:ext>
            </a:extLst>
          </p:cNvPr>
          <p:cNvSpPr/>
          <p:nvPr/>
        </p:nvSpPr>
        <p:spPr>
          <a:xfrm>
            <a:off x="4727172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599D2D2-D9D8-4DA4-85BF-678EA040F375}"/>
              </a:ext>
            </a:extLst>
          </p:cNvPr>
          <p:cNvCxnSpPr>
            <a:cxnSpLocks/>
            <a:stCxn id="50" idx="3"/>
            <a:endCxn id="88" idx="1"/>
          </p:cNvCxnSpPr>
          <p:nvPr/>
        </p:nvCxnSpPr>
        <p:spPr>
          <a:xfrm>
            <a:off x="4003964" y="4484766"/>
            <a:ext cx="723208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0AAF547-02C5-4605-AD19-27F49FE10C56}"/>
              </a:ext>
            </a:extLst>
          </p:cNvPr>
          <p:cNvCxnSpPr>
            <a:cxnSpLocks/>
            <a:stCxn id="51" idx="3"/>
            <a:endCxn id="139" idx="1"/>
          </p:cNvCxnSpPr>
          <p:nvPr/>
        </p:nvCxnSpPr>
        <p:spPr>
          <a:xfrm>
            <a:off x="4003964" y="5892711"/>
            <a:ext cx="2254136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699EF7CB-D912-45F3-A8FE-136C6D9F9A25}"/>
              </a:ext>
            </a:extLst>
          </p:cNvPr>
          <p:cNvCxnSpPr>
            <a:cxnSpLocks/>
            <a:stCxn id="77" idx="3"/>
            <a:endCxn id="117" idx="1"/>
          </p:cNvCxnSpPr>
          <p:nvPr/>
        </p:nvCxnSpPr>
        <p:spPr>
          <a:xfrm>
            <a:off x="5904808" y="5272388"/>
            <a:ext cx="353292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E5B4ADDE-C312-4714-8A15-345B53313082}"/>
              </a:ext>
            </a:extLst>
          </p:cNvPr>
          <p:cNvSpPr/>
          <p:nvPr/>
        </p:nvSpPr>
        <p:spPr>
          <a:xfrm>
            <a:off x="9198035" y="3595264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6104CC74-3ED9-438B-83AC-128105031E5F}"/>
              </a:ext>
            </a:extLst>
          </p:cNvPr>
          <p:cNvSpPr/>
          <p:nvPr/>
        </p:nvSpPr>
        <p:spPr>
          <a:xfrm>
            <a:off x="6258100" y="5043788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</a:t>
            </a:r>
            <a:r>
              <a:rPr kumimoji="1" lang="en-US" altLang="ja-JP" dirty="0"/>
              <a:t>uture2</a:t>
            </a:r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D431A2C0-A833-4FCF-BD97-357368B93DD8}"/>
              </a:ext>
            </a:extLst>
          </p:cNvPr>
          <p:cNvSpPr/>
          <p:nvPr/>
        </p:nvSpPr>
        <p:spPr>
          <a:xfrm>
            <a:off x="6258100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19F1FE22-53A9-45A2-9AF3-5812F986B31E}"/>
              </a:ext>
            </a:extLst>
          </p:cNvPr>
          <p:cNvCxnSpPr>
            <a:cxnSpLocks/>
            <a:stCxn id="117" idx="0"/>
            <a:endCxn id="126" idx="2"/>
          </p:cNvCxnSpPr>
          <p:nvPr/>
        </p:nvCxnSpPr>
        <p:spPr>
          <a:xfrm flipV="1">
            <a:off x="6846918" y="4713366"/>
            <a:ext cx="0" cy="33042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FB929C9-3B43-4F37-9EE2-B4FF8D0D7AD8}"/>
              </a:ext>
            </a:extLst>
          </p:cNvPr>
          <p:cNvCxnSpPr>
            <a:cxnSpLocks/>
            <a:stCxn id="88" idx="3"/>
            <a:endCxn id="126" idx="1"/>
          </p:cNvCxnSpPr>
          <p:nvPr/>
        </p:nvCxnSpPr>
        <p:spPr>
          <a:xfrm>
            <a:off x="5904808" y="4484766"/>
            <a:ext cx="353292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DC1B1975-7CF1-47A5-9614-1017BBF82D71}"/>
              </a:ext>
            </a:extLst>
          </p:cNvPr>
          <p:cNvCxnSpPr>
            <a:cxnSpLocks/>
            <a:stCxn id="88" idx="2"/>
            <a:endCxn id="77" idx="0"/>
          </p:cNvCxnSpPr>
          <p:nvPr/>
        </p:nvCxnSpPr>
        <p:spPr>
          <a:xfrm>
            <a:off x="5315990" y="4713366"/>
            <a:ext cx="0" cy="33042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1F2EA3C1-F94C-4D8F-9EF3-F2588937877C}"/>
              </a:ext>
            </a:extLst>
          </p:cNvPr>
          <p:cNvSpPr/>
          <p:nvPr/>
        </p:nvSpPr>
        <p:spPr>
          <a:xfrm>
            <a:off x="8020399" y="4256166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</a:t>
            </a:r>
            <a:endParaRPr kumimoji="1" lang="ja-JP" altLang="en-US" dirty="0"/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662E085E-5B95-40E2-99B4-63FD4048B76B}"/>
              </a:ext>
            </a:extLst>
          </p:cNvPr>
          <p:cNvCxnSpPr>
            <a:cxnSpLocks/>
            <a:stCxn id="126" idx="3"/>
            <a:endCxn id="135" idx="1"/>
          </p:cNvCxnSpPr>
          <p:nvPr/>
        </p:nvCxnSpPr>
        <p:spPr>
          <a:xfrm>
            <a:off x="7435736" y="4484766"/>
            <a:ext cx="584663" cy="0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9" name="四角形: 角を丸くする 138">
            <a:extLst>
              <a:ext uri="{FF2B5EF4-FFF2-40B4-BE49-F238E27FC236}">
                <a16:creationId xmlns:a16="http://schemas.microsoft.com/office/drawing/2014/main" id="{B1B9A754-BF0E-4CD5-A82C-8C14DA18CC7B}"/>
              </a:ext>
            </a:extLst>
          </p:cNvPr>
          <p:cNvSpPr/>
          <p:nvPr/>
        </p:nvSpPr>
        <p:spPr>
          <a:xfrm>
            <a:off x="6258100" y="5664111"/>
            <a:ext cx="1177636" cy="4572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future1</a:t>
            </a:r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16182E41-49D3-4CCE-A523-45D35FE448D4}"/>
              </a:ext>
            </a:extLst>
          </p:cNvPr>
          <p:cNvCxnSpPr>
            <a:cxnSpLocks/>
            <a:stCxn id="139" idx="3"/>
            <a:endCxn id="135" idx="2"/>
          </p:cNvCxnSpPr>
          <p:nvPr/>
        </p:nvCxnSpPr>
        <p:spPr>
          <a:xfrm flipV="1">
            <a:off x="7435736" y="4713366"/>
            <a:ext cx="1173481" cy="1179345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E6A27E8A-D550-422F-9688-1341BC523515}"/>
              </a:ext>
            </a:extLst>
          </p:cNvPr>
          <p:cNvCxnSpPr>
            <a:cxnSpLocks/>
            <a:stCxn id="135" idx="3"/>
            <a:endCxn id="111" idx="2"/>
          </p:cNvCxnSpPr>
          <p:nvPr/>
        </p:nvCxnSpPr>
        <p:spPr>
          <a:xfrm flipV="1">
            <a:off x="9198035" y="4052464"/>
            <a:ext cx="588818" cy="432302"/>
          </a:xfrm>
          <a:prstGeom prst="straightConnector1">
            <a:avLst/>
          </a:prstGeom>
          <a:ln w="76200">
            <a:solidFill>
              <a:srgbClr val="A262D0">
                <a:alpha val="74902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4" name="吹き出し: 円形 183">
            <a:extLst>
              <a:ext uri="{FF2B5EF4-FFF2-40B4-BE49-F238E27FC236}">
                <a16:creationId xmlns:a16="http://schemas.microsoft.com/office/drawing/2014/main" id="{383D52B6-AD42-4EF7-93E0-52C5744EAF5B}"/>
              </a:ext>
            </a:extLst>
          </p:cNvPr>
          <p:cNvSpPr/>
          <p:nvPr/>
        </p:nvSpPr>
        <p:spPr>
          <a:xfrm>
            <a:off x="284018" y="1650105"/>
            <a:ext cx="4222866" cy="1181467"/>
          </a:xfrm>
          <a:prstGeom prst="wedgeEllipseCallout">
            <a:avLst>
              <a:gd name="adj1" fmla="val 9088"/>
              <a:gd name="adj2" fmla="val 77275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新しい機能を作る度にブランチを増やし、前のバージョンを残しながら開発する方法</a:t>
            </a:r>
            <a:endParaRPr kumimoji="1" lang="ja-JP" altLang="en-US" dirty="0"/>
          </a:p>
        </p:txBody>
      </p:sp>
      <p:sp>
        <p:nvSpPr>
          <p:cNvPr id="185" name="吹き出し: 円形 184">
            <a:extLst>
              <a:ext uri="{FF2B5EF4-FFF2-40B4-BE49-F238E27FC236}">
                <a16:creationId xmlns:a16="http://schemas.microsoft.com/office/drawing/2014/main" id="{E3D4B2D6-85C2-44B3-9544-A80FA0F1C05E}"/>
              </a:ext>
            </a:extLst>
          </p:cNvPr>
          <p:cNvSpPr/>
          <p:nvPr/>
        </p:nvSpPr>
        <p:spPr>
          <a:xfrm>
            <a:off x="7728067" y="5588767"/>
            <a:ext cx="4222866" cy="1065085"/>
          </a:xfrm>
          <a:prstGeom prst="wedgeEllipseCallout">
            <a:avLst>
              <a:gd name="adj1" fmla="val -19847"/>
              <a:gd name="adj2" fmla="val -9733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重大なバグが発生しても前のブランチに戻せばいい</a:t>
            </a:r>
          </a:p>
        </p:txBody>
      </p:sp>
      <p:sp>
        <p:nvSpPr>
          <p:cNvPr id="186" name="吹き出し: 円形 185">
            <a:extLst>
              <a:ext uri="{FF2B5EF4-FFF2-40B4-BE49-F238E27FC236}">
                <a16:creationId xmlns:a16="http://schemas.microsoft.com/office/drawing/2014/main" id="{6A8DD4A6-398D-469E-B86F-A1B3E80A0A49}"/>
              </a:ext>
            </a:extLst>
          </p:cNvPr>
          <p:cNvSpPr/>
          <p:nvPr/>
        </p:nvSpPr>
        <p:spPr>
          <a:xfrm>
            <a:off x="4054533" y="2386809"/>
            <a:ext cx="4082934" cy="1065085"/>
          </a:xfrm>
          <a:prstGeom prst="wedgeEllipseCallout">
            <a:avLst>
              <a:gd name="adj1" fmla="val -36286"/>
              <a:gd name="adj2" fmla="val 6266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開発する時は基本</a:t>
            </a:r>
            <a:r>
              <a:rPr kumimoji="1" lang="en-US" altLang="ja-JP" dirty="0"/>
              <a:t>develop</a:t>
            </a:r>
            <a:r>
              <a:rPr kumimoji="1" lang="ja-JP" altLang="en-US" dirty="0"/>
              <a:t>ブランチに</a:t>
            </a:r>
            <a:r>
              <a:rPr kumimoji="1" lang="en-US" altLang="ja-JP" dirty="0"/>
              <a:t>Merge</a:t>
            </a:r>
            <a:r>
              <a:rPr kumimoji="1" lang="ja-JP" altLang="en-US" dirty="0"/>
              <a:t>していく</a:t>
            </a:r>
          </a:p>
        </p:txBody>
      </p:sp>
    </p:spTree>
    <p:extLst>
      <p:ext uri="{BB962C8B-B14F-4D97-AF65-F5344CB8AC3E}">
        <p14:creationId xmlns:p14="http://schemas.microsoft.com/office/powerpoint/2010/main" val="237923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0ED34E-2167-4697-A186-84031AEC256F}"/>
              </a:ext>
            </a:extLst>
          </p:cNvPr>
          <p:cNvSpPr/>
          <p:nvPr/>
        </p:nvSpPr>
        <p:spPr>
          <a:xfrm>
            <a:off x="4333369" y="3856341"/>
            <a:ext cx="3525255" cy="18047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 anchorCtr="0"/>
          <a:lstStyle/>
          <a:p>
            <a:pPr algn="ctr"/>
            <a:r>
              <a:rPr lang="en-US" altLang="ja-JP" dirty="0"/>
              <a:t>Git</a:t>
            </a:r>
            <a:r>
              <a:rPr lang="ja-JP" altLang="en-US" dirty="0"/>
              <a:t>のインストールされた</a:t>
            </a:r>
            <a:endParaRPr lang="en-US" altLang="ja-JP" dirty="0"/>
          </a:p>
          <a:p>
            <a:pPr algn="ctr"/>
            <a:r>
              <a:rPr kumimoji="1" lang="ja-JP" altLang="en-US" dirty="0"/>
              <a:t>個人</a:t>
            </a:r>
            <a:r>
              <a:rPr kumimoji="1" lang="en-US" altLang="ja-JP" dirty="0"/>
              <a:t>PC</a:t>
            </a:r>
            <a:r>
              <a:rPr lang="ja-JP" altLang="en-US" dirty="0"/>
              <a:t>等の開発環境</a:t>
            </a:r>
            <a:endParaRPr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5FBC49-579E-4BC4-8BB3-FB3B1E75A2FB}"/>
              </a:ext>
            </a:extLst>
          </p:cNvPr>
          <p:cNvSpPr/>
          <p:nvPr/>
        </p:nvSpPr>
        <p:spPr>
          <a:xfrm>
            <a:off x="4333369" y="1196927"/>
            <a:ext cx="3525255" cy="143415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GitHub</a:t>
            </a:r>
            <a:r>
              <a:rPr kumimoji="1" lang="ja-JP" altLang="en-US" dirty="0"/>
              <a:t>等のホスティングサービス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19DA9D-98C4-410A-B6E2-994BBCA07496}"/>
              </a:ext>
            </a:extLst>
          </p:cNvPr>
          <p:cNvSpPr/>
          <p:nvPr/>
        </p:nvSpPr>
        <p:spPr>
          <a:xfrm>
            <a:off x="2717592" y="137507"/>
            <a:ext cx="675681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でのサイクル</a:t>
            </a:r>
            <a:endParaRPr lang="ja-JP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495D5D-A384-4078-A7FB-B13A662E9461}"/>
              </a:ext>
            </a:extLst>
          </p:cNvPr>
          <p:cNvSpPr/>
          <p:nvPr/>
        </p:nvSpPr>
        <p:spPr>
          <a:xfrm>
            <a:off x="4940964" y="1578076"/>
            <a:ext cx="2310063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リモートリポジトリ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808AFF-76CF-4599-A205-C67088A2525F}"/>
              </a:ext>
            </a:extLst>
          </p:cNvPr>
          <p:cNvSpPr/>
          <p:nvPr/>
        </p:nvSpPr>
        <p:spPr>
          <a:xfrm>
            <a:off x="4940964" y="4589024"/>
            <a:ext cx="2310063" cy="86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ローカルリポジトリ</a:t>
            </a:r>
            <a:endParaRPr kumimoji="1" lang="en-US" altLang="ja-JP" dirty="0"/>
          </a:p>
          <a:p>
            <a:pPr algn="ctr"/>
            <a:r>
              <a:rPr lang="ja-JP" altLang="en-US" dirty="0"/>
              <a:t>（リモートのコピー）</a:t>
            </a:r>
            <a:endParaRPr kumimoji="1" lang="ja-JP" altLang="en-US" dirty="0"/>
          </a:p>
        </p:txBody>
      </p:sp>
      <p:sp>
        <p:nvSpPr>
          <p:cNvPr id="112" name="矢印: 右カーブ 111">
            <a:extLst>
              <a:ext uri="{FF2B5EF4-FFF2-40B4-BE49-F238E27FC236}">
                <a16:creationId xmlns:a16="http://schemas.microsoft.com/office/drawing/2014/main" id="{CA8DA52D-B064-46F3-956E-FEEC81B2B33D}"/>
              </a:ext>
            </a:extLst>
          </p:cNvPr>
          <p:cNvSpPr/>
          <p:nvPr/>
        </p:nvSpPr>
        <p:spPr>
          <a:xfrm>
            <a:off x="3749404" y="1856256"/>
            <a:ext cx="1167925" cy="3456889"/>
          </a:xfrm>
          <a:prstGeom prst="curvedRightArrow">
            <a:avLst>
              <a:gd name="adj1" fmla="val 2165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4" name="矢印: 右カーブ 113">
            <a:extLst>
              <a:ext uri="{FF2B5EF4-FFF2-40B4-BE49-F238E27FC236}">
                <a16:creationId xmlns:a16="http://schemas.microsoft.com/office/drawing/2014/main" id="{92005B8F-6F0E-456C-BD18-83AF6115286B}"/>
              </a:ext>
            </a:extLst>
          </p:cNvPr>
          <p:cNvSpPr/>
          <p:nvPr/>
        </p:nvSpPr>
        <p:spPr>
          <a:xfrm rot="10800000">
            <a:off x="7251026" y="1662764"/>
            <a:ext cx="1167925" cy="3456888"/>
          </a:xfrm>
          <a:prstGeom prst="curvedRightArrow">
            <a:avLst>
              <a:gd name="adj1" fmla="val 2165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32852AD7-A374-4147-8A93-55164A47BFE3}"/>
              </a:ext>
            </a:extLst>
          </p:cNvPr>
          <p:cNvSpPr/>
          <p:nvPr/>
        </p:nvSpPr>
        <p:spPr>
          <a:xfrm>
            <a:off x="8275892" y="3270676"/>
            <a:ext cx="750654" cy="3292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P</a:t>
            </a:r>
            <a:r>
              <a:rPr kumimoji="1" lang="en-US" altLang="ja-JP" sz="2000" dirty="0">
                <a:solidFill>
                  <a:schemeClr val="tx1"/>
                </a:solidFill>
              </a:rPr>
              <a:t>ush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5F7C78C9-36F4-4F32-8FDA-F4E98B061DC0}"/>
              </a:ext>
            </a:extLst>
          </p:cNvPr>
          <p:cNvSpPr/>
          <p:nvPr/>
        </p:nvSpPr>
        <p:spPr>
          <a:xfrm>
            <a:off x="3179542" y="3264367"/>
            <a:ext cx="616857" cy="3292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Pull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8" name="矢印: 環状 117">
            <a:extLst>
              <a:ext uri="{FF2B5EF4-FFF2-40B4-BE49-F238E27FC236}">
                <a16:creationId xmlns:a16="http://schemas.microsoft.com/office/drawing/2014/main" id="{B6894010-F4F0-429B-92CD-440B9C446EE9}"/>
              </a:ext>
            </a:extLst>
          </p:cNvPr>
          <p:cNvSpPr/>
          <p:nvPr/>
        </p:nvSpPr>
        <p:spPr>
          <a:xfrm rot="7997925" flipH="1">
            <a:off x="5836112" y="5387409"/>
            <a:ext cx="519766" cy="5197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624377"/>
              <a:gd name="adj5" fmla="val 12500"/>
            </a:avLst>
          </a:prstGeom>
          <a:ln w="1587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816D8841-08AA-40DC-93F1-519D67D2339F}"/>
              </a:ext>
            </a:extLst>
          </p:cNvPr>
          <p:cNvSpPr/>
          <p:nvPr/>
        </p:nvSpPr>
        <p:spPr>
          <a:xfrm>
            <a:off x="5610893" y="5810718"/>
            <a:ext cx="970204" cy="3772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Commit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吹き出し: 円形 121">
            <a:extLst>
              <a:ext uri="{FF2B5EF4-FFF2-40B4-BE49-F238E27FC236}">
                <a16:creationId xmlns:a16="http://schemas.microsoft.com/office/drawing/2014/main" id="{3DCF5125-7BF7-489D-9308-DECD838ABD46}"/>
              </a:ext>
            </a:extLst>
          </p:cNvPr>
          <p:cNvSpPr/>
          <p:nvPr/>
        </p:nvSpPr>
        <p:spPr>
          <a:xfrm>
            <a:off x="7013401" y="5661073"/>
            <a:ext cx="4007024" cy="1080611"/>
          </a:xfrm>
          <a:prstGeom prst="wedgeEllipseCallout">
            <a:avLst>
              <a:gd name="adj1" fmla="val -56810"/>
              <a:gd name="adj2" fmla="val -2000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Commit</a:t>
            </a:r>
            <a:r>
              <a:rPr kumimoji="1" lang="ja-JP" altLang="en-US" dirty="0"/>
              <a:t>は基本</a:t>
            </a:r>
            <a:r>
              <a:rPr lang="ja-JP" altLang="en-US" dirty="0"/>
              <a:t>何回でもできるので、キリのいい所や一段落ごとにしておくと良い</a:t>
            </a:r>
            <a:endParaRPr kumimoji="1" lang="ja-JP" altLang="en-US" dirty="0"/>
          </a:p>
        </p:txBody>
      </p:sp>
      <p:sp>
        <p:nvSpPr>
          <p:cNvPr id="123" name="吹き出し: 円形 122">
            <a:extLst>
              <a:ext uri="{FF2B5EF4-FFF2-40B4-BE49-F238E27FC236}">
                <a16:creationId xmlns:a16="http://schemas.microsoft.com/office/drawing/2014/main" id="{7B42FB4C-9CF5-4421-8999-59263913F0B0}"/>
              </a:ext>
            </a:extLst>
          </p:cNvPr>
          <p:cNvSpPr/>
          <p:nvPr/>
        </p:nvSpPr>
        <p:spPr>
          <a:xfrm>
            <a:off x="8466219" y="3584700"/>
            <a:ext cx="3692700" cy="1932174"/>
          </a:xfrm>
          <a:prstGeom prst="wedgeEllipseCallout">
            <a:avLst>
              <a:gd name="adj1" fmla="val -43398"/>
              <a:gd name="adj2" fmla="val -4688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Push</a:t>
            </a:r>
            <a:r>
              <a:rPr kumimoji="1" lang="ja-JP" altLang="en-US" dirty="0"/>
              <a:t>は</a:t>
            </a:r>
            <a:r>
              <a:rPr lang="en-US" altLang="ja-JP" dirty="0"/>
              <a:t>C</a:t>
            </a:r>
            <a:r>
              <a:rPr kumimoji="1" lang="en-US" altLang="ja-JP" dirty="0"/>
              <a:t>ommit</a:t>
            </a:r>
            <a:r>
              <a:rPr kumimoji="1" lang="ja-JP" altLang="en-US" dirty="0"/>
              <a:t>された内容をステージングして送る。</a:t>
            </a:r>
            <a:r>
              <a:rPr lang="en-US" altLang="ja-JP" dirty="0"/>
              <a:t>Commit</a:t>
            </a:r>
            <a:r>
              <a:rPr lang="ja-JP" altLang="en-US" dirty="0"/>
              <a:t>されていなかったり、ステージングされていないと</a:t>
            </a:r>
            <a:r>
              <a:rPr lang="en-US" altLang="ja-JP" dirty="0"/>
              <a:t>Push</a:t>
            </a:r>
            <a:r>
              <a:rPr lang="ja-JP" altLang="en-US" dirty="0"/>
              <a:t>できないので注意</a:t>
            </a:r>
            <a:endParaRPr kumimoji="1" lang="en-US" altLang="ja-JP" dirty="0"/>
          </a:p>
        </p:txBody>
      </p:sp>
      <p:sp>
        <p:nvSpPr>
          <p:cNvPr id="124" name="吹き出し: 円形 123">
            <a:extLst>
              <a:ext uri="{FF2B5EF4-FFF2-40B4-BE49-F238E27FC236}">
                <a16:creationId xmlns:a16="http://schemas.microsoft.com/office/drawing/2014/main" id="{0842A90B-4D8B-4325-9A70-CBC36EC9013A}"/>
              </a:ext>
            </a:extLst>
          </p:cNvPr>
          <p:cNvSpPr/>
          <p:nvPr/>
        </p:nvSpPr>
        <p:spPr>
          <a:xfrm>
            <a:off x="756558" y="5516875"/>
            <a:ext cx="4184405" cy="1224809"/>
          </a:xfrm>
          <a:prstGeom prst="wedgeEllipseCallout">
            <a:avLst>
              <a:gd name="adj1" fmla="val 59473"/>
              <a:gd name="adj2" fmla="val -1160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Commit</a:t>
            </a:r>
            <a:r>
              <a:rPr kumimoji="1" lang="ja-JP" altLang="en-US" dirty="0"/>
              <a:t>するためにはコメントが必要。</a:t>
            </a:r>
            <a:r>
              <a:rPr lang="ja-JP" altLang="en-US" dirty="0"/>
              <a:t>どこを変えたり追加したのかを詳細にコメントしておく</a:t>
            </a:r>
            <a:endParaRPr kumimoji="1" lang="ja-JP" altLang="en-US" dirty="0"/>
          </a:p>
        </p:txBody>
      </p:sp>
      <p:sp>
        <p:nvSpPr>
          <p:cNvPr id="125" name="吹き出し: 円形 124">
            <a:extLst>
              <a:ext uri="{FF2B5EF4-FFF2-40B4-BE49-F238E27FC236}">
                <a16:creationId xmlns:a16="http://schemas.microsoft.com/office/drawing/2014/main" id="{8FA98CC9-A60A-47EF-A85E-19E3BEE1A604}"/>
              </a:ext>
            </a:extLst>
          </p:cNvPr>
          <p:cNvSpPr/>
          <p:nvPr/>
        </p:nvSpPr>
        <p:spPr>
          <a:xfrm>
            <a:off x="756558" y="888447"/>
            <a:ext cx="2838631" cy="2275351"/>
          </a:xfrm>
          <a:prstGeom prst="wedgeEllipseCallout">
            <a:avLst>
              <a:gd name="adj1" fmla="val 44440"/>
              <a:gd name="adj2" fmla="val 50364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リモートリポジトリからブランチをコピーしてまとめる。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他の人の作業と自分の作業が衝突（コンフリクト）する場合がある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6392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17</TotalTime>
  <Words>354</Words>
  <Application>Microsoft Office PowerPoint</Application>
  <PresentationFormat>ワイド画面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Tw Cen MT</vt:lpstr>
      <vt:lpstr>回路</vt:lpstr>
      <vt:lpstr>開発用仕様書</vt:lpstr>
      <vt:lpstr>Git及びGitHubの使用マニュアル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須藤 水貴(zeal19410246)</dc:creator>
  <cp:lastModifiedBy>須藤 水貴(zeal19410246)</cp:lastModifiedBy>
  <cp:revision>2</cp:revision>
  <dcterms:created xsi:type="dcterms:W3CDTF">2021-06-05T14:52:51Z</dcterms:created>
  <dcterms:modified xsi:type="dcterms:W3CDTF">2021-06-05T15:10:08Z</dcterms:modified>
</cp:coreProperties>
</file>