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51A3"/>
    <a:srgbClr val="FF0000"/>
    <a:srgbClr val="66FF33"/>
    <a:srgbClr val="1900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1152" y="-78"/>
      </p:cViewPr>
      <p:guideLst>
        <p:guide orient="horz" pos="2044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98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>
                <a:latin typeface="Calibri" panose="020F0502020204030204" pitchFamily="2" charset="-122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8BA0E3-ABC8-413C-9C05-B58558D7B33B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algn="r" eaLnBrk="1" fontAlgn="base" hangingPunct="1">
                <a:buNone/>
              </a:pPr>
              <a:t>‹#›</a:t>
            </a:fld>
            <a:endParaRPr lang="zh-CN" altLang="en-US" sz="1200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9059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0831" y="268288"/>
            <a:ext cx="2216944" cy="59086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68288"/>
            <a:ext cx="6522313" cy="59086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0975" y="1095375"/>
            <a:ext cx="4256532" cy="5081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243" y="1095375"/>
            <a:ext cx="4256532" cy="5081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051A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0831" y="268288"/>
            <a:ext cx="2216944" cy="59086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68288"/>
            <a:ext cx="6522313" cy="59086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0975" y="1095375"/>
            <a:ext cx="4256532" cy="5081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243" y="1095375"/>
            <a:ext cx="4256532" cy="5081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051A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175"/>
            <a:ext cx="9144000" cy="4430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"/>
          <p:cNvSpPr txBox="1">
            <a:spLocks noChangeArrowheads="1"/>
          </p:cNvSpPr>
          <p:nvPr/>
        </p:nvSpPr>
        <p:spPr bwMode="auto">
          <a:xfrm>
            <a:off x="1247775" y="3509963"/>
            <a:ext cx="6858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Professional and Technical Solution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8" name="文本框 9"/>
          <p:cNvSpPr txBox="1">
            <a:spLocks noChangeArrowheads="1"/>
          </p:cNvSpPr>
          <p:nvPr/>
        </p:nvSpPr>
        <p:spPr bwMode="auto">
          <a:xfrm>
            <a:off x="1138238" y="1433513"/>
            <a:ext cx="6986588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00200" tIns="0" rIns="685800" bIns="0"/>
          <a:lstStyle>
            <a:lvl1pPr indent="365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dobe 楷体 Std R" pitchFamily="18" charset="-122"/>
                <a:cs typeface="+mn-cs"/>
              </a:rPr>
              <a:t>荣耀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dobe 楷体 Std R" pitchFamily="18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dobe 楷体 Std R" pitchFamily="18" charset="-122"/>
                <a:cs typeface="+mn-cs"/>
              </a:rPr>
              <a:t>·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dobe 楷体 Std R" pitchFamily="18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dobe 楷体 Std R" pitchFamily="18" charset="-122"/>
                <a:cs typeface="+mn-cs"/>
              </a:rPr>
              <a:t>分享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dobe 楷体 Std R" pitchFamily="18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dobe 楷体 Std R" pitchFamily="18" charset="-122"/>
                <a:cs typeface="+mn-cs"/>
              </a:rPr>
              <a:t>·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dobe 楷体 Std R" pitchFamily="18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dobe 楷体 Std R" pitchFamily="18" charset="-122"/>
                <a:cs typeface="+mn-cs"/>
              </a:rPr>
              <a:t>共成长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dobe 楷体 Std R" pitchFamily="18" charset="-122"/>
              <a:cs typeface="+mn-cs"/>
            </a:endParaRPr>
          </a:p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Adobe 楷体 Std R" pitchFamily="18" charset="-122"/>
                <a:cs typeface="+mn-cs"/>
              </a:rPr>
              <a:t>     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dobe 楷体 Std R" pitchFamily="18" charset="-122"/>
              <a:cs typeface="+mn-cs"/>
            </a:endParaRPr>
          </a:p>
        </p:txBody>
      </p:sp>
      <p:sp>
        <p:nvSpPr>
          <p:cNvPr id="1029" name="矩形 9"/>
          <p:cNvSpPr/>
          <p:nvPr/>
        </p:nvSpPr>
        <p:spPr>
          <a:xfrm>
            <a:off x="185738" y="285750"/>
            <a:ext cx="3267075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课程编号：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CA1101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0" name="图片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00850" y="222250"/>
            <a:ext cx="1371600" cy="61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图片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326438" y="222250"/>
            <a:ext cx="588962" cy="62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1"/>
          <p:cNvSpPr/>
          <p:nvPr/>
        </p:nvSpPr>
        <p:spPr>
          <a:xfrm>
            <a:off x="4824413" y="6080125"/>
            <a:ext cx="4103687" cy="273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algn="r" eaLnBrk="0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天津开发区中软卓越信息技术有限公司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33" name="矩形 13"/>
          <p:cNvSpPr/>
          <p:nvPr/>
        </p:nvSpPr>
        <p:spPr>
          <a:xfrm>
            <a:off x="4738688" y="6354763"/>
            <a:ext cx="4275137" cy="244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10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CopyRight © 2010-2018 中软国际教育科技集团, All Rights Reserve</a:t>
            </a:r>
            <a:r>
              <a:rPr lang="en-US" altLang="zh-CN" sz="1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endParaRPr lang="zh-CN" altLang="en-US" sz="1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>
          <a:xfrm>
            <a:off x="0" y="268288"/>
            <a:ext cx="7886700" cy="622300"/>
          </a:xfrm>
          <a:prstGeom prst="rect">
            <a:avLst/>
          </a:prstGeom>
          <a:solidFill>
            <a:srgbClr val="0051A3"/>
          </a:solidFill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2"/>
          <p:cNvSpPr>
            <a:spLocks noGrp="1"/>
          </p:cNvSpPr>
          <p:nvPr>
            <p:ph type="body"/>
          </p:nvPr>
        </p:nvSpPr>
        <p:spPr>
          <a:xfrm>
            <a:off x="180975" y="1095375"/>
            <a:ext cx="8686800" cy="5081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b="1" kern="1200">
          <a:solidFill>
            <a:srgbClr val="0051A3"/>
          </a:solidFill>
          <a:latin typeface="+mn-lt"/>
          <a:ea typeface="+mn-ea"/>
          <a:cs typeface="+mn-cs"/>
        </a:defRPr>
      </a:lvl1pPr>
      <a:lvl2pPr marL="514350" lvl="1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rgbClr val="0051A3"/>
          </a:solidFill>
          <a:latin typeface="+mn-lt"/>
          <a:ea typeface="+mn-ea"/>
          <a:cs typeface="+mn-cs"/>
        </a:defRPr>
      </a:lvl2pPr>
      <a:lvl3pPr marL="857250" lvl="2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b="1" kern="1200">
          <a:solidFill>
            <a:srgbClr val="0051A3"/>
          </a:solidFill>
          <a:latin typeface="+mn-lt"/>
          <a:ea typeface="+mn-ea"/>
          <a:cs typeface="+mn-cs"/>
        </a:defRPr>
      </a:lvl3pPr>
      <a:lvl4pPr marL="1200150" lvl="3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/>
          <p:nvPr/>
        </p:nvSpPr>
        <p:spPr>
          <a:xfrm>
            <a:off x="4884738" y="6178550"/>
            <a:ext cx="4102100" cy="273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algn="r" eaLnBrk="0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天津开发区中软卓越信息技术有限公司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51" name="矩形 7"/>
          <p:cNvSpPr/>
          <p:nvPr/>
        </p:nvSpPr>
        <p:spPr>
          <a:xfrm>
            <a:off x="4799013" y="6453188"/>
            <a:ext cx="4275137" cy="244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10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CopyRight © 2010-2018 中软国际教育科技集团, All Rights Reserve</a:t>
            </a:r>
            <a:r>
              <a:rPr lang="en-US" altLang="zh-CN" sz="1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endParaRPr lang="zh-CN" altLang="en-US" sz="1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标题占位符 1"/>
          <p:cNvSpPr>
            <a:spLocks noGrp="1"/>
          </p:cNvSpPr>
          <p:nvPr>
            <p:ph type="title"/>
          </p:nvPr>
        </p:nvSpPr>
        <p:spPr>
          <a:xfrm>
            <a:off x="0" y="268288"/>
            <a:ext cx="7886700" cy="622300"/>
          </a:xfrm>
          <a:prstGeom prst="rect">
            <a:avLst/>
          </a:prstGeom>
          <a:solidFill>
            <a:srgbClr val="0051A3"/>
          </a:solidFill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3" name="文本占位符 2"/>
          <p:cNvSpPr>
            <a:spLocks noGrp="1"/>
          </p:cNvSpPr>
          <p:nvPr>
            <p:ph type="body"/>
          </p:nvPr>
        </p:nvSpPr>
        <p:spPr>
          <a:xfrm>
            <a:off x="180975" y="1095375"/>
            <a:ext cx="8686800" cy="5081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205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900" noProof="1">
                <a:solidFill>
                  <a:srgbClr val="898989"/>
                </a:solidFill>
                <a:latin typeface="Calibri" panose="020F0502020204030204" pitchFamily="2" charset="-122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DDC54A-69B3-4576-99CA-7C9F7D1D7D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-122"/>
                <a:ea typeface="宋体" panose="02010600030101010101" pitchFamily="2" charset="-122"/>
                <a:cs typeface="+mn-ea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2019/5/24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b="1" kern="1200">
          <a:solidFill>
            <a:srgbClr val="0051A3"/>
          </a:solidFill>
          <a:latin typeface="+mn-lt"/>
          <a:ea typeface="+mn-ea"/>
          <a:cs typeface="+mn-cs"/>
        </a:defRPr>
      </a:lvl1pPr>
      <a:lvl2pPr marL="514350" lvl="1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rgbClr val="0051A3"/>
          </a:solidFill>
          <a:latin typeface="+mn-lt"/>
          <a:ea typeface="+mn-ea"/>
          <a:cs typeface="+mn-cs"/>
        </a:defRPr>
      </a:lvl2pPr>
      <a:lvl3pPr marL="857250" lvl="2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b="1" kern="1200">
          <a:solidFill>
            <a:srgbClr val="0051A3"/>
          </a:solidFill>
          <a:latin typeface="+mn-lt"/>
          <a:ea typeface="+mn-ea"/>
          <a:cs typeface="+mn-cs"/>
        </a:defRPr>
      </a:lvl3pPr>
      <a:lvl4pPr marL="1200150" lvl="3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ctrTitle" idx="4294967295"/>
          </p:nvPr>
        </p:nvSpPr>
        <p:spPr>
          <a:xfrm>
            <a:off x="1128485" y="2843439"/>
            <a:ext cx="6858000" cy="738188"/>
          </a:xfrm>
          <a:ln/>
        </p:spPr>
        <p:txBody>
          <a:bodyPr vert="horz" wrap="square" lIns="91440" tIns="45720" rIns="91440" bIns="45720" anchor="b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en-US" altLang="zh-CN" sz="4000" dirty="0">
                <a:latin typeface="+mj-ea"/>
              </a:rPr>
              <a:t>HDFS</a:t>
            </a:r>
            <a:r>
              <a:rPr lang="zh-CN" altLang="en-US" sz="4000" dirty="0">
                <a:latin typeface="+mj-ea"/>
              </a:rPr>
              <a:t>技术原理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系统设计目标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0229" y="1248229"/>
            <a:ext cx="750388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69875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/>
              <a:t>硬件失效</a:t>
            </a:r>
            <a:endParaRPr lang="en-US" altLang="zh-CN" sz="1600" dirty="0"/>
          </a:p>
          <a:p>
            <a:pPr marL="0" lvl="1" indent="-269875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硬件的异常比软件的异常更加常见。</a:t>
            </a:r>
          </a:p>
          <a:p>
            <a:pPr marL="0" lvl="1" indent="-269875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对于有上百台服务器的数据中心来说，认为总有服务器异常，硬件异常是常态。</a:t>
            </a:r>
          </a:p>
          <a:p>
            <a:pPr marL="0" lvl="1" indent="-269875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1600" dirty="0"/>
              <a:t>HDFS</a:t>
            </a:r>
            <a:r>
              <a:rPr lang="zh-CN" altLang="en-US" sz="1600" dirty="0"/>
              <a:t>需要监测这些异常，并自动恢复数据。</a:t>
            </a:r>
            <a:endParaRPr lang="en-US" altLang="zh-CN" sz="1600" dirty="0"/>
          </a:p>
          <a:p>
            <a:pPr indent="-269875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/>
              <a:t>流式数据访问</a:t>
            </a:r>
            <a:endParaRPr lang="en-US" altLang="zh-CN" sz="1600" dirty="0"/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基于</a:t>
            </a:r>
            <a:r>
              <a:rPr lang="en-US" altLang="zh-CN" sz="1600" dirty="0"/>
              <a:t>HDFS</a:t>
            </a:r>
            <a:r>
              <a:rPr lang="zh-CN" altLang="en-US" sz="1600" dirty="0"/>
              <a:t>的应用仅采用流式方式读数据。</a:t>
            </a:r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运行在</a:t>
            </a:r>
            <a:r>
              <a:rPr lang="en-US" altLang="zh-CN" sz="1600" dirty="0"/>
              <a:t>HDFS</a:t>
            </a:r>
            <a:r>
              <a:rPr lang="zh-CN" altLang="en-US" sz="1600" dirty="0"/>
              <a:t>上的应用并非以通用业务为目的的应用程序。</a:t>
            </a:r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应用程序关注的是吞吐量，而非响应时间。</a:t>
            </a:r>
          </a:p>
          <a:p>
            <a:pPr indent="-269875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/>
              <a:t>存储数据大</a:t>
            </a:r>
            <a:endParaRPr lang="en-US" altLang="zh-CN" sz="1600" dirty="0"/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运行在</a:t>
            </a:r>
            <a:r>
              <a:rPr lang="en-US" altLang="zh-CN" sz="1600" dirty="0"/>
              <a:t>HDFS</a:t>
            </a:r>
            <a:r>
              <a:rPr lang="zh-CN" altLang="en-US" sz="1600" dirty="0"/>
              <a:t>的应用程序有较大的数据需要处理。</a:t>
            </a:r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典型的文件大小为</a:t>
            </a:r>
            <a:r>
              <a:rPr lang="en-US" altLang="zh-CN" sz="1600" dirty="0"/>
              <a:t>GB</a:t>
            </a:r>
            <a:r>
              <a:rPr lang="zh-CN" altLang="en-US" sz="1600" dirty="0"/>
              <a:t>到</a:t>
            </a:r>
            <a:r>
              <a:rPr lang="en-US" altLang="zh-CN" sz="1600" dirty="0"/>
              <a:t>TB</a:t>
            </a:r>
            <a:r>
              <a:rPr lang="zh-CN" altLang="en-US" sz="1600" dirty="0"/>
              <a:t>级别。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64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系统设计目标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7657" y="1509486"/>
            <a:ext cx="7271657" cy="372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69875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/>
              <a:t>数据一致性</a:t>
            </a:r>
            <a:endParaRPr lang="en-US" altLang="zh-CN" sz="1600" dirty="0"/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应用程序采用</a:t>
            </a:r>
            <a:r>
              <a:rPr lang="en-US" altLang="zh-CN" sz="1600" dirty="0"/>
              <a:t>WORM</a:t>
            </a:r>
            <a:r>
              <a:rPr lang="zh-CN" altLang="en-US" sz="1600" dirty="0"/>
              <a:t>（</a:t>
            </a:r>
            <a:r>
              <a:rPr lang="en-US" altLang="zh-CN" sz="1600" dirty="0"/>
              <a:t>Write Once Read Many</a:t>
            </a:r>
            <a:r>
              <a:rPr lang="zh-CN" altLang="en-US" sz="1600" dirty="0"/>
              <a:t>）的数据读写模型。</a:t>
            </a:r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文件仅支持追加，而不允许修改。</a:t>
            </a:r>
            <a:endParaRPr lang="en-US" altLang="zh-CN" sz="1600" dirty="0"/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zh-CN" altLang="en-US" sz="1600" dirty="0"/>
              <a:t>多硬件平台</a:t>
            </a:r>
            <a:endParaRPr lang="en-US" altLang="zh-CN" sz="1600" dirty="0"/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1600" dirty="0"/>
              <a:t>HDFS</a:t>
            </a:r>
            <a:r>
              <a:rPr lang="zh-CN" altLang="en-US" sz="1600" dirty="0"/>
              <a:t>可运行在不同的硬件平台上。</a:t>
            </a:r>
            <a:endParaRPr lang="en-US" altLang="zh-CN" sz="1600" dirty="0"/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zh-CN" altLang="en-US" sz="1600" kern="0" dirty="0"/>
              <a:t>移动计算能力</a:t>
            </a:r>
            <a:endParaRPr lang="en-US" altLang="zh-CN" sz="1600" kern="0" dirty="0"/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计算和存储采用就近原则，计算离数据最近。</a:t>
            </a:r>
          </a:p>
          <a:p>
            <a:pPr marL="0" lvl="1" indent="-269875" defTabSz="533400" fontAlgn="t">
              <a:lnSpc>
                <a:spcPct val="130000"/>
              </a:lnSpc>
              <a:spcBef>
                <a:spcPts val="6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就近原则将有效减少网络的负载，降低网络拥塞。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66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基本系统架构</a:t>
            </a:r>
          </a:p>
        </p:txBody>
      </p:sp>
      <p:pic>
        <p:nvPicPr>
          <p:cNvPr id="1026" name="对象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806" y="1459140"/>
            <a:ext cx="4743450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5505979" y="1466850"/>
            <a:ext cx="3240087" cy="4348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defTabSz="802005" eaLnBrk="1" fontAlgn="t" latinLnBrk="0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HDFS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架构包含三个部分：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0" marR="0" lvl="0" indent="0" defTabSz="802005" eaLnBrk="1" fontAlgn="t" latinLnBrk="0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NameNode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，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DataNode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，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Client</a:t>
            </a:r>
          </a:p>
          <a:p>
            <a:pPr marL="301625" marR="0" lvl="0" indent="-301625" defTabSz="802005" eaLnBrk="1" fontAlgn="t" latinLnBrk="0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NameNode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：</a:t>
            </a:r>
            <a:r>
              <a:rPr kumimoji="1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NameNode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用于存储、生成文件系统的元数据。运行一个实例。</a:t>
            </a:r>
            <a:endParaRPr kumimoji="1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301625" marR="0" lvl="0" indent="-301625" defTabSz="802005" eaLnBrk="1" fontAlgn="t" latinLnBrk="0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DataNode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DataNode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用于存储实际的数据，将自己管理的数据块上报给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NameNode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，运行多个实例。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301625" marR="0" lvl="0" indent="-301625" defTabSz="802005" eaLnBrk="1" fontAlgn="t" latinLnBrk="0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 Client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：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支持业务访问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HDFS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，从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NameNode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 ,DataNode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获取数据返回给业务。多个实例，和业务一起运行。</a:t>
            </a:r>
          </a:p>
        </p:txBody>
      </p:sp>
    </p:spTree>
    <p:extLst>
      <p:ext uri="{BB962C8B-B14F-4D97-AF65-F5344CB8AC3E}">
        <p14:creationId xmlns:p14="http://schemas.microsoft.com/office/powerpoint/2010/main" xmlns="" val="10694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   目  录</a:t>
            </a:r>
            <a:endParaRPr lang="zh-CN" altLang="en-US" sz="28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4212" y="1376363"/>
            <a:ext cx="7920038" cy="22790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>
            <a:spAutoFit/>
          </a:bodyPr>
          <a:lstStyle>
            <a:lvl1pPr marL="457200" marR="0" indent="-45720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None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419100" marR="0" lvl="0" indent="-41910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概述及应用场景</a:t>
            </a:r>
          </a:p>
          <a:p>
            <a:pPr marL="419100" marR="0" lvl="0" indent="-41910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在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Hadoop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产品的位置</a:t>
            </a:r>
          </a:p>
          <a:p>
            <a:pPr marL="419100" marR="0" lvl="0" indent="-41910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系统架构</a:t>
            </a:r>
            <a:endParaRPr kumimoji="0" lang="en-US" altLang="zh-CN" sz="2200" b="0" i="0" u="none" strike="noStrike" kern="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419100" marR="0" lvl="0" indent="-41910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关键特性介绍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50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架构关键设计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1" y="1190171"/>
            <a:ext cx="801188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09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高可靠性</a:t>
            </a:r>
          </a:p>
        </p:txBody>
      </p:sp>
      <p:pic>
        <p:nvPicPr>
          <p:cNvPr id="2050" name="对象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4646613" cy="4640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5596845" y="1312863"/>
            <a:ext cx="3203575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utigerNext LT Regular"/>
                <a:ea typeface="华文细黑"/>
              </a:rPr>
              <a:t>HDFS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utigerNext LT Regular"/>
                <a:ea typeface="华文细黑"/>
              </a:rPr>
              <a:t>的高可靠性（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utigerNext LT Regular"/>
                <a:ea typeface="华文细黑"/>
              </a:rPr>
              <a:t>HA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utigerNext LT Regular"/>
                <a:ea typeface="华文细黑"/>
              </a:rPr>
              <a:t>）架构在基本架构上增加了以下组件：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0" marR="0" lvl="0" indent="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342900" marR="0" lvl="0" indent="-34290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ZooKeeper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0" marR="0" lvl="1" indent="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分布式协调，主要用来存储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HA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下的状态文件，主备信息。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ZK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个数建议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个及以上且为奇数个。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0" marR="0" lvl="1" indent="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342900" marR="0" lvl="0" indent="-34290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NameNode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主备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0" marR="0" lvl="1" indent="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NameNode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主备模式，主提供服务，备合并元数据并作为主的热备。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0" marR="0" lvl="1" indent="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342900" marR="0" lvl="0" indent="-34290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ZKFC</a:t>
            </a:r>
          </a:p>
          <a:p>
            <a:pPr marL="0" marR="0" lvl="1" indent="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ZKFC(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ZooKeeper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 Failover Controller)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用于控制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NameNode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节点的主备状态。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0" marR="0" lvl="1" indent="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  <a:p>
            <a:pPr marL="342900" marR="0" lvl="0" indent="-34290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JN</a:t>
            </a:r>
          </a:p>
          <a:p>
            <a:pPr marL="0" marR="0" lvl="1" indent="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JN(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JournalNode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)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用于共享存储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NameNode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生成的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Editlog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1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数据副本机制</a:t>
            </a:r>
          </a:p>
        </p:txBody>
      </p:sp>
      <p:pic>
        <p:nvPicPr>
          <p:cNvPr id="3074" name="对象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341438"/>
            <a:ext cx="4735513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1"/>
          <p:cNvSpPr txBox="1">
            <a:spLocks/>
          </p:cNvSpPr>
          <p:nvPr/>
        </p:nvSpPr>
        <p:spPr bwMode="auto">
          <a:xfrm>
            <a:off x="555626" y="1306059"/>
            <a:ext cx="7929562" cy="491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副本距离计算公式：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01625" marR="0" lvl="0" indent="-301625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Distance(Rack1/D1, Rack1/D1)=0</a:t>
            </a: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    </a:t>
            </a:r>
            <a:r>
              <a:rPr kumimoji="0" lang="zh-CN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同一台服务器的距离为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0</a:t>
            </a:r>
            <a:endParaRPr kumimoji="0" lang="zh-CN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01625" marR="0" lvl="0" indent="-301625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Distance(Rack1/D1, Rack1/D3)=2</a:t>
            </a: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   </a:t>
            </a:r>
            <a:r>
              <a:rPr kumimoji="0" lang="zh-CN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同一机架不同的服务器距离为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2</a:t>
            </a:r>
            <a:endParaRPr kumimoji="0" lang="zh-CN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01625" marR="0" lvl="0" indent="-301625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Distance(Rack1/D1, Rack2/D1)=4</a:t>
            </a: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    </a:t>
            </a:r>
            <a:r>
              <a:rPr kumimoji="0" lang="zh-CN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不同机架的服务器距离为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4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副本放置策略：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01625" marR="0" lvl="0" indent="-301625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第一个副本在本地机器</a:t>
            </a:r>
          </a:p>
          <a:p>
            <a:pPr marL="301625" marR="0" lvl="0" indent="-301625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第二个副本在远端机架的节点</a:t>
            </a:r>
          </a:p>
          <a:p>
            <a:pPr marL="301625" marR="0" lvl="0" indent="-301625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第三个副本看之前的两个副本是否在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同一机架，如果是则选择其他机架，否则选择和第一个副本相同机架的不同节点，第四个及以上，随机选择副本存放位置。</a:t>
            </a:r>
          </a:p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5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元数据持久化</a:t>
            </a:r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684213" y="1233488"/>
            <a:ext cx="3203575" cy="51117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b="1" kern="1200">
                <a:solidFill>
                  <a:srgbClr val="0051A3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rgbClr val="0051A3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b="1" kern="1200">
                <a:solidFill>
                  <a:srgbClr val="0051A3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t" hangingPunct="1">
              <a:buFont typeface="Wingdings" panose="05000000000000000000" pitchFamily="2" charset="2"/>
              <a:buNone/>
            </a:pPr>
            <a:r>
              <a:rPr kumimoji="1" lang="zh-CN" altLang="en-US" sz="1600" dirty="0" smtClean="0">
                <a:solidFill>
                  <a:srgbClr val="C00000"/>
                </a:solidFill>
              </a:rPr>
              <a:t>元数据持久化的流程如下：</a:t>
            </a:r>
            <a:endParaRPr lang="en-US" altLang="zh-CN" sz="1600" dirty="0" smtClean="0"/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</a:rPr>
              <a:t>备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NameNode</a:t>
            </a:r>
            <a:r>
              <a:rPr lang="zh-CN" altLang="en-US" sz="1400" dirty="0" smtClean="0">
                <a:solidFill>
                  <a:schemeClr val="tx1"/>
                </a:solidFill>
              </a:rPr>
              <a:t>通知主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NameNode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生成新的日志文件，以后的日志写到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en-US" altLang="zh-CN" sz="1400" dirty="0" err="1" smtClean="0">
                <a:solidFill>
                  <a:schemeClr val="tx1"/>
                </a:solidFill>
              </a:rPr>
              <a:t>Editlog.new</a:t>
            </a:r>
            <a:r>
              <a:rPr lang="zh-CN" altLang="en-US" sz="1400" dirty="0" smtClean="0">
                <a:solidFill>
                  <a:schemeClr val="tx1"/>
                </a:solidFill>
              </a:rPr>
              <a:t>中，并获取旧的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Editlog</a:t>
            </a:r>
            <a:r>
              <a:rPr lang="zh-CN" altLang="en-US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</a:rPr>
              <a:t>备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NameNode</a:t>
            </a:r>
            <a:r>
              <a:rPr lang="zh-CN" altLang="en-US" sz="1400" dirty="0" smtClean="0">
                <a:solidFill>
                  <a:schemeClr val="tx1"/>
                </a:solidFill>
              </a:rPr>
              <a:t>从主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NameNode</a:t>
            </a:r>
            <a:r>
              <a:rPr lang="zh-CN" altLang="en-US" sz="1400" dirty="0" smtClean="0">
                <a:solidFill>
                  <a:schemeClr val="tx1"/>
                </a:solidFill>
              </a:rPr>
              <a:t>上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获取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FSImage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文件及位于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JournalNode</a:t>
            </a:r>
            <a:r>
              <a:rPr lang="zh-CN" altLang="en-US" sz="1400" dirty="0" smtClean="0">
                <a:solidFill>
                  <a:schemeClr val="tx1"/>
                </a:solidFill>
              </a:rPr>
              <a:t>上面的旧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EditLog</a:t>
            </a:r>
            <a:r>
              <a:rPr lang="zh-CN" altLang="en-US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3.</a:t>
            </a:r>
            <a:r>
              <a:rPr lang="zh-CN" altLang="en-US" sz="1400" dirty="0" smtClean="0">
                <a:solidFill>
                  <a:schemeClr val="tx1"/>
                </a:solidFill>
              </a:rPr>
              <a:t>备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NameNode</a:t>
            </a:r>
            <a:r>
              <a:rPr lang="zh-CN" altLang="en-US" sz="1400" dirty="0" smtClean="0">
                <a:solidFill>
                  <a:schemeClr val="tx1"/>
                </a:solidFill>
              </a:rPr>
              <a:t>将日志和旧的元数据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合并，生成新的元数据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FSImage.ckpt</a:t>
            </a:r>
            <a:r>
              <a:rPr lang="zh-CN" altLang="en-US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4.</a:t>
            </a:r>
            <a:r>
              <a:rPr lang="zh-CN" altLang="en-US" sz="1400" dirty="0" smtClean="0">
                <a:solidFill>
                  <a:schemeClr val="tx1"/>
                </a:solidFill>
              </a:rPr>
              <a:t>备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NameNode</a:t>
            </a:r>
            <a:r>
              <a:rPr lang="zh-CN" altLang="en-US" sz="1400" dirty="0" smtClean="0">
                <a:solidFill>
                  <a:schemeClr val="tx1"/>
                </a:solidFill>
              </a:rPr>
              <a:t>将元数据上传到主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en-US" altLang="zh-CN" sz="1400" dirty="0" err="1" smtClean="0">
                <a:solidFill>
                  <a:schemeClr val="tx1"/>
                </a:solidFill>
              </a:rPr>
              <a:t>NameNode</a:t>
            </a:r>
            <a:r>
              <a:rPr lang="zh-CN" altLang="en-US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5.</a:t>
            </a:r>
            <a:r>
              <a:rPr lang="zh-CN" altLang="en-US" sz="1400" dirty="0" smtClean="0">
                <a:solidFill>
                  <a:schemeClr val="tx1"/>
                </a:solidFill>
              </a:rPr>
              <a:t>主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NameNode</a:t>
            </a:r>
            <a:r>
              <a:rPr lang="zh-CN" altLang="en-US" sz="1400" dirty="0" smtClean="0">
                <a:solidFill>
                  <a:schemeClr val="tx1"/>
                </a:solidFill>
              </a:rPr>
              <a:t>将上传的元数据进行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回滚。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just" eaLnBrk="1" fontAlgn="t" hangingPunct="1">
              <a:buFont typeface="Wingdings" panose="05000000000000000000" pitchFamily="2" charset="2"/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6.</a:t>
            </a:r>
            <a:r>
              <a:rPr lang="zh-CN" altLang="en-US" sz="1400" dirty="0" smtClean="0">
                <a:solidFill>
                  <a:schemeClr val="tx1"/>
                </a:solidFill>
              </a:rPr>
              <a:t>循环步骤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4098" name="对象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0017" y="1232581"/>
            <a:ext cx="46450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04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元数据持久化健壮机制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4213" y="1377020"/>
            <a:ext cx="8059737" cy="50403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b="1" kern="1200">
                <a:solidFill>
                  <a:srgbClr val="0051A3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rgbClr val="0051A3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b="1" kern="1200">
                <a:solidFill>
                  <a:srgbClr val="0051A3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sz="1600" b="0" dirty="0" smtClean="0">
                <a:solidFill>
                  <a:schemeClr val="tx1"/>
                </a:solidFill>
              </a:rPr>
              <a:t>HDFS</a:t>
            </a:r>
            <a:r>
              <a:rPr kumimoji="1" lang="zh-CN" altLang="en-US" sz="1600" b="0" dirty="0" smtClean="0">
                <a:solidFill>
                  <a:schemeClr val="tx1"/>
                </a:solidFill>
              </a:rPr>
              <a:t>主要目的是保证存储数据完整性，对于各组件的失效，做了可靠性处理。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342900" indent="-342900"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重建失效数据盘的副本数据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DataNode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向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NameNode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周期上报失败时，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NameNode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发起副本重建动作以恢复丢失副本。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342900" indent="-342900"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集群数据均衡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695325" lvl="1" indent="-342900">
              <a:defRPr/>
            </a:pPr>
            <a:r>
              <a:rPr lang="en-US" altLang="zh-CN" sz="1600" b="0" dirty="0" smtClean="0">
                <a:solidFill>
                  <a:schemeClr val="tx1"/>
                </a:solidFill>
              </a:rPr>
              <a:t>HDFS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架构设计了数据均衡机制，此机制保证数据在各个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DataNode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上分布是平均的。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342900" indent="-342900"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数据有效性保证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DataNode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数据在读取时校验失败，则从其他数据节点读取数据。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342900" indent="-342900"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元数据可靠性保证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695325" lvl="1" indent="-342900"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采用日志机制操作元数据，同时元数据存放在主备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NameNode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上。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695325" lvl="1" indent="-342900"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快照机制实现了文件系统常见的快照机制，保证数据误操作时，能及时恢复。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342900" indent="-342900"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安全模式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695325" lvl="1" indent="-342900"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当节点硬盘故障时，进入安全模式，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HDFS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只支持访问元数据，此时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HDFS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上的数据是只读的，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9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数据写入流程</a:t>
            </a:r>
          </a:p>
        </p:txBody>
      </p:sp>
      <p:sp>
        <p:nvSpPr>
          <p:cNvPr id="3" name="内容占位符 1"/>
          <p:cNvSpPr txBox="1">
            <a:spLocks/>
          </p:cNvSpPr>
          <p:nvPr/>
        </p:nvSpPr>
        <p:spPr bwMode="auto">
          <a:xfrm>
            <a:off x="684213" y="1233488"/>
            <a:ext cx="7929562" cy="4859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数据写入流程如下：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1. 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业务应用调用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 Client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提供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的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API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创建文件，请求写入。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2. HDFS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 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Client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联系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NameNode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，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NameNode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在元数据中创建文件节点。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3. 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业务应用调用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write API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写入文件。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4. HDFS Client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收到业务数据后，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从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NameNode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获取到数据块编号、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位置信息后，联系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，并将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需要写入数据的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建立起流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水线。完成后，客户端再通过自有协议写入数据到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DataNode1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，再由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DataNode1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复制到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DataNode2, DataNode3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。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  <p:pic>
        <p:nvPicPr>
          <p:cNvPr id="5122" name="对象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412875"/>
            <a:ext cx="4608512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633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2800" dirty="0" smtClean="0"/>
              <a:t>    目 标</a:t>
            </a:r>
            <a:endParaRPr lang="zh-CN" altLang="en-US" sz="2800" dirty="0"/>
          </a:p>
        </p:txBody>
      </p:sp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>
          <a:xfrm>
            <a:off x="684213" y="1376363"/>
            <a:ext cx="7897812" cy="41941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b="1" kern="1200">
                <a:solidFill>
                  <a:srgbClr val="0051A3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rgbClr val="0051A3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b="1" kern="1200">
                <a:solidFill>
                  <a:srgbClr val="0051A3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68580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dirty="0" smtClean="0"/>
              <a:t>学完本课程后，您将能够</a:t>
            </a:r>
            <a:r>
              <a:rPr lang="en-US" altLang="zh-CN" sz="2400" dirty="0" smtClean="0"/>
              <a:t>:</a:t>
            </a:r>
          </a:p>
          <a:p>
            <a:pPr lvl="1" eaLnBrk="1" hangingPunct="1"/>
            <a:r>
              <a:rPr lang="zh-CN" altLang="en-US" sz="2400" dirty="0" smtClean="0"/>
              <a:t>了解</a:t>
            </a:r>
            <a:r>
              <a:rPr lang="en-US" altLang="zh-CN" sz="2400" dirty="0" smtClean="0"/>
              <a:t>HDFS</a:t>
            </a:r>
            <a:r>
              <a:rPr lang="zh-CN" altLang="en-US" sz="2400" dirty="0" smtClean="0"/>
              <a:t>使用的场景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了解</a:t>
            </a:r>
            <a:r>
              <a:rPr lang="en-US" altLang="zh-CN" sz="2400" dirty="0" smtClean="0"/>
              <a:t>HDFS</a:t>
            </a:r>
            <a:r>
              <a:rPr lang="zh-CN" altLang="en-US" sz="2400" dirty="0" smtClean="0"/>
              <a:t>系统架构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了解</a:t>
            </a:r>
            <a:r>
              <a:rPr lang="en-US" altLang="zh-CN" sz="2400" dirty="0" smtClean="0"/>
              <a:t>HDFS</a:t>
            </a:r>
            <a:r>
              <a:rPr lang="zh-CN" altLang="en-US" sz="2400" dirty="0" smtClean="0"/>
              <a:t>关键特性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数据写入流程（续）</a:t>
            </a:r>
          </a:p>
        </p:txBody>
      </p:sp>
      <p:pic>
        <p:nvPicPr>
          <p:cNvPr id="6146" name="对象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275" y="993095"/>
            <a:ext cx="5832475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1"/>
          <p:cNvSpPr txBox="1">
            <a:spLocks/>
          </p:cNvSpPr>
          <p:nvPr/>
        </p:nvSpPr>
        <p:spPr bwMode="auto">
          <a:xfrm>
            <a:off x="827584" y="4894808"/>
            <a:ext cx="7929562" cy="12241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0" algn="just" defTabSz="802005" rtl="0" eaLnBrk="1" fontAlgn="t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5.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写完的数据，将返回确认信息给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 Client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。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6.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所有数据确认完成后，业务调用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 Client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关闭文件。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7.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业务调用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close, flush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后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 Client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联系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NameNode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，确认数据写完成，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NameNode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持久化元数据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。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01625" marR="0" lvl="0" indent="-301625" algn="l" defTabSz="802005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6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数据读取流程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684213" y="1214438"/>
            <a:ext cx="7929562" cy="5022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数据读取流程如下：</a:t>
            </a:r>
            <a:endParaRPr kumimoji="1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1. 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业务应用调用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 Client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提供的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API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打开文件。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2.  HDFS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Client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联系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NameNode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，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获取到文件信息（数据块、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位置信息）。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3.  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业务应用调用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read API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读取文件。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4.  HDFS Client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根据从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NameNode</a:t>
            </a: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获取到的信息，联系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，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获取相应的数据块。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(Client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采用就近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原则读取数据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)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。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5.  HDFS Client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会与多个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通讯获取数据块。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just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6.  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数据读取完成后，业务调用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close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关闭连接。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  <p:pic>
        <p:nvPicPr>
          <p:cNvPr id="7170" name="对象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484313"/>
            <a:ext cx="4859337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624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联邦（</a:t>
            </a:r>
            <a:r>
              <a:rPr lang="en-US" altLang="zh-CN" dirty="0"/>
              <a:t>Federation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201" y="1103086"/>
            <a:ext cx="8432800" cy="49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21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HDFS</a:t>
            </a:r>
            <a:r>
              <a:rPr lang="zh-CN" altLang="en-US" dirty="0"/>
              <a:t>数据存储策略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8421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默认情况下，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 NameNode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自动选择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保存数据的副本。在实际业务中，存在以下场景：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上存在的不同的存储设备，数据需要选择一个合适的存储设备分级存储数据。</a:t>
            </a:r>
          </a:p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不同目录中的数据重要程度不同，数据需要根据目录标签选择一个合适的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节点保存。</a:t>
            </a:r>
          </a:p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集群使用了异构服务器，关键数据需要保存在具有高度可靠性的节点组中。</a:t>
            </a:r>
          </a:p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3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HDFS</a:t>
            </a:r>
            <a:r>
              <a:rPr lang="zh-CN" altLang="en-US" dirty="0"/>
              <a:t>数据存储策略</a:t>
            </a:r>
            <a:r>
              <a:rPr lang="en-US" altLang="zh-CN" dirty="0"/>
              <a:t>-</a:t>
            </a:r>
            <a:r>
              <a:rPr lang="zh-CN" altLang="en-US" dirty="0"/>
              <a:t>分级存储</a:t>
            </a:r>
          </a:p>
        </p:txBody>
      </p:sp>
      <p:sp>
        <p:nvSpPr>
          <p:cNvPr id="3" name="内容占位符 1"/>
          <p:cNvSpPr txBox="1">
            <a:spLocks/>
          </p:cNvSpPr>
          <p:nvPr/>
        </p:nvSpPr>
        <p:spPr bwMode="auto">
          <a:xfrm>
            <a:off x="684213" y="1249363"/>
            <a:ext cx="7929562" cy="5132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配置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使用分级存储：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的异构分级存储框架提供了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RAM_DISK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（内存虚拟硬盘）、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DISK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（机械硬盘）、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ARCHIVE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（高密度低成本存储介质）、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SSD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（固态硬盘）四种存储类型的存储设备。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通过对四种存储类型进行合理组合，即可形成适用于不同场景的存储策略。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925" y="2975429"/>
            <a:ext cx="7943850" cy="319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84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HDFS</a:t>
            </a:r>
            <a:r>
              <a:rPr lang="zh-CN" altLang="en-US" dirty="0"/>
              <a:t>数据存储策略</a:t>
            </a:r>
            <a:r>
              <a:rPr lang="en-US" altLang="zh-CN" dirty="0"/>
              <a:t>-</a:t>
            </a:r>
            <a:r>
              <a:rPr lang="zh-CN" altLang="en-US" dirty="0"/>
              <a:t>标签存储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700410" y="1403622"/>
            <a:ext cx="3511550" cy="474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-269875" algn="l" defTabSz="802005" rtl="0" eaLnBrk="1" fontAlgn="t" latinLnBrk="0" hangingPunct="1">
              <a:lnSpc>
                <a:spcPct val="140000"/>
              </a:lnSpc>
              <a:spcBef>
                <a:spcPts val="79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配置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使用标签存储：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-269875" algn="l" defTabSz="802005" rtl="0" eaLnBrk="1" fontAlgn="t" latinLnBrk="0" hangingPunct="1">
              <a:lnSpc>
                <a:spcPct val="140000"/>
              </a:lnSpc>
              <a:spcBef>
                <a:spcPts val="79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用户通过数据特征灵活配置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数据块存放策略，即为一个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目录设置一个标签表达式，每个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可以对应一个或多个标签；当基于标签的数据块存放策略为指定目录下的文件选择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节点进行存放时，根据文件的标签表达式选择出将要存放的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节点范围，然后在这个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节点范围内，遵守下一个指定的数据块存放策略进行存放。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1514" y="663167"/>
            <a:ext cx="4987856" cy="599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711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HDFS</a:t>
            </a:r>
            <a:r>
              <a:rPr lang="zh-CN" altLang="en-US" dirty="0"/>
              <a:t>数据存储策略</a:t>
            </a:r>
            <a:r>
              <a:rPr lang="en-US" altLang="zh-CN" dirty="0"/>
              <a:t>-</a:t>
            </a:r>
            <a:r>
              <a:rPr lang="zh-CN" altLang="en-US" dirty="0"/>
              <a:t>节点组存储</a:t>
            </a:r>
          </a:p>
        </p:txBody>
      </p:sp>
      <p:sp>
        <p:nvSpPr>
          <p:cNvPr id="3" name="内容占位符 1"/>
          <p:cNvSpPr txBox="1">
            <a:spLocks/>
          </p:cNvSpPr>
          <p:nvPr/>
        </p:nvSpPr>
        <p:spPr bwMode="auto">
          <a:xfrm>
            <a:off x="684212" y="1268413"/>
            <a:ext cx="8027987" cy="4968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配置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使用节点组存储：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关键数据根据实际业务需要保存在具有高度可靠性的节点中，此时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组成了异构集群。通过修改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DataNode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的存储策略，系统可以将数据强制保存在指定的节点组中。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使用约束：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01625" marR="0" lvl="0" indent="-301625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第一份副本将从强制机架组（机架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      组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）中选出，如果在强制机架组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    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中没有可用节点，则写入失败。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01625" marR="0" lvl="0" indent="-301625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第二份副本将从本地客户端机器或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      机架组中的随机节点中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(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当客户端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    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机器机架组不为强制机架组时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)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选出。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01625" marR="0" lvl="0" indent="-301625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第三份副本将从其他机架组中选出。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01625" marR="0" lvl="0" indent="-301625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各副本应存放在不同的机架组中。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      如果所需副本的数量大于可用的机架组数量，则会将多出的副本存放在随机机架组中。</a:t>
            </a:r>
          </a:p>
          <a:p>
            <a:pPr marL="0" marR="0" lvl="0" indent="0" algn="l" defTabSz="802005" rtl="0" eaLnBrk="1" fontAlgn="t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3486" y="1619478"/>
            <a:ext cx="45720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83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支持接口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156810"/>
              </p:ext>
            </p:extLst>
          </p:nvPr>
        </p:nvGraphicFramePr>
        <p:xfrm>
          <a:off x="710974" y="1132114"/>
          <a:ext cx="7777162" cy="4737057"/>
        </p:xfrm>
        <a:graphic>
          <a:graphicData uri="http://schemas.openxmlformats.org/drawingml/2006/table">
            <a:tbl>
              <a:tblPr/>
              <a:tblGrid>
                <a:gridCol w="1201925"/>
                <a:gridCol w="3731119"/>
                <a:gridCol w="2844118"/>
              </a:tblGrid>
              <a:tr h="373511"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接口类别</a:t>
                      </a:r>
                      <a:endParaRPr lang="zh-CN" altLang="en-US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接口举例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接口说明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728905">
                <a:tc rowSpan="2"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</a:rPr>
                        <a:t>JAVA</a:t>
                      </a:r>
                      <a:endParaRPr lang="zh-CN" altLang="en-US" sz="1800" dirty="0">
                        <a:latin typeface="+mn-lt"/>
                        <a:ea typeface="+mn-ea"/>
                      </a:endParaRP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mkdirs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(Path f)</a:t>
                      </a: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通过该接口可在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HDFS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上创建文件夹，其中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为文件夹的完整路径。 </a:t>
                      </a: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41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943" marR="8943" marT="8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create(Path f)</a:t>
                      </a: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通过该接口可在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HDFS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上创建文件，其中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为文件的完整路径。</a:t>
                      </a: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7435">
                <a:tc rowSpan="2"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</a:rPr>
                        <a:t>HTTP</a:t>
                      </a:r>
                      <a:endParaRPr lang="zh-CN" altLang="en-US" sz="1800" dirty="0">
                        <a:latin typeface="+mn-lt"/>
                        <a:ea typeface="+mn-ea"/>
                      </a:endParaRP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n-NO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curl -L --negotiate -u : "http://&lt;HOST&gt;:&lt;PORT&gt;/webhdfs/v1/&lt;PATH&gt;?op=OPEN"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/>
                      <a:r>
                        <a:rPr lang="zh-CN" altLang="en-US" sz="1500" dirty="0" smtClean="0">
                          <a:latin typeface="+mn-lt"/>
                          <a:ea typeface="+mn-ea"/>
                        </a:rPr>
                        <a:t>打开并读取</a:t>
                      </a:r>
                      <a:r>
                        <a:rPr lang="en-US" altLang="zh-CN" sz="1500" dirty="0" smtClean="0">
                          <a:latin typeface="+mn-lt"/>
                          <a:ea typeface="+mn-ea"/>
                        </a:rPr>
                        <a:t>HDFS</a:t>
                      </a:r>
                      <a:r>
                        <a:rPr lang="zh-CN" altLang="en-US" sz="1500" dirty="0" smtClean="0">
                          <a:latin typeface="+mn-lt"/>
                          <a:ea typeface="+mn-ea"/>
                        </a:rPr>
                        <a:t>文件内容。</a:t>
                      </a: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71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943" marR="8943" marT="8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/>
                      <a:r>
                        <a:rPr lang="nn-NO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curl -i -X DELETE --negotiate -u : "http://&lt;host&gt;:&lt;port&gt;/webhdfs/v1/&lt;path&gt;?op=DELETE"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/>
                      <a:r>
                        <a:rPr lang="zh-CN" altLang="en-US" sz="1500" dirty="0" smtClean="0">
                          <a:latin typeface="+mn-lt"/>
                          <a:ea typeface="+mn-ea"/>
                        </a:rPr>
                        <a:t>删除指定的文件。</a:t>
                      </a:r>
                      <a:endParaRPr lang="zh-CN" altLang="en-US" sz="1500" dirty="0">
                        <a:latin typeface="+mn-lt"/>
                        <a:ea typeface="+mn-ea"/>
                      </a:endParaRP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702">
                <a:tc rowSpan="2"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</a:rPr>
                        <a:t>SHELL</a:t>
                      </a:r>
                      <a:endParaRPr lang="zh-CN" altLang="en-US" sz="1800" dirty="0">
                        <a:latin typeface="+mn-lt"/>
                        <a:ea typeface="+mn-ea"/>
                      </a:endParaRP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hdfs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dfs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[COMMAND [COMMAND_OPTIONS]]</a:t>
                      </a: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/>
                      <a:r>
                        <a:rPr lang="zh-CN" altLang="en-US" sz="1500" dirty="0" smtClean="0">
                          <a:latin typeface="+mn-lt"/>
                          <a:ea typeface="+mn-ea"/>
                        </a:rPr>
                        <a:t>在</a:t>
                      </a:r>
                      <a:r>
                        <a:rPr lang="en-US" altLang="zh-CN" sz="1500" dirty="0" smtClean="0">
                          <a:latin typeface="+mn-lt"/>
                          <a:ea typeface="+mn-ea"/>
                        </a:rPr>
                        <a:t>HDFS</a:t>
                      </a:r>
                      <a:r>
                        <a:rPr lang="zh-CN" altLang="en-US" sz="1500" dirty="0" smtClean="0">
                          <a:latin typeface="+mn-lt"/>
                          <a:ea typeface="+mn-ea"/>
                        </a:rPr>
                        <a:t>文件系统上运行</a:t>
                      </a:r>
                      <a:r>
                        <a:rPr lang="en-US" altLang="zh-CN" sz="1500" dirty="0" err="1" smtClean="0">
                          <a:latin typeface="+mn-lt"/>
                          <a:ea typeface="+mn-ea"/>
                        </a:rPr>
                        <a:t>filesystem</a:t>
                      </a:r>
                      <a:r>
                        <a:rPr lang="zh-CN" altLang="en-US" sz="1500" dirty="0" smtClean="0">
                          <a:latin typeface="+mn-lt"/>
                          <a:ea typeface="+mn-ea"/>
                        </a:rPr>
                        <a:t>命令。</a:t>
                      </a: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320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943" marR="8943" marT="8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hdfs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fsck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&lt;path&gt; [COMMAND_OPTIONS]</a:t>
                      </a: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457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914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371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18288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2860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27432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32004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365760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运行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HDFS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文件系统检查工具。</a:t>
                      </a:r>
                    </a:p>
                  </a:txBody>
                  <a:tcPr marL="8943" marR="8943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685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  <a:ea typeface="+mn-ea"/>
              </a:rPr>
              <a:t>  本 章 总 结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684213" y="1376363"/>
            <a:ext cx="7920037" cy="3889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本章对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概念及应用场景进行了介绍，然后阐述了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系统架构原理及其关键特性。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4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思  考  题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 bwMode="auto">
          <a:xfrm>
            <a:off x="684213" y="1376363"/>
            <a:ext cx="7920037" cy="392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457200" marR="0" indent="-45720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320" indent="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None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363855" marR="0" lvl="0" indent="-36385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FrutigerNext LT Medium" pitchFamily="34" charset="0"/>
              <a:buAutoNum type="arabicPeriod"/>
              <a:tabLst/>
              <a:defRPr/>
            </a:pP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是什么样的系统，适合于做什么？</a:t>
            </a:r>
            <a:endParaRPr kumimoji="0" lang="en-US" altLang="zh-CN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63855" marR="0" lvl="0" indent="-36385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FrutigerNext LT Medium" pitchFamily="34" charset="0"/>
              <a:buAutoNum type="arabicPeriod"/>
              <a:tabLst/>
              <a:defRPr/>
            </a:pP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的设计目标是什么？</a:t>
            </a:r>
            <a:endParaRPr kumimoji="0" lang="en-US" altLang="zh-CN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63855" marR="0" lvl="0" indent="-36385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FrutigerNext LT Medium" pitchFamily="34" charset="0"/>
              <a:buAutoNum type="arabicPeriod"/>
              <a:tabLst/>
              <a:defRPr/>
            </a:pP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包含哪些角色？</a:t>
            </a:r>
            <a:endParaRPr kumimoji="0" lang="en-US" altLang="zh-CN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63855" marR="0" lvl="0" indent="-36385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FrutigerNext LT Medium" pitchFamily="34" charset="0"/>
              <a:buAutoNum type="arabicPeriod"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请简述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的读写流程。</a:t>
            </a:r>
            <a:endParaRPr kumimoji="0" lang="en-US" altLang="zh-CN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363855" marR="0" lvl="0" indent="-36385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FrutigerNext LT Medium" pitchFamily="34" charset="0"/>
              <a:buAutoNum type="arabicPeriod"/>
              <a:tabLst/>
              <a:defRPr/>
            </a:pP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HDFS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元数据是如何持久化的？</a:t>
            </a: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  目 录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335314"/>
            <a:ext cx="5486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b="1" dirty="0"/>
              <a:t>HDFS</a:t>
            </a:r>
            <a:r>
              <a:rPr lang="zh-CN" altLang="en-US" sz="2400" b="1" dirty="0"/>
              <a:t>概述及应用场景</a:t>
            </a:r>
          </a:p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</a:rPr>
              <a:t>HDFS</a:t>
            </a:r>
            <a:r>
              <a:rPr lang="zh-CN" altLang="en-US" sz="2400" dirty="0">
                <a:solidFill>
                  <a:srgbClr val="777777"/>
                </a:solidFill>
              </a:rPr>
              <a:t>在</a:t>
            </a:r>
            <a:r>
              <a:rPr lang="en-US" altLang="zh-CN" sz="2400" dirty="0" err="1">
                <a:solidFill>
                  <a:srgbClr val="777777"/>
                </a:solidFill>
              </a:rPr>
              <a:t>FusionInsight</a:t>
            </a:r>
            <a:r>
              <a:rPr lang="zh-CN" altLang="en-US" sz="2400" dirty="0">
                <a:solidFill>
                  <a:srgbClr val="777777"/>
                </a:solidFill>
              </a:rPr>
              <a:t>产品的位置</a:t>
            </a:r>
          </a:p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</a:rPr>
              <a:t>HDFS</a:t>
            </a:r>
            <a:r>
              <a:rPr lang="zh-CN" altLang="en-US" sz="2400" dirty="0">
                <a:solidFill>
                  <a:srgbClr val="777777"/>
                </a:solidFill>
              </a:rPr>
              <a:t>系统架构</a:t>
            </a:r>
            <a:endParaRPr lang="en-US" altLang="zh-CN" sz="2400" dirty="0">
              <a:solidFill>
                <a:srgbClr val="777777"/>
              </a:solidFill>
            </a:endParaRPr>
          </a:p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solidFill>
                  <a:srgbClr val="777777"/>
                </a:solidFill>
              </a:rPr>
              <a:t>关键特性介绍</a:t>
            </a:r>
            <a:endParaRPr lang="en-US" altLang="zh-CN" sz="2400" dirty="0">
              <a:solidFill>
                <a:srgbClr val="777777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72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习  题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777875" y="1412875"/>
            <a:ext cx="7826375" cy="419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marR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1. HDFS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是基于流数据模式访问和处理超大文件的需求而开发的，具有高容错、高可靠性、高可扩展性、高吞吐率等特征，适合的读写任务是（ ）。  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A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．一次写入，少次读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	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．多次写入，少次读   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．多次写入，多次读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	D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．一次写入，多次读</a:t>
            </a:r>
          </a:p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57238" y="3295650"/>
            <a:ext cx="6875462" cy="2089150"/>
          </a:xfrm>
          <a:prstGeom prst="rect">
            <a:avLst/>
          </a:prstGeom>
          <a:noFill/>
          <a:ln>
            <a:noFill/>
          </a:ln>
        </p:spPr>
        <p:txBody>
          <a:bodyPr lIns="80141" tIns="40071" rIns="80141" bIns="4007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kern="0" dirty="0" smtClean="0">
                <a:latin typeface="+mn-ea"/>
              </a:rPr>
              <a:t>2. </a:t>
            </a:r>
            <a:r>
              <a:rPr lang="zh-CN" altLang="en-US" sz="1800" kern="0" dirty="0" smtClean="0">
                <a:latin typeface="+mn-ea"/>
              </a:rPr>
              <a:t>以下对于</a:t>
            </a:r>
            <a:r>
              <a:rPr lang="en-US" altLang="zh-CN" sz="1800" kern="0" dirty="0" smtClean="0">
                <a:latin typeface="+mn-ea"/>
              </a:rPr>
              <a:t>HDFS</a:t>
            </a:r>
            <a:r>
              <a:rPr lang="zh-CN" altLang="en-US" sz="1800" kern="0" dirty="0" smtClean="0">
                <a:latin typeface="+mn-ea"/>
              </a:rPr>
              <a:t>描述不正确的是（</a:t>
            </a:r>
            <a:r>
              <a:rPr lang="en-US" altLang="zh-CN" sz="1800" kern="0" dirty="0" smtClean="0">
                <a:latin typeface="+mn-ea"/>
              </a:rPr>
              <a:t> </a:t>
            </a:r>
            <a:r>
              <a:rPr lang="zh-CN" altLang="en-US" sz="1800" kern="0" dirty="0" smtClean="0">
                <a:latin typeface="+mn-ea"/>
              </a:rPr>
              <a:t>）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kern="0" dirty="0" smtClean="0">
                <a:latin typeface="+mn-ea"/>
              </a:rPr>
              <a:t>A. HDFS</a:t>
            </a:r>
            <a:r>
              <a:rPr lang="zh-CN" altLang="en-US" sz="1600" kern="0" dirty="0" smtClean="0">
                <a:latin typeface="+mn-ea"/>
              </a:rPr>
              <a:t>是一个使用</a:t>
            </a:r>
            <a:r>
              <a:rPr lang="en-US" altLang="zh-CN" sz="1600" kern="0" dirty="0" smtClean="0">
                <a:latin typeface="+mn-ea"/>
              </a:rPr>
              <a:t>java</a:t>
            </a:r>
            <a:r>
              <a:rPr lang="zh-CN" altLang="en-US" sz="1600" kern="0" dirty="0" smtClean="0">
                <a:latin typeface="+mn-ea"/>
              </a:rPr>
              <a:t>编写的分布式文件系统。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kern="0" dirty="0" smtClean="0">
                <a:latin typeface="+mn-ea"/>
              </a:rPr>
              <a:t>B. HDFS</a:t>
            </a:r>
            <a:r>
              <a:rPr lang="zh-CN" altLang="en-US" sz="1600" kern="0" dirty="0" smtClean="0">
                <a:latin typeface="+mn-ea"/>
              </a:rPr>
              <a:t>由</a:t>
            </a:r>
            <a:r>
              <a:rPr lang="en-US" altLang="zh-CN" sz="1600" kern="0" dirty="0" err="1" smtClean="0">
                <a:latin typeface="+mn-ea"/>
              </a:rPr>
              <a:t>NameNode</a:t>
            </a:r>
            <a:r>
              <a:rPr lang="zh-CN" altLang="en-US" sz="1600" kern="0" dirty="0" smtClean="0">
                <a:latin typeface="+mn-ea"/>
              </a:rPr>
              <a:t>，</a:t>
            </a:r>
            <a:r>
              <a:rPr lang="en-US" altLang="zh-CN" sz="1600" kern="0" dirty="0" err="1" smtClean="0">
                <a:latin typeface="+mn-ea"/>
              </a:rPr>
              <a:t>DataNode</a:t>
            </a:r>
            <a:r>
              <a:rPr lang="zh-CN" altLang="en-US" sz="1600" kern="0" dirty="0" smtClean="0">
                <a:latin typeface="+mn-ea"/>
              </a:rPr>
              <a:t>，</a:t>
            </a:r>
            <a:r>
              <a:rPr lang="en-US" altLang="zh-CN" sz="1600" kern="0" dirty="0" smtClean="0">
                <a:latin typeface="+mn-ea"/>
              </a:rPr>
              <a:t>client</a:t>
            </a:r>
            <a:r>
              <a:rPr lang="zh-CN" altLang="en-US" sz="1600" kern="0" dirty="0" smtClean="0">
                <a:latin typeface="+mn-ea"/>
              </a:rPr>
              <a:t>组成。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kern="0" dirty="0" smtClean="0">
                <a:latin typeface="+mn-ea"/>
              </a:rPr>
              <a:t>C. HDFS</a:t>
            </a:r>
            <a:r>
              <a:rPr lang="zh-CN" altLang="en-US" sz="1600" kern="0" dirty="0" smtClean="0">
                <a:latin typeface="+mn-ea"/>
              </a:rPr>
              <a:t>不支持标准的</a:t>
            </a:r>
            <a:r>
              <a:rPr lang="en-US" altLang="zh-CN" sz="1600" kern="0" dirty="0" smtClean="0">
                <a:latin typeface="+mn-ea"/>
              </a:rPr>
              <a:t>POSIX</a:t>
            </a:r>
            <a:r>
              <a:rPr lang="zh-CN" altLang="en-US" sz="1600" kern="0" dirty="0" smtClean="0">
                <a:latin typeface="+mn-ea"/>
              </a:rPr>
              <a:t>文件系统接口。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kern="0" dirty="0" smtClean="0">
                <a:latin typeface="+mn-ea"/>
              </a:rPr>
              <a:t>D. HDFS</a:t>
            </a:r>
            <a:r>
              <a:rPr lang="zh-CN" altLang="en-US" sz="1600" kern="0" dirty="0" smtClean="0">
                <a:latin typeface="+mn-ea"/>
              </a:rPr>
              <a:t>支持对已有数据进行修改。</a:t>
            </a:r>
          </a:p>
          <a:p>
            <a:pPr>
              <a:defRPr/>
            </a:pP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xmlns="" val="15449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习  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4285" y="1103554"/>
            <a:ext cx="4572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802005" eaLnBrk="0" hangingPunct="0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</a:pP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3. HDFS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不适合的功能有（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</a:p>
          <a:p>
            <a:pPr lvl="0" defTabSz="802005" eaLnBrk="0" hangingPunct="0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</a:pPr>
            <a:r>
              <a:rPr lang="en-US" altLang="zh-CN" sz="1600" kern="0" dirty="0">
                <a:solidFill>
                  <a:srgbClr val="000000"/>
                </a:solidFill>
                <a:latin typeface="+mn-ea"/>
                <a:ea typeface="+mn-ea"/>
              </a:rPr>
              <a:t>A. </a:t>
            </a:r>
            <a:r>
              <a:rPr lang="zh-CN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多副本方式存储数据。</a:t>
            </a:r>
            <a:endParaRPr lang="en-US" altLang="zh-CN" sz="16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defTabSz="802005" eaLnBrk="0" hangingPunct="0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</a:pPr>
            <a:r>
              <a:rPr lang="en-US" altLang="zh-CN" sz="1600" kern="0" dirty="0">
                <a:solidFill>
                  <a:srgbClr val="000000"/>
                </a:solidFill>
                <a:latin typeface="+mn-ea"/>
                <a:ea typeface="+mn-ea"/>
              </a:rPr>
              <a:t>B. </a:t>
            </a:r>
            <a:r>
              <a:rPr lang="zh-CN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存储</a:t>
            </a:r>
            <a:r>
              <a:rPr lang="en-US" altLang="zh-CN" sz="1600" kern="0" dirty="0">
                <a:solidFill>
                  <a:srgbClr val="000000"/>
                </a:solidFill>
                <a:latin typeface="+mn-ea"/>
                <a:ea typeface="+mn-ea"/>
              </a:rPr>
              <a:t>TB-PB</a:t>
            </a:r>
            <a:r>
              <a:rPr lang="zh-CN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级别的数据。</a:t>
            </a:r>
          </a:p>
          <a:p>
            <a:pPr lvl="0" defTabSz="802005" eaLnBrk="0" hangingPunct="0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</a:pPr>
            <a:r>
              <a:rPr lang="en-US" altLang="zh-CN" sz="1600" kern="0" dirty="0">
                <a:solidFill>
                  <a:srgbClr val="000000"/>
                </a:solidFill>
                <a:latin typeface="+mn-ea"/>
                <a:ea typeface="+mn-ea"/>
              </a:rPr>
              <a:t>C. </a:t>
            </a:r>
            <a:r>
              <a:rPr lang="zh-CN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文件的随机写入。</a:t>
            </a:r>
          </a:p>
          <a:p>
            <a:pPr lvl="0" defTabSz="802005" eaLnBrk="0" hangingPunct="0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</a:pPr>
            <a:r>
              <a:rPr lang="en-US" altLang="zh-CN" sz="1600" kern="0" dirty="0">
                <a:solidFill>
                  <a:srgbClr val="000000"/>
                </a:solidFill>
                <a:latin typeface="+mn-ea"/>
                <a:ea typeface="+mn-ea"/>
              </a:rPr>
              <a:t>D. </a:t>
            </a:r>
            <a:r>
              <a:rPr lang="zh-CN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硬件故障的容错处理。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20725" y="3433763"/>
            <a:ext cx="7451725" cy="2190750"/>
          </a:xfrm>
          <a:prstGeom prst="rect">
            <a:avLst/>
          </a:prstGeom>
          <a:noFill/>
          <a:ln>
            <a:noFill/>
          </a:ln>
        </p:spPr>
        <p:txBody>
          <a:bodyPr lIns="80141" tIns="40071" rIns="80141" bIns="4007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4.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（多选）有关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HDFS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说法正确的有（ ）</a:t>
            </a:r>
          </a:p>
          <a:p>
            <a:pPr marL="0" marR="0" lvl="0" indent="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A. HDFS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不适合存储大量小文件。</a:t>
            </a:r>
          </a:p>
          <a:p>
            <a:pPr marL="0" marR="0" lvl="0" indent="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B. HDFS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不适合有低延迟数据访问要求的业务。</a:t>
            </a:r>
          </a:p>
          <a:p>
            <a:pPr marL="0" marR="0" lvl="0" indent="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C. HDFS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适合流式数据的访问。</a:t>
            </a:r>
          </a:p>
          <a:p>
            <a:pPr marL="0" marR="0" lvl="0" indent="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D.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基于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HDFS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的应用应该使用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WORM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的数据读写模型编程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。</a:t>
            </a:r>
          </a:p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1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学习推荐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华为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Learning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网站</a:t>
            </a:r>
            <a:endParaRPr kumimoji="0" lang="en-US" altLang="zh-CN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654050" marR="0" lvl="1" indent="-25273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http://support.huawei.com/learning/Index!toTrainIndex</a:t>
            </a:r>
          </a:p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华为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Support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案例库</a:t>
            </a:r>
            <a:endParaRPr kumimoji="0" lang="en-US" altLang="zh-CN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654050" marR="0" lvl="1" indent="-25273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http://support.huawei.com/enterprise/servicecenter?lang=zh</a:t>
            </a:r>
          </a:p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rPr>
              <a:t>华为大数据论坛</a:t>
            </a:r>
            <a:endParaRPr kumimoji="0" lang="en-US" altLang="zh-CN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  <a:p>
            <a:pPr marL="654050" marR="0" lvl="1" indent="-252730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/>
                <a:ea typeface="华文细黑"/>
              </a:rPr>
              <a:t>http://support.huawei.com/ecommunity/bbs/list_1069,1420018021.html?l=zh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77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字典与文件系统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444" y="1063208"/>
            <a:ext cx="208915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eft-Right Arrow 7"/>
          <p:cNvSpPr/>
          <p:nvPr/>
        </p:nvSpPr>
        <p:spPr bwMode="auto">
          <a:xfrm>
            <a:off x="3092890" y="1962526"/>
            <a:ext cx="1584325" cy="576263"/>
          </a:xfrm>
          <a:prstGeom prst="leftRight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CC9900"/>
              </a:buClr>
              <a:buFont typeface="Wingdings" panose="05000000000000000000" pitchFamily="2" charset="2"/>
              <a:buChar char="n"/>
              <a:defRPr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0381" y="1209298"/>
            <a:ext cx="3678063" cy="242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0125953"/>
              </p:ext>
            </p:extLst>
          </p:nvPr>
        </p:nvGraphicFramePr>
        <p:xfrm>
          <a:off x="1634877" y="3933373"/>
          <a:ext cx="6084676" cy="2052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  <a:gridCol w="3204356"/>
              </a:tblGrid>
              <a:tr h="4059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字典</a:t>
                      </a:r>
                      <a:endParaRPr lang="zh-CN" altLang="en-US" sz="1600" dirty="0"/>
                    </a:p>
                  </a:txBody>
                  <a:tcPr marL="91458" marR="91458" marT="45726" marB="4572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文件系统</a:t>
                      </a:r>
                      <a:endParaRPr lang="zh-CN" altLang="en-US" sz="1600" dirty="0"/>
                    </a:p>
                  </a:txBody>
                  <a:tcPr marL="91458" marR="91458" marT="45726" marB="4572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12271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部首检字表</a:t>
                      </a:r>
                    </a:p>
                    <a:p>
                      <a:r>
                        <a:rPr lang="zh-CN" altLang="en-US" sz="1400" dirty="0" smtClean="0"/>
                        <a:t>（一）部首目录</a:t>
                      </a:r>
                    </a:p>
                    <a:p>
                      <a:r>
                        <a:rPr lang="zh-CN" altLang="en-US" sz="1400" dirty="0" smtClean="0"/>
                        <a:t>（二）检字表</a:t>
                      </a:r>
                    </a:p>
                    <a:p>
                      <a:r>
                        <a:rPr lang="zh-CN" altLang="en-US" sz="1400" dirty="0" smtClean="0"/>
                        <a:t>（三）难检字笔画索引</a:t>
                      </a:r>
                      <a:endParaRPr lang="zh-CN" altLang="en-US" sz="1400" b="0" dirty="0" smtClean="0">
                        <a:latin typeface="+mn-lt"/>
                        <a:ea typeface="+mn-ea"/>
                      </a:endParaRPr>
                    </a:p>
                  </a:txBody>
                  <a:tcPr marL="91458" marR="91458" marT="45726" marB="4572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0" dirty="0" smtClean="0"/>
                        <a:t>文件名</a:t>
                      </a:r>
                      <a:endParaRPr lang="en-US" altLang="zh-CN" sz="1400" kern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0" dirty="0" smtClean="0"/>
                        <a:t>元数据（</a:t>
                      </a:r>
                      <a:r>
                        <a:rPr lang="en-US" altLang="zh-CN" sz="1400" kern="0" dirty="0" smtClean="0"/>
                        <a:t>Metadata</a:t>
                      </a:r>
                      <a:r>
                        <a:rPr lang="zh-CN" altLang="en-US" sz="1400" kern="0" dirty="0" smtClean="0"/>
                        <a:t>）</a:t>
                      </a:r>
                      <a:endParaRPr lang="en-US" altLang="zh-CN" sz="1400" kern="0" dirty="0" smtClean="0"/>
                    </a:p>
                    <a:p>
                      <a:endParaRPr lang="zh-CN" altLang="en-US" sz="1100" b="0" dirty="0">
                        <a:latin typeface="+mn-lt"/>
                        <a:ea typeface="+mn-ea"/>
                      </a:endParaRPr>
                    </a:p>
                  </a:txBody>
                  <a:tcPr marL="91458" marR="91458" marT="45726" marB="45726" anchor="ctr"/>
                </a:tc>
              </a:tr>
              <a:tr h="523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0" dirty="0" smtClean="0"/>
                        <a:t>字典正文</a:t>
                      </a:r>
                      <a:endParaRPr lang="en-US" altLang="zh-CN" sz="1400" b="0" kern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91458" marR="91458" marT="45726" marB="4572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0" dirty="0" smtClean="0"/>
                        <a:t>数据块（</a:t>
                      </a:r>
                      <a:r>
                        <a:rPr lang="en-US" altLang="zh-CN" sz="1400" kern="0" dirty="0" smtClean="0"/>
                        <a:t>Block</a:t>
                      </a:r>
                      <a:r>
                        <a:rPr lang="zh-CN" altLang="en-US" sz="1400" kern="0" dirty="0" smtClean="0"/>
                        <a:t>）</a:t>
                      </a:r>
                      <a:endParaRPr lang="en-US" altLang="zh-CN" sz="1400" b="1" kern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91458" marR="91458" marT="45726" marB="4572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772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概述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80" y="1045029"/>
            <a:ext cx="81411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/>
              <a:t>HDFS(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Distributed File System)</a:t>
            </a:r>
            <a:r>
              <a:rPr lang="zh-CN" altLang="en-US" sz="2400" dirty="0"/>
              <a:t>基于</a:t>
            </a:r>
            <a:r>
              <a:rPr lang="en-US" altLang="zh-CN" sz="2400" dirty="0"/>
              <a:t>Google</a:t>
            </a:r>
            <a:r>
              <a:rPr lang="zh-CN" altLang="en-US" sz="2400" dirty="0"/>
              <a:t>发布的</a:t>
            </a:r>
            <a:r>
              <a:rPr lang="en-US" altLang="zh-CN" sz="2400" dirty="0"/>
              <a:t>GFS</a:t>
            </a:r>
            <a:r>
              <a:rPr lang="zh-CN" altLang="en-US" sz="2400" dirty="0"/>
              <a:t>论文设计开发，运行在通用硬件上的分布式文件系统。</a:t>
            </a:r>
            <a:endParaRPr lang="en-US" altLang="zh-C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/>
              <a:t>其除具备其它分布式文件系统相同特性外，还有自己特有的特性：</a:t>
            </a:r>
            <a:endParaRPr lang="en-US" altLang="zh-CN" sz="2400" dirty="0"/>
          </a:p>
          <a:p>
            <a:pPr lvl="1"/>
            <a:r>
              <a:rPr lang="zh-CN" altLang="en-US" sz="2400" dirty="0"/>
              <a:t>高容错性：认为硬件总是不可靠的</a:t>
            </a:r>
            <a:endParaRPr lang="en-US" altLang="zh-CN" sz="2400" dirty="0"/>
          </a:p>
          <a:p>
            <a:pPr lvl="1"/>
            <a:r>
              <a:rPr lang="zh-CN" altLang="en-US" sz="2400" dirty="0"/>
              <a:t>高吞吐量：为大量数据访问的应用提供高吞吐量支持</a:t>
            </a:r>
            <a:endParaRPr lang="en-US" altLang="zh-CN" sz="2400" dirty="0"/>
          </a:p>
          <a:p>
            <a:pPr lvl="1"/>
            <a:r>
              <a:rPr lang="zh-CN" altLang="en-US" sz="2400" dirty="0"/>
              <a:t>大文件存储：支持存储</a:t>
            </a:r>
            <a:r>
              <a:rPr lang="en-US" altLang="zh-CN" sz="2400" dirty="0"/>
              <a:t>TB-PB</a:t>
            </a:r>
            <a:r>
              <a:rPr lang="zh-CN" altLang="en-US" sz="2400" dirty="0"/>
              <a:t>级别的数据</a:t>
            </a:r>
          </a:p>
          <a:p>
            <a:endParaRPr lang="zh-CN" altLang="en-US" dirty="0"/>
          </a:p>
        </p:txBody>
      </p:sp>
      <p:grpSp>
        <p:nvGrpSpPr>
          <p:cNvPr id="4" name="Group 47"/>
          <p:cNvGrpSpPr/>
          <p:nvPr/>
        </p:nvGrpSpPr>
        <p:grpSpPr bwMode="auto">
          <a:xfrm>
            <a:off x="847744" y="4371764"/>
            <a:ext cx="3413944" cy="1066800"/>
            <a:chOff x="2830" y="1155"/>
            <a:chExt cx="2332" cy="672"/>
          </a:xfrm>
          <a:solidFill>
            <a:srgbClr val="00B050"/>
          </a:solidFill>
        </p:grpSpPr>
        <p:sp>
          <p:nvSpPr>
            <p:cNvPr id="5" name="AutoShape 2"/>
            <p:cNvSpPr>
              <a:spLocks noChangeArrowheads="1"/>
            </p:cNvSpPr>
            <p:nvPr/>
          </p:nvSpPr>
          <p:spPr bwMode="gray">
            <a:xfrm>
              <a:off x="2830" y="1155"/>
              <a:ext cx="2332" cy="672"/>
            </a:xfrm>
            <a:prstGeom prst="roundRect">
              <a:avLst>
                <a:gd name="adj" fmla="val 11921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fontAlgn="t" hangingPunct="1">
                <a:defRPr/>
              </a:pPr>
              <a:endParaRPr lang="zh-CN" altLang="en-US" sz="18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39"/>
            <p:cNvSpPr>
              <a:spLocks noChangeArrowheads="1"/>
            </p:cNvSpPr>
            <p:nvPr/>
          </p:nvSpPr>
          <p:spPr bwMode="white">
            <a:xfrm>
              <a:off x="2915" y="1233"/>
              <a:ext cx="2158" cy="45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fontAlgn="t" hangingPunct="1">
                <a:defRPr/>
              </a:pPr>
              <a:r>
                <a:rPr lang="en-US" altLang="zh-CN" sz="1800" dirty="0">
                  <a:solidFill>
                    <a:schemeClr val="bg1"/>
                  </a:solidFill>
                  <a:latin typeface="+mn-lt"/>
                  <a:ea typeface="+mn-ea"/>
                </a:rPr>
                <a:t>HDFS</a:t>
              </a:r>
              <a:r>
                <a:rPr lang="zh-CN" altLang="en-US" sz="1800" dirty="0">
                  <a:solidFill>
                    <a:schemeClr val="bg1"/>
                  </a:solidFill>
                  <a:latin typeface="+mn-lt"/>
                  <a:ea typeface="+mn-ea"/>
                </a:rPr>
                <a:t>适合做什么？</a:t>
              </a:r>
              <a:endParaRPr lang="en-US" altLang="zh-CN" sz="1800" dirty="0">
                <a:solidFill>
                  <a:schemeClr val="bg1"/>
                </a:solidFill>
                <a:latin typeface="+mn-lt"/>
                <a:ea typeface="+mn-ea"/>
              </a:endParaRPr>
            </a:p>
            <a:p>
              <a:pPr algn="ctr" eaLnBrk="1" fontAlgn="t" hangingPunct="1"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+mn-lt"/>
                  <a:ea typeface="+mn-ea"/>
                </a:rPr>
                <a:t>大文件存储、流式数据访问</a:t>
              </a:r>
            </a:p>
          </p:txBody>
        </p:sp>
      </p:grpSp>
      <p:grpSp>
        <p:nvGrpSpPr>
          <p:cNvPr id="7" name="Group 47"/>
          <p:cNvGrpSpPr/>
          <p:nvPr/>
        </p:nvGrpSpPr>
        <p:grpSpPr bwMode="auto">
          <a:xfrm>
            <a:off x="4896036" y="4411467"/>
            <a:ext cx="3564396" cy="1066801"/>
            <a:chOff x="2830" y="1155"/>
            <a:chExt cx="2332" cy="672"/>
          </a:xfrm>
          <a:solidFill>
            <a:schemeClr val="accent1">
              <a:lumMod val="75000"/>
            </a:schemeClr>
          </a:solidFill>
        </p:grpSpPr>
        <p:sp>
          <p:nvSpPr>
            <p:cNvPr id="8" name="AutoShape 2"/>
            <p:cNvSpPr>
              <a:spLocks noChangeArrowheads="1"/>
            </p:cNvSpPr>
            <p:nvPr/>
          </p:nvSpPr>
          <p:spPr bwMode="gray">
            <a:xfrm>
              <a:off x="2830" y="1155"/>
              <a:ext cx="2332" cy="672"/>
            </a:xfrm>
            <a:prstGeom prst="roundRect">
              <a:avLst>
                <a:gd name="adj" fmla="val 11921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fontAlgn="t" hangingPunct="1">
                <a:defRPr/>
              </a:pPr>
              <a:endParaRPr lang="zh-CN" altLang="en-US" sz="18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39"/>
            <p:cNvSpPr>
              <a:spLocks noChangeArrowheads="1"/>
            </p:cNvSpPr>
            <p:nvPr/>
          </p:nvSpPr>
          <p:spPr bwMode="white">
            <a:xfrm>
              <a:off x="2915" y="1233"/>
              <a:ext cx="2206" cy="45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fontAlgn="t" hangingPunct="1">
                <a:defRPr/>
              </a:pPr>
              <a:r>
                <a:rPr lang="en-US" altLang="zh-CN" sz="1800" dirty="0">
                  <a:solidFill>
                    <a:schemeClr val="bg1"/>
                  </a:solidFill>
                  <a:latin typeface="+mn-lt"/>
                  <a:ea typeface="+mn-ea"/>
                </a:rPr>
                <a:t>HDFS</a:t>
              </a:r>
              <a:r>
                <a:rPr lang="zh-CN" altLang="en-US" sz="1800" dirty="0">
                  <a:solidFill>
                    <a:schemeClr val="bg1"/>
                  </a:solidFill>
                  <a:latin typeface="+mn-lt"/>
                  <a:ea typeface="+mn-ea"/>
                </a:rPr>
                <a:t>不适合做什么？</a:t>
              </a:r>
              <a:endParaRPr lang="en-US" altLang="zh-CN" sz="1800" dirty="0">
                <a:solidFill>
                  <a:schemeClr val="bg1"/>
                </a:solidFill>
                <a:latin typeface="+mn-lt"/>
                <a:ea typeface="+mn-ea"/>
              </a:endParaRPr>
            </a:p>
            <a:p>
              <a:pPr algn="ctr" eaLnBrk="1" fontAlgn="t" hangingPunct="1"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+mn-lt"/>
                  <a:ea typeface="+mn-ea"/>
                </a:rPr>
                <a:t>大量小文件、随机写入、低延迟读取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039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应用场景举例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029" y="1407886"/>
            <a:ext cx="7910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Hadoop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技术框架中的分布式文件系统，对部署在多台独立物理机器上的文件进行管理。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可应用于以下几种场景：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网站用户行为数据存储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生态系统数据存储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气象数据存储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70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143" y="1683657"/>
            <a:ext cx="66910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</a:rPr>
              <a:t>HDFS</a:t>
            </a:r>
            <a:r>
              <a:rPr lang="zh-CN" altLang="en-US" sz="2400" dirty="0">
                <a:solidFill>
                  <a:srgbClr val="777777"/>
                </a:solidFill>
              </a:rPr>
              <a:t>概述及应用场景</a:t>
            </a:r>
          </a:p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b="1" dirty="0"/>
              <a:t>HDFS</a:t>
            </a:r>
            <a:r>
              <a:rPr lang="zh-CN" altLang="en-US" sz="2400" b="1" dirty="0"/>
              <a:t>在</a:t>
            </a:r>
            <a:r>
              <a:rPr lang="en-US" altLang="zh-CN" sz="2400" b="1" dirty="0" err="1"/>
              <a:t>Hadoop</a:t>
            </a:r>
            <a:r>
              <a:rPr lang="zh-CN" altLang="en-US" sz="2400" b="1" dirty="0"/>
              <a:t>产品的位置</a:t>
            </a:r>
          </a:p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</a:rPr>
              <a:t>HDFS</a:t>
            </a:r>
            <a:r>
              <a:rPr lang="zh-CN" altLang="en-US" sz="2400" dirty="0">
                <a:solidFill>
                  <a:srgbClr val="777777"/>
                </a:solidFill>
              </a:rPr>
              <a:t>系统架构</a:t>
            </a:r>
            <a:endParaRPr lang="en-US" altLang="zh-CN" sz="2400" dirty="0">
              <a:solidFill>
                <a:srgbClr val="777777"/>
              </a:solidFill>
            </a:endParaRPr>
          </a:p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solidFill>
                  <a:srgbClr val="777777"/>
                </a:solidFill>
              </a:rPr>
              <a:t>关键特性介绍</a:t>
            </a:r>
            <a:endParaRPr lang="en-US" altLang="zh-CN" sz="2400" dirty="0">
              <a:solidFill>
                <a:srgbClr val="777777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17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在</a:t>
            </a:r>
            <a:r>
              <a:rPr lang="en-US" altLang="zh-CN" dirty="0" err="1"/>
              <a:t>Hadoop</a:t>
            </a:r>
            <a:r>
              <a:rPr lang="zh-CN" altLang="en-US" dirty="0"/>
              <a:t>产品的位置</a:t>
            </a:r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629" y="1320800"/>
            <a:ext cx="7852228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078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98171"/>
            <a:ext cx="58057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</a:rPr>
              <a:t>HDFS</a:t>
            </a:r>
            <a:r>
              <a:rPr lang="zh-CN" altLang="en-US" sz="2400" dirty="0">
                <a:solidFill>
                  <a:srgbClr val="777777"/>
                </a:solidFill>
              </a:rPr>
              <a:t>概述及应用场景</a:t>
            </a:r>
          </a:p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</a:rPr>
              <a:t>HDFS</a:t>
            </a:r>
            <a:r>
              <a:rPr lang="zh-CN" altLang="en-US" sz="2400" dirty="0">
                <a:solidFill>
                  <a:srgbClr val="777777"/>
                </a:solidFill>
              </a:rPr>
              <a:t>在</a:t>
            </a:r>
            <a:r>
              <a:rPr lang="en-US" altLang="zh-CN" sz="2400" dirty="0" err="1">
                <a:solidFill>
                  <a:srgbClr val="777777"/>
                </a:solidFill>
              </a:rPr>
              <a:t>Hadoop</a:t>
            </a:r>
            <a:r>
              <a:rPr lang="zh-CN" altLang="en-US" sz="2400" dirty="0">
                <a:solidFill>
                  <a:srgbClr val="777777"/>
                </a:solidFill>
              </a:rPr>
              <a:t>产品的位置</a:t>
            </a:r>
          </a:p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b="1" dirty="0"/>
              <a:t>HDFS</a:t>
            </a:r>
            <a:r>
              <a:rPr lang="zh-CN" altLang="en-US" sz="2400" b="1" dirty="0"/>
              <a:t>系统架构</a:t>
            </a:r>
            <a:endParaRPr lang="en-US" altLang="zh-CN" sz="2400" b="1" dirty="0"/>
          </a:p>
          <a:p>
            <a:pPr marL="419100" indent="-4191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solidFill>
                  <a:srgbClr val="777777"/>
                </a:solidFill>
              </a:rPr>
              <a:t>关键特性介绍</a:t>
            </a:r>
            <a:endParaRPr lang="en-US" altLang="zh-CN" sz="2400" dirty="0">
              <a:solidFill>
                <a:srgbClr val="777777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44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2211</Words>
  <Application>Microsoft Office PowerPoint</Application>
  <PresentationFormat>全屏显示(4:3)</PresentationFormat>
  <Paragraphs>253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1_Office 主题</vt:lpstr>
      <vt:lpstr>2_Office 主题</vt:lpstr>
      <vt:lpstr>HDFS技术原理</vt:lpstr>
      <vt:lpstr>    目 标</vt:lpstr>
      <vt:lpstr>  目 录</vt:lpstr>
      <vt:lpstr>字典与文件系统</vt:lpstr>
      <vt:lpstr>HDFS概述</vt:lpstr>
      <vt:lpstr>HDFS应用场景举例</vt:lpstr>
      <vt:lpstr>目录</vt:lpstr>
      <vt:lpstr>HDFS在Hadoop产品的位置</vt:lpstr>
      <vt:lpstr>目录</vt:lpstr>
      <vt:lpstr>系统设计目标1</vt:lpstr>
      <vt:lpstr>系统设计目标2</vt:lpstr>
      <vt:lpstr>基本系统架构</vt:lpstr>
      <vt:lpstr>   目  录</vt:lpstr>
      <vt:lpstr>HDFS架构关键设计</vt:lpstr>
      <vt:lpstr>HDFS高可靠性</vt:lpstr>
      <vt:lpstr>数据副本机制</vt:lpstr>
      <vt:lpstr>元数据持久化</vt:lpstr>
      <vt:lpstr>元数据持久化健壮机制</vt:lpstr>
      <vt:lpstr>HDFS数据写入流程</vt:lpstr>
      <vt:lpstr>HDFS数据写入流程（续）</vt:lpstr>
      <vt:lpstr>HDFS数据读取流程</vt:lpstr>
      <vt:lpstr>HDFS联邦（Federation）</vt:lpstr>
      <vt:lpstr>配置HDFS数据存储策略</vt:lpstr>
      <vt:lpstr>配置HDFS数据存储策略-分级存储</vt:lpstr>
      <vt:lpstr>配置HDFS数据存储策略-标签存储</vt:lpstr>
      <vt:lpstr>配置HDFS数据存储策略-节点组存储</vt:lpstr>
      <vt:lpstr>HDFS支持接口</vt:lpstr>
      <vt:lpstr>  本 章 总 结</vt:lpstr>
      <vt:lpstr>   思  考  题</vt:lpstr>
      <vt:lpstr>  习  题</vt:lpstr>
      <vt:lpstr>  习  题</vt:lpstr>
      <vt:lpstr>学习推荐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网页编程基础</dc:title>
  <dc:creator>qiu</dc:creator>
  <cp:lastModifiedBy>AutoBVT</cp:lastModifiedBy>
  <cp:revision>723</cp:revision>
  <dcterms:created xsi:type="dcterms:W3CDTF">2015-09-15T08:02:29Z</dcterms:created>
  <dcterms:modified xsi:type="dcterms:W3CDTF">2019-05-24T06:14:10Z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