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2"/>
  </p:sldMasterIdLst>
  <p:notesMasterIdLst>
    <p:notesMasterId r:id="rId22"/>
  </p:notesMasterIdLst>
  <p:handoutMasterIdLst>
    <p:handoutMasterId r:id="rId23"/>
  </p:handoutMasterIdLst>
  <p:sldIdLst>
    <p:sldId id="489" r:id="rId3"/>
    <p:sldId id="346" r:id="rId4"/>
    <p:sldId id="347" r:id="rId5"/>
    <p:sldId id="348" r:id="rId6"/>
    <p:sldId id="387" r:id="rId7"/>
    <p:sldId id="388" r:id="rId8"/>
    <p:sldId id="389" r:id="rId9"/>
    <p:sldId id="390" r:id="rId10"/>
    <p:sldId id="398" r:id="rId11"/>
    <p:sldId id="399" r:id="rId12"/>
    <p:sldId id="391" r:id="rId13"/>
    <p:sldId id="392" r:id="rId14"/>
    <p:sldId id="393" r:id="rId15"/>
    <p:sldId id="394" r:id="rId16"/>
    <p:sldId id="487" r:id="rId17"/>
    <p:sldId id="488" r:id="rId18"/>
    <p:sldId id="395" r:id="rId19"/>
    <p:sldId id="396" r:id="rId20"/>
    <p:sldId id="39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71016" autoAdjust="0"/>
  </p:normalViewPr>
  <p:slideViewPr>
    <p:cSldViewPr snapToGrid="0">
      <p:cViewPr varScale="1">
        <p:scale>
          <a:sx n="52" d="100"/>
          <a:sy n="52" d="100"/>
        </p:scale>
        <p:origin x="1242" y="72"/>
      </p:cViewPr>
      <p:guideLst>
        <p:guide orient="horz" pos="2160"/>
        <p:guide pos="3800"/>
      </p:guideLst>
    </p:cSldViewPr>
  </p:slideViewPr>
  <p:notesTextViewPr>
    <p:cViewPr>
      <p:scale>
        <a:sx n="1" d="1"/>
        <a:sy n="1" d="1"/>
      </p:scale>
      <p:origin x="0" y="0"/>
    </p:cViewPr>
  </p:notesTextViewPr>
  <p:notesViewPr>
    <p:cSldViewPr snapToGrid="0">
      <p:cViewPr varScale="1">
        <p:scale>
          <a:sx n="61" d="100"/>
          <a:sy n="61" d="100"/>
        </p:scale>
        <p:origin x="312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D40299-06BE-4A92-8FA9-2A9D7A1F0D91}" type="datetimeFigureOut">
              <a:rPr lang="zh-CN" altLang="en-US" smtClean="0"/>
              <a:t>2019/7/22 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83B0F5-04A6-459D-9243-9E82117CD059}"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A269F-26AA-44AF-AE3E-D3D1AE9C283E}" type="datetimeFigureOut">
              <a:rPr lang="zh-CN" altLang="en-US" smtClean="0"/>
              <a:t>2019/7/22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E71F1-65A3-4578-868F-3A908D44D3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Filesystem Hierarchy Standard</a:t>
            </a:r>
            <a:r>
              <a:rPr lang="zh-CN" altLang="en-US" dirty="0" smtClean="0"/>
              <a:t>（</a:t>
            </a:r>
            <a:r>
              <a:rPr lang="en-US" altLang="zh-CN" dirty="0" smtClean="0"/>
              <a:t>FHS</a:t>
            </a:r>
            <a:r>
              <a:rPr lang="zh-CN" altLang="en-US" dirty="0" smtClean="0"/>
              <a:t>）标准</a:t>
            </a:r>
            <a:endParaRPr lang="en-US" altLang="zh-CN" dirty="0" smtClean="0"/>
          </a:p>
          <a:p>
            <a:r>
              <a:rPr lang="zh-CN" altLang="en-US" dirty="0" smtClean="0"/>
              <a:t>根据 </a:t>
            </a:r>
            <a:r>
              <a:rPr lang="en-US" altLang="zh-CN" dirty="0" smtClean="0"/>
              <a:t>FHS </a:t>
            </a:r>
            <a:r>
              <a:rPr lang="zh-CN" altLang="en-US" dirty="0" smtClean="0"/>
              <a:t>的官方文件指出，其主要目的是希望让用户可以了解到数据通常放置于哪个目录下。</a:t>
            </a:r>
            <a:r>
              <a:rPr lang="en-US" altLang="zh-CN" dirty="0" smtClean="0"/>
              <a:t>FHS </a:t>
            </a:r>
            <a:r>
              <a:rPr lang="zh-CN" altLang="en-US" dirty="0" smtClean="0"/>
              <a:t>的重点在于规范每个特定的目录下应该要放置什么样子的数据。</a:t>
            </a:r>
          </a:p>
          <a:p>
            <a:r>
              <a:rPr lang="en-US" altLang="zh-CN" dirty="0" smtClean="0"/>
              <a:t>FHS </a:t>
            </a:r>
            <a:r>
              <a:rPr lang="zh-CN" altLang="en-US" dirty="0" smtClean="0"/>
              <a:t>依据文件系统使用的频繁与否与是否用户随意改动，而将目录定义成四种交互作用的形态：</a:t>
            </a:r>
          </a:p>
          <a:p>
            <a:r>
              <a:rPr lang="zh-CN" altLang="en-US" dirty="0" smtClean="0"/>
              <a:t>　　</a:t>
            </a:r>
            <a:r>
              <a:rPr lang="zh-CN" altLang="en-US" b="1" dirty="0" smtClean="0"/>
              <a:t>可分享的</a:t>
            </a:r>
            <a:r>
              <a:rPr lang="zh-CN" altLang="en-US" dirty="0" smtClean="0"/>
              <a:t>：可以分享给其他系统挂载使用的目录，所以包括执行文件与用户的邮件等数据，是能够分享给网络上其他主机挂载用的目录。</a:t>
            </a:r>
          </a:p>
          <a:p>
            <a:r>
              <a:rPr lang="zh-CN" altLang="en-US" dirty="0" smtClean="0"/>
              <a:t>　　</a:t>
            </a:r>
            <a:r>
              <a:rPr lang="zh-CN" altLang="en-US" b="1" dirty="0" smtClean="0"/>
              <a:t>不可分享的</a:t>
            </a:r>
            <a:r>
              <a:rPr lang="zh-CN" altLang="en-US" dirty="0" smtClean="0"/>
              <a:t>：自己机器上面运行的设备文件或者是与程序有关的 </a:t>
            </a:r>
            <a:r>
              <a:rPr lang="en-US" altLang="zh-CN" dirty="0" smtClean="0"/>
              <a:t>socket </a:t>
            </a:r>
            <a:r>
              <a:rPr lang="zh-CN" altLang="en-US" dirty="0" smtClean="0"/>
              <a:t>文件等，由于仅与自身机器有关，所以不适合分享给其他主机。</a:t>
            </a:r>
          </a:p>
          <a:p>
            <a:r>
              <a:rPr lang="zh-CN" altLang="en-US" dirty="0" smtClean="0"/>
              <a:t>　　</a:t>
            </a:r>
            <a:r>
              <a:rPr lang="zh-CN" altLang="en-US" b="1" dirty="0" smtClean="0"/>
              <a:t>不变的</a:t>
            </a:r>
            <a:r>
              <a:rPr lang="zh-CN" altLang="en-US" dirty="0" smtClean="0"/>
              <a:t>：有些数据是不会经常变动的，只会随着系统版本而变动。例如函数库、说明文件、系统管理员所管理的主机服务配置文件等。</a:t>
            </a:r>
          </a:p>
          <a:p>
            <a:r>
              <a:rPr lang="zh-CN" altLang="en-US" dirty="0" smtClean="0"/>
              <a:t>　　</a:t>
            </a:r>
            <a:r>
              <a:rPr lang="zh-CN" altLang="en-US" b="1" dirty="0" smtClean="0"/>
              <a:t>可变动的</a:t>
            </a:r>
            <a:r>
              <a:rPr lang="zh-CN" altLang="en-US" dirty="0" smtClean="0"/>
              <a:t>：经常改变的数据，例如登录文件、用户文件等。</a:t>
            </a:r>
          </a:p>
          <a:p>
            <a:r>
              <a:rPr lang="zh-CN" altLang="en-US" dirty="0" smtClean="0"/>
              <a:t> </a:t>
            </a:r>
          </a:p>
          <a:p>
            <a:r>
              <a:rPr lang="zh-CN" altLang="en-US" b="1" dirty="0" smtClean="0"/>
              <a:t>根目录（</a:t>
            </a:r>
            <a:r>
              <a:rPr lang="en-US" altLang="zh-CN" b="1" dirty="0" smtClean="0"/>
              <a:t>/</a:t>
            </a:r>
            <a:r>
              <a:rPr lang="zh-CN" altLang="en-US" b="1" dirty="0" smtClean="0"/>
              <a:t>）</a:t>
            </a:r>
          </a:p>
          <a:p>
            <a:r>
              <a:rPr lang="zh-CN" altLang="en-US" dirty="0" smtClean="0"/>
              <a:t>根目录是整个系统最重要的一个目录，因为不但所有的目录都是由根目录衍生出来的，同时根目录也与开机、还原、系统修复等操作有关。</a:t>
            </a:r>
          </a:p>
          <a:p>
            <a:r>
              <a:rPr lang="zh-CN" altLang="en-US" dirty="0" smtClean="0"/>
              <a:t>因此 </a:t>
            </a:r>
            <a:r>
              <a:rPr lang="en-US" altLang="zh-CN" dirty="0" smtClean="0"/>
              <a:t>FHS </a:t>
            </a:r>
            <a:r>
              <a:rPr lang="zh-CN" altLang="en-US" dirty="0" smtClean="0"/>
              <a:t>标准建议：</a:t>
            </a:r>
            <a:r>
              <a:rPr lang="zh-CN" altLang="en-US" b="1" dirty="0" smtClean="0"/>
              <a:t>根目录（</a:t>
            </a:r>
            <a:r>
              <a:rPr lang="en-US" altLang="zh-CN" b="1" dirty="0" smtClean="0"/>
              <a:t>/</a:t>
            </a:r>
            <a:r>
              <a:rPr lang="zh-CN" altLang="en-US" b="1" dirty="0" smtClean="0"/>
              <a:t>）所在分区应该越小越好，且应用程序所安装的软件最好不要与根目录放在同一个分区内，保持根目录越小越好</a:t>
            </a:r>
            <a:r>
              <a:rPr lang="zh-CN" altLang="en-US" dirty="0" smtClean="0"/>
              <a:t>。如此不但性能较好，根目录所在的文件系统也比较不容易发生问题。</a:t>
            </a:r>
          </a:p>
          <a:p>
            <a:r>
              <a:rPr lang="zh-CN" altLang="en-US" dirty="0" smtClean="0"/>
              <a:t> </a:t>
            </a:r>
          </a:p>
          <a:p>
            <a:r>
              <a:rPr lang="zh-CN" altLang="en-US" b="1" dirty="0" smtClean="0"/>
              <a:t>执行文件目录（</a:t>
            </a:r>
            <a:r>
              <a:rPr lang="en-US" altLang="zh-CN" b="1" dirty="0" smtClean="0"/>
              <a:t>/bin</a:t>
            </a:r>
            <a:r>
              <a:rPr lang="zh-CN" altLang="en-US" b="1" dirty="0" smtClean="0"/>
              <a:t>）</a:t>
            </a:r>
          </a:p>
          <a:p>
            <a:r>
              <a:rPr lang="zh-CN" altLang="en-US" dirty="0" smtClean="0"/>
              <a:t>系统有很多放置执行文件的目录，但 </a:t>
            </a:r>
            <a:r>
              <a:rPr lang="en-US" altLang="zh-CN" dirty="0" smtClean="0"/>
              <a:t>/bin </a:t>
            </a:r>
            <a:r>
              <a:rPr lang="zh-CN" altLang="en-US" dirty="0" smtClean="0"/>
              <a:t>比较特殊。因为</a:t>
            </a:r>
            <a:r>
              <a:rPr lang="zh-CN" altLang="en-US" b="1" dirty="0" smtClean="0"/>
              <a:t> </a:t>
            </a:r>
            <a:r>
              <a:rPr lang="en-US" altLang="zh-CN" b="1" dirty="0" smtClean="0"/>
              <a:t>/bin </a:t>
            </a:r>
            <a:r>
              <a:rPr lang="zh-CN" altLang="en-US" b="1" dirty="0" smtClean="0"/>
              <a:t>放置的是在单用户维护模式下还能被操作的命令</a:t>
            </a:r>
            <a:r>
              <a:rPr lang="zh-CN" altLang="en-US" dirty="0" smtClean="0"/>
              <a:t>。在 </a:t>
            </a:r>
            <a:r>
              <a:rPr lang="en-US" altLang="zh-CN" dirty="0" smtClean="0"/>
              <a:t>/bin </a:t>
            </a:r>
            <a:r>
              <a:rPr lang="zh-CN" altLang="en-US" dirty="0" smtClean="0"/>
              <a:t>下面的命令可以被 </a:t>
            </a:r>
            <a:r>
              <a:rPr lang="en-US" altLang="zh-CN" dirty="0" smtClean="0"/>
              <a:t>root </a:t>
            </a:r>
            <a:r>
              <a:rPr lang="zh-CN" altLang="en-US" dirty="0" smtClean="0"/>
              <a:t>与一般账号所使用，主要有 </a:t>
            </a:r>
            <a:r>
              <a:rPr lang="en-US" altLang="zh-CN" dirty="0" smtClean="0"/>
              <a:t>cat</a:t>
            </a:r>
            <a:r>
              <a:rPr lang="zh-CN" altLang="en-US" dirty="0" smtClean="0"/>
              <a:t>，</a:t>
            </a:r>
            <a:r>
              <a:rPr lang="en-US" altLang="zh-CN" dirty="0" smtClean="0"/>
              <a:t>chmod</a:t>
            </a:r>
            <a:r>
              <a:rPr lang="zh-CN" altLang="en-US" dirty="0" smtClean="0"/>
              <a:t>，</a:t>
            </a:r>
            <a:r>
              <a:rPr lang="en-US" altLang="zh-CN" dirty="0" err="1" smtClean="0"/>
              <a:t>chown</a:t>
            </a:r>
            <a:r>
              <a:rPr lang="zh-CN" altLang="en-US" dirty="0" smtClean="0"/>
              <a:t>，</a:t>
            </a:r>
            <a:r>
              <a:rPr lang="en-US" altLang="zh-CN" dirty="0" smtClean="0"/>
              <a:t>date</a:t>
            </a:r>
            <a:r>
              <a:rPr lang="zh-CN" altLang="en-US" dirty="0" smtClean="0"/>
              <a:t>，</a:t>
            </a:r>
            <a:r>
              <a:rPr lang="en-US" altLang="zh-CN" dirty="0" smtClean="0"/>
              <a:t>mv</a:t>
            </a:r>
            <a:r>
              <a:rPr lang="zh-CN" altLang="en-US" dirty="0" smtClean="0"/>
              <a:t>，</a:t>
            </a:r>
            <a:r>
              <a:rPr lang="en-US" altLang="zh-CN" dirty="0" err="1" smtClean="0"/>
              <a:t>mkdir</a:t>
            </a:r>
            <a:r>
              <a:rPr lang="zh-CN" altLang="en-US" dirty="0" smtClean="0"/>
              <a:t>，</a:t>
            </a:r>
            <a:r>
              <a:rPr lang="en-US" altLang="zh-CN" dirty="0" smtClean="0"/>
              <a:t>cp</a:t>
            </a:r>
            <a:r>
              <a:rPr lang="zh-CN" altLang="en-US" dirty="0" smtClean="0"/>
              <a:t>，</a:t>
            </a:r>
            <a:r>
              <a:rPr lang="en-US" altLang="zh-CN" dirty="0" smtClean="0"/>
              <a:t>bash </a:t>
            </a:r>
            <a:r>
              <a:rPr lang="zh-CN" altLang="en-US" dirty="0" smtClean="0"/>
              <a:t>等常用的命令。</a:t>
            </a:r>
          </a:p>
          <a:p>
            <a:r>
              <a:rPr lang="zh-CN" altLang="en-US" dirty="0" smtClean="0"/>
              <a:t> </a:t>
            </a:r>
          </a:p>
          <a:p>
            <a:r>
              <a:rPr lang="zh-CN" altLang="en-US" b="1" dirty="0" smtClean="0"/>
              <a:t>开机文件目录（</a:t>
            </a:r>
            <a:r>
              <a:rPr lang="en-US" altLang="zh-CN" b="1" dirty="0" smtClean="0"/>
              <a:t>/boot</a:t>
            </a:r>
            <a:r>
              <a:rPr lang="zh-CN" altLang="en-US" b="1" dirty="0" smtClean="0"/>
              <a:t>）</a:t>
            </a:r>
          </a:p>
          <a:p>
            <a:r>
              <a:rPr lang="zh-CN" altLang="en-US" dirty="0" smtClean="0"/>
              <a:t>这个目录主要放置开机会使用到的文件，包括 </a:t>
            </a:r>
            <a:r>
              <a:rPr lang="en-US" altLang="zh-CN" b="1" dirty="0" smtClean="0"/>
              <a:t>Linux </a:t>
            </a:r>
            <a:r>
              <a:rPr lang="zh-CN" altLang="en-US" b="1" dirty="0" smtClean="0"/>
              <a:t>内核文件以及开机菜单与开机所需配置文件</a:t>
            </a:r>
            <a:r>
              <a:rPr lang="zh-CN" altLang="en-US" dirty="0" smtClean="0"/>
              <a:t>等。</a:t>
            </a:r>
          </a:p>
          <a:p>
            <a:r>
              <a:rPr lang="zh-CN" altLang="en-US" dirty="0" smtClean="0"/>
              <a:t> </a:t>
            </a:r>
          </a:p>
          <a:p>
            <a:r>
              <a:rPr lang="zh-CN" altLang="en-US" b="1" dirty="0" smtClean="0"/>
              <a:t>驱动设备目录（</a:t>
            </a:r>
            <a:r>
              <a:rPr lang="en-US" altLang="zh-CN" b="1" dirty="0" smtClean="0"/>
              <a:t>/dev</a:t>
            </a:r>
            <a:r>
              <a:rPr lang="zh-CN" altLang="en-US" b="1" dirty="0" smtClean="0"/>
              <a:t>）</a:t>
            </a:r>
          </a:p>
          <a:p>
            <a:r>
              <a:rPr lang="zh-CN" altLang="en-US" dirty="0" smtClean="0"/>
              <a:t>在 </a:t>
            </a:r>
            <a:r>
              <a:rPr lang="en-US" altLang="zh-CN" dirty="0" smtClean="0"/>
              <a:t>Linux </a:t>
            </a:r>
            <a:r>
              <a:rPr lang="zh-CN" altLang="en-US" dirty="0" smtClean="0"/>
              <a:t>系统上，</a:t>
            </a:r>
            <a:r>
              <a:rPr lang="zh-CN" altLang="en-US" b="1" dirty="0" smtClean="0"/>
              <a:t>任何设备与接口设备都是以文件的形式存在于这个目录当中的</a:t>
            </a:r>
            <a:r>
              <a:rPr lang="zh-CN" altLang="en-US" dirty="0" smtClean="0"/>
              <a:t>。你只要通过访问这个目录下面的某个文件，就等于访问某个设备。比较重要的文件有 </a:t>
            </a:r>
            <a:r>
              <a:rPr lang="en-US" altLang="zh-CN" dirty="0" smtClean="0"/>
              <a:t>/dev/null</a:t>
            </a:r>
            <a:r>
              <a:rPr lang="zh-CN" altLang="en-US" dirty="0" smtClean="0"/>
              <a:t>，</a:t>
            </a:r>
            <a:r>
              <a:rPr lang="en-US" altLang="zh-CN" dirty="0" smtClean="0"/>
              <a:t>/dev/zero</a:t>
            </a:r>
            <a:r>
              <a:rPr lang="zh-CN" altLang="en-US" dirty="0" smtClean="0"/>
              <a:t>，</a:t>
            </a:r>
            <a:r>
              <a:rPr lang="en-US" altLang="zh-CN" dirty="0" smtClean="0"/>
              <a:t>/dev/</a:t>
            </a:r>
            <a:r>
              <a:rPr lang="en-US" altLang="zh-CN" dirty="0" err="1" smtClean="0"/>
              <a:t>tty</a:t>
            </a:r>
            <a:r>
              <a:rPr lang="en-US" altLang="zh-CN" dirty="0" smtClean="0"/>
              <a:t> </a:t>
            </a:r>
            <a:r>
              <a:rPr lang="zh-CN" altLang="en-US" dirty="0" smtClean="0"/>
              <a:t>等。</a:t>
            </a:r>
          </a:p>
          <a:p>
            <a:r>
              <a:rPr lang="zh-CN" altLang="en-US" dirty="0" smtClean="0"/>
              <a:t> </a:t>
            </a:r>
          </a:p>
          <a:p>
            <a:r>
              <a:rPr lang="zh-CN" altLang="en-US" b="1" dirty="0" smtClean="0"/>
              <a:t>配置文件目录（</a:t>
            </a:r>
            <a:r>
              <a:rPr lang="en-US" altLang="zh-CN" b="1" dirty="0" smtClean="0"/>
              <a:t>/etc</a:t>
            </a:r>
            <a:r>
              <a:rPr lang="zh-CN" altLang="en-US" b="1" dirty="0" smtClean="0"/>
              <a:t>）</a:t>
            </a:r>
          </a:p>
          <a:p>
            <a:r>
              <a:rPr lang="zh-CN" altLang="en-US" dirty="0" smtClean="0"/>
              <a:t>系统主要的配置文件几乎都放置在这个目录内，例如人员的账号密码文件、各种服务的起始文件等。一般来说，这个目录下的各个文件属性是可以让一般用户查阅的，但只有 </a:t>
            </a:r>
            <a:r>
              <a:rPr lang="en-US" altLang="zh-CN" dirty="0" smtClean="0"/>
              <a:t>root </a:t>
            </a:r>
            <a:r>
              <a:rPr lang="zh-CN" altLang="en-US" dirty="0" smtClean="0"/>
              <a:t>有权利修改。比较重要的文件有 </a:t>
            </a:r>
            <a:r>
              <a:rPr lang="en-US" altLang="zh-CN" dirty="0" smtClean="0"/>
              <a:t>/etc/</a:t>
            </a:r>
            <a:r>
              <a:rPr lang="en-US" altLang="zh-CN" dirty="0" err="1" smtClean="0"/>
              <a:t>init.d</a:t>
            </a:r>
            <a:r>
              <a:rPr lang="zh-CN" altLang="en-US" dirty="0" smtClean="0"/>
              <a:t>，</a:t>
            </a:r>
            <a:r>
              <a:rPr lang="en-US" altLang="zh-CN" dirty="0" smtClean="0"/>
              <a:t>/etc/</a:t>
            </a:r>
            <a:r>
              <a:rPr lang="en-US" altLang="zh-CN" dirty="0" err="1" smtClean="0"/>
              <a:t>inittab</a:t>
            </a:r>
            <a:r>
              <a:rPr lang="zh-CN" altLang="en-US" dirty="0" smtClean="0"/>
              <a:t>，</a:t>
            </a:r>
            <a:r>
              <a:rPr lang="en-US" altLang="zh-CN" dirty="0" smtClean="0"/>
              <a:t>/etc/</a:t>
            </a:r>
            <a:r>
              <a:rPr lang="en-US" altLang="zh-CN" dirty="0" err="1" smtClean="0"/>
              <a:t>sysconfig</a:t>
            </a:r>
            <a:r>
              <a:rPr lang="en-US" altLang="zh-CN" dirty="0" smtClean="0"/>
              <a:t> </a:t>
            </a:r>
            <a:r>
              <a:rPr lang="zh-CN" altLang="en-US" dirty="0" smtClean="0"/>
              <a:t>等。</a:t>
            </a:r>
          </a:p>
          <a:p>
            <a:r>
              <a:rPr lang="zh-CN" altLang="en-US" dirty="0" smtClean="0"/>
              <a:t> </a:t>
            </a:r>
          </a:p>
          <a:p>
            <a:r>
              <a:rPr lang="zh-CN" altLang="en-US" b="1" dirty="0" smtClean="0"/>
              <a:t>用户主文件夹（</a:t>
            </a:r>
            <a:r>
              <a:rPr lang="en-US" altLang="zh-CN" b="1" dirty="0" smtClean="0"/>
              <a:t>/home</a:t>
            </a:r>
            <a:r>
              <a:rPr lang="zh-CN" altLang="en-US" b="1" dirty="0" smtClean="0"/>
              <a:t>）</a:t>
            </a:r>
          </a:p>
          <a:p>
            <a:r>
              <a:rPr lang="zh-CN" altLang="en-US" dirty="0" smtClean="0"/>
              <a:t>这是系统默认的用户主文件夹（</a:t>
            </a:r>
            <a:r>
              <a:rPr lang="en-US" altLang="zh-CN" dirty="0" smtClean="0"/>
              <a:t>home directory</a:t>
            </a:r>
            <a:r>
              <a:rPr lang="zh-CN" altLang="en-US" dirty="0" smtClean="0"/>
              <a:t>）。在你创建一个一般用户账号时，默认的用户主文件夹都会规范到这里来。</a:t>
            </a:r>
            <a:r>
              <a:rPr lang="en-US" altLang="zh-CN" b="1" dirty="0" smtClean="0"/>
              <a:t>~ </a:t>
            </a:r>
            <a:r>
              <a:rPr lang="zh-CN" altLang="en-US" b="1" dirty="0" smtClean="0"/>
              <a:t>代表当前用户的主文件夹</a:t>
            </a:r>
            <a:r>
              <a:rPr lang="zh-CN" altLang="en-US" dirty="0" smtClean="0"/>
              <a:t>。</a:t>
            </a:r>
          </a:p>
          <a:p>
            <a:r>
              <a:rPr lang="zh-CN" altLang="en-US" dirty="0" smtClean="0"/>
              <a:t> </a:t>
            </a:r>
          </a:p>
          <a:p>
            <a:r>
              <a:rPr lang="zh-CN" altLang="en-US" b="1" dirty="0" smtClean="0"/>
              <a:t>系统函数库（</a:t>
            </a:r>
            <a:r>
              <a:rPr lang="en-US" altLang="zh-CN" b="1" dirty="0" smtClean="0"/>
              <a:t>/lib</a:t>
            </a:r>
            <a:r>
              <a:rPr lang="zh-CN" altLang="en-US" b="1" dirty="0" smtClean="0"/>
              <a:t>）</a:t>
            </a:r>
          </a:p>
          <a:p>
            <a:r>
              <a:rPr lang="zh-CN" altLang="en-US" dirty="0" smtClean="0"/>
              <a:t>系统的函数库非常多，而 </a:t>
            </a:r>
            <a:r>
              <a:rPr lang="en-US" altLang="zh-CN" dirty="0" smtClean="0"/>
              <a:t>/lib </a:t>
            </a:r>
            <a:r>
              <a:rPr lang="zh-CN" altLang="en-US" dirty="0" smtClean="0"/>
              <a:t>放置的则是在开机时会用到的函数库，以及在 </a:t>
            </a:r>
            <a:r>
              <a:rPr lang="en-US" altLang="zh-CN" dirty="0" smtClean="0"/>
              <a:t>/bin </a:t>
            </a:r>
            <a:r>
              <a:rPr lang="zh-CN" altLang="en-US" dirty="0" smtClean="0"/>
              <a:t>或 </a:t>
            </a:r>
            <a:r>
              <a:rPr lang="en-US" altLang="zh-CN" dirty="0" smtClean="0"/>
              <a:t>/</a:t>
            </a:r>
            <a:r>
              <a:rPr lang="en-US" altLang="zh-CN" dirty="0" err="1" smtClean="0"/>
              <a:t>sbin</a:t>
            </a:r>
            <a:r>
              <a:rPr lang="en-US" altLang="zh-CN" dirty="0" smtClean="0"/>
              <a:t> </a:t>
            </a:r>
            <a:r>
              <a:rPr lang="zh-CN" altLang="en-US" dirty="0" smtClean="0"/>
              <a:t>下面的命令会调用的函数库而已。</a:t>
            </a:r>
          </a:p>
          <a:p>
            <a:r>
              <a:rPr lang="zh-CN" altLang="en-US" dirty="0" smtClean="0"/>
              <a:t>* 你可以把函数库想象成是“外挂”，某些命令必须要有这些“外挂”才能够顺利完成程序的执行之意。</a:t>
            </a:r>
          </a:p>
          <a:p>
            <a:r>
              <a:rPr lang="zh-CN" altLang="en-US" dirty="0" smtClean="0"/>
              <a:t> </a:t>
            </a:r>
          </a:p>
          <a:p>
            <a:r>
              <a:rPr lang="zh-CN" altLang="en-US" b="1" dirty="0" smtClean="0"/>
              <a:t>媒体设备暂挂区（</a:t>
            </a:r>
            <a:r>
              <a:rPr lang="en-US" altLang="zh-CN" b="1" dirty="0" smtClean="0"/>
              <a:t>/media</a:t>
            </a:r>
            <a:r>
              <a:rPr lang="zh-CN" altLang="en-US" b="1" dirty="0" smtClean="0"/>
              <a:t>）</a:t>
            </a:r>
          </a:p>
          <a:p>
            <a:r>
              <a:rPr lang="en-US" altLang="zh-CN" dirty="0" smtClean="0"/>
              <a:t>media </a:t>
            </a:r>
            <a:r>
              <a:rPr lang="zh-CN" altLang="en-US" dirty="0" smtClean="0"/>
              <a:t>是“媒体”的英文，顾名思义，这个 </a:t>
            </a:r>
            <a:r>
              <a:rPr lang="en-US" altLang="zh-CN" dirty="0" smtClean="0"/>
              <a:t>/media </a:t>
            </a:r>
            <a:r>
              <a:rPr lang="zh-CN" altLang="en-US" dirty="0" smtClean="0"/>
              <a:t>下面放置的就是可删除的设备。</a:t>
            </a:r>
            <a:r>
              <a:rPr lang="zh-CN" altLang="en-US" b="1" dirty="0" smtClean="0"/>
              <a:t>包括软盘、光盘、</a:t>
            </a:r>
            <a:r>
              <a:rPr lang="en-US" altLang="zh-CN" b="1" dirty="0" smtClean="0"/>
              <a:t>DVD</a:t>
            </a:r>
            <a:r>
              <a:rPr lang="zh-CN" altLang="en-US" b="1" dirty="0" smtClean="0"/>
              <a:t>等设备都暂时挂载于此</a:t>
            </a:r>
            <a:r>
              <a:rPr lang="zh-CN" altLang="en-US" dirty="0" smtClean="0"/>
              <a:t>。常见的文件名有 </a:t>
            </a:r>
            <a:r>
              <a:rPr lang="en-US" altLang="zh-CN" dirty="0" smtClean="0"/>
              <a:t>/media/floppy</a:t>
            </a:r>
            <a:r>
              <a:rPr lang="zh-CN" altLang="en-US" dirty="0" smtClean="0"/>
              <a:t>，</a:t>
            </a:r>
            <a:r>
              <a:rPr lang="en-US" altLang="zh-CN" dirty="0" smtClean="0"/>
              <a:t>/media/</a:t>
            </a:r>
            <a:r>
              <a:rPr lang="en-US" altLang="zh-CN" dirty="0" err="1" smtClean="0"/>
              <a:t>cdrom</a:t>
            </a:r>
            <a:r>
              <a:rPr lang="en-US" altLang="zh-CN" dirty="0" smtClean="0"/>
              <a:t> </a:t>
            </a:r>
            <a:r>
              <a:rPr lang="zh-CN" altLang="en-US" dirty="0" smtClean="0"/>
              <a:t>等。</a:t>
            </a:r>
          </a:p>
          <a:p>
            <a:r>
              <a:rPr lang="zh-CN" altLang="en-US" dirty="0" smtClean="0"/>
              <a:t> </a:t>
            </a:r>
          </a:p>
          <a:p>
            <a:r>
              <a:rPr lang="zh-CN" altLang="en-US" b="1" dirty="0" smtClean="0"/>
              <a:t>额外设备暂挂区（</a:t>
            </a:r>
            <a:r>
              <a:rPr lang="en-US" altLang="zh-CN" b="1" dirty="0" smtClean="0"/>
              <a:t>/</a:t>
            </a:r>
            <a:r>
              <a:rPr lang="en-US" altLang="zh-CN" b="1" dirty="0" err="1" smtClean="0"/>
              <a:t>mnt</a:t>
            </a:r>
            <a:r>
              <a:rPr lang="zh-CN" altLang="en-US" b="1" dirty="0" smtClean="0"/>
              <a:t>）</a:t>
            </a:r>
          </a:p>
          <a:p>
            <a:r>
              <a:rPr lang="zh-CN" altLang="en-US" dirty="0" smtClean="0"/>
              <a:t>如果你想要暂时挂载某些额外的设备，一般建议你可以放置到这个目录中。在比较早的时候，这个目录的用途与 </a:t>
            </a:r>
            <a:r>
              <a:rPr lang="en-US" altLang="zh-CN" dirty="0" smtClean="0"/>
              <a:t>/media </a:t>
            </a:r>
            <a:r>
              <a:rPr lang="zh-CN" altLang="en-US" dirty="0" smtClean="0"/>
              <a:t>相同。只是有了 </a:t>
            </a:r>
            <a:r>
              <a:rPr lang="en-US" altLang="zh-CN" dirty="0" smtClean="0"/>
              <a:t>/media </a:t>
            </a:r>
            <a:r>
              <a:rPr lang="zh-CN" altLang="en-US" dirty="0" smtClean="0"/>
              <a:t>之后，这个目录就被用来暂时挂载用了。</a:t>
            </a:r>
          </a:p>
          <a:p>
            <a:r>
              <a:rPr lang="zh-CN" altLang="en-US" dirty="0" smtClean="0"/>
              <a:t> </a:t>
            </a:r>
          </a:p>
          <a:p>
            <a:r>
              <a:rPr lang="zh-CN" altLang="en-US" b="1" dirty="0" smtClean="0"/>
              <a:t>第三方软件安装目录（</a:t>
            </a:r>
            <a:r>
              <a:rPr lang="en-US" altLang="zh-CN" b="1" dirty="0" smtClean="0"/>
              <a:t>/opt</a:t>
            </a:r>
            <a:r>
              <a:rPr lang="zh-CN" altLang="en-US" b="1" dirty="0" smtClean="0"/>
              <a:t>）</a:t>
            </a:r>
          </a:p>
          <a:p>
            <a:r>
              <a:rPr lang="zh-CN" altLang="en-US" dirty="0" smtClean="0"/>
              <a:t>这个目录是用于安装第三方应用程序的，可以由用户自己指定安装位置。当需要卸载第三方应用程序时，可以直接删除安装目录，而不影响系统其它任何设置。</a:t>
            </a:r>
          </a:p>
          <a:p>
            <a:r>
              <a:rPr lang="zh-CN" altLang="en-US" dirty="0" smtClean="0"/>
              <a:t> </a:t>
            </a:r>
          </a:p>
          <a:p>
            <a:r>
              <a:rPr lang="zh-CN" altLang="en-US" b="1" dirty="0" smtClean="0"/>
              <a:t>管理员主文件夹（</a:t>
            </a:r>
            <a:r>
              <a:rPr lang="en-US" altLang="zh-CN" b="1" dirty="0" smtClean="0"/>
              <a:t>/root</a:t>
            </a:r>
            <a:r>
              <a:rPr lang="zh-CN" altLang="en-US" b="1" dirty="0" smtClean="0"/>
              <a:t>）</a:t>
            </a:r>
          </a:p>
          <a:p>
            <a:r>
              <a:rPr lang="zh-CN" altLang="en-US" dirty="0" smtClean="0"/>
              <a:t>系统管理员（</a:t>
            </a:r>
            <a:r>
              <a:rPr lang="en-US" altLang="zh-CN" dirty="0" smtClean="0"/>
              <a:t>root</a:t>
            </a:r>
            <a:r>
              <a:rPr lang="zh-CN" altLang="en-US" dirty="0" smtClean="0"/>
              <a:t>）的主文件夹。之所以放在这里，是因为如果进入单用户维护模式而仅挂载根目录时，该目录就能够拥有</a:t>
            </a:r>
            <a:r>
              <a:rPr lang="en-US" altLang="zh-CN" dirty="0" smtClean="0"/>
              <a:t>root</a:t>
            </a:r>
            <a:r>
              <a:rPr lang="zh-CN" altLang="en-US" dirty="0" smtClean="0"/>
              <a:t>的主文件夹，所以我们会希望</a:t>
            </a:r>
            <a:r>
              <a:rPr lang="en-US" altLang="zh-CN" dirty="0" smtClean="0"/>
              <a:t>root</a:t>
            </a:r>
            <a:r>
              <a:rPr lang="zh-CN" altLang="en-US" dirty="0" smtClean="0"/>
              <a:t>的主文件夹与根目录放置在同一个分区中。</a:t>
            </a:r>
          </a:p>
          <a:p>
            <a:r>
              <a:rPr lang="zh-CN" altLang="en-US" dirty="0" smtClean="0"/>
              <a:t> </a:t>
            </a:r>
          </a:p>
          <a:p>
            <a:r>
              <a:rPr lang="zh-CN" altLang="en-US" b="1" dirty="0" smtClean="0"/>
              <a:t>重要系统执行文件（</a:t>
            </a:r>
            <a:r>
              <a:rPr lang="en-US" altLang="zh-CN" b="1" dirty="0" smtClean="0"/>
              <a:t>/</a:t>
            </a:r>
            <a:r>
              <a:rPr lang="en-US" altLang="zh-CN" b="1" dirty="0" err="1" smtClean="0"/>
              <a:t>sbin</a:t>
            </a:r>
            <a:r>
              <a:rPr lang="zh-CN" altLang="en-US" b="1" dirty="0" smtClean="0"/>
              <a:t>）</a:t>
            </a:r>
          </a:p>
          <a:p>
            <a:r>
              <a:rPr lang="en-US" altLang="zh-CN" dirty="0" smtClean="0"/>
              <a:t>Linux </a:t>
            </a:r>
            <a:r>
              <a:rPr lang="zh-CN" altLang="en-US" dirty="0" smtClean="0"/>
              <a:t>有非常多的命令是来设置系统环境的，这些命令只有 </a:t>
            </a:r>
            <a:r>
              <a:rPr lang="en-US" altLang="zh-CN" dirty="0" smtClean="0"/>
              <a:t>root </a:t>
            </a:r>
            <a:r>
              <a:rPr lang="zh-CN" altLang="en-US" dirty="0" smtClean="0"/>
              <a:t>才能够利用来“设置”系统，其他用户最多只能用来“查询”而已。放在 </a:t>
            </a:r>
            <a:r>
              <a:rPr lang="en-US" altLang="zh-CN" dirty="0" smtClean="0"/>
              <a:t>/</a:t>
            </a:r>
            <a:r>
              <a:rPr lang="en-US" altLang="zh-CN" dirty="0" err="1" smtClean="0"/>
              <a:t>sbin</a:t>
            </a:r>
            <a:r>
              <a:rPr lang="en-US" altLang="zh-CN" dirty="0" smtClean="0"/>
              <a:t> </a:t>
            </a:r>
            <a:r>
              <a:rPr lang="zh-CN" altLang="en-US" dirty="0" smtClean="0"/>
              <a:t>下面的为开机过程中所需的，里面包括了开机、修复、还原系统所需要的命令。</a:t>
            </a:r>
          </a:p>
          <a:p>
            <a:r>
              <a:rPr lang="zh-CN" altLang="en-US" dirty="0" smtClean="0"/>
              <a:t> </a:t>
            </a:r>
          </a:p>
          <a:p>
            <a:r>
              <a:rPr lang="zh-CN" altLang="en-US" b="1" dirty="0" smtClean="0"/>
              <a:t>服务数据存放目录（</a:t>
            </a:r>
            <a:r>
              <a:rPr lang="en-US" altLang="zh-CN" b="1" dirty="0" smtClean="0"/>
              <a:t>/</a:t>
            </a:r>
            <a:r>
              <a:rPr lang="en-US" altLang="zh-CN" b="1" dirty="0" err="1" smtClean="0"/>
              <a:t>srv</a:t>
            </a:r>
            <a:r>
              <a:rPr lang="zh-CN" altLang="en-US" b="1" dirty="0" smtClean="0"/>
              <a:t>）</a:t>
            </a:r>
          </a:p>
          <a:p>
            <a:r>
              <a:rPr lang="en-US" altLang="zh-CN" dirty="0" err="1" smtClean="0"/>
              <a:t>srv</a:t>
            </a:r>
            <a:r>
              <a:rPr lang="en-US" altLang="zh-CN" dirty="0" smtClean="0"/>
              <a:t> </a:t>
            </a:r>
            <a:r>
              <a:rPr lang="zh-CN" altLang="en-US" dirty="0" smtClean="0"/>
              <a:t>可以视为“</a:t>
            </a:r>
            <a:r>
              <a:rPr lang="en-US" altLang="zh-CN" dirty="0" smtClean="0"/>
              <a:t>service”</a:t>
            </a:r>
            <a:r>
              <a:rPr lang="zh-CN" altLang="en-US" dirty="0" smtClean="0"/>
              <a:t>的缩写，是一些</a:t>
            </a:r>
            <a:r>
              <a:rPr lang="zh-CN" altLang="en-US" b="1" dirty="0" smtClean="0"/>
              <a:t>网络服务启动之后，这些服务所需要取用的数据目录</a:t>
            </a:r>
            <a:r>
              <a:rPr lang="zh-CN" altLang="en-US" dirty="0" smtClean="0"/>
              <a:t>。常见的服务例如 </a:t>
            </a:r>
            <a:r>
              <a:rPr lang="en-US" altLang="zh-CN" dirty="0" smtClean="0"/>
              <a:t>WWW</a:t>
            </a:r>
            <a:r>
              <a:rPr lang="zh-CN" altLang="en-US" dirty="0" smtClean="0"/>
              <a:t>、</a:t>
            </a:r>
            <a:r>
              <a:rPr lang="en-US" altLang="zh-CN" dirty="0" smtClean="0"/>
              <a:t>FTP </a:t>
            </a:r>
            <a:r>
              <a:rPr lang="zh-CN" altLang="en-US" dirty="0" smtClean="0"/>
              <a:t>等。举例来说，</a:t>
            </a:r>
            <a:r>
              <a:rPr lang="en-US" altLang="zh-CN" dirty="0" smtClean="0"/>
              <a:t>WWW </a:t>
            </a:r>
            <a:r>
              <a:rPr lang="zh-CN" altLang="en-US" dirty="0" smtClean="0"/>
              <a:t>服务需要的网页数据就可以放置在 </a:t>
            </a:r>
            <a:r>
              <a:rPr lang="en-US" altLang="zh-CN" dirty="0" smtClean="0"/>
              <a:t>/</a:t>
            </a:r>
            <a:r>
              <a:rPr lang="en-US" altLang="zh-CN" dirty="0" err="1" smtClean="0"/>
              <a:t>srv</a:t>
            </a:r>
            <a:r>
              <a:rPr lang="en-US" altLang="zh-CN" dirty="0" smtClean="0"/>
              <a:t>/www/ </a:t>
            </a:r>
            <a:r>
              <a:rPr lang="zh-CN" altLang="en-US" dirty="0" smtClean="0"/>
              <a:t>里。</a:t>
            </a:r>
          </a:p>
          <a:p>
            <a:r>
              <a:rPr lang="zh-CN" altLang="en-US" dirty="0" smtClean="0"/>
              <a:t> </a:t>
            </a:r>
          </a:p>
          <a:p>
            <a:r>
              <a:rPr lang="zh-CN" altLang="en-US" b="1" dirty="0" smtClean="0"/>
              <a:t>临时文件存放目录（</a:t>
            </a:r>
            <a:r>
              <a:rPr lang="en-US" altLang="zh-CN" b="1" dirty="0" smtClean="0"/>
              <a:t>/</a:t>
            </a:r>
            <a:r>
              <a:rPr lang="en-US" altLang="zh-CN" b="1" dirty="0" err="1" smtClean="0"/>
              <a:t>tmp</a:t>
            </a:r>
            <a:r>
              <a:rPr lang="zh-CN" altLang="en-US" b="1" dirty="0" smtClean="0"/>
              <a:t>）</a:t>
            </a:r>
          </a:p>
          <a:p>
            <a:r>
              <a:rPr lang="zh-CN" altLang="en-US" dirty="0" smtClean="0"/>
              <a:t>这是让一般用户或者是正在执行的程序暂时放置文件的地方。这个目录是任何人都能够访问，所以你需要定期清理一下。当然，</a:t>
            </a:r>
            <a:r>
              <a:rPr lang="zh-CN" altLang="en-US" b="1" dirty="0" smtClean="0"/>
              <a:t>重要数据不可放置在此目录，因为系统会不定期将 </a:t>
            </a:r>
            <a:r>
              <a:rPr lang="en-US" altLang="zh-CN" b="1" dirty="0" smtClean="0"/>
              <a:t>/</a:t>
            </a:r>
            <a:r>
              <a:rPr lang="en-US" altLang="zh-CN" b="1" dirty="0" err="1" smtClean="0"/>
              <a:t>tmp</a:t>
            </a:r>
            <a:r>
              <a:rPr lang="en-US" altLang="zh-CN" b="1" dirty="0" smtClean="0"/>
              <a:t> </a:t>
            </a:r>
            <a:r>
              <a:rPr lang="zh-CN" altLang="en-US" b="1" dirty="0" smtClean="0"/>
              <a:t>目录下的数据全部删除</a:t>
            </a:r>
            <a:r>
              <a:rPr lang="zh-CN" altLang="en-US" dirty="0" smtClean="0"/>
              <a:t>。</a:t>
            </a:r>
          </a:p>
          <a:p>
            <a:r>
              <a:rPr lang="zh-CN" altLang="en-US" dirty="0" smtClean="0"/>
              <a:t> </a:t>
            </a:r>
          </a:p>
          <a:p>
            <a:r>
              <a:rPr lang="zh-CN" altLang="en-US" b="1" dirty="0" smtClean="0"/>
              <a:t>丢失内容修复目录（</a:t>
            </a:r>
            <a:r>
              <a:rPr lang="en-US" altLang="zh-CN" b="1" dirty="0" smtClean="0"/>
              <a:t>/</a:t>
            </a:r>
            <a:r>
              <a:rPr lang="en-US" altLang="zh-CN" b="1" dirty="0" err="1" smtClean="0"/>
              <a:t>lost+found</a:t>
            </a:r>
            <a:r>
              <a:rPr lang="zh-CN" altLang="en-US" b="1" dirty="0" smtClean="0"/>
              <a:t>）</a:t>
            </a:r>
          </a:p>
          <a:p>
            <a:r>
              <a:rPr lang="zh-CN" altLang="en-US" dirty="0" smtClean="0"/>
              <a:t>这个目录是使用标准的 </a:t>
            </a:r>
            <a:r>
              <a:rPr lang="en-US" altLang="zh-CN" dirty="0" smtClean="0"/>
              <a:t>ext2/ext3 </a:t>
            </a:r>
            <a:r>
              <a:rPr lang="zh-CN" altLang="en-US" dirty="0" smtClean="0"/>
              <a:t>文件系统格式才会产生的一个目录，目的相当于</a:t>
            </a:r>
            <a:r>
              <a:rPr lang="zh-CN" altLang="en-US" b="1" dirty="0" smtClean="0"/>
              <a:t>文件系统发生错误时，将一些丢失的片段放置到这个目录下</a:t>
            </a:r>
            <a:r>
              <a:rPr lang="zh-CN" altLang="en-US" dirty="0" smtClean="0"/>
              <a:t>。这个目录通常会在分区的最顶层存在。</a:t>
            </a:r>
          </a:p>
          <a:p>
            <a:r>
              <a:rPr lang="zh-CN" altLang="en-US" dirty="0" smtClean="0"/>
              <a:t> </a:t>
            </a:r>
          </a:p>
          <a:p>
            <a:r>
              <a:rPr lang="zh-CN" altLang="en-US" b="1" dirty="0" smtClean="0"/>
              <a:t>虚拟文件系统目录（</a:t>
            </a:r>
            <a:r>
              <a:rPr lang="en-US" altLang="zh-CN" b="1" dirty="0" smtClean="0"/>
              <a:t>/</a:t>
            </a:r>
            <a:r>
              <a:rPr lang="en-US" altLang="zh-CN" b="1" dirty="0" err="1" smtClean="0"/>
              <a:t>proc</a:t>
            </a:r>
            <a:r>
              <a:rPr lang="zh-CN" altLang="en-US" b="1" dirty="0" smtClean="0"/>
              <a:t>）</a:t>
            </a:r>
          </a:p>
          <a:p>
            <a:r>
              <a:rPr lang="zh-CN" altLang="en-US" dirty="0" smtClean="0"/>
              <a:t>这个目录本身是一个虚拟文件系统（</a:t>
            </a:r>
            <a:r>
              <a:rPr lang="en-US" altLang="zh-CN" dirty="0" smtClean="0"/>
              <a:t>virtual </a:t>
            </a:r>
            <a:r>
              <a:rPr lang="en-US" altLang="zh-CN" dirty="0" err="1" smtClean="0"/>
              <a:t>filesystem</a:t>
            </a:r>
            <a:r>
              <a:rPr lang="zh-CN" altLang="en-US" dirty="0" smtClean="0"/>
              <a:t>）。它放置的数据都是在内存当中，例如系统内核、进程、外部设备以及网络状态等。</a:t>
            </a:r>
            <a:r>
              <a:rPr lang="zh-CN" altLang="en-US" b="1" dirty="0" smtClean="0"/>
              <a:t>因为这个目录下的数据都是在内存当中的，所以本身并不占任何硬盘空间</a:t>
            </a:r>
            <a:r>
              <a:rPr lang="zh-CN" altLang="en-US" dirty="0" smtClean="0"/>
              <a:t>。</a:t>
            </a:r>
          </a:p>
          <a:p>
            <a:r>
              <a:rPr lang="zh-CN" altLang="en-US" dirty="0" smtClean="0"/>
              <a:t> </a:t>
            </a:r>
          </a:p>
          <a:p>
            <a:r>
              <a:rPr lang="zh-CN" altLang="en-US" b="1" dirty="0" smtClean="0"/>
              <a:t>虚拟文件系统目录（</a:t>
            </a:r>
            <a:r>
              <a:rPr lang="en-US" altLang="zh-CN" b="1" dirty="0" smtClean="0"/>
              <a:t>/sys</a:t>
            </a:r>
            <a:r>
              <a:rPr lang="zh-CN" altLang="en-US" b="1" dirty="0" smtClean="0"/>
              <a:t>）</a:t>
            </a:r>
          </a:p>
          <a:p>
            <a:r>
              <a:rPr lang="zh-CN" altLang="en-US" dirty="0" smtClean="0"/>
              <a:t>这个目录其实跟 </a:t>
            </a:r>
            <a:r>
              <a:rPr lang="en-US" altLang="zh-CN" dirty="0" smtClean="0"/>
              <a:t>/</a:t>
            </a:r>
            <a:r>
              <a:rPr lang="en-US" altLang="zh-CN" dirty="0" err="1" smtClean="0"/>
              <a:t>proc</a:t>
            </a:r>
            <a:r>
              <a:rPr lang="en-US" altLang="zh-CN" dirty="0" smtClean="0"/>
              <a:t> </a:t>
            </a:r>
            <a:r>
              <a:rPr lang="zh-CN" altLang="en-US" dirty="0" smtClean="0"/>
              <a:t>非常类似，也是一个</a:t>
            </a:r>
            <a:r>
              <a:rPr lang="zh-CN" altLang="en-US" b="1" dirty="0" smtClean="0"/>
              <a:t>虚拟的文件系统，主要也是记录与内核相关的信息</a:t>
            </a:r>
            <a:r>
              <a:rPr lang="zh-CN" altLang="en-US" dirty="0" smtClean="0"/>
              <a:t>。包括目前已加载的内核模块与内核检测到的硬件设备信息等。这个目录同样不占硬盘容量。</a:t>
            </a:r>
          </a:p>
          <a:p>
            <a:r>
              <a:rPr lang="zh-CN" altLang="en-US" dirty="0" smtClean="0"/>
              <a:t> </a:t>
            </a:r>
          </a:p>
          <a:p>
            <a:r>
              <a:rPr lang="zh-CN" altLang="en-US" b="1" dirty="0" smtClean="0"/>
              <a:t>系统软件资源目录（</a:t>
            </a:r>
            <a:r>
              <a:rPr lang="en-US" altLang="zh-CN" b="1" dirty="0" smtClean="0"/>
              <a:t>/usr</a:t>
            </a:r>
            <a:r>
              <a:rPr lang="zh-CN" altLang="en-US" b="1" dirty="0" smtClean="0"/>
              <a:t>）</a:t>
            </a:r>
          </a:p>
          <a:p>
            <a:r>
              <a:rPr lang="zh-CN" altLang="en-US" dirty="0" smtClean="0"/>
              <a:t>很多小白都会误以为 </a:t>
            </a:r>
            <a:r>
              <a:rPr lang="en-US" altLang="zh-CN" dirty="0" smtClean="0"/>
              <a:t>/usr </a:t>
            </a:r>
            <a:r>
              <a:rPr lang="zh-CN" altLang="en-US" dirty="0" smtClean="0"/>
              <a:t>是 </a:t>
            </a:r>
            <a:r>
              <a:rPr lang="en-US" altLang="zh-CN" dirty="0" smtClean="0"/>
              <a:t>user </a:t>
            </a:r>
            <a:r>
              <a:rPr lang="zh-CN" altLang="en-US" dirty="0" smtClean="0"/>
              <a:t>的缩写，其实 </a:t>
            </a:r>
            <a:r>
              <a:rPr lang="en-US" altLang="zh-CN" dirty="0" smtClean="0"/>
              <a:t>usr </a:t>
            </a:r>
            <a:r>
              <a:rPr lang="zh-CN" altLang="en-US" dirty="0" smtClean="0"/>
              <a:t>是 </a:t>
            </a:r>
            <a:r>
              <a:rPr lang="en-US" altLang="zh-CN" dirty="0" smtClean="0"/>
              <a:t>Unix Software Resource </a:t>
            </a:r>
            <a:r>
              <a:rPr lang="zh-CN" altLang="en-US" dirty="0" smtClean="0"/>
              <a:t>的缩写，也就是 “</a:t>
            </a:r>
            <a:r>
              <a:rPr lang="en-US" altLang="zh-CN" b="1" dirty="0" smtClean="0"/>
              <a:t>UNIX </a:t>
            </a:r>
            <a:r>
              <a:rPr lang="zh-CN" altLang="en-US" b="1" dirty="0" smtClean="0"/>
              <a:t>操作系统软件资源</a:t>
            </a:r>
            <a:r>
              <a:rPr lang="zh-CN" altLang="en-US" dirty="0" smtClean="0"/>
              <a:t>” 所放置的目录，而不是用户的数据，这点需要注意。</a:t>
            </a:r>
          </a:p>
          <a:p>
            <a:r>
              <a:rPr lang="en-US" altLang="zh-CN" dirty="0" smtClean="0"/>
              <a:t>FHS </a:t>
            </a:r>
            <a:r>
              <a:rPr lang="zh-CN" altLang="en-US" dirty="0" smtClean="0"/>
              <a:t>建议所有软件开发者应该将他们的数据合理地分别放置到这个目录下的子目录，而不要自行新建该软件的独立目录。</a:t>
            </a:r>
          </a:p>
          <a:p>
            <a:r>
              <a:rPr lang="zh-CN" altLang="en-US" dirty="0" smtClean="0"/>
              <a:t> </a:t>
            </a:r>
          </a:p>
          <a:p>
            <a:r>
              <a:rPr lang="zh-CN" altLang="en-US" dirty="0" smtClean="0"/>
              <a:t>　　</a:t>
            </a:r>
            <a:r>
              <a:rPr lang="en-US" altLang="zh-CN" b="1" dirty="0" smtClean="0"/>
              <a:t>/usr/bin/</a:t>
            </a:r>
            <a:r>
              <a:rPr lang="zh-CN" altLang="en-US" dirty="0" smtClean="0"/>
              <a:t>：绝大部分的用户可使用命令都放在这里</a:t>
            </a:r>
          </a:p>
          <a:p>
            <a:r>
              <a:rPr lang="zh-CN" altLang="en-US" dirty="0" smtClean="0"/>
              <a:t>　　</a:t>
            </a:r>
            <a:r>
              <a:rPr lang="en-US" altLang="zh-CN" b="1" dirty="0" smtClean="0"/>
              <a:t>/usr/include/</a:t>
            </a:r>
            <a:r>
              <a:rPr lang="zh-CN" altLang="en-US" dirty="0" smtClean="0"/>
              <a:t>：</a:t>
            </a:r>
            <a:r>
              <a:rPr lang="en-US" altLang="zh-CN" dirty="0" smtClean="0"/>
              <a:t>C/C++</a:t>
            </a:r>
            <a:r>
              <a:rPr lang="zh-CN" altLang="en-US" dirty="0" smtClean="0"/>
              <a:t>等程序语言的头文件（</a:t>
            </a:r>
            <a:r>
              <a:rPr lang="en-US" altLang="zh-CN" dirty="0" smtClean="0"/>
              <a:t>header</a:t>
            </a:r>
            <a:r>
              <a:rPr lang="zh-CN" altLang="en-US" dirty="0" smtClean="0"/>
              <a:t>）与包含文件（</a:t>
            </a:r>
            <a:r>
              <a:rPr lang="en-US" altLang="zh-CN" dirty="0" smtClean="0"/>
              <a:t>include</a:t>
            </a:r>
            <a:r>
              <a:rPr lang="zh-CN" altLang="en-US" dirty="0" smtClean="0"/>
              <a:t>）放置处</a:t>
            </a:r>
          </a:p>
          <a:p>
            <a:r>
              <a:rPr lang="zh-CN" altLang="en-US" dirty="0" smtClean="0"/>
              <a:t>　　</a:t>
            </a:r>
            <a:r>
              <a:rPr lang="en-US" altLang="zh-CN" b="1" dirty="0" smtClean="0"/>
              <a:t>/usr/lib/</a:t>
            </a:r>
            <a:r>
              <a:rPr lang="zh-CN" altLang="en-US" dirty="0" smtClean="0"/>
              <a:t>：包含各应用软件的函数库、目标文件以及一些不被一般用户惯用的执行文件或脚本</a:t>
            </a:r>
          </a:p>
          <a:p>
            <a:r>
              <a:rPr lang="zh-CN" altLang="en-US" dirty="0" smtClean="0"/>
              <a:t>　　</a:t>
            </a:r>
            <a:r>
              <a:rPr lang="en-US" altLang="zh-CN" b="1" dirty="0" smtClean="0"/>
              <a:t>/usr/local/</a:t>
            </a:r>
            <a:r>
              <a:rPr lang="zh-CN" altLang="en-US" dirty="0" smtClean="0"/>
              <a:t>：系统管理员在本机自行安装下载的软件建议安装到此目录</a:t>
            </a:r>
          </a:p>
          <a:p>
            <a:r>
              <a:rPr lang="zh-CN" altLang="en-US" dirty="0" smtClean="0"/>
              <a:t>　　</a:t>
            </a:r>
            <a:r>
              <a:rPr lang="en-US" altLang="zh-CN" b="1" dirty="0" smtClean="0"/>
              <a:t>/usr/</a:t>
            </a:r>
            <a:r>
              <a:rPr lang="en-US" altLang="zh-CN" b="1" dirty="0" err="1" smtClean="0"/>
              <a:t>sbin</a:t>
            </a:r>
            <a:r>
              <a:rPr lang="en-US" altLang="zh-CN" b="1" dirty="0" smtClean="0"/>
              <a:t>/</a:t>
            </a:r>
            <a:r>
              <a:rPr lang="zh-CN" altLang="en-US" dirty="0" smtClean="0"/>
              <a:t>：非系统正常运行所需的系统命令</a:t>
            </a:r>
          </a:p>
          <a:p>
            <a:r>
              <a:rPr lang="zh-CN" altLang="en-US" dirty="0" smtClean="0"/>
              <a:t>　　</a:t>
            </a:r>
            <a:r>
              <a:rPr lang="en-US" altLang="zh-CN" b="1" dirty="0" smtClean="0"/>
              <a:t>/usr/share/</a:t>
            </a:r>
            <a:r>
              <a:rPr lang="zh-CN" altLang="en-US" dirty="0" smtClean="0"/>
              <a:t>：放置共享文件的地方</a:t>
            </a:r>
          </a:p>
          <a:p>
            <a:r>
              <a:rPr lang="zh-CN" altLang="en-US" dirty="0" smtClean="0"/>
              <a:t>　　</a:t>
            </a:r>
            <a:r>
              <a:rPr lang="en-US" altLang="zh-CN" b="1" dirty="0" smtClean="0"/>
              <a:t>/usr/</a:t>
            </a:r>
            <a:r>
              <a:rPr lang="en-US" altLang="zh-CN" b="1" dirty="0" err="1" smtClean="0"/>
              <a:t>src</a:t>
            </a:r>
            <a:r>
              <a:rPr lang="en-US" altLang="zh-CN" b="1" dirty="0" smtClean="0"/>
              <a:t>/</a:t>
            </a:r>
            <a:r>
              <a:rPr lang="zh-CN" altLang="en-US" dirty="0" smtClean="0"/>
              <a:t>：一般源码建议放置到这里</a:t>
            </a:r>
          </a:p>
          <a:p>
            <a:r>
              <a:rPr lang="zh-CN" altLang="en-US" dirty="0" smtClean="0"/>
              <a:t> </a:t>
            </a:r>
          </a:p>
          <a:p>
            <a:r>
              <a:rPr lang="zh-CN" altLang="en-US" b="1" dirty="0" smtClean="0"/>
              <a:t>常态可变动文件目录（</a:t>
            </a:r>
            <a:r>
              <a:rPr lang="en-US" altLang="zh-CN" b="1" dirty="0" smtClean="0"/>
              <a:t>/</a:t>
            </a:r>
            <a:r>
              <a:rPr lang="en-US" altLang="zh-CN" b="1" dirty="0" err="1" smtClean="0"/>
              <a:t>var</a:t>
            </a:r>
            <a:r>
              <a:rPr lang="zh-CN" altLang="en-US" b="1" dirty="0" smtClean="0"/>
              <a:t>）</a:t>
            </a:r>
          </a:p>
          <a:p>
            <a:r>
              <a:rPr lang="zh-CN" altLang="en-US" dirty="0" smtClean="0"/>
              <a:t>该目录主要针对常态性可变动文件，包括缓存（</a:t>
            </a:r>
            <a:r>
              <a:rPr lang="en-US" altLang="zh-CN" dirty="0" smtClean="0"/>
              <a:t>cache</a:t>
            </a:r>
            <a:r>
              <a:rPr lang="zh-CN" altLang="en-US" dirty="0" smtClean="0"/>
              <a:t>）、登录文件（</a:t>
            </a:r>
            <a:r>
              <a:rPr lang="en-US" altLang="zh-CN" dirty="0" smtClean="0"/>
              <a:t>log file</a:t>
            </a:r>
            <a:r>
              <a:rPr lang="zh-CN" altLang="en-US" dirty="0" smtClean="0"/>
              <a:t>）以及某些软件运行所产生的文件，包括程序文件（</a:t>
            </a:r>
            <a:r>
              <a:rPr lang="en-US" altLang="zh-CN" dirty="0" smtClean="0"/>
              <a:t>lock file</a:t>
            </a:r>
            <a:r>
              <a:rPr lang="zh-CN" altLang="en-US" dirty="0" smtClean="0"/>
              <a:t>、</a:t>
            </a:r>
            <a:r>
              <a:rPr lang="en-US" altLang="zh-CN" dirty="0" smtClean="0"/>
              <a:t>run file</a:t>
            </a:r>
            <a:r>
              <a:rPr lang="zh-CN" altLang="en-US" dirty="0" smtClean="0"/>
              <a:t>），或者例如</a:t>
            </a:r>
            <a:r>
              <a:rPr lang="en-US" altLang="zh-CN" dirty="0" smtClean="0"/>
              <a:t>MySQL</a:t>
            </a:r>
            <a:r>
              <a:rPr lang="zh-CN" altLang="en-US" dirty="0" smtClean="0"/>
              <a:t>数据库的文件等。</a:t>
            </a:r>
          </a:p>
          <a:p>
            <a:r>
              <a:rPr lang="zh-CN" altLang="en-US" dirty="0" smtClean="0"/>
              <a:t>如果 </a:t>
            </a:r>
            <a:r>
              <a:rPr lang="en-US" altLang="zh-CN" dirty="0" smtClean="0"/>
              <a:t>/usr </a:t>
            </a:r>
            <a:r>
              <a:rPr lang="zh-CN" altLang="en-US" dirty="0" smtClean="0"/>
              <a:t>是安装时会占用较大硬盘容量的目录，那么 </a:t>
            </a:r>
            <a:r>
              <a:rPr lang="en-US" altLang="zh-CN" dirty="0" smtClean="0"/>
              <a:t>/</a:t>
            </a:r>
            <a:r>
              <a:rPr lang="en-US" altLang="zh-CN" dirty="0" err="1" smtClean="0"/>
              <a:t>var</a:t>
            </a:r>
            <a:r>
              <a:rPr lang="en-US" altLang="zh-CN" dirty="0" smtClean="0"/>
              <a:t> </a:t>
            </a:r>
            <a:r>
              <a:rPr lang="zh-CN" altLang="en-US" dirty="0" smtClean="0"/>
              <a:t>就是在系统运行后才会渐渐占用硬盘容量的目录。</a:t>
            </a:r>
          </a:p>
          <a:p>
            <a:r>
              <a:rPr lang="zh-CN" altLang="en-US" dirty="0" smtClean="0"/>
              <a:t> </a:t>
            </a:r>
          </a:p>
          <a:p>
            <a:r>
              <a:rPr lang="zh-CN" altLang="en-US" dirty="0" smtClean="0"/>
              <a:t>　　</a:t>
            </a:r>
            <a:r>
              <a:rPr lang="en-US" altLang="zh-CN" b="1" dirty="0" smtClean="0"/>
              <a:t>/</a:t>
            </a:r>
            <a:r>
              <a:rPr lang="en-US" altLang="zh-CN" b="1" dirty="0" err="1" smtClean="0"/>
              <a:t>var</a:t>
            </a:r>
            <a:r>
              <a:rPr lang="en-US" altLang="zh-CN" b="1" dirty="0" smtClean="0"/>
              <a:t>/cache/</a:t>
            </a:r>
            <a:r>
              <a:rPr lang="zh-CN" altLang="en-US" dirty="0" smtClean="0"/>
              <a:t>：应用程序本身运行过程中会产生的一些暂存文件</a:t>
            </a:r>
          </a:p>
          <a:p>
            <a:r>
              <a:rPr lang="zh-CN" altLang="en-US" dirty="0" smtClean="0"/>
              <a:t>　　</a:t>
            </a:r>
            <a:r>
              <a:rPr lang="en-US" altLang="zh-CN" b="1" dirty="0" smtClean="0"/>
              <a:t>/</a:t>
            </a:r>
            <a:r>
              <a:rPr lang="en-US" altLang="zh-CN" b="1" dirty="0" err="1" smtClean="0"/>
              <a:t>var</a:t>
            </a:r>
            <a:r>
              <a:rPr lang="en-US" altLang="zh-CN" b="1" dirty="0" smtClean="0"/>
              <a:t>/lib/</a:t>
            </a:r>
            <a:r>
              <a:rPr lang="zh-CN" altLang="en-US" dirty="0" smtClean="0"/>
              <a:t>：程序本身执行的过程中，需要使用到的数据文件放置的目录</a:t>
            </a:r>
          </a:p>
          <a:p>
            <a:r>
              <a:rPr lang="zh-CN" altLang="en-US" dirty="0" smtClean="0"/>
              <a:t>　　</a:t>
            </a:r>
            <a:r>
              <a:rPr lang="en-US" altLang="zh-CN" b="1" dirty="0" smtClean="0"/>
              <a:t>/</a:t>
            </a:r>
            <a:r>
              <a:rPr lang="en-US" altLang="zh-CN" b="1" dirty="0" err="1" smtClean="0"/>
              <a:t>var</a:t>
            </a:r>
            <a:r>
              <a:rPr lang="en-US" altLang="zh-CN" b="1" dirty="0" smtClean="0"/>
              <a:t>/lock/</a:t>
            </a:r>
            <a:r>
              <a:rPr lang="zh-CN" altLang="en-US" dirty="0" smtClean="0"/>
              <a:t>：目录下的文件资源一次只能被一个应用程序所使用</a:t>
            </a:r>
          </a:p>
          <a:p>
            <a:r>
              <a:rPr lang="zh-CN" altLang="en-US" dirty="0" smtClean="0"/>
              <a:t>　　</a:t>
            </a:r>
            <a:r>
              <a:rPr lang="en-US" altLang="zh-CN" b="1" dirty="0" smtClean="0"/>
              <a:t>/</a:t>
            </a:r>
            <a:r>
              <a:rPr lang="en-US" altLang="zh-CN" b="1" dirty="0" err="1" smtClean="0"/>
              <a:t>var</a:t>
            </a:r>
            <a:r>
              <a:rPr lang="en-US" altLang="zh-CN" b="1" dirty="0" smtClean="0"/>
              <a:t>/log/</a:t>
            </a:r>
            <a:r>
              <a:rPr lang="zh-CN" altLang="en-US" dirty="0" smtClean="0"/>
              <a:t>：放置登录文件的目录</a:t>
            </a:r>
          </a:p>
          <a:p>
            <a:r>
              <a:rPr lang="zh-CN" altLang="en-US" dirty="0" smtClean="0"/>
              <a:t>　　</a:t>
            </a:r>
            <a:r>
              <a:rPr lang="en-US" altLang="zh-CN" b="1" dirty="0" smtClean="0"/>
              <a:t>/</a:t>
            </a:r>
            <a:r>
              <a:rPr lang="en-US" altLang="zh-CN" b="1" dirty="0" err="1" smtClean="0"/>
              <a:t>var</a:t>
            </a:r>
            <a:r>
              <a:rPr lang="en-US" altLang="zh-CN" b="1" dirty="0" smtClean="0"/>
              <a:t>/mail/</a:t>
            </a:r>
            <a:r>
              <a:rPr lang="zh-CN" altLang="en-US" dirty="0" smtClean="0"/>
              <a:t>：放置个人电子邮件信箱的目录</a:t>
            </a:r>
          </a:p>
          <a:p>
            <a:r>
              <a:rPr lang="zh-CN" altLang="en-US" dirty="0" smtClean="0"/>
              <a:t>　　</a:t>
            </a:r>
            <a:r>
              <a:rPr lang="en-US" altLang="zh-CN" b="1" dirty="0" smtClean="0"/>
              <a:t>/</a:t>
            </a:r>
            <a:r>
              <a:rPr lang="en-US" altLang="zh-CN" b="1" dirty="0" err="1" smtClean="0"/>
              <a:t>var</a:t>
            </a:r>
            <a:r>
              <a:rPr lang="en-US" altLang="zh-CN" b="1" dirty="0" smtClean="0"/>
              <a:t>/run/</a:t>
            </a:r>
            <a:r>
              <a:rPr lang="zh-CN" altLang="en-US" dirty="0" smtClean="0"/>
              <a:t>：某些程序或服务启动后的</a:t>
            </a:r>
            <a:r>
              <a:rPr lang="en-US" altLang="zh-CN" dirty="0" smtClean="0"/>
              <a:t>PID</a:t>
            </a:r>
            <a:r>
              <a:rPr lang="zh-CN" altLang="en-US" dirty="0" smtClean="0"/>
              <a:t>目录</a:t>
            </a:r>
          </a:p>
          <a:p>
            <a:r>
              <a:rPr lang="zh-CN" altLang="en-US" dirty="0" smtClean="0"/>
              <a:t>　　</a:t>
            </a:r>
            <a:r>
              <a:rPr lang="en-US" altLang="zh-CN" b="1" dirty="0" smtClean="0"/>
              <a:t>/</a:t>
            </a:r>
            <a:r>
              <a:rPr lang="en-US" altLang="zh-CN" b="1" dirty="0" err="1" smtClean="0"/>
              <a:t>var</a:t>
            </a:r>
            <a:r>
              <a:rPr lang="en-US" altLang="zh-CN" b="1" dirty="0" smtClean="0"/>
              <a:t>/spool/</a:t>
            </a:r>
            <a:r>
              <a:rPr lang="zh-CN" altLang="en-US" dirty="0" smtClean="0"/>
              <a:t>：放置排队等待其他应用程程序使用的数据</a:t>
            </a:r>
          </a:p>
          <a:p>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参数前的 </a:t>
            </a:r>
            <a:r>
              <a:rPr lang="en-US" altLang="zh-CN" dirty="0" smtClean="0"/>
              <a:t>– </a:t>
            </a:r>
            <a:r>
              <a:rPr lang="zh-CN" altLang="en-US" dirty="0" smtClean="0"/>
              <a:t>和 </a:t>
            </a:r>
            <a:r>
              <a:rPr lang="en-US" altLang="zh-CN" dirty="0" smtClean="0"/>
              <a:t>--</a:t>
            </a:r>
          </a:p>
          <a:p>
            <a:r>
              <a:rPr lang="zh-CN" altLang="en-US" baseline="0" dirty="0" smtClean="0"/>
              <a:t>  参数前有横的是 </a:t>
            </a:r>
            <a:r>
              <a:rPr lang="en-US" altLang="zh-CN" baseline="0" dirty="0" smtClean="0"/>
              <a:t>System V</a:t>
            </a:r>
            <a:r>
              <a:rPr lang="zh-CN" altLang="en-US" baseline="0" dirty="0" smtClean="0"/>
              <a:t>风格，参数前没有横的是 </a:t>
            </a:r>
            <a:r>
              <a:rPr lang="en-US" altLang="zh-CN" baseline="0" dirty="0" smtClean="0"/>
              <a:t>BSD</a:t>
            </a:r>
            <a:r>
              <a:rPr lang="zh-CN" altLang="en-US" baseline="0" dirty="0" smtClean="0"/>
              <a:t>风格。</a:t>
            </a:r>
            <a:endParaRPr lang="en-US" altLang="zh-CN" baseline="0" dirty="0" smtClean="0"/>
          </a:p>
          <a:p>
            <a:r>
              <a:rPr lang="en-US" altLang="zh-CN" baseline="0" dirty="0" smtClean="0"/>
              <a:t>  -  </a:t>
            </a:r>
            <a:r>
              <a:rPr lang="zh-CN" altLang="en-US" baseline="0" dirty="0" smtClean="0"/>
              <a:t>：后面的参数是字符形式</a:t>
            </a:r>
            <a:endParaRPr lang="en-US" altLang="zh-CN" baseline="0" dirty="0" smtClean="0"/>
          </a:p>
          <a:p>
            <a:r>
              <a:rPr lang="en-US" altLang="zh-CN" baseline="0" dirty="0" smtClean="0"/>
              <a:t>  -- </a:t>
            </a:r>
            <a:r>
              <a:rPr lang="zh-CN" altLang="en-US" baseline="0" dirty="0" smtClean="0"/>
              <a:t>：后面的参数是单词形式</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目录命令：</a:t>
            </a:r>
          </a:p>
          <a:p>
            <a:r>
              <a:rPr lang="zh-CN" altLang="en-US" dirty="0" smtClean="0"/>
              <a:t>        </a:t>
            </a:r>
            <a:r>
              <a:rPr lang="en-US" altLang="zh-CN" dirty="0" smtClean="0"/>
              <a:t>1. </a:t>
            </a:r>
            <a:r>
              <a:rPr lang="zh-CN" altLang="en-US" dirty="0" smtClean="0"/>
              <a:t>显示当前目录命令：</a:t>
            </a:r>
            <a:r>
              <a:rPr lang="en-US" altLang="zh-CN" dirty="0" err="1" smtClean="0"/>
              <a:t>pwd</a:t>
            </a:r>
            <a:endParaRPr lang="en-US" altLang="zh-CN" dirty="0" smtClean="0"/>
          </a:p>
          <a:p>
            <a:r>
              <a:rPr lang="en-US" altLang="zh-CN" dirty="0" smtClean="0"/>
              <a:t>            ①</a:t>
            </a:r>
            <a:r>
              <a:rPr lang="zh-CN" altLang="en-US" dirty="0" smtClean="0"/>
              <a:t>、命令名称：</a:t>
            </a:r>
            <a:r>
              <a:rPr lang="en-US" altLang="zh-CN" dirty="0" err="1" smtClean="0"/>
              <a:t>pwd</a:t>
            </a:r>
            <a:endParaRPr lang="en-US" altLang="zh-CN" dirty="0" smtClean="0"/>
          </a:p>
          <a:p>
            <a:r>
              <a:rPr lang="en-US" altLang="zh-CN" dirty="0" smtClean="0"/>
              <a:t>            ②</a:t>
            </a:r>
            <a:r>
              <a:rPr lang="zh-CN" altLang="en-US" dirty="0" smtClean="0"/>
              <a:t>、英文原意：</a:t>
            </a:r>
            <a:r>
              <a:rPr lang="en-US" altLang="zh-CN" dirty="0" smtClean="0"/>
              <a:t>print working directory</a:t>
            </a:r>
          </a:p>
          <a:p>
            <a:r>
              <a:rPr lang="en-US" altLang="zh-CN" dirty="0" smtClean="0"/>
              <a:t>            ③</a:t>
            </a:r>
            <a:r>
              <a:rPr lang="zh-CN" altLang="en-US" dirty="0" smtClean="0"/>
              <a:t>、命令所在路径：</a:t>
            </a:r>
            <a:r>
              <a:rPr lang="en-US" altLang="zh-CN" dirty="0" smtClean="0"/>
              <a:t>/bin/</a:t>
            </a:r>
            <a:r>
              <a:rPr lang="en-US" altLang="zh-CN" dirty="0" err="1" smtClean="0"/>
              <a:t>pwd</a:t>
            </a:r>
            <a:endParaRPr lang="en-US" altLang="zh-CN" dirty="0" smtClean="0"/>
          </a:p>
          <a:p>
            <a:r>
              <a:rPr lang="en-US" altLang="zh-CN" dirty="0" smtClean="0"/>
              <a:t>            ④</a:t>
            </a:r>
            <a:r>
              <a:rPr lang="zh-CN" altLang="en-US" dirty="0" smtClean="0"/>
              <a:t>、执行权限：所有用户</a:t>
            </a:r>
          </a:p>
          <a:p>
            <a:r>
              <a:rPr lang="zh-CN" altLang="en-US" dirty="0" smtClean="0"/>
              <a:t>            ⑤、功能描述：显示当前目录</a:t>
            </a:r>
          </a:p>
          <a:p>
            <a:r>
              <a:rPr lang="zh-CN" altLang="en-US" dirty="0" smtClean="0"/>
              <a:t>            ⑥、语法： </a:t>
            </a:r>
            <a:r>
              <a:rPr lang="en-US" altLang="zh-CN" dirty="0" err="1" smtClean="0"/>
              <a:t>pwd</a:t>
            </a:r>
            <a:r>
              <a:rPr lang="en-US" altLang="zh-CN" dirty="0" smtClean="0"/>
              <a:t>   </a:t>
            </a:r>
          </a:p>
          <a:p>
            <a:r>
              <a:rPr lang="en-US" altLang="zh-CN" dirty="0" smtClean="0"/>
              <a:t>        2. tree : </a:t>
            </a:r>
            <a:r>
              <a:rPr lang="zh-CN" altLang="en-US" dirty="0" smtClean="0"/>
              <a:t>查看目录树</a:t>
            </a:r>
          </a:p>
          <a:p>
            <a:r>
              <a:rPr lang="zh-CN" altLang="en-US" dirty="0" smtClean="0"/>
              <a:t>        </a:t>
            </a:r>
            <a:r>
              <a:rPr lang="en-US" altLang="zh-CN" dirty="0" smtClean="0"/>
              <a:t>3. </a:t>
            </a:r>
            <a:r>
              <a:rPr lang="zh-CN" altLang="en-US" dirty="0" smtClean="0"/>
              <a:t>创建目录命令：</a:t>
            </a:r>
            <a:r>
              <a:rPr lang="en-US" altLang="zh-CN" dirty="0" err="1" smtClean="0"/>
              <a:t>mkdir</a:t>
            </a:r>
            <a:endParaRPr lang="en-US" altLang="zh-CN" dirty="0" smtClean="0"/>
          </a:p>
          <a:p>
            <a:r>
              <a:rPr lang="en-US" altLang="zh-CN" dirty="0" smtClean="0"/>
              <a:t>            ①</a:t>
            </a:r>
            <a:r>
              <a:rPr lang="zh-CN" altLang="en-US" dirty="0" smtClean="0"/>
              <a:t>、命令名称：</a:t>
            </a:r>
            <a:r>
              <a:rPr lang="en-US" altLang="zh-CN" dirty="0" err="1" smtClean="0"/>
              <a:t>mkdir</a:t>
            </a:r>
            <a:endParaRPr lang="en-US" altLang="zh-CN" dirty="0" smtClean="0"/>
          </a:p>
          <a:p>
            <a:r>
              <a:rPr lang="en-US" altLang="zh-CN" dirty="0" smtClean="0"/>
              <a:t>            ②</a:t>
            </a:r>
            <a:r>
              <a:rPr lang="zh-CN" altLang="en-US" dirty="0" smtClean="0"/>
              <a:t>、英文原意：</a:t>
            </a:r>
            <a:r>
              <a:rPr lang="en-US" altLang="zh-CN" dirty="0" smtClean="0"/>
              <a:t>make directories</a:t>
            </a:r>
          </a:p>
          <a:p>
            <a:r>
              <a:rPr lang="en-US" altLang="zh-CN" dirty="0" smtClean="0"/>
              <a:t>            ③</a:t>
            </a:r>
            <a:r>
              <a:rPr lang="zh-CN" altLang="en-US" dirty="0" smtClean="0"/>
              <a:t>、命令所在路径：</a:t>
            </a:r>
            <a:r>
              <a:rPr lang="en-US" altLang="zh-CN" dirty="0" smtClean="0"/>
              <a:t>/bin/</a:t>
            </a:r>
            <a:r>
              <a:rPr lang="en-US" altLang="zh-CN" dirty="0" err="1" smtClean="0"/>
              <a:t>mkdir</a:t>
            </a:r>
            <a:endParaRPr lang="en-US" altLang="zh-CN" dirty="0" smtClean="0"/>
          </a:p>
          <a:p>
            <a:r>
              <a:rPr lang="en-US" altLang="zh-CN" dirty="0" smtClean="0"/>
              <a:t>            ④</a:t>
            </a:r>
            <a:r>
              <a:rPr lang="zh-CN" altLang="en-US" dirty="0" smtClean="0"/>
              <a:t>、执行权限：所有用户</a:t>
            </a:r>
          </a:p>
          <a:p>
            <a:r>
              <a:rPr lang="zh-CN" altLang="en-US" dirty="0" smtClean="0"/>
              <a:t>            ⑤、功能描述：创建新目录</a:t>
            </a:r>
          </a:p>
          <a:p>
            <a:r>
              <a:rPr lang="zh-CN" altLang="en-US" dirty="0" smtClean="0"/>
              <a:t>            ⑥、语法： </a:t>
            </a:r>
            <a:r>
              <a:rPr lang="en-US" altLang="zh-CN" dirty="0" err="1" smtClean="0"/>
              <a:t>mkdir</a:t>
            </a:r>
            <a:r>
              <a:rPr lang="en-US" altLang="zh-CN" dirty="0" smtClean="0"/>
              <a:t> 【-p】【</a:t>
            </a:r>
            <a:r>
              <a:rPr lang="zh-CN" altLang="en-US" dirty="0" smtClean="0"/>
              <a:t>目录名</a:t>
            </a:r>
            <a:r>
              <a:rPr lang="en-US" altLang="zh-CN" dirty="0" smtClean="0"/>
              <a:t>】</a:t>
            </a:r>
          </a:p>
          <a:p>
            <a:r>
              <a:rPr lang="en-US" altLang="zh-CN" dirty="0" smtClean="0"/>
              <a:t>            </a:t>
            </a:r>
            <a:r>
              <a:rPr lang="zh-CN" altLang="en-US" dirty="0" smtClean="0"/>
              <a:t>　　　　　</a:t>
            </a:r>
            <a:r>
              <a:rPr lang="en-US" altLang="zh-CN" dirty="0" smtClean="0"/>
              <a:t>-p </a:t>
            </a:r>
            <a:r>
              <a:rPr lang="zh-CN" altLang="en-US" dirty="0" smtClean="0"/>
              <a:t>递归创建</a:t>
            </a:r>
          </a:p>
          <a:p>
            <a:r>
              <a:rPr lang="zh-CN" altLang="en-US" dirty="0" smtClean="0"/>
              <a:t>            　　例子：创建单个目录：</a:t>
            </a:r>
            <a:r>
              <a:rPr lang="en-US" altLang="zh-CN" dirty="0" err="1" smtClean="0"/>
              <a:t>mkdir</a:t>
            </a:r>
            <a:r>
              <a:rPr lang="en-US" altLang="zh-CN" dirty="0" smtClean="0"/>
              <a:t> /</a:t>
            </a:r>
            <a:r>
              <a:rPr lang="en-US" altLang="zh-CN" dirty="0" err="1" smtClean="0"/>
              <a:t>tmp</a:t>
            </a:r>
            <a:r>
              <a:rPr lang="en-US" altLang="zh-CN" dirty="0" smtClean="0"/>
              <a:t>/vae.txt</a:t>
            </a:r>
          </a:p>
          <a:p>
            <a:r>
              <a:rPr lang="en-US" altLang="zh-CN" dirty="0" smtClean="0"/>
              <a:t>            </a:t>
            </a:r>
            <a:r>
              <a:rPr lang="zh-CN" altLang="en-US" dirty="0" smtClean="0"/>
              <a:t>　　　　　创建多个目录：</a:t>
            </a:r>
            <a:r>
              <a:rPr lang="en-US" altLang="zh-CN" dirty="0" err="1" smtClean="0"/>
              <a:t>mkdir</a:t>
            </a:r>
            <a:r>
              <a:rPr lang="en-US" altLang="zh-CN" dirty="0" smtClean="0"/>
              <a:t> /</a:t>
            </a:r>
            <a:r>
              <a:rPr lang="en-US" altLang="zh-CN" dirty="0" err="1" smtClean="0"/>
              <a:t>tmp</a:t>
            </a:r>
            <a:r>
              <a:rPr lang="en-US" altLang="zh-CN" dirty="0" smtClean="0"/>
              <a:t>/a.txt  /</a:t>
            </a:r>
            <a:r>
              <a:rPr lang="en-US" altLang="zh-CN" dirty="0" err="1" smtClean="0"/>
              <a:t>tmp</a:t>
            </a:r>
            <a:r>
              <a:rPr lang="en-US" altLang="zh-CN" dirty="0" smtClean="0"/>
              <a:t>/b.txt</a:t>
            </a:r>
          </a:p>
          <a:p>
            <a:r>
              <a:rPr lang="en-US" altLang="zh-CN" dirty="0" smtClean="0"/>
              <a:t>            </a:t>
            </a:r>
            <a:r>
              <a:rPr lang="zh-CN" altLang="en-US" dirty="0" smtClean="0"/>
              <a:t>　　注意：</a:t>
            </a:r>
            <a:r>
              <a:rPr lang="en-US" altLang="zh-CN" dirty="0" smtClean="0"/>
              <a:t>1</a:t>
            </a:r>
            <a:r>
              <a:rPr lang="zh-CN" altLang="en-US" dirty="0" smtClean="0"/>
              <a:t>、创建的目录已经存在</a:t>
            </a:r>
            <a:r>
              <a:rPr lang="en-US" altLang="zh-CN" dirty="0" smtClean="0"/>
              <a:t>, </a:t>
            </a:r>
            <a:r>
              <a:rPr lang="zh-CN" altLang="en-US" dirty="0" smtClean="0"/>
              <a:t>那么 </a:t>
            </a:r>
            <a:r>
              <a:rPr lang="en-US" altLang="zh-CN" dirty="0" smtClean="0"/>
              <a:t>Linux </a:t>
            </a:r>
            <a:r>
              <a:rPr lang="zh-CN" altLang="en-US" dirty="0" smtClean="0"/>
              <a:t>会提示我们 </a:t>
            </a:r>
            <a:r>
              <a:rPr lang="en-US" altLang="zh-CN" dirty="0" smtClean="0"/>
              <a:t>Linux </a:t>
            </a:r>
            <a:r>
              <a:rPr lang="zh-CN" altLang="en-US" dirty="0" smtClean="0"/>
              <a:t>无法创建它。</a:t>
            </a:r>
          </a:p>
          <a:p>
            <a:r>
              <a:rPr lang="zh-CN" altLang="en-US" dirty="0" smtClean="0"/>
              <a:t>            　　　　　</a:t>
            </a:r>
            <a:r>
              <a:rPr lang="en-US" altLang="zh-CN" dirty="0" smtClean="0"/>
              <a:t>2</a:t>
            </a:r>
            <a:r>
              <a:rPr lang="zh-CN" altLang="en-US" dirty="0" smtClean="0"/>
              <a:t>、不带任何参数运行 </a:t>
            </a:r>
            <a:r>
              <a:rPr lang="en-US" altLang="zh-CN" dirty="0" err="1" smtClean="0"/>
              <a:t>mkdir</a:t>
            </a:r>
            <a:r>
              <a:rPr lang="en-US" altLang="zh-CN" dirty="0" smtClean="0"/>
              <a:t> </a:t>
            </a:r>
            <a:r>
              <a:rPr lang="zh-CN" altLang="en-US" dirty="0" smtClean="0"/>
              <a:t>命令会在当前目录下创建目录。</a:t>
            </a:r>
          </a:p>
          <a:p>
            <a:r>
              <a:rPr lang="zh-CN" altLang="en-US" dirty="0" smtClean="0"/>
              <a:t>            　　　　　</a:t>
            </a:r>
            <a:r>
              <a:rPr lang="en-US" altLang="zh-CN" dirty="0" smtClean="0"/>
              <a:t>3</a:t>
            </a:r>
            <a:r>
              <a:rPr lang="zh-CN" altLang="en-US" dirty="0" smtClean="0"/>
              <a:t>、不带上</a:t>
            </a:r>
            <a:r>
              <a:rPr lang="en-US" altLang="zh-CN" dirty="0" smtClean="0"/>
              <a:t>-p,</a:t>
            </a:r>
            <a:r>
              <a:rPr lang="zh-CN" altLang="en-US" dirty="0" smtClean="0"/>
              <a:t>如果新建的文件上级目录不存在则不会执行成功这种说法是错误的。</a:t>
            </a:r>
          </a:p>
          <a:p>
            <a:r>
              <a:rPr lang="zh-CN" altLang="en-US" dirty="0" smtClean="0"/>
              <a:t>                            加或者不加上 </a:t>
            </a:r>
            <a:r>
              <a:rPr lang="en-US" altLang="zh-CN" dirty="0" smtClean="0"/>
              <a:t>-p </a:t>
            </a:r>
            <a:r>
              <a:rPr lang="zh-CN" altLang="en-US" dirty="0" smtClean="0"/>
              <a:t>前面的目录没有的都会依次创建。</a:t>
            </a:r>
          </a:p>
          <a:p>
            <a:r>
              <a:rPr lang="zh-CN" altLang="en-US" dirty="0" smtClean="0"/>
              <a:t>            　　　　　</a:t>
            </a:r>
            <a:r>
              <a:rPr lang="en-US" altLang="zh-CN" dirty="0" smtClean="0"/>
              <a:t>4</a:t>
            </a:r>
            <a:r>
              <a:rPr lang="zh-CN" altLang="en-US" dirty="0" smtClean="0"/>
              <a:t>、创建目录的首要条件是， 在想要创建目录的目标路径下你必须具有访问权限。</a:t>
            </a:r>
          </a:p>
          <a:p>
            <a:r>
              <a:rPr lang="zh-CN" altLang="en-US" dirty="0" smtClean="0"/>
              <a:t>        </a:t>
            </a:r>
            <a:r>
              <a:rPr lang="en-US" altLang="zh-CN" dirty="0" smtClean="0"/>
              <a:t>4. </a:t>
            </a:r>
            <a:r>
              <a:rPr lang="zh-CN" altLang="en-US" dirty="0" smtClean="0"/>
              <a:t>切换目录命令：</a:t>
            </a:r>
            <a:r>
              <a:rPr lang="en-US" altLang="zh-CN" dirty="0" smtClean="0"/>
              <a:t>cd</a:t>
            </a:r>
          </a:p>
          <a:p>
            <a:r>
              <a:rPr lang="en-US" altLang="zh-CN" dirty="0" smtClean="0"/>
              <a:t>            ①</a:t>
            </a:r>
            <a:r>
              <a:rPr lang="zh-CN" altLang="en-US" dirty="0" smtClean="0"/>
              <a:t>、命令名称：</a:t>
            </a:r>
            <a:r>
              <a:rPr lang="en-US" altLang="zh-CN" dirty="0" smtClean="0"/>
              <a:t>cd</a:t>
            </a:r>
          </a:p>
          <a:p>
            <a:r>
              <a:rPr lang="en-US" altLang="zh-CN" dirty="0" smtClean="0"/>
              <a:t>            ②</a:t>
            </a:r>
            <a:r>
              <a:rPr lang="zh-CN" altLang="en-US" dirty="0" smtClean="0"/>
              <a:t>、英文原意：</a:t>
            </a:r>
            <a:r>
              <a:rPr lang="en-US" altLang="zh-CN" dirty="0" smtClean="0"/>
              <a:t>change directory</a:t>
            </a:r>
          </a:p>
          <a:p>
            <a:r>
              <a:rPr lang="en-US" altLang="zh-CN" dirty="0" smtClean="0"/>
              <a:t>            ③</a:t>
            </a:r>
            <a:r>
              <a:rPr lang="zh-CN" altLang="en-US" dirty="0" smtClean="0"/>
              <a:t>、命令所在路径：</a:t>
            </a:r>
            <a:r>
              <a:rPr lang="en-US" altLang="zh-CN" dirty="0" smtClean="0"/>
              <a:t>shell </a:t>
            </a:r>
            <a:r>
              <a:rPr lang="zh-CN" altLang="en-US" dirty="0" smtClean="0"/>
              <a:t>内置命令</a:t>
            </a:r>
          </a:p>
          <a:p>
            <a:r>
              <a:rPr lang="zh-CN" altLang="en-US" dirty="0" smtClean="0"/>
              <a:t>            ④、执行权限：所有用户</a:t>
            </a:r>
          </a:p>
          <a:p>
            <a:r>
              <a:rPr lang="zh-CN" altLang="en-US" dirty="0" smtClean="0"/>
              <a:t>            ⑤、功能描述：切换目录</a:t>
            </a:r>
          </a:p>
          <a:p>
            <a:r>
              <a:rPr lang="zh-CN" altLang="en-US" dirty="0" smtClean="0"/>
              <a:t>            ⑥、语法： </a:t>
            </a:r>
            <a:r>
              <a:rPr lang="en-US" altLang="zh-CN" dirty="0" smtClean="0"/>
              <a:t>cd【</a:t>
            </a:r>
            <a:r>
              <a:rPr lang="zh-CN" altLang="en-US" dirty="0" smtClean="0"/>
              <a:t>目录名</a:t>
            </a:r>
            <a:r>
              <a:rPr lang="en-US" altLang="zh-CN" dirty="0" smtClean="0"/>
              <a:t>】</a:t>
            </a:r>
          </a:p>
          <a:p>
            <a:r>
              <a:rPr lang="en-US" altLang="zh-CN" dirty="0" smtClean="0"/>
              <a:t>            </a:t>
            </a:r>
            <a:r>
              <a:rPr lang="zh-CN" altLang="en-US" dirty="0" smtClean="0"/>
              <a:t>　　例子：切换到指定目录：</a:t>
            </a:r>
            <a:r>
              <a:rPr lang="en-US" altLang="zh-CN" dirty="0" smtClean="0"/>
              <a:t>cd /</a:t>
            </a:r>
            <a:r>
              <a:rPr lang="en-US" altLang="zh-CN" dirty="0" err="1" smtClean="0"/>
              <a:t>tmp</a:t>
            </a:r>
            <a:r>
              <a:rPr lang="en-US" altLang="zh-CN" dirty="0" smtClean="0"/>
              <a:t>/</a:t>
            </a:r>
            <a:r>
              <a:rPr lang="en-US" altLang="zh-CN" dirty="0" err="1" smtClean="0"/>
              <a:t>vae</a:t>
            </a:r>
            <a:endParaRPr lang="en-US" altLang="zh-CN" dirty="0" smtClean="0"/>
          </a:p>
          <a:p>
            <a:r>
              <a:rPr lang="en-US" altLang="zh-CN" dirty="0" smtClean="0"/>
              <a:t>                    </a:t>
            </a:r>
            <a:r>
              <a:rPr lang="zh-CN" altLang="en-US" dirty="0" smtClean="0"/>
              <a:t>回到上一级目录：</a:t>
            </a:r>
            <a:r>
              <a:rPr lang="en-US" altLang="zh-CN" dirty="0" smtClean="0"/>
              <a:t>cd .. </a:t>
            </a:r>
          </a:p>
          <a:p>
            <a:r>
              <a:rPr lang="en-US" altLang="zh-CN" dirty="0" smtClean="0"/>
              <a:t>                    </a:t>
            </a:r>
            <a:r>
              <a:rPr lang="zh-CN" altLang="en-US" dirty="0" smtClean="0"/>
              <a:t>还是在当前目录：</a:t>
            </a:r>
            <a:r>
              <a:rPr lang="en-US" altLang="zh-CN" dirty="0" smtClean="0"/>
              <a:t>cd .</a:t>
            </a:r>
          </a:p>
          <a:p>
            <a:r>
              <a:rPr lang="en-US" altLang="zh-CN" dirty="0" smtClean="0"/>
              <a:t>                    </a:t>
            </a:r>
            <a:r>
              <a:rPr lang="zh-CN" altLang="en-US" dirty="0" smtClean="0"/>
              <a:t>返回上两级目录：</a:t>
            </a:r>
            <a:r>
              <a:rPr lang="en-US" altLang="zh-CN" dirty="0" smtClean="0"/>
              <a:t>cd ../..</a:t>
            </a:r>
          </a:p>
          <a:p>
            <a:r>
              <a:rPr lang="en-US" altLang="zh-CN" dirty="0" smtClean="0"/>
              <a:t>                    </a:t>
            </a:r>
            <a:r>
              <a:rPr lang="zh-CN" altLang="en-US" dirty="0" smtClean="0"/>
              <a:t>返回进入此目录之前所在的目录：</a:t>
            </a:r>
            <a:r>
              <a:rPr lang="en-US" altLang="zh-CN" dirty="0" smtClean="0"/>
              <a:t>cd  - </a:t>
            </a:r>
          </a:p>
          <a:p>
            <a:r>
              <a:rPr lang="en-US" altLang="zh-CN" dirty="0" smtClean="0"/>
              <a:t>                    </a:t>
            </a:r>
            <a:r>
              <a:rPr lang="zh-CN" altLang="en-US" dirty="0" smtClean="0"/>
              <a:t>返回当前用户主目录：</a:t>
            </a:r>
            <a:r>
              <a:rPr lang="en-US" altLang="zh-CN" dirty="0" smtClean="0"/>
              <a:t>cd ~ </a:t>
            </a:r>
          </a:p>
          <a:p>
            <a:r>
              <a:rPr lang="en-US" altLang="zh-CN" dirty="0" smtClean="0"/>
              <a:t>        5. </a:t>
            </a:r>
            <a:r>
              <a:rPr lang="zh-CN" altLang="en-US" dirty="0" smtClean="0"/>
              <a:t>删除空目录命令：</a:t>
            </a:r>
            <a:r>
              <a:rPr lang="en-US" altLang="zh-CN" dirty="0" err="1" smtClean="0"/>
              <a:t>rmdir</a:t>
            </a:r>
            <a:endParaRPr lang="en-US" altLang="zh-CN" dirty="0" smtClean="0"/>
          </a:p>
          <a:p>
            <a:r>
              <a:rPr lang="en-US" altLang="zh-CN" dirty="0" smtClean="0"/>
              <a:t>            ①</a:t>
            </a:r>
            <a:r>
              <a:rPr lang="zh-CN" altLang="en-US" dirty="0" smtClean="0"/>
              <a:t>、命令名称：</a:t>
            </a:r>
            <a:r>
              <a:rPr lang="en-US" altLang="zh-CN" dirty="0" err="1" smtClean="0"/>
              <a:t>rmdir</a:t>
            </a:r>
            <a:endParaRPr lang="en-US" altLang="zh-CN" dirty="0" smtClean="0"/>
          </a:p>
          <a:p>
            <a:r>
              <a:rPr lang="en-US" altLang="zh-CN" dirty="0" smtClean="0"/>
              <a:t>            ②</a:t>
            </a:r>
            <a:r>
              <a:rPr lang="zh-CN" altLang="en-US" dirty="0" smtClean="0"/>
              <a:t>、英文原意：</a:t>
            </a:r>
            <a:r>
              <a:rPr lang="en-US" altLang="zh-CN" dirty="0" smtClean="0"/>
              <a:t>remove empty directories</a:t>
            </a:r>
          </a:p>
          <a:p>
            <a:r>
              <a:rPr lang="en-US" altLang="zh-CN" dirty="0" smtClean="0"/>
              <a:t>            ③</a:t>
            </a:r>
            <a:r>
              <a:rPr lang="zh-CN" altLang="en-US" dirty="0" smtClean="0"/>
              <a:t>、命令所在路径：</a:t>
            </a:r>
            <a:r>
              <a:rPr lang="en-US" altLang="zh-CN" dirty="0" smtClean="0"/>
              <a:t>/bin/</a:t>
            </a:r>
            <a:r>
              <a:rPr lang="en-US" altLang="zh-CN" dirty="0" err="1" smtClean="0"/>
              <a:t>rmdir</a:t>
            </a:r>
            <a:endParaRPr lang="en-US" altLang="zh-CN" dirty="0" smtClean="0"/>
          </a:p>
          <a:p>
            <a:r>
              <a:rPr lang="en-US" altLang="zh-CN" dirty="0" smtClean="0"/>
              <a:t>            ④</a:t>
            </a:r>
            <a:r>
              <a:rPr lang="zh-CN" altLang="en-US" dirty="0" smtClean="0"/>
              <a:t>、执行权限：所有用户</a:t>
            </a:r>
          </a:p>
          <a:p>
            <a:r>
              <a:rPr lang="zh-CN" altLang="en-US" dirty="0" smtClean="0"/>
              <a:t>            ⑤、功能描述：删除空目录（如果目录下存在文件则不能删除）</a:t>
            </a:r>
          </a:p>
          <a:p>
            <a:r>
              <a:rPr lang="zh-CN" altLang="en-US" dirty="0" smtClean="0"/>
              <a:t>            ⑥、语法： </a:t>
            </a:r>
            <a:r>
              <a:rPr lang="en-US" altLang="zh-CN" dirty="0" err="1" smtClean="0"/>
              <a:t>rmdir</a:t>
            </a:r>
            <a:r>
              <a:rPr lang="en-US" altLang="zh-CN" dirty="0" smtClean="0"/>
              <a:t> 【</a:t>
            </a:r>
            <a:r>
              <a:rPr lang="zh-CN" altLang="en-US" dirty="0" smtClean="0"/>
              <a:t>空目录名</a:t>
            </a:r>
            <a:r>
              <a:rPr lang="en-US" altLang="zh-CN" dirty="0" smtClean="0"/>
              <a:t>】</a:t>
            </a:r>
          </a:p>
          <a:p>
            <a:r>
              <a:rPr lang="en-US" altLang="zh-CN" dirty="0" smtClean="0"/>
              <a:t>                </a:t>
            </a:r>
            <a:r>
              <a:rPr lang="zh-CN" altLang="en-US" dirty="0" smtClean="0"/>
              <a:t>例子：删除指定空目录：</a:t>
            </a:r>
            <a:r>
              <a:rPr lang="en-US" altLang="zh-CN" dirty="0" err="1" smtClean="0"/>
              <a:t>rmdir</a:t>
            </a:r>
            <a:r>
              <a:rPr lang="en-US" altLang="zh-CN" dirty="0" smtClean="0"/>
              <a:t> /</a:t>
            </a:r>
            <a:r>
              <a:rPr lang="en-US" altLang="zh-CN" dirty="0" err="1" smtClean="0"/>
              <a:t>tmp</a:t>
            </a:r>
            <a:r>
              <a:rPr lang="en-US" altLang="zh-CN" dirty="0" smtClean="0"/>
              <a:t>/a</a:t>
            </a:r>
          </a:p>
          <a:p>
            <a:r>
              <a:rPr lang="en-US" altLang="zh-CN" dirty="0" smtClean="0"/>
              <a:t>        6. du     </a:t>
            </a:r>
            <a:r>
              <a:rPr lang="zh-CN" altLang="en-US" dirty="0" smtClean="0"/>
              <a:t>显示目录或文件的大小 </a:t>
            </a:r>
          </a:p>
          <a:p>
            <a:r>
              <a:rPr lang="zh-CN" altLang="en-US" dirty="0" smtClean="0"/>
              <a:t>        </a:t>
            </a:r>
            <a:r>
              <a:rPr lang="en-US" altLang="zh-CN" dirty="0" smtClean="0"/>
              <a:t>7. </a:t>
            </a:r>
            <a:r>
              <a:rPr lang="en-US" altLang="zh-CN" dirty="0" err="1" smtClean="0"/>
              <a:t>df</a:t>
            </a:r>
            <a:r>
              <a:rPr lang="en-US" altLang="zh-CN" dirty="0" smtClean="0"/>
              <a:t>   -h   </a:t>
            </a:r>
            <a:r>
              <a:rPr lang="zh-CN" altLang="en-US" dirty="0" smtClean="0"/>
              <a:t>显示分区空间 </a:t>
            </a:r>
          </a:p>
          <a:p>
            <a:r>
              <a:rPr lang="zh-CN" altLang="en-US" dirty="0" smtClean="0"/>
              <a:t>    文件操作命令：</a:t>
            </a:r>
          </a:p>
          <a:p>
            <a:r>
              <a:rPr lang="zh-CN" altLang="en-US" dirty="0" smtClean="0"/>
              <a:t>        </a:t>
            </a:r>
            <a:r>
              <a:rPr lang="en-US" altLang="zh-CN" dirty="0" smtClean="0"/>
              <a:t>1. </a:t>
            </a:r>
            <a:r>
              <a:rPr lang="zh-CN" altLang="en-US" dirty="0" smtClean="0"/>
              <a:t>显示目录文件命令：</a:t>
            </a:r>
            <a:r>
              <a:rPr lang="en-US" altLang="zh-CN" dirty="0" smtClean="0"/>
              <a:t>ls</a:t>
            </a:r>
          </a:p>
          <a:p>
            <a:r>
              <a:rPr lang="en-US" altLang="zh-CN" dirty="0" smtClean="0"/>
              <a:t>            ①</a:t>
            </a:r>
            <a:r>
              <a:rPr lang="zh-CN" altLang="en-US" dirty="0" smtClean="0"/>
              <a:t>、命令名称：</a:t>
            </a:r>
            <a:r>
              <a:rPr lang="en-US" altLang="zh-CN" dirty="0" smtClean="0"/>
              <a:t>ls</a:t>
            </a:r>
          </a:p>
          <a:p>
            <a:r>
              <a:rPr lang="en-US" altLang="zh-CN" dirty="0" smtClean="0"/>
              <a:t>            ②</a:t>
            </a:r>
            <a:r>
              <a:rPr lang="zh-CN" altLang="en-US" dirty="0" smtClean="0"/>
              <a:t>、英文原意：</a:t>
            </a:r>
            <a:r>
              <a:rPr lang="en-US" altLang="zh-CN" dirty="0" smtClean="0"/>
              <a:t>list</a:t>
            </a:r>
          </a:p>
          <a:p>
            <a:r>
              <a:rPr lang="en-US" altLang="zh-CN" dirty="0" smtClean="0"/>
              <a:t>            ③</a:t>
            </a:r>
            <a:r>
              <a:rPr lang="zh-CN" altLang="en-US" dirty="0" smtClean="0"/>
              <a:t>、命令所在路径：</a:t>
            </a:r>
            <a:r>
              <a:rPr lang="en-US" altLang="zh-CN" dirty="0" smtClean="0"/>
              <a:t>/bin/ls</a:t>
            </a:r>
          </a:p>
          <a:p>
            <a:r>
              <a:rPr lang="en-US" altLang="zh-CN" dirty="0" smtClean="0"/>
              <a:t>            ④</a:t>
            </a:r>
            <a:r>
              <a:rPr lang="zh-CN" altLang="en-US" dirty="0" smtClean="0"/>
              <a:t>、执行权限：所有用户</a:t>
            </a:r>
          </a:p>
          <a:p>
            <a:r>
              <a:rPr lang="zh-CN" altLang="en-US" dirty="0" smtClean="0"/>
              <a:t>            ⑤、功能描述：显示目录文件</a:t>
            </a:r>
          </a:p>
          <a:p>
            <a:r>
              <a:rPr lang="zh-CN" altLang="en-US" dirty="0" smtClean="0"/>
              <a:t>            ⑥、语法： </a:t>
            </a:r>
            <a:r>
              <a:rPr lang="en-US" altLang="zh-CN" dirty="0" smtClean="0"/>
              <a:t>ls </a:t>
            </a:r>
            <a:r>
              <a:rPr lang="zh-CN" altLang="en-US" dirty="0" smtClean="0"/>
              <a:t>选项</a:t>
            </a:r>
            <a:r>
              <a:rPr lang="en-US" altLang="zh-CN" dirty="0" smtClean="0"/>
              <a:t>【-</a:t>
            </a:r>
            <a:r>
              <a:rPr lang="en-US" altLang="zh-CN" dirty="0" err="1" smtClean="0"/>
              <a:t>ald</a:t>
            </a:r>
            <a:r>
              <a:rPr lang="en-US" altLang="zh-CN" dirty="0" smtClean="0"/>
              <a:t>】【</a:t>
            </a:r>
            <a:r>
              <a:rPr lang="zh-CN" altLang="en-US" dirty="0" smtClean="0"/>
              <a:t>文件或目录</a:t>
            </a:r>
            <a:r>
              <a:rPr lang="en-US" altLang="zh-CN" dirty="0" smtClean="0"/>
              <a:t>】</a:t>
            </a:r>
          </a:p>
          <a:p>
            <a:r>
              <a:rPr lang="en-US" altLang="zh-CN" dirty="0" smtClean="0"/>
              <a:t>                        -a </a:t>
            </a:r>
            <a:r>
              <a:rPr lang="zh-CN" altLang="en-US" dirty="0" smtClean="0"/>
              <a:t>显示所有文件，包括隐藏文件</a:t>
            </a:r>
          </a:p>
          <a:p>
            <a:r>
              <a:rPr lang="zh-CN" altLang="en-US" dirty="0" smtClean="0"/>
              <a:t>                        </a:t>
            </a:r>
            <a:r>
              <a:rPr lang="en-US" altLang="zh-CN" dirty="0" smtClean="0"/>
              <a:t>-l </a:t>
            </a:r>
            <a:r>
              <a:rPr lang="zh-CN" altLang="en-US" dirty="0" smtClean="0"/>
              <a:t>详细信息显示</a:t>
            </a:r>
          </a:p>
          <a:p>
            <a:r>
              <a:rPr lang="zh-CN" altLang="en-US" dirty="0" smtClean="0"/>
              <a:t>                        </a:t>
            </a:r>
            <a:r>
              <a:rPr lang="en-US" altLang="zh-CN" dirty="0" smtClean="0"/>
              <a:t>-d </a:t>
            </a:r>
            <a:r>
              <a:rPr lang="zh-CN" altLang="en-US" dirty="0" smtClean="0"/>
              <a:t>仅显示目录名，而不显示目录下的内容列表</a:t>
            </a:r>
          </a:p>
          <a:p>
            <a:r>
              <a:rPr lang="zh-CN" altLang="en-US" dirty="0" smtClean="0"/>
              <a:t>                        </a:t>
            </a:r>
            <a:r>
              <a:rPr lang="en-US" altLang="zh-CN" dirty="0" smtClean="0"/>
              <a:t>-h </a:t>
            </a:r>
            <a:r>
              <a:rPr lang="zh-CN" altLang="en-US" dirty="0" smtClean="0"/>
              <a:t>人性化显示（</a:t>
            </a:r>
            <a:r>
              <a:rPr lang="en-US" altLang="zh-CN" dirty="0" err="1" smtClean="0"/>
              <a:t>hommization</a:t>
            </a:r>
            <a:r>
              <a:rPr lang="zh-CN" altLang="en-US" dirty="0" smtClean="0"/>
              <a:t>）</a:t>
            </a:r>
          </a:p>
          <a:p>
            <a:r>
              <a:rPr lang="zh-CN" altLang="en-US" dirty="0" smtClean="0"/>
              <a:t>                        </a:t>
            </a:r>
            <a:r>
              <a:rPr lang="en-US" altLang="zh-CN" dirty="0" smtClean="0"/>
              <a:t>-</a:t>
            </a:r>
            <a:r>
              <a:rPr lang="en-US" altLang="zh-CN" dirty="0" err="1" smtClean="0"/>
              <a:t>i</a:t>
            </a:r>
            <a:r>
              <a:rPr lang="en-US" altLang="zh-CN" dirty="0" smtClean="0"/>
              <a:t> </a:t>
            </a:r>
            <a:r>
              <a:rPr lang="zh-CN" altLang="en-US" dirty="0" smtClean="0"/>
              <a:t>查看任意一个文件的</a:t>
            </a:r>
            <a:r>
              <a:rPr lang="en-US" altLang="zh-CN" dirty="0" err="1" smtClean="0"/>
              <a:t>i</a:t>
            </a:r>
            <a:r>
              <a:rPr lang="zh-CN" altLang="en-US" dirty="0" smtClean="0"/>
              <a:t>节点（类似于身份证唯一信息）</a:t>
            </a:r>
          </a:p>
          <a:p>
            <a:r>
              <a:rPr lang="zh-CN" altLang="en-US" dirty="0" smtClean="0"/>
              <a:t>                        </a:t>
            </a:r>
            <a:r>
              <a:rPr lang="en-US" altLang="zh-CN" dirty="0" smtClean="0"/>
              <a:t>-t </a:t>
            </a:r>
            <a:r>
              <a:rPr lang="zh-CN" altLang="en-US" dirty="0" smtClean="0"/>
              <a:t>用文件和目录的更改时间排序；可以用第一个显示的文件判断最近修改的文件</a:t>
            </a:r>
          </a:p>
          <a:p>
            <a:r>
              <a:rPr lang="zh-CN" altLang="en-US" dirty="0" smtClean="0"/>
              <a:t>                    注意：</a:t>
            </a:r>
            <a:r>
              <a:rPr lang="en-US" altLang="zh-CN" dirty="0" smtClean="0"/>
              <a:t>. </a:t>
            </a:r>
            <a:r>
              <a:rPr lang="zh-CN" altLang="en-US" dirty="0" smtClean="0"/>
              <a:t>开头的文件除非是目录，否则就是隐藏文件</a:t>
            </a:r>
          </a:p>
          <a:p>
            <a:r>
              <a:rPr lang="zh-CN" altLang="en-US" dirty="0" smtClean="0"/>
              <a:t>        </a:t>
            </a:r>
            <a:r>
              <a:rPr lang="en-US" altLang="zh-CN" dirty="0" smtClean="0"/>
              <a:t>2. </a:t>
            </a:r>
            <a:r>
              <a:rPr lang="zh-CN" altLang="en-US" dirty="0" smtClean="0"/>
              <a:t>复制文件或目录命令：</a:t>
            </a:r>
            <a:r>
              <a:rPr lang="en-US" altLang="zh-CN" dirty="0" smtClean="0"/>
              <a:t>cp</a:t>
            </a:r>
          </a:p>
          <a:p>
            <a:r>
              <a:rPr lang="en-US" altLang="zh-CN" dirty="0" smtClean="0"/>
              <a:t>            ①</a:t>
            </a:r>
            <a:r>
              <a:rPr lang="zh-CN" altLang="en-US" dirty="0" smtClean="0"/>
              <a:t>、命令名称：</a:t>
            </a:r>
            <a:r>
              <a:rPr lang="en-US" altLang="zh-CN" dirty="0" smtClean="0"/>
              <a:t>cp</a:t>
            </a:r>
          </a:p>
          <a:p>
            <a:r>
              <a:rPr lang="en-US" altLang="zh-CN" dirty="0" smtClean="0"/>
              <a:t>            ②</a:t>
            </a:r>
            <a:r>
              <a:rPr lang="zh-CN" altLang="en-US" dirty="0" smtClean="0"/>
              <a:t>、英文原意：</a:t>
            </a:r>
            <a:r>
              <a:rPr lang="en-US" altLang="zh-CN" dirty="0" smtClean="0"/>
              <a:t>copy</a:t>
            </a:r>
          </a:p>
          <a:p>
            <a:r>
              <a:rPr lang="en-US" altLang="zh-CN" dirty="0" smtClean="0"/>
              <a:t>            ③</a:t>
            </a:r>
            <a:r>
              <a:rPr lang="zh-CN" altLang="en-US" dirty="0" smtClean="0"/>
              <a:t>、命令所在路径：</a:t>
            </a:r>
            <a:r>
              <a:rPr lang="en-US" altLang="zh-CN" dirty="0" smtClean="0"/>
              <a:t>/bin/cp</a:t>
            </a:r>
          </a:p>
          <a:p>
            <a:r>
              <a:rPr lang="en-US" altLang="zh-CN" dirty="0" smtClean="0"/>
              <a:t>            ④</a:t>
            </a:r>
            <a:r>
              <a:rPr lang="zh-CN" altLang="en-US" dirty="0" smtClean="0"/>
              <a:t>、执行权限：所有用户</a:t>
            </a:r>
          </a:p>
          <a:p>
            <a:r>
              <a:rPr lang="zh-CN" altLang="en-US" dirty="0" smtClean="0"/>
              <a:t>            ⑤、功能描述：复制文件或目录</a:t>
            </a:r>
          </a:p>
          <a:p>
            <a:r>
              <a:rPr lang="zh-CN" altLang="en-US" dirty="0" smtClean="0"/>
              <a:t>            ⑥、语法： </a:t>
            </a:r>
            <a:r>
              <a:rPr lang="en-US" altLang="zh-CN" dirty="0" smtClean="0"/>
              <a:t>cp -</a:t>
            </a:r>
            <a:r>
              <a:rPr lang="en-US" altLang="zh-CN" dirty="0" err="1" smtClean="0"/>
              <a:t>rp</a:t>
            </a:r>
            <a:r>
              <a:rPr lang="en-US" altLang="zh-CN" dirty="0" smtClean="0"/>
              <a:t> 【</a:t>
            </a:r>
            <a:r>
              <a:rPr lang="zh-CN" altLang="en-US" dirty="0" smtClean="0"/>
              <a:t>原文件或目录</a:t>
            </a:r>
            <a:r>
              <a:rPr lang="en-US" altLang="zh-CN" dirty="0" smtClean="0"/>
              <a:t>】【</a:t>
            </a:r>
            <a:r>
              <a:rPr lang="zh-CN" altLang="en-US" dirty="0" smtClean="0"/>
              <a:t>目标目录</a:t>
            </a:r>
            <a:r>
              <a:rPr lang="en-US" altLang="zh-CN" dirty="0" smtClean="0"/>
              <a:t>】</a:t>
            </a:r>
          </a:p>
          <a:p>
            <a:r>
              <a:rPr lang="en-US" altLang="zh-CN" dirty="0" smtClean="0"/>
              <a:t>                        -r    </a:t>
            </a:r>
            <a:r>
              <a:rPr lang="zh-CN" altLang="en-US" dirty="0" smtClean="0"/>
              <a:t>复制目录</a:t>
            </a:r>
          </a:p>
          <a:p>
            <a:r>
              <a:rPr lang="zh-CN" altLang="en-US" dirty="0" smtClean="0"/>
              <a:t>                        </a:t>
            </a:r>
            <a:r>
              <a:rPr lang="en-US" altLang="zh-CN" dirty="0" smtClean="0"/>
              <a:t>-p    </a:t>
            </a:r>
            <a:r>
              <a:rPr lang="zh-CN" altLang="en-US" dirty="0" smtClean="0"/>
              <a:t>保留文件属性</a:t>
            </a:r>
          </a:p>
          <a:p>
            <a:r>
              <a:rPr lang="zh-CN" altLang="en-US" dirty="0" smtClean="0"/>
              <a:t>                可以用于复制后文件改名，</a:t>
            </a:r>
          </a:p>
          <a:p>
            <a:r>
              <a:rPr lang="zh-CN" altLang="en-US" dirty="0" smtClean="0"/>
              <a:t>                可同时复制多个文件，注意复制目录的时候要加 </a:t>
            </a:r>
            <a:r>
              <a:rPr lang="en-US" altLang="zh-CN" dirty="0" smtClean="0"/>
              <a:t>-r</a:t>
            </a:r>
            <a:r>
              <a:rPr lang="zh-CN" altLang="en-US" dirty="0" smtClean="0"/>
              <a:t>选项。</a:t>
            </a:r>
          </a:p>
          <a:p>
            <a:r>
              <a:rPr lang="zh-CN" altLang="en-US" dirty="0" smtClean="0"/>
              <a:t>                加</a:t>
            </a:r>
            <a:r>
              <a:rPr lang="en-US" altLang="zh-CN" dirty="0" smtClean="0"/>
              <a:t>-p</a:t>
            </a:r>
            <a:r>
              <a:rPr lang="zh-CN" altLang="en-US" dirty="0" smtClean="0"/>
              <a:t>属性之后会将原文件的一些属性比如修改时间等也原封不动的复制过去。</a:t>
            </a:r>
          </a:p>
          <a:p>
            <a:r>
              <a:rPr lang="zh-CN" altLang="en-US" dirty="0" smtClean="0"/>
              <a:t>                    如果不加</a:t>
            </a:r>
            <a:r>
              <a:rPr lang="en-US" altLang="zh-CN" dirty="0" smtClean="0"/>
              <a:t>-p</a:t>
            </a:r>
            <a:r>
              <a:rPr lang="zh-CN" altLang="en-US" dirty="0" smtClean="0"/>
              <a:t>属性，那么复制后的文件修改时间为当前系统时间。</a:t>
            </a:r>
          </a:p>
          <a:p>
            <a:r>
              <a:rPr lang="zh-CN" altLang="en-US" dirty="0" smtClean="0"/>
              <a:t>        </a:t>
            </a:r>
            <a:r>
              <a:rPr lang="en-US" altLang="zh-CN" dirty="0" smtClean="0"/>
              <a:t>3. </a:t>
            </a:r>
            <a:r>
              <a:rPr lang="zh-CN" altLang="en-US" dirty="0" smtClean="0"/>
              <a:t>剪切文件或目录命令：</a:t>
            </a:r>
            <a:r>
              <a:rPr lang="en-US" altLang="zh-CN" dirty="0" smtClean="0"/>
              <a:t>mv</a:t>
            </a:r>
          </a:p>
          <a:p>
            <a:r>
              <a:rPr lang="en-US" altLang="zh-CN" dirty="0" smtClean="0"/>
              <a:t>            ①</a:t>
            </a:r>
            <a:r>
              <a:rPr lang="zh-CN" altLang="en-US" dirty="0" smtClean="0"/>
              <a:t>、命令名称：</a:t>
            </a:r>
            <a:r>
              <a:rPr lang="en-US" altLang="zh-CN" dirty="0" smtClean="0"/>
              <a:t>mv</a:t>
            </a:r>
          </a:p>
          <a:p>
            <a:r>
              <a:rPr lang="en-US" altLang="zh-CN" dirty="0" smtClean="0"/>
              <a:t>            ②</a:t>
            </a:r>
            <a:r>
              <a:rPr lang="zh-CN" altLang="en-US" dirty="0" smtClean="0"/>
              <a:t>、英文原意：</a:t>
            </a:r>
            <a:r>
              <a:rPr lang="en-US" altLang="zh-CN" dirty="0" smtClean="0"/>
              <a:t>move</a:t>
            </a:r>
          </a:p>
          <a:p>
            <a:r>
              <a:rPr lang="en-US" altLang="zh-CN" dirty="0" smtClean="0"/>
              <a:t>            ③</a:t>
            </a:r>
            <a:r>
              <a:rPr lang="zh-CN" altLang="en-US" dirty="0" smtClean="0"/>
              <a:t>、命令所在路径：</a:t>
            </a:r>
            <a:r>
              <a:rPr lang="en-US" altLang="zh-CN" dirty="0" smtClean="0"/>
              <a:t>/bin/mv</a:t>
            </a:r>
          </a:p>
          <a:p>
            <a:r>
              <a:rPr lang="en-US" altLang="zh-CN" dirty="0" smtClean="0"/>
              <a:t>            ④</a:t>
            </a:r>
            <a:r>
              <a:rPr lang="zh-CN" altLang="en-US" dirty="0" smtClean="0"/>
              <a:t>、执行权限：所有用户</a:t>
            </a:r>
          </a:p>
          <a:p>
            <a:r>
              <a:rPr lang="zh-CN" altLang="en-US" dirty="0" smtClean="0"/>
              <a:t>            ⑤、功能描述：剪切文件、改名</a:t>
            </a:r>
          </a:p>
          <a:p>
            <a:r>
              <a:rPr lang="zh-CN" altLang="en-US" dirty="0" smtClean="0"/>
              <a:t>            ⑥、语法： </a:t>
            </a:r>
            <a:r>
              <a:rPr lang="en-US" altLang="zh-CN" dirty="0" smtClean="0"/>
              <a:t>mv【</a:t>
            </a:r>
            <a:r>
              <a:rPr lang="zh-CN" altLang="en-US" dirty="0" smtClean="0"/>
              <a:t>原文件或目录</a:t>
            </a:r>
            <a:r>
              <a:rPr lang="en-US" altLang="zh-CN" dirty="0" smtClean="0"/>
              <a:t>】【</a:t>
            </a:r>
            <a:r>
              <a:rPr lang="zh-CN" altLang="en-US" dirty="0" smtClean="0"/>
              <a:t>目标目录</a:t>
            </a:r>
            <a:r>
              <a:rPr lang="en-US" altLang="zh-CN" dirty="0" smtClean="0"/>
              <a:t>】</a:t>
            </a:r>
          </a:p>
          <a:p>
            <a:r>
              <a:rPr lang="en-US" altLang="zh-CN" dirty="0" smtClean="0"/>
              <a:t>        4. </a:t>
            </a:r>
            <a:r>
              <a:rPr lang="zh-CN" altLang="en-US" dirty="0" smtClean="0"/>
              <a:t>删除文件或目录命令：</a:t>
            </a:r>
            <a:r>
              <a:rPr lang="en-US" altLang="zh-CN" dirty="0" err="1" smtClean="0"/>
              <a:t>rm</a:t>
            </a:r>
            <a:endParaRPr lang="en-US" altLang="zh-CN" dirty="0" smtClean="0"/>
          </a:p>
          <a:p>
            <a:r>
              <a:rPr lang="en-US" altLang="zh-CN" dirty="0" smtClean="0"/>
              <a:t>            ①</a:t>
            </a:r>
            <a:r>
              <a:rPr lang="zh-CN" altLang="en-US" dirty="0" smtClean="0"/>
              <a:t>、命令名称：</a:t>
            </a:r>
            <a:r>
              <a:rPr lang="en-US" altLang="zh-CN" dirty="0" err="1" smtClean="0"/>
              <a:t>rm</a:t>
            </a:r>
            <a:endParaRPr lang="en-US" altLang="zh-CN" dirty="0" smtClean="0"/>
          </a:p>
          <a:p>
            <a:r>
              <a:rPr lang="en-US" altLang="zh-CN" dirty="0" smtClean="0"/>
              <a:t>            ②</a:t>
            </a:r>
            <a:r>
              <a:rPr lang="zh-CN" altLang="en-US" dirty="0" smtClean="0"/>
              <a:t>、英文原意：</a:t>
            </a:r>
            <a:r>
              <a:rPr lang="en-US" altLang="zh-CN" dirty="0" smtClean="0"/>
              <a:t>remove</a:t>
            </a:r>
          </a:p>
          <a:p>
            <a:r>
              <a:rPr lang="en-US" altLang="zh-CN" dirty="0" smtClean="0"/>
              <a:t>            ③</a:t>
            </a:r>
            <a:r>
              <a:rPr lang="zh-CN" altLang="en-US" dirty="0" smtClean="0"/>
              <a:t>、命令所在路径：</a:t>
            </a:r>
            <a:r>
              <a:rPr lang="en-US" altLang="zh-CN" dirty="0" smtClean="0"/>
              <a:t>/bin/</a:t>
            </a:r>
            <a:r>
              <a:rPr lang="en-US" altLang="zh-CN" dirty="0" err="1" smtClean="0"/>
              <a:t>rm</a:t>
            </a:r>
            <a:endParaRPr lang="en-US" altLang="zh-CN" dirty="0" smtClean="0"/>
          </a:p>
          <a:p>
            <a:r>
              <a:rPr lang="en-US" altLang="zh-CN" dirty="0" smtClean="0"/>
              <a:t>            ④</a:t>
            </a:r>
            <a:r>
              <a:rPr lang="zh-CN" altLang="en-US" dirty="0" smtClean="0"/>
              <a:t>、执行权限：所有用户</a:t>
            </a:r>
          </a:p>
          <a:p>
            <a:r>
              <a:rPr lang="zh-CN" altLang="en-US" dirty="0" smtClean="0"/>
              <a:t>            ⑤、功能描述：剪切文件、改名</a:t>
            </a:r>
          </a:p>
          <a:p>
            <a:r>
              <a:rPr lang="zh-CN" altLang="en-US" dirty="0" smtClean="0"/>
              <a:t>            ⑥、语法： </a:t>
            </a:r>
            <a:r>
              <a:rPr lang="en-US" altLang="zh-CN" dirty="0" err="1" smtClean="0"/>
              <a:t>rm</a:t>
            </a:r>
            <a:r>
              <a:rPr lang="en-US" altLang="zh-CN" dirty="0" smtClean="0"/>
              <a:t> -</a:t>
            </a:r>
            <a:r>
              <a:rPr lang="en-US" altLang="zh-CN" dirty="0" err="1" smtClean="0"/>
              <a:t>rf</a:t>
            </a:r>
            <a:r>
              <a:rPr lang="en-US" altLang="zh-CN" dirty="0" smtClean="0"/>
              <a:t> 【</a:t>
            </a:r>
            <a:r>
              <a:rPr lang="zh-CN" altLang="en-US" dirty="0" smtClean="0"/>
              <a:t>文件或目录</a:t>
            </a:r>
            <a:r>
              <a:rPr lang="en-US" altLang="zh-CN" dirty="0" smtClean="0"/>
              <a:t>】</a:t>
            </a:r>
          </a:p>
          <a:p>
            <a:r>
              <a:rPr lang="en-US" altLang="zh-CN" dirty="0" smtClean="0"/>
              <a:t>                        -r    </a:t>
            </a:r>
            <a:r>
              <a:rPr lang="zh-CN" altLang="en-US" dirty="0" smtClean="0"/>
              <a:t>删除目录</a:t>
            </a:r>
          </a:p>
          <a:p>
            <a:r>
              <a:rPr lang="zh-CN" altLang="en-US" dirty="0" smtClean="0"/>
              <a:t>                        </a:t>
            </a:r>
            <a:r>
              <a:rPr lang="en-US" altLang="zh-CN" dirty="0" smtClean="0"/>
              <a:t>-f    </a:t>
            </a:r>
            <a:r>
              <a:rPr lang="zh-CN" altLang="en-US" dirty="0" smtClean="0"/>
              <a:t>强制执行</a:t>
            </a:r>
          </a:p>
          <a:p>
            <a:r>
              <a:rPr lang="zh-CN" altLang="en-US" dirty="0" smtClean="0"/>
              <a:t>        </a:t>
            </a:r>
            <a:r>
              <a:rPr lang="en-US" altLang="zh-CN" dirty="0" smtClean="0"/>
              <a:t>5. </a:t>
            </a:r>
            <a:r>
              <a:rPr lang="zh-CN" altLang="en-US" dirty="0" smtClean="0"/>
              <a:t>创建空文件命令：</a:t>
            </a:r>
            <a:r>
              <a:rPr lang="en-US" altLang="zh-CN" dirty="0" smtClean="0"/>
              <a:t>touch</a:t>
            </a:r>
          </a:p>
          <a:p>
            <a:r>
              <a:rPr lang="en-US" altLang="zh-CN" dirty="0" smtClean="0"/>
              <a:t>            ①</a:t>
            </a:r>
            <a:r>
              <a:rPr lang="zh-CN" altLang="en-US" dirty="0" smtClean="0"/>
              <a:t>、命令名称：</a:t>
            </a:r>
            <a:r>
              <a:rPr lang="en-US" altLang="zh-CN" dirty="0" smtClean="0"/>
              <a:t>touch</a:t>
            </a:r>
          </a:p>
          <a:p>
            <a:r>
              <a:rPr lang="en-US" altLang="zh-CN" dirty="0" smtClean="0"/>
              <a:t>            ②</a:t>
            </a:r>
            <a:r>
              <a:rPr lang="zh-CN" altLang="en-US" dirty="0" smtClean="0"/>
              <a:t>、英文原意：</a:t>
            </a:r>
          </a:p>
          <a:p>
            <a:r>
              <a:rPr lang="zh-CN" altLang="en-US" dirty="0" smtClean="0"/>
              <a:t>            ③、命令所在路径：</a:t>
            </a:r>
            <a:r>
              <a:rPr lang="en-US" altLang="zh-CN" dirty="0" smtClean="0"/>
              <a:t>/bin/touch</a:t>
            </a:r>
          </a:p>
          <a:p>
            <a:r>
              <a:rPr lang="en-US" altLang="zh-CN" dirty="0" smtClean="0"/>
              <a:t>            ④</a:t>
            </a:r>
            <a:r>
              <a:rPr lang="zh-CN" altLang="en-US" dirty="0" smtClean="0"/>
              <a:t>、执行权限：所有用户</a:t>
            </a:r>
          </a:p>
          <a:p>
            <a:r>
              <a:rPr lang="zh-CN" altLang="en-US" dirty="0" smtClean="0"/>
              <a:t>            ⑤、功能描述：创建空文件</a:t>
            </a:r>
          </a:p>
          <a:p>
            <a:r>
              <a:rPr lang="zh-CN" altLang="en-US" dirty="0" smtClean="0"/>
              <a:t>            ⑥、语法： </a:t>
            </a:r>
            <a:r>
              <a:rPr lang="en-US" altLang="zh-CN" dirty="0" smtClean="0"/>
              <a:t>touch 【</a:t>
            </a:r>
            <a:r>
              <a:rPr lang="zh-CN" altLang="en-US" dirty="0" smtClean="0"/>
              <a:t>文件名</a:t>
            </a:r>
            <a:r>
              <a:rPr lang="en-US" altLang="zh-CN" dirty="0" smtClean="0"/>
              <a:t>】</a:t>
            </a:r>
          </a:p>
          <a:p>
            <a:r>
              <a:rPr lang="en-US" altLang="zh-CN" dirty="0" smtClean="0"/>
              <a:t>            </a:t>
            </a:r>
            <a:r>
              <a:rPr lang="zh-CN" altLang="en-US" dirty="0" smtClean="0"/>
              <a:t>注意：创建文件时，文件名不要有空格，不然就是创建了 两个文件</a:t>
            </a:r>
          </a:p>
          <a:p>
            <a:r>
              <a:rPr lang="zh-CN" altLang="en-US" dirty="0" smtClean="0"/>
              <a:t>            如果我们想创建一个文件名为 </a:t>
            </a:r>
            <a:r>
              <a:rPr lang="en-US" altLang="zh-CN" dirty="0" err="1" smtClean="0"/>
              <a:t>progrom</a:t>
            </a:r>
            <a:r>
              <a:rPr lang="en-US" altLang="zh-CN" dirty="0" smtClean="0"/>
              <a:t> files </a:t>
            </a:r>
            <a:r>
              <a:rPr lang="zh-CN" altLang="en-US" dirty="0" smtClean="0"/>
              <a:t>，应该用引号括起来</a:t>
            </a:r>
            <a:r>
              <a:rPr lang="en-US" altLang="zh-CN" dirty="0" smtClean="0"/>
              <a:t>(</a:t>
            </a:r>
            <a:r>
              <a:rPr lang="zh-CN" altLang="en-US" dirty="0" smtClean="0"/>
              <a:t>尽量避免文件名包含空格</a:t>
            </a:r>
            <a:r>
              <a:rPr lang="en-US" altLang="zh-CN" dirty="0" smtClean="0"/>
              <a:t>)</a:t>
            </a:r>
          </a:p>
          <a:p>
            <a:r>
              <a:rPr lang="en-US" altLang="zh-CN" dirty="0" smtClean="0"/>
              <a:t>        6. </a:t>
            </a:r>
            <a:r>
              <a:rPr lang="zh-CN" altLang="en-US" dirty="0" smtClean="0"/>
              <a:t>显示文件内容命令（适合内容较少的文件）：</a:t>
            </a:r>
            <a:r>
              <a:rPr lang="en-US" altLang="zh-CN" dirty="0" smtClean="0"/>
              <a:t>cat</a:t>
            </a:r>
          </a:p>
          <a:p>
            <a:r>
              <a:rPr lang="en-US" altLang="zh-CN" dirty="0" smtClean="0"/>
              <a:t>            ①</a:t>
            </a:r>
            <a:r>
              <a:rPr lang="zh-CN" altLang="en-US" dirty="0" smtClean="0"/>
              <a:t>、命令名称：</a:t>
            </a:r>
            <a:r>
              <a:rPr lang="en-US" altLang="zh-CN" dirty="0" smtClean="0"/>
              <a:t>cat</a:t>
            </a:r>
          </a:p>
          <a:p>
            <a:r>
              <a:rPr lang="en-US" altLang="zh-CN" dirty="0" smtClean="0"/>
              <a:t>            ②</a:t>
            </a:r>
            <a:r>
              <a:rPr lang="zh-CN" altLang="en-US" dirty="0" smtClean="0"/>
              <a:t>、英文原意：</a:t>
            </a:r>
          </a:p>
          <a:p>
            <a:r>
              <a:rPr lang="zh-CN" altLang="en-US" dirty="0" smtClean="0"/>
              <a:t>            ③、命令所在路径：</a:t>
            </a:r>
            <a:r>
              <a:rPr lang="en-US" altLang="zh-CN" dirty="0" smtClean="0"/>
              <a:t>/bin/cat</a:t>
            </a:r>
          </a:p>
          <a:p>
            <a:r>
              <a:rPr lang="en-US" altLang="zh-CN" dirty="0" smtClean="0"/>
              <a:t>            ④</a:t>
            </a:r>
            <a:r>
              <a:rPr lang="zh-CN" altLang="en-US" dirty="0" smtClean="0"/>
              <a:t>、执行权限：所有用户</a:t>
            </a:r>
          </a:p>
          <a:p>
            <a:r>
              <a:rPr lang="zh-CN" altLang="en-US" dirty="0" smtClean="0"/>
              <a:t>            ⑤、功能描述：显示文件内容（只能显示内容较少的文件）</a:t>
            </a:r>
          </a:p>
          <a:p>
            <a:r>
              <a:rPr lang="zh-CN" altLang="en-US" dirty="0" smtClean="0"/>
              <a:t>            ⑥、语法： </a:t>
            </a:r>
            <a:r>
              <a:rPr lang="en-US" altLang="zh-CN" dirty="0" smtClean="0"/>
              <a:t>cat【</a:t>
            </a:r>
            <a:r>
              <a:rPr lang="zh-CN" altLang="en-US" dirty="0" smtClean="0"/>
              <a:t>文件名</a:t>
            </a:r>
            <a:r>
              <a:rPr lang="en-US" altLang="zh-CN" dirty="0" smtClean="0"/>
              <a:t>】</a:t>
            </a:r>
          </a:p>
          <a:p>
            <a:r>
              <a:rPr lang="en-US" altLang="zh-CN" dirty="0" smtClean="0"/>
              <a:t>                        -n  </a:t>
            </a:r>
            <a:r>
              <a:rPr lang="zh-CN" altLang="en-US" dirty="0" smtClean="0"/>
              <a:t>显示文件行号</a:t>
            </a:r>
          </a:p>
          <a:p>
            <a:r>
              <a:rPr lang="zh-CN" altLang="en-US" dirty="0" smtClean="0"/>
              <a:t>            注意：此命令只能显示文件内容比较少的文件。</a:t>
            </a:r>
          </a:p>
          <a:p>
            <a:r>
              <a:rPr lang="zh-CN" altLang="en-US" dirty="0" smtClean="0"/>
              <a:t>        </a:t>
            </a:r>
            <a:r>
              <a:rPr lang="en-US" altLang="zh-CN" dirty="0" smtClean="0"/>
              <a:t>7. </a:t>
            </a:r>
            <a:r>
              <a:rPr lang="zh-CN" altLang="en-US" dirty="0" smtClean="0"/>
              <a:t>反向显示文件内容命令（适合内容较少的文件）：</a:t>
            </a:r>
            <a:r>
              <a:rPr lang="en-US" altLang="zh-CN" dirty="0" smtClean="0"/>
              <a:t>tac</a:t>
            </a:r>
          </a:p>
          <a:p>
            <a:r>
              <a:rPr lang="en-US" altLang="zh-CN" dirty="0" smtClean="0"/>
              <a:t>            ①</a:t>
            </a:r>
            <a:r>
              <a:rPr lang="zh-CN" altLang="en-US" dirty="0" smtClean="0"/>
              <a:t>、命令名称：</a:t>
            </a:r>
            <a:r>
              <a:rPr lang="en-US" altLang="zh-CN" dirty="0" smtClean="0"/>
              <a:t>tac</a:t>
            </a:r>
          </a:p>
          <a:p>
            <a:r>
              <a:rPr lang="en-US" altLang="zh-CN" dirty="0" smtClean="0"/>
              <a:t>            ②</a:t>
            </a:r>
            <a:r>
              <a:rPr lang="zh-CN" altLang="en-US" dirty="0" smtClean="0"/>
              <a:t>、英文原意：</a:t>
            </a:r>
          </a:p>
          <a:p>
            <a:r>
              <a:rPr lang="zh-CN" altLang="en-US" dirty="0" smtClean="0"/>
              <a:t>            ③、命令所在路径：</a:t>
            </a:r>
            <a:r>
              <a:rPr lang="en-US" altLang="zh-CN" dirty="0" smtClean="0"/>
              <a:t>/bin/tac</a:t>
            </a:r>
          </a:p>
          <a:p>
            <a:r>
              <a:rPr lang="en-US" altLang="zh-CN" dirty="0" smtClean="0"/>
              <a:t>            ④</a:t>
            </a:r>
            <a:r>
              <a:rPr lang="zh-CN" altLang="en-US" dirty="0" smtClean="0"/>
              <a:t>、执行权限：所有用户</a:t>
            </a:r>
          </a:p>
          <a:p>
            <a:r>
              <a:rPr lang="zh-CN" altLang="en-US" dirty="0" smtClean="0"/>
              <a:t>            ⑤、功能描述：显示文件内容（只能显示内容较少的文件）</a:t>
            </a:r>
          </a:p>
          <a:p>
            <a:r>
              <a:rPr lang="zh-CN" altLang="en-US" dirty="0" smtClean="0"/>
              <a:t>            ⑥、语法： </a:t>
            </a:r>
            <a:r>
              <a:rPr lang="en-US" altLang="zh-CN" dirty="0" smtClean="0"/>
              <a:t>tac【</a:t>
            </a:r>
            <a:r>
              <a:rPr lang="zh-CN" altLang="en-US" dirty="0" smtClean="0"/>
              <a:t>文件名</a:t>
            </a:r>
            <a:r>
              <a:rPr lang="en-US" altLang="zh-CN" dirty="0" smtClean="0"/>
              <a:t>】</a:t>
            </a:r>
          </a:p>
          <a:p>
            <a:r>
              <a:rPr lang="en-US" altLang="zh-CN" dirty="0" smtClean="0"/>
              <a:t>        8. </a:t>
            </a:r>
            <a:r>
              <a:rPr lang="zh-CN" altLang="en-US" dirty="0" smtClean="0"/>
              <a:t>显示文件内容命令（指定行数）：</a:t>
            </a:r>
            <a:r>
              <a:rPr lang="en-US" altLang="zh-CN" dirty="0" smtClean="0"/>
              <a:t>head</a:t>
            </a:r>
          </a:p>
          <a:p>
            <a:r>
              <a:rPr lang="en-US" altLang="zh-CN" dirty="0" smtClean="0"/>
              <a:t>            ①</a:t>
            </a:r>
            <a:r>
              <a:rPr lang="zh-CN" altLang="en-US" dirty="0" smtClean="0"/>
              <a:t>、命令名称：</a:t>
            </a:r>
            <a:r>
              <a:rPr lang="en-US" altLang="zh-CN" dirty="0" smtClean="0"/>
              <a:t>head</a:t>
            </a:r>
          </a:p>
          <a:p>
            <a:r>
              <a:rPr lang="en-US" altLang="zh-CN" dirty="0" smtClean="0"/>
              <a:t>            ②</a:t>
            </a:r>
            <a:r>
              <a:rPr lang="zh-CN" altLang="en-US" dirty="0" smtClean="0"/>
              <a:t>、英文原意：</a:t>
            </a:r>
          </a:p>
          <a:p>
            <a:r>
              <a:rPr lang="zh-CN" altLang="en-US" dirty="0" smtClean="0"/>
              <a:t>            ③、命令所在路径：</a:t>
            </a:r>
            <a:r>
              <a:rPr lang="en-US" altLang="zh-CN" dirty="0" smtClean="0"/>
              <a:t>/usr/bin/head</a:t>
            </a:r>
          </a:p>
          <a:p>
            <a:r>
              <a:rPr lang="en-US" altLang="zh-CN" dirty="0" smtClean="0"/>
              <a:t>            ④</a:t>
            </a:r>
            <a:r>
              <a:rPr lang="zh-CN" altLang="en-US" dirty="0" smtClean="0"/>
              <a:t>、执行权限：所有用户</a:t>
            </a:r>
          </a:p>
          <a:p>
            <a:r>
              <a:rPr lang="zh-CN" altLang="en-US" dirty="0" smtClean="0"/>
              <a:t>            ⑤、功能描述：显示文件的前面几行　</a:t>
            </a:r>
          </a:p>
          <a:p>
            <a:r>
              <a:rPr lang="zh-CN" altLang="en-US" dirty="0" smtClean="0"/>
              <a:t>            ⑥、语法： </a:t>
            </a:r>
            <a:r>
              <a:rPr lang="en-US" altLang="zh-CN" dirty="0" smtClean="0"/>
              <a:t>head【</a:t>
            </a:r>
            <a:r>
              <a:rPr lang="zh-CN" altLang="en-US" dirty="0" smtClean="0"/>
              <a:t>文件名</a:t>
            </a:r>
            <a:r>
              <a:rPr lang="en-US" altLang="zh-CN" dirty="0" smtClean="0"/>
              <a:t>】</a:t>
            </a:r>
          </a:p>
          <a:p>
            <a:r>
              <a:rPr lang="en-US" altLang="zh-CN" dirty="0" smtClean="0"/>
              <a:t>                        -n   </a:t>
            </a:r>
            <a:r>
              <a:rPr lang="zh-CN" altLang="en-US" dirty="0" smtClean="0"/>
              <a:t>指定显示的行数</a:t>
            </a:r>
          </a:p>
          <a:p>
            <a:r>
              <a:rPr lang="zh-CN" altLang="en-US" dirty="0" smtClean="0"/>
              <a:t>                        不加 </a:t>
            </a:r>
            <a:r>
              <a:rPr lang="en-US" altLang="zh-CN" dirty="0" smtClean="0"/>
              <a:t>-n </a:t>
            </a:r>
            <a:r>
              <a:rPr lang="zh-CN" altLang="en-US" dirty="0" smtClean="0"/>
              <a:t>默认显示前 </a:t>
            </a:r>
            <a:r>
              <a:rPr lang="en-US" altLang="zh-CN" dirty="0" smtClean="0"/>
              <a:t>20 </a:t>
            </a:r>
            <a:r>
              <a:rPr lang="zh-CN" altLang="en-US" dirty="0" smtClean="0"/>
              <a:t>行数据</a:t>
            </a:r>
          </a:p>
          <a:p>
            <a:r>
              <a:rPr lang="zh-CN" altLang="en-US" dirty="0" smtClean="0"/>
              <a:t>        </a:t>
            </a:r>
            <a:r>
              <a:rPr lang="en-US" altLang="zh-CN" dirty="0" smtClean="0"/>
              <a:t>9. </a:t>
            </a:r>
            <a:r>
              <a:rPr lang="zh-CN" altLang="en-US" dirty="0" smtClean="0"/>
              <a:t>反向文件内容命令（文件即时更新后也能动态显示，多用于日志文件显示）：</a:t>
            </a:r>
            <a:r>
              <a:rPr lang="en-US" altLang="zh-CN" dirty="0" smtClean="0"/>
              <a:t>tail</a:t>
            </a:r>
          </a:p>
          <a:p>
            <a:r>
              <a:rPr lang="en-US" altLang="zh-CN" dirty="0" smtClean="0"/>
              <a:t>            ①</a:t>
            </a:r>
            <a:r>
              <a:rPr lang="zh-CN" altLang="en-US" dirty="0" smtClean="0"/>
              <a:t>、命令名称：</a:t>
            </a:r>
            <a:r>
              <a:rPr lang="en-US" altLang="zh-CN" dirty="0" smtClean="0"/>
              <a:t>tail</a:t>
            </a:r>
          </a:p>
          <a:p>
            <a:r>
              <a:rPr lang="en-US" altLang="zh-CN" dirty="0" smtClean="0"/>
              <a:t>            ②</a:t>
            </a:r>
            <a:r>
              <a:rPr lang="zh-CN" altLang="en-US" dirty="0" smtClean="0"/>
              <a:t>、英文原意：</a:t>
            </a:r>
          </a:p>
          <a:p>
            <a:r>
              <a:rPr lang="zh-CN" altLang="en-US" dirty="0" smtClean="0"/>
              <a:t>            ③、命令所在路径：</a:t>
            </a:r>
            <a:r>
              <a:rPr lang="en-US" altLang="zh-CN" dirty="0" smtClean="0"/>
              <a:t>/usr/bin/tail</a:t>
            </a:r>
          </a:p>
          <a:p>
            <a:r>
              <a:rPr lang="en-US" altLang="zh-CN" dirty="0" smtClean="0"/>
              <a:t>            ④</a:t>
            </a:r>
            <a:r>
              <a:rPr lang="zh-CN" altLang="en-US" dirty="0" smtClean="0"/>
              <a:t>、执行权限：所有用户</a:t>
            </a:r>
          </a:p>
          <a:p>
            <a:r>
              <a:rPr lang="zh-CN" altLang="en-US" dirty="0" smtClean="0"/>
              <a:t>            ⑤、功能描述：显示文件的后面几行　</a:t>
            </a:r>
          </a:p>
          <a:p>
            <a:r>
              <a:rPr lang="zh-CN" altLang="en-US" dirty="0" smtClean="0"/>
              <a:t>            ⑥、语法： </a:t>
            </a:r>
            <a:r>
              <a:rPr lang="en-US" altLang="zh-CN" dirty="0" smtClean="0"/>
              <a:t>tail【</a:t>
            </a:r>
            <a:r>
              <a:rPr lang="zh-CN" altLang="en-US" dirty="0" smtClean="0"/>
              <a:t>文件名</a:t>
            </a:r>
            <a:r>
              <a:rPr lang="en-US" altLang="zh-CN" dirty="0" smtClean="0"/>
              <a:t>】</a:t>
            </a:r>
          </a:p>
          <a:p>
            <a:r>
              <a:rPr lang="en-US" altLang="zh-CN" dirty="0" smtClean="0"/>
              <a:t>                -n   </a:t>
            </a:r>
            <a:r>
              <a:rPr lang="zh-CN" altLang="en-US" dirty="0" smtClean="0"/>
              <a:t>指定显示的行数</a:t>
            </a:r>
          </a:p>
          <a:p>
            <a:r>
              <a:rPr lang="zh-CN" altLang="en-US" dirty="0" smtClean="0"/>
              <a:t>                </a:t>
            </a:r>
            <a:r>
              <a:rPr lang="en-US" altLang="zh-CN" dirty="0" smtClean="0"/>
              <a:t>-f </a:t>
            </a:r>
            <a:r>
              <a:rPr lang="zh-CN" altLang="en-US" dirty="0" smtClean="0"/>
              <a:t>动态显示文件末尾内容（即文件实时变化，那么显示内容也会随之变化）</a:t>
            </a:r>
          </a:p>
          <a:p>
            <a:r>
              <a:rPr lang="zh-CN" altLang="en-US" dirty="0" smtClean="0"/>
              <a:t>        </a:t>
            </a:r>
            <a:r>
              <a:rPr lang="en-US" altLang="zh-CN" dirty="0" smtClean="0"/>
              <a:t>10. </a:t>
            </a:r>
            <a:r>
              <a:rPr lang="zh-CN" altLang="en-US" dirty="0" smtClean="0"/>
              <a:t>分页显示文件内容命令（不能向前翻页）：</a:t>
            </a:r>
            <a:r>
              <a:rPr lang="en-US" altLang="zh-CN" dirty="0" smtClean="0"/>
              <a:t>more</a:t>
            </a:r>
          </a:p>
          <a:p>
            <a:r>
              <a:rPr lang="en-US" altLang="zh-CN" dirty="0" smtClean="0"/>
              <a:t>            ①</a:t>
            </a:r>
            <a:r>
              <a:rPr lang="zh-CN" altLang="en-US" dirty="0" smtClean="0"/>
              <a:t>、命令名称：</a:t>
            </a:r>
            <a:r>
              <a:rPr lang="en-US" altLang="zh-CN" dirty="0" smtClean="0"/>
              <a:t>more</a:t>
            </a:r>
          </a:p>
          <a:p>
            <a:r>
              <a:rPr lang="en-US" altLang="zh-CN" dirty="0" smtClean="0"/>
              <a:t>            ②</a:t>
            </a:r>
            <a:r>
              <a:rPr lang="zh-CN" altLang="en-US" dirty="0" smtClean="0"/>
              <a:t>、英文原意：</a:t>
            </a:r>
          </a:p>
          <a:p>
            <a:r>
              <a:rPr lang="zh-CN" altLang="en-US" dirty="0" smtClean="0"/>
              <a:t>            ③、命令所在路径：</a:t>
            </a:r>
            <a:r>
              <a:rPr lang="en-US" altLang="zh-CN" dirty="0" smtClean="0"/>
              <a:t>/bin/more</a:t>
            </a:r>
          </a:p>
          <a:p>
            <a:r>
              <a:rPr lang="en-US" altLang="zh-CN" dirty="0" smtClean="0"/>
              <a:t>            ④</a:t>
            </a:r>
            <a:r>
              <a:rPr lang="zh-CN" altLang="en-US" dirty="0" smtClean="0"/>
              <a:t>、执行权限：所有用户</a:t>
            </a:r>
          </a:p>
          <a:p>
            <a:r>
              <a:rPr lang="zh-CN" altLang="en-US" dirty="0" smtClean="0"/>
              <a:t>            ⑤、功能描述：分页显示文件内容</a:t>
            </a:r>
          </a:p>
          <a:p>
            <a:r>
              <a:rPr lang="zh-CN" altLang="en-US" dirty="0" smtClean="0"/>
              <a:t>            ⑥、语法： </a:t>
            </a:r>
            <a:r>
              <a:rPr lang="en-US" altLang="zh-CN" dirty="0" smtClean="0"/>
              <a:t>more【</a:t>
            </a:r>
            <a:r>
              <a:rPr lang="zh-CN" altLang="en-US" dirty="0" smtClean="0"/>
              <a:t>文件名</a:t>
            </a:r>
            <a:r>
              <a:rPr lang="en-US" altLang="zh-CN" dirty="0" smtClean="0"/>
              <a:t>】</a:t>
            </a:r>
          </a:p>
          <a:p>
            <a:r>
              <a:rPr lang="en-US" altLang="zh-CN" dirty="0" smtClean="0"/>
              <a:t>                </a:t>
            </a:r>
            <a:r>
              <a:rPr lang="zh-CN" altLang="en-US" dirty="0" smtClean="0"/>
              <a:t>（空格）或</a:t>
            </a:r>
            <a:r>
              <a:rPr lang="en-US" altLang="zh-CN" dirty="0" smtClean="0"/>
              <a:t>f </a:t>
            </a:r>
            <a:r>
              <a:rPr lang="zh-CN" altLang="en-US" dirty="0" smtClean="0"/>
              <a:t>翻页（一页一页的往后显示）</a:t>
            </a:r>
          </a:p>
          <a:p>
            <a:r>
              <a:rPr lang="zh-CN" altLang="en-US" dirty="0" smtClean="0"/>
              <a:t>                （</a:t>
            </a:r>
            <a:r>
              <a:rPr lang="en-US" altLang="zh-CN" dirty="0" smtClean="0"/>
              <a:t>Enter</a:t>
            </a:r>
            <a:r>
              <a:rPr lang="zh-CN" altLang="en-US" dirty="0" smtClean="0"/>
              <a:t>） 换行（一行一行的往后显示）</a:t>
            </a:r>
          </a:p>
          <a:p>
            <a:r>
              <a:rPr lang="zh-CN" altLang="en-US" dirty="0" smtClean="0"/>
              <a:t>                </a:t>
            </a:r>
            <a:r>
              <a:rPr lang="en-US" altLang="zh-CN" dirty="0" smtClean="0"/>
              <a:t>q </a:t>
            </a:r>
            <a:r>
              <a:rPr lang="zh-CN" altLang="en-US" dirty="0" smtClean="0"/>
              <a:t>或 </a:t>
            </a:r>
            <a:r>
              <a:rPr lang="en-US" altLang="zh-CN" dirty="0" smtClean="0"/>
              <a:t>Q </a:t>
            </a:r>
            <a:r>
              <a:rPr lang="zh-CN" altLang="en-US" dirty="0" smtClean="0"/>
              <a:t>退出                </a:t>
            </a:r>
          </a:p>
          <a:p>
            <a:r>
              <a:rPr lang="zh-CN" altLang="en-US" dirty="0" smtClean="0"/>
              <a:t>        </a:t>
            </a:r>
            <a:r>
              <a:rPr lang="en-US" altLang="zh-CN" dirty="0" smtClean="0"/>
              <a:t>11. </a:t>
            </a:r>
            <a:r>
              <a:rPr lang="zh-CN" altLang="en-US" dirty="0" smtClean="0"/>
              <a:t>分页显示文件内容命令（可以前后翻页）：</a:t>
            </a:r>
            <a:r>
              <a:rPr lang="en-US" altLang="zh-CN" dirty="0" smtClean="0"/>
              <a:t>less</a:t>
            </a:r>
          </a:p>
          <a:p>
            <a:r>
              <a:rPr lang="en-US" altLang="zh-CN" dirty="0" smtClean="0"/>
              <a:t>            ①</a:t>
            </a:r>
            <a:r>
              <a:rPr lang="zh-CN" altLang="en-US" dirty="0" smtClean="0"/>
              <a:t>、命令名称：</a:t>
            </a:r>
            <a:r>
              <a:rPr lang="en-US" altLang="zh-CN" dirty="0" smtClean="0"/>
              <a:t>less</a:t>
            </a:r>
          </a:p>
          <a:p>
            <a:r>
              <a:rPr lang="en-US" altLang="zh-CN" dirty="0" smtClean="0"/>
              <a:t>            ②</a:t>
            </a:r>
            <a:r>
              <a:rPr lang="zh-CN" altLang="en-US" dirty="0" smtClean="0"/>
              <a:t>、英文原意：</a:t>
            </a:r>
          </a:p>
          <a:p>
            <a:r>
              <a:rPr lang="zh-CN" altLang="en-US" dirty="0" smtClean="0"/>
              <a:t>            ③、命令所在路径：</a:t>
            </a:r>
            <a:r>
              <a:rPr lang="en-US" altLang="zh-CN" dirty="0" smtClean="0"/>
              <a:t>/usr/bin/less</a:t>
            </a:r>
          </a:p>
          <a:p>
            <a:r>
              <a:rPr lang="en-US" altLang="zh-CN" dirty="0" smtClean="0"/>
              <a:t>            ④</a:t>
            </a:r>
            <a:r>
              <a:rPr lang="zh-CN" altLang="en-US" dirty="0" smtClean="0"/>
              <a:t>、执行权限：所有用户</a:t>
            </a:r>
          </a:p>
          <a:p>
            <a:r>
              <a:rPr lang="zh-CN" altLang="en-US" dirty="0" smtClean="0"/>
              <a:t>            ⑤、功能描述：分页显示文件内容</a:t>
            </a:r>
          </a:p>
          <a:p>
            <a:r>
              <a:rPr lang="zh-CN" altLang="en-US" dirty="0" smtClean="0"/>
              <a:t>            ⑥、语法： </a:t>
            </a:r>
            <a:r>
              <a:rPr lang="en-US" altLang="zh-CN" dirty="0" smtClean="0"/>
              <a:t>less【</a:t>
            </a:r>
            <a:r>
              <a:rPr lang="zh-CN" altLang="en-US" dirty="0" smtClean="0"/>
              <a:t>文件名</a:t>
            </a:r>
            <a:r>
              <a:rPr lang="en-US" altLang="zh-CN" dirty="0" smtClean="0"/>
              <a:t>】</a:t>
            </a:r>
          </a:p>
          <a:p>
            <a:r>
              <a:rPr lang="en-US" altLang="zh-CN" dirty="0" smtClean="0"/>
              <a:t>                </a:t>
            </a:r>
            <a:r>
              <a:rPr lang="zh-CN" altLang="en-US" dirty="0" smtClean="0"/>
              <a:t>（空格）或</a:t>
            </a:r>
            <a:r>
              <a:rPr lang="en-US" altLang="zh-CN" dirty="0" smtClean="0"/>
              <a:t>f </a:t>
            </a:r>
            <a:r>
              <a:rPr lang="zh-CN" altLang="en-US" dirty="0" smtClean="0"/>
              <a:t>或</a:t>
            </a:r>
            <a:r>
              <a:rPr lang="en-US" altLang="zh-CN" dirty="0" err="1" smtClean="0"/>
              <a:t>PgDn</a:t>
            </a:r>
            <a:r>
              <a:rPr lang="en-US" altLang="zh-CN" dirty="0" smtClean="0"/>
              <a:t> </a:t>
            </a:r>
            <a:r>
              <a:rPr lang="zh-CN" altLang="en-US" dirty="0" smtClean="0"/>
              <a:t>翻页（一页一页的往后显示）</a:t>
            </a:r>
          </a:p>
          <a:p>
            <a:r>
              <a:rPr lang="zh-CN" altLang="en-US" dirty="0" smtClean="0"/>
              <a:t>                </a:t>
            </a:r>
            <a:r>
              <a:rPr lang="en-US" altLang="zh-CN" dirty="0" err="1" smtClean="0"/>
              <a:t>PgUp</a:t>
            </a:r>
            <a:r>
              <a:rPr lang="zh-CN" altLang="en-US" dirty="0" smtClean="0"/>
              <a:t>向前翻页</a:t>
            </a:r>
          </a:p>
          <a:p>
            <a:r>
              <a:rPr lang="zh-CN" altLang="en-US" dirty="0" smtClean="0"/>
              <a:t>                （</a:t>
            </a:r>
            <a:r>
              <a:rPr lang="en-US" altLang="zh-CN" dirty="0" smtClean="0"/>
              <a:t>Enter</a:t>
            </a:r>
            <a:r>
              <a:rPr lang="zh-CN" altLang="en-US" dirty="0" smtClean="0"/>
              <a:t>） 换行或向下的箭头（一行一行的往后显示）</a:t>
            </a:r>
          </a:p>
          <a:p>
            <a:r>
              <a:rPr lang="zh-CN" altLang="en-US" dirty="0" smtClean="0"/>
              <a:t>                向上的箭头（一行一行的往前显示）</a:t>
            </a:r>
          </a:p>
          <a:p>
            <a:r>
              <a:rPr lang="zh-CN" altLang="en-US" dirty="0" smtClean="0"/>
              <a:t>                </a:t>
            </a:r>
            <a:r>
              <a:rPr lang="en-US" altLang="zh-CN" dirty="0" smtClean="0"/>
              <a:t>q </a:t>
            </a:r>
            <a:r>
              <a:rPr lang="zh-CN" altLang="en-US" dirty="0" smtClean="0"/>
              <a:t>或 </a:t>
            </a:r>
            <a:r>
              <a:rPr lang="en-US" altLang="zh-CN" dirty="0" smtClean="0"/>
              <a:t>Q </a:t>
            </a:r>
            <a:r>
              <a:rPr lang="zh-CN" altLang="en-US" dirty="0" smtClean="0"/>
              <a:t>退出</a:t>
            </a:r>
          </a:p>
          <a:p>
            <a:r>
              <a:rPr lang="zh-CN" altLang="en-US" dirty="0" smtClean="0"/>
              <a:t>                输入</a:t>
            </a:r>
            <a:r>
              <a:rPr lang="en-US" altLang="zh-CN" dirty="0" smtClean="0"/>
              <a:t>/</a:t>
            </a:r>
            <a:r>
              <a:rPr lang="zh-CN" altLang="en-US" dirty="0" smtClean="0"/>
              <a:t>想搜索的字符，然后回车键</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以</a:t>
            </a:r>
            <a:r>
              <a:rPr lang="en-US" altLang="zh-CN" dirty="0" smtClean="0"/>
              <a:t>-</a:t>
            </a:r>
            <a:r>
              <a:rPr lang="en-US" altLang="zh-CN" dirty="0" err="1" smtClean="0"/>
              <a:t>rw</a:t>
            </a:r>
            <a:r>
              <a:rPr lang="en-US" altLang="zh-CN" dirty="0" smtClean="0"/>
              <a:t>-------. 1 root </a:t>
            </a:r>
            <a:r>
              <a:rPr lang="en-US" altLang="zh-CN" dirty="0" err="1" smtClean="0"/>
              <a:t>root</a:t>
            </a:r>
            <a:r>
              <a:rPr lang="en-US" altLang="zh-CN" dirty="0" smtClean="0"/>
              <a:t> 1.3k Mar 11 08:05 hosts </a:t>
            </a:r>
            <a:r>
              <a:rPr lang="zh-CN" altLang="en-US" dirty="0" smtClean="0"/>
              <a:t>为例解析每个字段：</a:t>
            </a:r>
          </a:p>
          <a:p>
            <a:r>
              <a:rPr lang="zh-CN" altLang="en-US" dirty="0" smtClean="0"/>
              <a:t>            ①、</a:t>
            </a:r>
            <a:r>
              <a:rPr lang="en-US" altLang="zh-CN" dirty="0" smtClean="0"/>
              <a:t>-</a:t>
            </a:r>
            <a:r>
              <a:rPr lang="en-US" altLang="zh-CN" dirty="0" err="1" smtClean="0"/>
              <a:t>rw</a:t>
            </a:r>
            <a:r>
              <a:rPr lang="en-US" altLang="zh-CN" dirty="0" smtClean="0"/>
              <a:t>-------  </a:t>
            </a:r>
          </a:p>
          <a:p>
            <a:r>
              <a:rPr lang="en-US" altLang="zh-CN" dirty="0" smtClean="0"/>
              <a:t>                </a:t>
            </a:r>
            <a:r>
              <a:rPr lang="zh-CN" altLang="en-US" dirty="0" smtClean="0"/>
              <a:t>第一位表示文件类型：</a:t>
            </a:r>
          </a:p>
          <a:p>
            <a:r>
              <a:rPr lang="zh-CN" altLang="en-US" dirty="0" smtClean="0"/>
              <a:t>                    </a:t>
            </a:r>
            <a:r>
              <a:rPr lang="en-US" altLang="zh-CN" dirty="0" smtClean="0"/>
              <a:t>- </a:t>
            </a:r>
            <a:r>
              <a:rPr lang="zh-CN" altLang="en-US" dirty="0" smtClean="0"/>
              <a:t>表示是二进制文件，</a:t>
            </a:r>
            <a:r>
              <a:rPr lang="en-US" altLang="zh-CN" dirty="0" smtClean="0"/>
              <a:t>d </a:t>
            </a:r>
            <a:r>
              <a:rPr lang="zh-CN" altLang="en-US" dirty="0" smtClean="0"/>
              <a:t>表示目录， </a:t>
            </a:r>
            <a:r>
              <a:rPr lang="en-US" altLang="zh-CN" dirty="0" smtClean="0"/>
              <a:t>l </a:t>
            </a:r>
            <a:r>
              <a:rPr lang="zh-CN" altLang="en-US" dirty="0" smtClean="0"/>
              <a:t>表示软连接文件。</a:t>
            </a:r>
          </a:p>
          <a:p>
            <a:r>
              <a:rPr lang="zh-CN" altLang="en-US" dirty="0" smtClean="0"/>
              <a:t>                后面的每三个为一组， 对应三类用户的各自三种权限：</a:t>
            </a:r>
          </a:p>
          <a:p>
            <a:r>
              <a:rPr lang="zh-CN" altLang="en-US" dirty="0" smtClean="0"/>
              <a:t>                    </a:t>
            </a:r>
            <a:r>
              <a:rPr lang="en-US" altLang="zh-CN" dirty="0" err="1" smtClean="0"/>
              <a:t>rw</a:t>
            </a:r>
            <a:r>
              <a:rPr lang="en-US" altLang="zh-CN" dirty="0" smtClean="0"/>
              <a:t>-  ---  ---</a:t>
            </a:r>
          </a:p>
          <a:p>
            <a:r>
              <a:rPr lang="en-US" altLang="zh-CN" dirty="0" smtClean="0"/>
              <a:t>                    u     g     o</a:t>
            </a:r>
          </a:p>
          <a:p>
            <a:r>
              <a:rPr lang="en-US" altLang="zh-CN" dirty="0" smtClean="0"/>
              <a:t>                    u</a:t>
            </a:r>
            <a:r>
              <a:rPr lang="zh-CN" altLang="en-US" dirty="0" smtClean="0"/>
              <a:t>（</a:t>
            </a:r>
            <a:r>
              <a:rPr lang="en-US" altLang="zh-CN" dirty="0" smtClean="0"/>
              <a:t>user</a:t>
            </a:r>
            <a:r>
              <a:rPr lang="zh-CN" altLang="en-US" dirty="0" smtClean="0"/>
              <a:t>）所有者  </a:t>
            </a:r>
            <a:r>
              <a:rPr lang="en-US" altLang="zh-CN" dirty="0" smtClean="0"/>
              <a:t>g</a:t>
            </a:r>
            <a:r>
              <a:rPr lang="zh-CN" altLang="en-US" dirty="0" smtClean="0"/>
              <a:t>（</a:t>
            </a:r>
            <a:r>
              <a:rPr lang="en-US" altLang="zh-CN" dirty="0" smtClean="0"/>
              <a:t>group</a:t>
            </a:r>
            <a:r>
              <a:rPr lang="zh-CN" altLang="en-US" dirty="0" smtClean="0"/>
              <a:t>）所属组  </a:t>
            </a:r>
            <a:r>
              <a:rPr lang="en-US" altLang="zh-CN" dirty="0" smtClean="0"/>
              <a:t>o</a:t>
            </a:r>
            <a:r>
              <a:rPr lang="zh-CN" altLang="en-US" dirty="0" smtClean="0"/>
              <a:t>（</a:t>
            </a:r>
            <a:r>
              <a:rPr lang="en-US" altLang="zh-CN" dirty="0" smtClean="0"/>
              <a:t>other</a:t>
            </a:r>
            <a:r>
              <a:rPr lang="zh-CN" altLang="en-US" dirty="0" smtClean="0"/>
              <a:t>） 其他人</a:t>
            </a:r>
          </a:p>
          <a:p>
            <a:r>
              <a:rPr lang="zh-CN" altLang="en-US" dirty="0" smtClean="0"/>
              <a:t>                    三类用户：所有者、所在组、其他人</a:t>
            </a:r>
          </a:p>
          <a:p>
            <a:r>
              <a:rPr lang="zh-CN" altLang="en-US" dirty="0" smtClean="0"/>
              <a:t>                    三类权限：</a:t>
            </a:r>
            <a:r>
              <a:rPr lang="en-US" altLang="zh-CN" dirty="0" smtClean="0"/>
              <a:t>r </a:t>
            </a:r>
            <a:r>
              <a:rPr lang="zh-CN" altLang="en-US" dirty="0" smtClean="0"/>
              <a:t>读、</a:t>
            </a:r>
            <a:r>
              <a:rPr lang="en-US" altLang="zh-CN" dirty="0" smtClean="0"/>
              <a:t>w </a:t>
            </a:r>
            <a:r>
              <a:rPr lang="zh-CN" altLang="en-US" dirty="0" smtClean="0"/>
              <a:t>写、</a:t>
            </a:r>
            <a:r>
              <a:rPr lang="en-US" altLang="zh-CN" dirty="0" smtClean="0"/>
              <a:t>x </a:t>
            </a:r>
            <a:r>
              <a:rPr lang="zh-CN" altLang="en-US" dirty="0" smtClean="0"/>
              <a:t>执行， </a:t>
            </a:r>
            <a:r>
              <a:rPr lang="en-US" altLang="zh-CN" dirty="0" smtClean="0"/>
              <a:t>- </a:t>
            </a:r>
            <a:r>
              <a:rPr lang="zh-CN" altLang="en-US" dirty="0" smtClean="0"/>
              <a:t>表示没有权限</a:t>
            </a:r>
          </a:p>
          <a:p>
            <a:r>
              <a:rPr lang="zh-CN" altLang="en-US" dirty="0" smtClean="0"/>
              <a:t>                        对于文件：</a:t>
            </a:r>
          </a:p>
          <a:p>
            <a:r>
              <a:rPr lang="zh-CN" altLang="en-US" dirty="0" smtClean="0"/>
              <a:t>                            </a:t>
            </a:r>
            <a:r>
              <a:rPr lang="en-US" altLang="zh-CN" dirty="0" smtClean="0"/>
              <a:t>r</a:t>
            </a:r>
            <a:r>
              <a:rPr lang="zh-CN" altLang="en-US" dirty="0" smtClean="0"/>
              <a:t>：可以查看文件内容</a:t>
            </a:r>
          </a:p>
          <a:p>
            <a:r>
              <a:rPr lang="zh-CN" altLang="en-US" dirty="0" smtClean="0"/>
              <a:t>                            </a:t>
            </a:r>
            <a:r>
              <a:rPr lang="en-US" altLang="zh-CN" dirty="0" smtClean="0"/>
              <a:t>w</a:t>
            </a:r>
            <a:r>
              <a:rPr lang="zh-CN" altLang="en-US" dirty="0" smtClean="0"/>
              <a:t>：可以修改文件内容</a:t>
            </a:r>
          </a:p>
          <a:p>
            <a:r>
              <a:rPr lang="zh-CN" altLang="en-US" dirty="0" smtClean="0"/>
              <a:t>                            </a:t>
            </a:r>
            <a:r>
              <a:rPr lang="en-US" altLang="zh-CN" dirty="0" smtClean="0"/>
              <a:t>x</a:t>
            </a:r>
            <a:r>
              <a:rPr lang="zh-CN" altLang="en-US" dirty="0" smtClean="0"/>
              <a:t>：可以执行文件</a:t>
            </a:r>
          </a:p>
          <a:p>
            <a:r>
              <a:rPr lang="zh-CN" altLang="en-US" dirty="0" smtClean="0"/>
              <a:t>                        对于目录：</a:t>
            </a:r>
          </a:p>
          <a:p>
            <a:r>
              <a:rPr lang="zh-CN" altLang="en-US" dirty="0" smtClean="0"/>
              <a:t>                            </a:t>
            </a:r>
            <a:r>
              <a:rPr lang="en-US" altLang="zh-CN" dirty="0" smtClean="0"/>
              <a:t>r</a:t>
            </a:r>
            <a:r>
              <a:rPr lang="zh-CN" altLang="en-US" dirty="0" smtClean="0"/>
              <a:t>： 可以列出目录中的内容</a:t>
            </a:r>
          </a:p>
          <a:p>
            <a:r>
              <a:rPr lang="zh-CN" altLang="en-US" dirty="0" smtClean="0"/>
              <a:t>                            </a:t>
            </a:r>
            <a:r>
              <a:rPr lang="en-US" altLang="zh-CN" dirty="0" smtClean="0"/>
              <a:t>w</a:t>
            </a:r>
            <a:r>
              <a:rPr lang="zh-CN" altLang="en-US" dirty="0" smtClean="0"/>
              <a:t>： 可以在目录中创建、删除文件</a:t>
            </a:r>
          </a:p>
          <a:p>
            <a:r>
              <a:rPr lang="zh-CN" altLang="en-US" dirty="0" smtClean="0"/>
              <a:t>                            </a:t>
            </a:r>
            <a:r>
              <a:rPr lang="en-US" altLang="zh-CN" dirty="0" smtClean="0"/>
              <a:t>x</a:t>
            </a:r>
            <a:r>
              <a:rPr lang="zh-CN" altLang="en-US" dirty="0" smtClean="0"/>
              <a:t>： 可以进入目录</a:t>
            </a:r>
          </a:p>
          <a:p>
            <a:r>
              <a:rPr lang="zh-CN" altLang="en-US" dirty="0" smtClean="0"/>
              <a:t>            ②、</a:t>
            </a:r>
            <a:r>
              <a:rPr lang="en-US" altLang="zh-CN" dirty="0" smtClean="0"/>
              <a:t>1</a:t>
            </a:r>
            <a:r>
              <a:rPr lang="zh-CN" altLang="en-US" dirty="0" smtClean="0"/>
              <a:t>　　引用计数，表示文件被引用过多少次</a:t>
            </a:r>
          </a:p>
          <a:p>
            <a:r>
              <a:rPr lang="zh-CN" altLang="en-US" dirty="0" smtClean="0"/>
              <a:t>            ③、</a:t>
            </a:r>
            <a:r>
              <a:rPr lang="en-US" altLang="zh-CN" dirty="0" smtClean="0"/>
              <a:t>root</a:t>
            </a:r>
            <a:r>
              <a:rPr lang="zh-CN" altLang="en-US" dirty="0" smtClean="0"/>
              <a:t>　　这第一个</a:t>
            </a:r>
            <a:r>
              <a:rPr lang="en-US" altLang="zh-CN" dirty="0" smtClean="0"/>
              <a:t>root</a:t>
            </a:r>
            <a:r>
              <a:rPr lang="zh-CN" altLang="en-US" dirty="0" smtClean="0"/>
              <a:t>表示所有者，一般创建一个文件，所有者默认是创建者。</a:t>
            </a:r>
          </a:p>
          <a:p>
            <a:r>
              <a:rPr lang="zh-CN" altLang="en-US" dirty="0" smtClean="0"/>
              <a:t>            ④、</a:t>
            </a:r>
            <a:r>
              <a:rPr lang="en-US" altLang="zh-CN" dirty="0" smtClean="0"/>
              <a:t>root</a:t>
            </a:r>
            <a:r>
              <a:rPr lang="zh-CN" altLang="en-US" dirty="0" smtClean="0"/>
              <a:t>　　这第二个</a:t>
            </a:r>
            <a:r>
              <a:rPr lang="en-US" altLang="zh-CN" dirty="0" smtClean="0"/>
              <a:t>root</a:t>
            </a:r>
            <a:r>
              <a:rPr lang="zh-CN" altLang="en-US" dirty="0" smtClean="0"/>
              <a:t>表示所属组。</a:t>
            </a:r>
          </a:p>
          <a:p>
            <a:r>
              <a:rPr lang="zh-CN" altLang="en-US" dirty="0" smtClean="0"/>
              <a:t>            ⑤、</a:t>
            </a:r>
            <a:r>
              <a:rPr lang="en-US" altLang="zh-CN" dirty="0" smtClean="0"/>
              <a:t>1.3K</a:t>
            </a:r>
            <a:r>
              <a:rPr lang="zh-CN" altLang="en-US" dirty="0" smtClean="0"/>
              <a:t>　　表示文件字节大小，不带单位表示字节</a:t>
            </a:r>
          </a:p>
          <a:p>
            <a:r>
              <a:rPr lang="zh-CN" altLang="en-US" dirty="0" smtClean="0"/>
              <a:t>            ⑥、</a:t>
            </a:r>
            <a:r>
              <a:rPr lang="en-US" altLang="zh-CN" dirty="0" err="1" smtClean="0"/>
              <a:t>ar</a:t>
            </a:r>
            <a:r>
              <a:rPr lang="en-US" altLang="zh-CN" dirty="0" smtClean="0"/>
              <a:t> 11 08:05 </a:t>
            </a:r>
            <a:r>
              <a:rPr lang="zh-CN" altLang="en-US" dirty="0" smtClean="0"/>
              <a:t>表示文件的最后修改时间。</a:t>
            </a:r>
          </a:p>
          <a:p>
            <a:r>
              <a:rPr lang="zh-CN" altLang="en-US" dirty="0" smtClean="0"/>
              <a:t>            注意：</a:t>
            </a:r>
            <a:r>
              <a:rPr lang="en-US" altLang="zh-CN" dirty="0" smtClean="0"/>
              <a:t>Linux</a:t>
            </a:r>
            <a:r>
              <a:rPr lang="zh-CN" altLang="en-US" dirty="0" smtClean="0"/>
              <a:t>没有明确的创建时间，只有最后一次访问时间、文件的状态修改时间、文件的数据修改时间</a:t>
            </a:r>
          </a:p>
          <a:p>
            <a:r>
              <a:rPr lang="zh-CN" altLang="en-US" dirty="0" smtClean="0"/>
              <a:t>            ⑦、</a:t>
            </a:r>
            <a:r>
              <a:rPr lang="en-US" altLang="zh-CN" dirty="0" smtClean="0"/>
              <a:t>hosts </a:t>
            </a:r>
            <a:r>
              <a:rPr lang="zh-CN" altLang="en-US" dirty="0" smtClean="0"/>
              <a:t>表示文件名</a:t>
            </a:r>
            <a:endParaRPr lang="en-US" altLang="zh-CN" dirty="0" smtClean="0"/>
          </a:p>
          <a:p>
            <a:r>
              <a:rPr lang="zh-CN" altLang="en-US" dirty="0" smtClean="0"/>
              <a:t> 修改权限：</a:t>
            </a:r>
            <a:r>
              <a:rPr lang="en-US" altLang="zh-CN" dirty="0" smtClean="0"/>
              <a:t>chmod </a:t>
            </a:r>
            <a:r>
              <a:rPr lang="zh-CN" altLang="en-US" dirty="0" smtClean="0"/>
              <a:t>命令 后面接一个数字</a:t>
            </a:r>
          </a:p>
          <a:p>
            <a:r>
              <a:rPr lang="zh-CN" altLang="en-US" dirty="0" smtClean="0"/>
              <a:t>            一共四位数，第一位数表示</a:t>
            </a:r>
            <a:r>
              <a:rPr lang="en-US" altLang="zh-CN" dirty="0" err="1" smtClean="0"/>
              <a:t>gid</a:t>
            </a:r>
            <a:r>
              <a:rPr lang="en-US" altLang="zh-CN" dirty="0" smtClean="0"/>
              <a:t>/</a:t>
            </a:r>
            <a:r>
              <a:rPr lang="en-US" altLang="zh-CN" dirty="0" err="1" smtClean="0"/>
              <a:t>uid</a:t>
            </a:r>
            <a:r>
              <a:rPr lang="zh-CN" altLang="en-US" dirty="0" smtClean="0"/>
              <a:t>一般不用，剩下三位分别表示</a:t>
            </a:r>
            <a:r>
              <a:rPr lang="en-US" altLang="zh-CN" dirty="0" err="1" smtClean="0"/>
              <a:t>owner,group,other</a:t>
            </a:r>
            <a:r>
              <a:rPr lang="zh-CN" altLang="en-US" dirty="0" smtClean="0"/>
              <a:t>的权限</a:t>
            </a:r>
          </a:p>
          <a:p>
            <a:r>
              <a:rPr lang="zh-CN" altLang="en-US" dirty="0" smtClean="0"/>
              <a:t>            每个数可以转换为三位二进制数，分别表示</a:t>
            </a:r>
            <a:r>
              <a:rPr lang="en-US" altLang="zh-CN" dirty="0" err="1" smtClean="0"/>
              <a:t>rwx</a:t>
            </a:r>
            <a:r>
              <a:rPr lang="en-US" altLang="zh-CN" dirty="0" smtClean="0"/>
              <a:t>(</a:t>
            </a:r>
            <a:r>
              <a:rPr lang="zh-CN" altLang="en-US" dirty="0" smtClean="0"/>
              <a:t>读，写，执行</a:t>
            </a:r>
            <a:r>
              <a:rPr lang="en-US" altLang="zh-CN" dirty="0" smtClean="0"/>
              <a:t>)</a:t>
            </a:r>
            <a:r>
              <a:rPr lang="zh-CN" altLang="en-US" dirty="0" smtClean="0"/>
              <a:t>权限，</a:t>
            </a:r>
            <a:r>
              <a:rPr lang="en-US" altLang="zh-CN" dirty="0" smtClean="0"/>
              <a:t>1</a:t>
            </a:r>
            <a:r>
              <a:rPr lang="zh-CN" altLang="en-US" dirty="0" smtClean="0"/>
              <a:t>表示有权限，</a:t>
            </a:r>
            <a:r>
              <a:rPr lang="en-US" altLang="zh-CN" dirty="0" smtClean="0"/>
              <a:t>0</a:t>
            </a:r>
            <a:r>
              <a:rPr lang="zh-CN" altLang="en-US" dirty="0" smtClean="0"/>
              <a:t>无权限</a:t>
            </a:r>
          </a:p>
          <a:p>
            <a:r>
              <a:rPr lang="zh-CN" altLang="en-US" dirty="0" smtClean="0"/>
              <a:t>            如</a:t>
            </a:r>
            <a:r>
              <a:rPr lang="en-US" altLang="zh-CN" dirty="0" smtClean="0"/>
              <a:t>6</a:t>
            </a:r>
            <a:r>
              <a:rPr lang="zh-CN" altLang="en-US" dirty="0" smtClean="0"/>
              <a:t>是上面第二个数，可以表示为二进制数</a:t>
            </a:r>
            <a:r>
              <a:rPr lang="en-US" altLang="zh-CN" dirty="0" smtClean="0"/>
              <a:t>110,</a:t>
            </a:r>
            <a:r>
              <a:rPr lang="zh-CN" altLang="en-US" dirty="0" smtClean="0"/>
              <a:t>表示</a:t>
            </a:r>
            <a:r>
              <a:rPr lang="en-US" altLang="zh-CN" dirty="0" smtClean="0"/>
              <a:t>owner</a:t>
            </a:r>
            <a:r>
              <a:rPr lang="zh-CN" altLang="en-US" dirty="0" smtClean="0"/>
              <a:t>有读，写权限，无执行权限</a:t>
            </a:r>
          </a:p>
          <a:p>
            <a:r>
              <a:rPr lang="zh-CN" altLang="en-US" dirty="0" smtClean="0"/>
              <a:t>        </a:t>
            </a:r>
            <a:r>
              <a:rPr lang="en-US" altLang="zh-CN" dirty="0" smtClean="0"/>
              <a:t>mode </a:t>
            </a:r>
            <a:r>
              <a:rPr lang="zh-CN" altLang="en-US" dirty="0" smtClean="0"/>
              <a:t>参数由 </a:t>
            </a:r>
            <a:r>
              <a:rPr lang="en-US" altLang="zh-CN" dirty="0" smtClean="0"/>
              <a:t>4 </a:t>
            </a:r>
            <a:r>
              <a:rPr lang="zh-CN" altLang="en-US" dirty="0" smtClean="0"/>
              <a:t>个数字组成：</a:t>
            </a:r>
          </a:p>
          <a:p>
            <a:r>
              <a:rPr lang="zh-CN" altLang="en-US" dirty="0" smtClean="0"/>
              <a:t>            第一个数字永远是 </a:t>
            </a:r>
            <a:r>
              <a:rPr lang="en-US" altLang="zh-CN" dirty="0" smtClean="0"/>
              <a:t>0</a:t>
            </a:r>
          </a:p>
          <a:p>
            <a:r>
              <a:rPr lang="en-US" altLang="zh-CN" dirty="0" smtClean="0"/>
              <a:t>            </a:t>
            </a:r>
            <a:r>
              <a:rPr lang="zh-CN" altLang="en-US" dirty="0" smtClean="0"/>
              <a:t>第二个数字规定所有者的权限</a:t>
            </a:r>
          </a:p>
          <a:p>
            <a:r>
              <a:rPr lang="zh-CN" altLang="en-US" dirty="0" smtClean="0"/>
              <a:t>            第二个数字规定所有者所属的用户组的权限</a:t>
            </a:r>
          </a:p>
          <a:p>
            <a:r>
              <a:rPr lang="zh-CN" altLang="en-US" dirty="0" smtClean="0"/>
              <a:t>            第四个数字规定其他所有人的权限</a:t>
            </a:r>
          </a:p>
          <a:p>
            <a:r>
              <a:rPr lang="zh-CN" altLang="en-US" dirty="0" smtClean="0"/>
              <a:t>        可能的值（如需设置多个权限，请对下面的数字进行总计）：</a:t>
            </a:r>
          </a:p>
          <a:p>
            <a:r>
              <a:rPr lang="zh-CN" altLang="en-US" dirty="0" smtClean="0"/>
              <a:t>            </a:t>
            </a:r>
            <a:r>
              <a:rPr lang="en-US" altLang="zh-CN" dirty="0" smtClean="0"/>
              <a:t>1 - </a:t>
            </a:r>
            <a:r>
              <a:rPr lang="zh-CN" altLang="en-US" dirty="0" smtClean="0"/>
              <a:t>执行权限</a:t>
            </a:r>
          </a:p>
          <a:p>
            <a:r>
              <a:rPr lang="zh-CN" altLang="en-US" dirty="0" smtClean="0"/>
              <a:t>            </a:t>
            </a:r>
            <a:r>
              <a:rPr lang="en-US" altLang="zh-CN" dirty="0" smtClean="0"/>
              <a:t>2 - </a:t>
            </a:r>
            <a:r>
              <a:rPr lang="zh-CN" altLang="en-US" dirty="0" smtClean="0"/>
              <a:t>写权限</a:t>
            </a:r>
          </a:p>
          <a:p>
            <a:r>
              <a:rPr lang="zh-CN" altLang="en-US" dirty="0" smtClean="0"/>
              <a:t>            </a:t>
            </a:r>
            <a:r>
              <a:rPr lang="en-US" altLang="zh-CN" dirty="0" smtClean="0"/>
              <a:t>4 - </a:t>
            </a:r>
            <a:r>
              <a:rPr lang="zh-CN" altLang="en-US" dirty="0" smtClean="0"/>
              <a:t>读权限</a:t>
            </a:r>
          </a:p>
          <a:p>
            <a:r>
              <a:rPr lang="zh-CN" altLang="en-US" dirty="0" smtClean="0"/>
              <a:t>            此外，还有组合。</a:t>
            </a:r>
          </a:p>
          <a:p>
            <a:r>
              <a:rPr lang="zh-CN" altLang="en-US" dirty="0" smtClean="0"/>
              <a:t>        举例： </a:t>
            </a:r>
          </a:p>
          <a:p>
            <a:r>
              <a:rPr lang="zh-CN" altLang="en-US" dirty="0" smtClean="0"/>
              <a:t>            </a:t>
            </a:r>
            <a:r>
              <a:rPr lang="en-US" altLang="zh-CN" dirty="0" smtClean="0"/>
              <a:t>// </a:t>
            </a:r>
            <a:r>
              <a:rPr lang="zh-CN" altLang="en-US" dirty="0" smtClean="0"/>
              <a:t>所有者可读写，其他人没有任何权限 </a:t>
            </a:r>
            <a:r>
              <a:rPr lang="en-US" altLang="zh-CN" dirty="0" smtClean="0"/>
              <a:t>0600</a:t>
            </a:r>
          </a:p>
          <a:p>
            <a:r>
              <a:rPr lang="en-US" altLang="zh-CN" dirty="0" smtClean="0"/>
              <a:t>            // </a:t>
            </a:r>
            <a:r>
              <a:rPr lang="zh-CN" altLang="en-US" dirty="0" smtClean="0"/>
              <a:t>所有者可读写，其他人可读 </a:t>
            </a:r>
            <a:r>
              <a:rPr lang="en-US" altLang="zh-CN" dirty="0" smtClean="0"/>
              <a:t>0644</a:t>
            </a:r>
          </a:p>
          <a:p>
            <a:r>
              <a:rPr lang="en-US" altLang="zh-CN" dirty="0" smtClean="0"/>
              <a:t>            // </a:t>
            </a:r>
            <a:r>
              <a:rPr lang="zh-CN" altLang="en-US" dirty="0" smtClean="0"/>
              <a:t>所有者有所有权限，其他所有人可读和执行 </a:t>
            </a:r>
            <a:r>
              <a:rPr lang="en-US" altLang="zh-CN" dirty="0" smtClean="0"/>
              <a:t>0755</a:t>
            </a:r>
          </a:p>
          <a:p>
            <a:r>
              <a:rPr lang="en-US" altLang="zh-CN" dirty="0" smtClean="0"/>
              <a:t>            // </a:t>
            </a:r>
            <a:r>
              <a:rPr lang="zh-CN" altLang="en-US" dirty="0" smtClean="0"/>
              <a:t>所有者有所有权限，所有者所在的组可读 </a:t>
            </a:r>
            <a:r>
              <a:rPr lang="en-US" altLang="zh-CN" dirty="0" smtClean="0"/>
              <a:t>0740</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1. crontab</a:t>
            </a:r>
          </a:p>
          <a:p>
            <a:r>
              <a:rPr lang="en-US" altLang="zh-CN" dirty="0" smtClean="0"/>
              <a:t>            </a:t>
            </a:r>
            <a:r>
              <a:rPr lang="en-US" altLang="zh-CN" dirty="0" err="1" smtClean="0"/>
              <a:t>crontab</a:t>
            </a:r>
            <a:r>
              <a:rPr lang="zh-CN" altLang="en-US" dirty="0" smtClean="0"/>
              <a:t>是一个用来设置、删除或显示供守护进程</a:t>
            </a:r>
            <a:r>
              <a:rPr lang="en-US" altLang="zh-CN" dirty="0" err="1" smtClean="0"/>
              <a:t>cron</a:t>
            </a:r>
            <a:r>
              <a:rPr lang="zh-CN" altLang="en-US" dirty="0" smtClean="0"/>
              <a:t>执行的定时任务的命令。</a:t>
            </a:r>
          </a:p>
          <a:p>
            <a:r>
              <a:rPr lang="zh-CN" altLang="en-US" dirty="0" smtClean="0"/>
              <a:t>            每一个用户都可以拥有属于自己的定时任务，定时任务文件默认以用户名命名，</a:t>
            </a:r>
          </a:p>
          <a:p>
            <a:r>
              <a:rPr lang="zh-CN" altLang="en-US" dirty="0" smtClean="0"/>
              <a:t>            并放在</a:t>
            </a:r>
            <a:r>
              <a:rPr lang="en-US" altLang="zh-CN" dirty="0" smtClean="0"/>
              <a:t>/</a:t>
            </a:r>
            <a:r>
              <a:rPr lang="en-US" altLang="zh-CN" dirty="0" err="1" smtClean="0"/>
              <a:t>var</a:t>
            </a:r>
            <a:r>
              <a:rPr lang="en-US" altLang="zh-CN" dirty="0" smtClean="0"/>
              <a:t>/spool/</a:t>
            </a:r>
            <a:r>
              <a:rPr lang="en-US" altLang="zh-CN" dirty="0" err="1" smtClean="0"/>
              <a:t>cron</a:t>
            </a:r>
            <a:r>
              <a:rPr lang="zh-CN" altLang="en-US" dirty="0" smtClean="0"/>
              <a:t>目录，该目录普通用户无访问权限。</a:t>
            </a:r>
          </a:p>
          <a:p>
            <a:r>
              <a:rPr lang="zh-CN" altLang="en-US" dirty="0" smtClean="0"/>
              <a:t>            </a:t>
            </a:r>
            <a:r>
              <a:rPr lang="en-US" altLang="zh-CN" dirty="0" smtClean="0"/>
              <a:t>1. </a:t>
            </a:r>
            <a:r>
              <a:rPr lang="zh-CN" altLang="en-US" dirty="0" smtClean="0"/>
              <a:t>命令格式</a:t>
            </a:r>
          </a:p>
          <a:p>
            <a:r>
              <a:rPr lang="zh-CN" altLang="en-US" dirty="0" smtClean="0"/>
              <a:t>            　　</a:t>
            </a:r>
            <a:r>
              <a:rPr lang="en-US" altLang="zh-CN" dirty="0" smtClean="0"/>
              <a:t>crontab [-u user] file</a:t>
            </a:r>
          </a:p>
          <a:p>
            <a:r>
              <a:rPr lang="en-US" altLang="zh-CN" dirty="0" smtClean="0"/>
              <a:t>            </a:t>
            </a:r>
            <a:r>
              <a:rPr lang="zh-CN" altLang="en-US" dirty="0" smtClean="0"/>
              <a:t>　　</a:t>
            </a:r>
            <a:r>
              <a:rPr lang="en-US" altLang="zh-CN" dirty="0" smtClean="0"/>
              <a:t>crontab [-u user] [-l | -r | -e] [-</a:t>
            </a:r>
            <a:r>
              <a:rPr lang="en-US" altLang="zh-CN" dirty="0" err="1" smtClean="0"/>
              <a:t>i</a:t>
            </a:r>
            <a:r>
              <a:rPr lang="en-US" altLang="zh-CN" dirty="0" smtClean="0"/>
              <a:t>] [-s]</a:t>
            </a:r>
          </a:p>
          <a:p>
            <a:r>
              <a:rPr lang="en-US" altLang="zh-CN" dirty="0" smtClean="0"/>
              <a:t>            </a:t>
            </a:r>
            <a:r>
              <a:rPr lang="zh-CN" altLang="en-US" dirty="0" smtClean="0"/>
              <a:t>　　</a:t>
            </a:r>
            <a:r>
              <a:rPr lang="en-US" altLang="zh-CN" dirty="0" smtClean="0"/>
              <a:t>crontab -n </a:t>
            </a:r>
          </a:p>
          <a:p>
            <a:r>
              <a:rPr lang="en-US" altLang="zh-CN" dirty="0" smtClean="0"/>
              <a:t> 2. </a:t>
            </a:r>
            <a:r>
              <a:rPr lang="en-US" altLang="zh-CN" dirty="0" err="1" smtClean="0"/>
              <a:t>uname</a:t>
            </a:r>
            <a:r>
              <a:rPr lang="en-US" altLang="zh-CN" dirty="0" smtClean="0"/>
              <a:t>   -a       </a:t>
            </a:r>
            <a:r>
              <a:rPr lang="zh-CN" altLang="en-US" dirty="0" smtClean="0"/>
              <a:t>查看内核版本 </a:t>
            </a:r>
          </a:p>
          <a:p>
            <a:r>
              <a:rPr lang="zh-CN" altLang="en-US" dirty="0" smtClean="0"/>
              <a:t> </a:t>
            </a:r>
            <a:r>
              <a:rPr lang="en-US" altLang="zh-CN" dirty="0" smtClean="0"/>
              <a:t>3. date   s         </a:t>
            </a:r>
            <a:r>
              <a:rPr lang="zh-CN" altLang="en-US" dirty="0" smtClean="0"/>
              <a:t>显示、设置时间、日期  </a:t>
            </a:r>
          </a:p>
          <a:p>
            <a:r>
              <a:rPr lang="en-US" altLang="zh-CN" baseline="0" dirty="0" smtClean="0"/>
              <a:t> </a:t>
            </a:r>
            <a:r>
              <a:rPr lang="en-US" altLang="zh-CN" dirty="0" smtClean="0"/>
              <a:t>4. </a:t>
            </a:r>
            <a:r>
              <a:rPr lang="en-US" altLang="zh-CN" dirty="0" err="1" smtClean="0"/>
              <a:t>cal</a:t>
            </a:r>
            <a:r>
              <a:rPr lang="en-US" altLang="zh-CN" dirty="0" smtClean="0"/>
              <a:t>             </a:t>
            </a:r>
            <a:r>
              <a:rPr lang="zh-CN" altLang="en-US" dirty="0" smtClean="0"/>
              <a:t>显示日历           </a:t>
            </a:r>
            <a:r>
              <a:rPr lang="en-US" altLang="zh-CN" dirty="0" err="1" smtClean="0"/>
              <a:t>cal</a:t>
            </a:r>
            <a:r>
              <a:rPr lang="en-US" altLang="zh-CN" dirty="0" smtClean="0"/>
              <a:t>  2018</a:t>
            </a:r>
          </a:p>
          <a:p>
            <a:r>
              <a:rPr lang="en-US" altLang="zh-CN" dirty="0" smtClean="0"/>
              <a:t> 5. </a:t>
            </a:r>
            <a:r>
              <a:rPr lang="en-US" altLang="zh-CN" dirty="0" err="1" smtClean="0"/>
              <a:t>shutdonw</a:t>
            </a:r>
            <a:r>
              <a:rPr lang="en-US" altLang="zh-CN" dirty="0" smtClean="0"/>
              <a:t>   -h   now   &amp;   half   &amp;   </a:t>
            </a:r>
            <a:r>
              <a:rPr lang="en-US" altLang="zh-CN" dirty="0" err="1" smtClean="0"/>
              <a:t>poweroff</a:t>
            </a:r>
            <a:r>
              <a:rPr lang="en-US" altLang="zh-CN" dirty="0" smtClean="0"/>
              <a:t>     </a:t>
            </a:r>
            <a:r>
              <a:rPr lang="zh-CN" altLang="en-US" dirty="0" smtClean="0"/>
              <a:t>关机 </a:t>
            </a:r>
            <a:endParaRPr lang="en-US" altLang="zh-CN" dirty="0" smtClean="0"/>
          </a:p>
          <a:p>
            <a:r>
              <a:rPr lang="en-US" altLang="zh-CN" baseline="0" dirty="0" smtClean="0"/>
              <a:t> </a:t>
            </a:r>
            <a:r>
              <a:rPr lang="en-US" altLang="zh-CN" dirty="0" smtClean="0"/>
              <a:t>6. reboot           </a:t>
            </a:r>
            <a:r>
              <a:rPr lang="zh-CN" altLang="en-US" dirty="0" smtClean="0"/>
              <a:t>重启  </a:t>
            </a:r>
          </a:p>
          <a:p>
            <a:r>
              <a:rPr lang="en-US" altLang="zh-CN" baseline="0" dirty="0" smtClean="0"/>
              <a:t> </a:t>
            </a:r>
            <a:r>
              <a:rPr lang="en-US" altLang="zh-CN" dirty="0" smtClean="0"/>
              <a:t>7. chmod        </a:t>
            </a:r>
            <a:r>
              <a:rPr lang="zh-CN" altLang="en-US" dirty="0" smtClean="0"/>
              <a:t>改变属性     </a:t>
            </a:r>
            <a:r>
              <a:rPr lang="en-US" altLang="zh-CN" dirty="0" smtClean="0"/>
              <a:t>chmod   777   install.log  read=4  write=2  execute=1 </a:t>
            </a:r>
          </a:p>
          <a:p>
            <a:r>
              <a:rPr lang="en-US" altLang="zh-CN" baseline="0" dirty="0" smtClean="0"/>
              <a:t> </a:t>
            </a:r>
            <a:r>
              <a:rPr lang="en-US" altLang="zh-CN" dirty="0" smtClean="0"/>
              <a:t>8. history      </a:t>
            </a:r>
            <a:r>
              <a:rPr lang="zh-CN" altLang="en-US" dirty="0" smtClean="0"/>
              <a:t>显示命令历史记录 </a:t>
            </a:r>
          </a:p>
          <a:p>
            <a:r>
              <a:rPr lang="zh-CN" altLang="en-US" dirty="0" smtClean="0"/>
              <a:t>            </a:t>
            </a:r>
            <a:r>
              <a:rPr lang="en-US" altLang="zh-CN" dirty="0" smtClean="0"/>
              <a:t>!55     </a:t>
            </a:r>
            <a:r>
              <a:rPr lang="zh-CN" altLang="en-US" dirty="0" smtClean="0"/>
              <a:t>执行第</a:t>
            </a:r>
            <a:r>
              <a:rPr lang="en-US" altLang="zh-CN" dirty="0" smtClean="0"/>
              <a:t>55</a:t>
            </a:r>
            <a:r>
              <a:rPr lang="zh-CN" altLang="en-US" dirty="0" smtClean="0"/>
              <a:t>个指令</a:t>
            </a:r>
          </a:p>
          <a:p>
            <a:r>
              <a:rPr lang="en-US" altLang="zh-CN" baseline="0" dirty="0" smtClean="0"/>
              <a:t> </a:t>
            </a:r>
            <a:r>
              <a:rPr lang="en-US" altLang="zh-CN" dirty="0" smtClean="0"/>
              <a:t>9. </a:t>
            </a:r>
            <a:r>
              <a:rPr lang="en-US" altLang="zh-CN" dirty="0" err="1" smtClean="0"/>
              <a:t>ps</a:t>
            </a:r>
            <a:r>
              <a:rPr lang="en-US" altLang="zh-CN" dirty="0" smtClean="0"/>
              <a:t>   aux     </a:t>
            </a:r>
            <a:r>
              <a:rPr lang="zh-CN" altLang="en-US" dirty="0" smtClean="0"/>
              <a:t>查看后台程序</a:t>
            </a:r>
          </a:p>
          <a:p>
            <a:r>
              <a:rPr lang="en-US" altLang="zh-CN" baseline="0" dirty="0" smtClean="0"/>
              <a:t> </a:t>
            </a:r>
            <a:r>
              <a:rPr lang="en-US" altLang="zh-CN" dirty="0" smtClean="0"/>
              <a:t>10. kill    </a:t>
            </a:r>
            <a:r>
              <a:rPr lang="zh-CN" altLang="en-US" dirty="0" smtClean="0"/>
              <a:t>结束进程</a:t>
            </a:r>
          </a:p>
          <a:p>
            <a:r>
              <a:rPr lang="zh-CN" altLang="en-US" dirty="0" smtClean="0"/>
              <a:t>      </a:t>
            </a:r>
            <a:r>
              <a:rPr lang="en-US" altLang="zh-CN" dirty="0" smtClean="0"/>
              <a:t>kill   -9   PID</a:t>
            </a:r>
          </a:p>
          <a:p>
            <a:r>
              <a:rPr lang="en-US" altLang="zh-CN" dirty="0" smtClean="0"/>
              <a:t>        [9]</a:t>
            </a:r>
            <a:r>
              <a:rPr lang="zh-CN" altLang="en-US" dirty="0" smtClean="0"/>
              <a:t>强制结束</a:t>
            </a:r>
            <a:r>
              <a:rPr lang="en-US" altLang="zh-CN" dirty="0" smtClean="0"/>
              <a:t>,[15]</a:t>
            </a:r>
            <a:r>
              <a:rPr lang="zh-CN" altLang="en-US" dirty="0" smtClean="0"/>
              <a:t>正常结束</a:t>
            </a:r>
            <a:r>
              <a:rPr lang="en-US" altLang="zh-CN" dirty="0" smtClean="0"/>
              <a:t>,[l]</a:t>
            </a:r>
            <a:r>
              <a:rPr lang="zh-CN" altLang="en-US" dirty="0" smtClean="0"/>
              <a:t>列出可用的</a:t>
            </a:r>
            <a:r>
              <a:rPr lang="en-US" altLang="zh-CN" dirty="0" smtClean="0"/>
              <a:t>kill</a:t>
            </a:r>
            <a:r>
              <a:rPr lang="zh-CN" altLang="en-US" dirty="0" smtClean="0"/>
              <a:t>信号 </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特别注意，进入</a:t>
            </a:r>
            <a:r>
              <a:rPr lang="en-US" altLang="zh-CN" dirty="0" smtClean="0"/>
              <a:t>vi</a:t>
            </a:r>
            <a:r>
              <a:rPr lang="zh-CN" altLang="en-US" dirty="0" smtClean="0"/>
              <a:t>之后，是处于「命令行模式（</a:t>
            </a:r>
            <a:r>
              <a:rPr lang="en-US" altLang="zh-CN" dirty="0" smtClean="0"/>
              <a:t>command mode</a:t>
            </a:r>
            <a:r>
              <a:rPr lang="zh-CN" altLang="en-US" dirty="0" smtClean="0"/>
              <a:t>）」，</a:t>
            </a:r>
          </a:p>
          <a:p>
            <a:r>
              <a:rPr lang="zh-CN" altLang="en-US" dirty="0" smtClean="0"/>
              <a:t>            要切换到「插入模式（</a:t>
            </a:r>
            <a:r>
              <a:rPr lang="en-US" altLang="zh-CN" dirty="0" smtClean="0"/>
              <a:t>Insert mode</a:t>
            </a:r>
            <a:r>
              <a:rPr lang="zh-CN" altLang="en-US" dirty="0" smtClean="0"/>
              <a:t>）」才能够输入文字。</a:t>
            </a:r>
          </a:p>
          <a:p>
            <a:r>
              <a:rPr lang="zh-CN" altLang="en-US" dirty="0" smtClean="0"/>
              <a:t>            三种模式：</a:t>
            </a:r>
          </a:p>
          <a:p>
            <a:r>
              <a:rPr lang="zh-CN" altLang="en-US" dirty="0" smtClean="0"/>
              <a:t>                插入模式、命令模式、底行模式</a:t>
            </a:r>
          </a:p>
          <a:p>
            <a:r>
              <a:rPr lang="zh-CN" altLang="en-US" dirty="0" smtClean="0"/>
              <a:t>                    一般将底行模式也归入命令模式</a:t>
            </a:r>
          </a:p>
          <a:p>
            <a:r>
              <a:rPr lang="zh-CN" altLang="en-US" dirty="0" smtClean="0"/>
              <a:t>            三种模式切换方式：</a:t>
            </a:r>
          </a:p>
          <a:p>
            <a:r>
              <a:rPr lang="zh-CN" altLang="en-US" dirty="0" smtClean="0"/>
              <a:t>                进入 </a:t>
            </a:r>
            <a:r>
              <a:rPr lang="en-US" altLang="zh-CN" dirty="0" smtClean="0"/>
              <a:t>vi </a:t>
            </a:r>
            <a:r>
              <a:rPr lang="zh-CN" altLang="en-US" dirty="0" smtClean="0"/>
              <a:t>，进入插入</a:t>
            </a:r>
            <a:r>
              <a:rPr lang="en-US" altLang="zh-CN" dirty="0" smtClean="0"/>
              <a:t>|</a:t>
            </a:r>
            <a:r>
              <a:rPr lang="zh-CN" altLang="en-US" dirty="0" smtClean="0"/>
              <a:t>编辑模式，需要按：</a:t>
            </a:r>
          </a:p>
          <a:p>
            <a:r>
              <a:rPr lang="zh-CN" altLang="en-US" dirty="0" smtClean="0"/>
              <a:t>                    </a:t>
            </a:r>
            <a:r>
              <a:rPr lang="en-US" altLang="zh-CN" dirty="0" err="1" smtClean="0"/>
              <a:t>i</a:t>
            </a:r>
            <a:r>
              <a:rPr lang="en-US" altLang="zh-CN" dirty="0" smtClean="0"/>
              <a:t> - </a:t>
            </a:r>
            <a:r>
              <a:rPr lang="zh-CN" altLang="en-US" dirty="0" smtClean="0"/>
              <a:t>从光标所在字符前插入</a:t>
            </a:r>
          </a:p>
          <a:p>
            <a:r>
              <a:rPr lang="zh-CN" altLang="en-US" dirty="0" smtClean="0"/>
              <a:t>                    </a:t>
            </a:r>
            <a:r>
              <a:rPr lang="en-US" altLang="zh-CN" dirty="0" smtClean="0"/>
              <a:t>a -  </a:t>
            </a:r>
            <a:r>
              <a:rPr lang="zh-CN" altLang="en-US" dirty="0" smtClean="0"/>
              <a:t>从光标所在的字符后插入</a:t>
            </a:r>
          </a:p>
          <a:p>
            <a:r>
              <a:rPr lang="zh-CN" altLang="en-US" dirty="0" smtClean="0"/>
              <a:t>                    </a:t>
            </a:r>
            <a:r>
              <a:rPr lang="en-US" altLang="zh-CN" dirty="0" smtClean="0"/>
              <a:t>o - </a:t>
            </a:r>
            <a:r>
              <a:rPr lang="zh-CN" altLang="en-US" dirty="0" smtClean="0"/>
              <a:t>从光标所在行的下面插入空白行</a:t>
            </a:r>
          </a:p>
          <a:p>
            <a:r>
              <a:rPr lang="zh-CN" altLang="en-US" dirty="0" smtClean="0"/>
              <a:t>                    </a:t>
            </a:r>
            <a:r>
              <a:rPr lang="en-US" altLang="zh-CN" dirty="0" smtClean="0"/>
              <a:t>I - </a:t>
            </a:r>
            <a:r>
              <a:rPr lang="zh-CN" altLang="en-US" dirty="0" smtClean="0"/>
              <a:t>从光标所在行的行首插入</a:t>
            </a:r>
          </a:p>
          <a:p>
            <a:r>
              <a:rPr lang="zh-CN" altLang="en-US" dirty="0" smtClean="0"/>
              <a:t>                    </a:t>
            </a:r>
            <a:r>
              <a:rPr lang="en-US" altLang="zh-CN" dirty="0" smtClean="0"/>
              <a:t>A - </a:t>
            </a:r>
            <a:r>
              <a:rPr lang="zh-CN" altLang="en-US" dirty="0" smtClean="0"/>
              <a:t>从光标所在行的行末插入</a:t>
            </a:r>
          </a:p>
          <a:p>
            <a:r>
              <a:rPr lang="zh-CN" altLang="en-US" dirty="0" smtClean="0"/>
              <a:t>                    </a:t>
            </a:r>
            <a:r>
              <a:rPr lang="en-US" altLang="zh-CN" dirty="0" smtClean="0"/>
              <a:t>O - </a:t>
            </a:r>
            <a:r>
              <a:rPr lang="zh-CN" altLang="en-US" dirty="0" smtClean="0"/>
              <a:t>从光标所在行的上面插入空白行</a:t>
            </a:r>
          </a:p>
          <a:p>
            <a:r>
              <a:rPr lang="zh-CN" altLang="en-US" dirty="0" smtClean="0"/>
              <a:t>                在 插入</a:t>
            </a:r>
            <a:r>
              <a:rPr lang="en-US" altLang="zh-CN" dirty="0" smtClean="0"/>
              <a:t>|</a:t>
            </a:r>
            <a:r>
              <a:rPr lang="zh-CN" altLang="en-US" dirty="0" smtClean="0"/>
              <a:t>编辑模式下， </a:t>
            </a:r>
          </a:p>
          <a:p>
            <a:r>
              <a:rPr lang="zh-CN" altLang="en-US" dirty="0" smtClean="0"/>
              <a:t>                    按 </a:t>
            </a:r>
            <a:r>
              <a:rPr lang="en-US" altLang="zh-CN" dirty="0" smtClean="0"/>
              <a:t>ESC </a:t>
            </a:r>
            <a:r>
              <a:rPr lang="zh-CN" altLang="en-US" dirty="0" smtClean="0"/>
              <a:t>键，进入命令模式</a:t>
            </a:r>
          </a:p>
          <a:p>
            <a:r>
              <a:rPr lang="zh-CN" altLang="en-US" dirty="0" smtClean="0"/>
              <a:t>                    按 </a:t>
            </a:r>
            <a:r>
              <a:rPr lang="en-US" altLang="zh-CN" dirty="0" smtClean="0"/>
              <a:t>ESC + :</a:t>
            </a:r>
            <a:r>
              <a:rPr lang="zh-CN" altLang="en-US" dirty="0" smtClean="0"/>
              <a:t>，进入底行模式</a:t>
            </a:r>
          </a:p>
          <a:p>
            <a:r>
              <a:rPr lang="zh-CN" altLang="en-US" dirty="0" smtClean="0"/>
              <a:t>                </a:t>
            </a:r>
            <a:r>
              <a:rPr lang="en-US" altLang="zh-CN" dirty="0" smtClean="0"/>
              <a:t>== </a:t>
            </a:r>
            <a:r>
              <a:rPr lang="zh-CN" altLang="en-US" dirty="0" smtClean="0"/>
              <a:t>命令模式下：</a:t>
            </a:r>
          </a:p>
          <a:p>
            <a:r>
              <a:rPr lang="zh-CN" altLang="en-US" dirty="0" smtClean="0"/>
              <a:t>                    </a:t>
            </a:r>
            <a:r>
              <a:rPr lang="en-US" altLang="zh-CN" dirty="0" smtClean="0"/>
              <a:t>【h(</a:t>
            </a:r>
            <a:r>
              <a:rPr lang="zh-CN" altLang="en-US" dirty="0" smtClean="0"/>
              <a:t>或向左方向键</a:t>
            </a:r>
            <a:r>
              <a:rPr lang="en-US" altLang="zh-CN" dirty="0" smtClean="0"/>
              <a:t>)】 </a:t>
            </a:r>
            <a:r>
              <a:rPr lang="zh-CN" altLang="en-US" dirty="0" smtClean="0"/>
              <a:t>光标左移一个字符</a:t>
            </a:r>
          </a:p>
          <a:p>
            <a:r>
              <a:rPr lang="zh-CN" altLang="en-US" dirty="0" smtClean="0"/>
              <a:t>                    </a:t>
            </a:r>
            <a:r>
              <a:rPr lang="en-US" altLang="zh-CN" dirty="0" smtClean="0"/>
              <a:t>【j(</a:t>
            </a:r>
            <a:r>
              <a:rPr lang="zh-CN" altLang="en-US" dirty="0" smtClean="0"/>
              <a:t>或向下方向键</a:t>
            </a:r>
            <a:r>
              <a:rPr lang="en-US" altLang="zh-CN" dirty="0" smtClean="0"/>
              <a:t>)】 </a:t>
            </a:r>
            <a:r>
              <a:rPr lang="zh-CN" altLang="en-US" dirty="0" smtClean="0"/>
              <a:t>光标下移一个字符</a:t>
            </a:r>
          </a:p>
          <a:p>
            <a:r>
              <a:rPr lang="zh-CN" altLang="en-US" dirty="0" smtClean="0"/>
              <a:t>                    </a:t>
            </a:r>
            <a:r>
              <a:rPr lang="en-US" altLang="zh-CN" dirty="0" smtClean="0"/>
              <a:t>【k(</a:t>
            </a:r>
            <a:r>
              <a:rPr lang="zh-CN" altLang="en-US" dirty="0" smtClean="0"/>
              <a:t>或向上方向键</a:t>
            </a:r>
            <a:r>
              <a:rPr lang="en-US" altLang="zh-CN" dirty="0" smtClean="0"/>
              <a:t>)】 </a:t>
            </a:r>
            <a:r>
              <a:rPr lang="zh-CN" altLang="en-US" dirty="0" smtClean="0"/>
              <a:t>光标上移一个字符</a:t>
            </a:r>
          </a:p>
          <a:p>
            <a:r>
              <a:rPr lang="zh-CN" altLang="en-US" dirty="0" smtClean="0"/>
              <a:t>                    </a:t>
            </a:r>
            <a:r>
              <a:rPr lang="en-US" altLang="zh-CN" dirty="0" smtClean="0"/>
              <a:t>【l(</a:t>
            </a:r>
            <a:r>
              <a:rPr lang="zh-CN" altLang="en-US" dirty="0" smtClean="0"/>
              <a:t>或向右方向键</a:t>
            </a:r>
            <a:r>
              <a:rPr lang="en-US" altLang="zh-CN" dirty="0" smtClean="0"/>
              <a:t>)】 </a:t>
            </a:r>
            <a:r>
              <a:rPr lang="zh-CN" altLang="en-US" dirty="0" smtClean="0"/>
              <a:t>光标右移一个字符</a:t>
            </a:r>
          </a:p>
          <a:p>
            <a:r>
              <a:rPr lang="zh-CN" altLang="en-US" dirty="0" smtClean="0"/>
              <a:t>                    </a:t>
            </a:r>
            <a:r>
              <a:rPr lang="en-US" altLang="zh-CN" dirty="0" smtClean="0"/>
              <a:t>【[Ctrl] + f】 </a:t>
            </a:r>
            <a:r>
              <a:rPr lang="zh-CN" altLang="en-US" dirty="0" smtClean="0"/>
              <a:t>屏幕向下移动一页（相当于</a:t>
            </a:r>
            <a:r>
              <a:rPr lang="en-US" altLang="zh-CN" dirty="0" smtClean="0"/>
              <a:t>Page Down</a:t>
            </a:r>
            <a:r>
              <a:rPr lang="zh-CN" altLang="en-US" dirty="0" smtClean="0"/>
              <a:t>键）</a:t>
            </a:r>
          </a:p>
          <a:p>
            <a:r>
              <a:rPr lang="zh-CN" altLang="en-US" dirty="0" smtClean="0"/>
              <a:t>                    </a:t>
            </a:r>
            <a:r>
              <a:rPr lang="en-US" altLang="zh-CN" dirty="0" smtClean="0"/>
              <a:t>【[Ctrl] + b】 </a:t>
            </a:r>
            <a:r>
              <a:rPr lang="zh-CN" altLang="en-US" dirty="0" smtClean="0"/>
              <a:t>屏幕向上移动一页（相当于</a:t>
            </a:r>
            <a:r>
              <a:rPr lang="en-US" altLang="zh-CN" dirty="0" smtClean="0"/>
              <a:t>Page Up</a:t>
            </a:r>
            <a:r>
              <a:rPr lang="zh-CN" altLang="en-US" dirty="0" smtClean="0"/>
              <a:t>键）</a:t>
            </a:r>
          </a:p>
          <a:p>
            <a:r>
              <a:rPr lang="zh-CN" altLang="en-US" dirty="0" smtClean="0"/>
              <a:t>                        </a:t>
            </a:r>
            <a:r>
              <a:rPr lang="en-US" altLang="zh-CN" dirty="0" err="1" smtClean="0"/>
              <a:t>Ctrl+u</a:t>
            </a:r>
            <a:r>
              <a:rPr lang="en-US" altLang="zh-CN" dirty="0" smtClean="0"/>
              <a:t> 	</a:t>
            </a:r>
            <a:r>
              <a:rPr lang="zh-CN" altLang="en-US" dirty="0" smtClean="0"/>
              <a:t>向上移动半页</a:t>
            </a:r>
          </a:p>
          <a:p>
            <a:r>
              <a:rPr lang="zh-CN" altLang="en-US" dirty="0" smtClean="0"/>
              <a:t>                        </a:t>
            </a:r>
            <a:r>
              <a:rPr lang="en-US" altLang="zh-CN" dirty="0" err="1" smtClean="0"/>
              <a:t>Ctrl+d</a:t>
            </a:r>
            <a:r>
              <a:rPr lang="en-US" altLang="zh-CN" dirty="0" smtClean="0"/>
              <a:t> 	</a:t>
            </a:r>
            <a:r>
              <a:rPr lang="zh-CN" altLang="en-US" dirty="0" smtClean="0"/>
              <a:t>向下移动半页</a:t>
            </a:r>
          </a:p>
          <a:p>
            <a:r>
              <a:rPr lang="zh-CN" altLang="en-US" dirty="0" smtClean="0"/>
              <a:t>                    </a:t>
            </a:r>
            <a:r>
              <a:rPr lang="en-US" altLang="zh-CN" dirty="0" smtClean="0"/>
              <a:t>【0</a:t>
            </a:r>
            <a:r>
              <a:rPr lang="zh-CN" altLang="en-US" dirty="0" smtClean="0"/>
              <a:t>或</a:t>
            </a:r>
            <a:r>
              <a:rPr lang="en-US" altLang="zh-CN" dirty="0" smtClean="0"/>
              <a:t>[Home]】 </a:t>
            </a:r>
            <a:r>
              <a:rPr lang="zh-CN" altLang="en-US" dirty="0" smtClean="0"/>
              <a:t>光标移动到当前行的最前面</a:t>
            </a:r>
          </a:p>
          <a:p>
            <a:r>
              <a:rPr lang="zh-CN" altLang="en-US" dirty="0" smtClean="0"/>
              <a:t>                    </a:t>
            </a:r>
            <a:r>
              <a:rPr lang="en-US" altLang="zh-CN" dirty="0" smtClean="0"/>
              <a:t>【$</a:t>
            </a:r>
            <a:r>
              <a:rPr lang="zh-CN" altLang="en-US" dirty="0" smtClean="0"/>
              <a:t>或</a:t>
            </a:r>
            <a:r>
              <a:rPr lang="en-US" altLang="zh-CN" dirty="0" smtClean="0"/>
              <a:t>[End]】 </a:t>
            </a:r>
            <a:r>
              <a:rPr lang="zh-CN" altLang="en-US" dirty="0" smtClean="0"/>
              <a:t>光标移动到当前行的末尾</a:t>
            </a:r>
          </a:p>
          <a:p>
            <a:r>
              <a:rPr lang="zh-CN" altLang="en-US" dirty="0" smtClean="0"/>
              <a:t>                    </a:t>
            </a:r>
            <a:r>
              <a:rPr lang="en-US" altLang="zh-CN" dirty="0" smtClean="0"/>
              <a:t>【/word】 </a:t>
            </a:r>
            <a:r>
              <a:rPr lang="zh-CN" altLang="en-US" dirty="0" smtClean="0"/>
              <a:t>在文件中查找内容为</a:t>
            </a:r>
            <a:r>
              <a:rPr lang="en-US" altLang="zh-CN" dirty="0" smtClean="0"/>
              <a:t>word</a:t>
            </a:r>
            <a:r>
              <a:rPr lang="zh-CN" altLang="en-US" dirty="0" smtClean="0"/>
              <a:t>的字符串（向下查找）</a:t>
            </a:r>
            <a:r>
              <a:rPr lang="en-US" altLang="zh-CN" dirty="0" smtClean="0"/>
              <a:t>,</a:t>
            </a:r>
            <a:r>
              <a:rPr lang="zh-CN" altLang="en-US" dirty="0" smtClean="0"/>
              <a:t>按</a:t>
            </a:r>
            <a:r>
              <a:rPr lang="en-US" altLang="zh-CN" dirty="0" smtClean="0"/>
              <a:t>n</a:t>
            </a:r>
            <a:r>
              <a:rPr lang="zh-CN" altLang="en-US" dirty="0" smtClean="0"/>
              <a:t>查找下一个</a:t>
            </a:r>
          </a:p>
          <a:p>
            <a:r>
              <a:rPr lang="zh-CN" altLang="en-US" dirty="0" smtClean="0"/>
              <a:t>                    </a:t>
            </a:r>
            <a:r>
              <a:rPr lang="en-US" altLang="zh-CN" dirty="0" smtClean="0"/>
              <a:t>【?word】 </a:t>
            </a:r>
            <a:r>
              <a:rPr lang="zh-CN" altLang="en-US" dirty="0" smtClean="0"/>
              <a:t>在文件中查找内容为</a:t>
            </a:r>
            <a:r>
              <a:rPr lang="en-US" altLang="zh-CN" dirty="0" smtClean="0"/>
              <a:t>word</a:t>
            </a:r>
            <a:r>
              <a:rPr lang="zh-CN" altLang="en-US" dirty="0" smtClean="0"/>
              <a:t>的字符串（向上查找）</a:t>
            </a:r>
            <a:r>
              <a:rPr lang="en-US" altLang="zh-CN" dirty="0" smtClean="0"/>
              <a:t>,</a:t>
            </a:r>
            <a:r>
              <a:rPr lang="zh-CN" altLang="en-US" dirty="0" smtClean="0"/>
              <a:t>按</a:t>
            </a:r>
            <a:r>
              <a:rPr lang="en-US" altLang="zh-CN" dirty="0" smtClean="0"/>
              <a:t>n</a:t>
            </a:r>
            <a:r>
              <a:rPr lang="zh-CN" altLang="en-US" dirty="0" smtClean="0"/>
              <a:t>查找下一个</a:t>
            </a:r>
          </a:p>
          <a:p>
            <a:r>
              <a:rPr lang="zh-CN" altLang="en-US" dirty="0" smtClean="0"/>
              <a:t>                    </a:t>
            </a:r>
            <a:r>
              <a:rPr lang="en-US" altLang="zh-CN" dirty="0" smtClean="0"/>
              <a:t>【</a:t>
            </a:r>
            <a:r>
              <a:rPr lang="en-US" altLang="zh-CN" dirty="0" err="1" smtClean="0"/>
              <a:t>x,X</a:t>
            </a:r>
            <a:r>
              <a:rPr lang="en-US" altLang="zh-CN" dirty="0" smtClean="0"/>
              <a:t>】 x</a:t>
            </a:r>
            <a:r>
              <a:rPr lang="zh-CN" altLang="en-US" dirty="0" smtClean="0"/>
              <a:t>为向后删除一个字符，相当于</a:t>
            </a:r>
            <a:r>
              <a:rPr lang="en-US" altLang="zh-CN" dirty="0" smtClean="0"/>
              <a:t>[Delete]</a:t>
            </a:r>
            <a:r>
              <a:rPr lang="zh-CN" altLang="en-US" dirty="0" smtClean="0"/>
              <a:t>，</a:t>
            </a:r>
            <a:r>
              <a:rPr lang="en-US" altLang="zh-CN" dirty="0" smtClean="0"/>
              <a:t>X</a:t>
            </a:r>
            <a:r>
              <a:rPr lang="zh-CN" altLang="en-US" dirty="0" smtClean="0"/>
              <a:t>为向前删除一个字符，相当于</a:t>
            </a:r>
            <a:r>
              <a:rPr lang="en-US" altLang="zh-CN" dirty="0" smtClean="0"/>
              <a:t>[Backspace]</a:t>
            </a:r>
          </a:p>
          <a:p>
            <a:r>
              <a:rPr lang="en-US" altLang="zh-CN" dirty="0" smtClean="0"/>
              <a:t>                    【</a:t>
            </a:r>
            <a:r>
              <a:rPr lang="en-US" altLang="zh-CN" dirty="0" err="1" smtClean="0"/>
              <a:t>dd</a:t>
            </a:r>
            <a:r>
              <a:rPr lang="en-US" altLang="zh-CN" dirty="0" smtClean="0"/>
              <a:t>】 </a:t>
            </a:r>
            <a:r>
              <a:rPr lang="zh-CN" altLang="en-US" dirty="0" smtClean="0"/>
              <a:t>删除光标所在的一整行</a:t>
            </a:r>
          </a:p>
          <a:p>
            <a:r>
              <a:rPr lang="zh-CN" altLang="en-US" dirty="0" smtClean="0"/>
              <a:t>                    </a:t>
            </a:r>
            <a:r>
              <a:rPr lang="en-US" altLang="zh-CN" dirty="0" smtClean="0"/>
              <a:t>【</a:t>
            </a:r>
            <a:r>
              <a:rPr lang="en-US" altLang="zh-CN" dirty="0" err="1" smtClean="0"/>
              <a:t>ndd</a:t>
            </a:r>
            <a:r>
              <a:rPr lang="en-US" altLang="zh-CN" dirty="0" smtClean="0"/>
              <a:t>】 </a:t>
            </a:r>
            <a:r>
              <a:rPr lang="zh-CN" altLang="en-US" dirty="0" smtClean="0"/>
              <a:t>删除光标所在的向下</a:t>
            </a:r>
            <a:r>
              <a:rPr lang="en-US" altLang="zh-CN" dirty="0" smtClean="0"/>
              <a:t>n</a:t>
            </a:r>
            <a:r>
              <a:rPr lang="zh-CN" altLang="en-US" dirty="0" smtClean="0"/>
              <a:t>行</a:t>
            </a:r>
          </a:p>
          <a:p>
            <a:r>
              <a:rPr lang="zh-CN" altLang="en-US" dirty="0" smtClean="0"/>
              <a:t>                    </a:t>
            </a:r>
            <a:r>
              <a:rPr lang="en-US" altLang="zh-CN" dirty="0" smtClean="0"/>
              <a:t>【</a:t>
            </a:r>
            <a:r>
              <a:rPr lang="en-US" altLang="zh-CN" dirty="0" err="1" smtClean="0"/>
              <a:t>yy</a:t>
            </a:r>
            <a:r>
              <a:rPr lang="en-US" altLang="zh-CN" dirty="0" smtClean="0"/>
              <a:t>】 </a:t>
            </a:r>
            <a:r>
              <a:rPr lang="zh-CN" altLang="en-US" dirty="0" smtClean="0"/>
              <a:t>复制光标所在的那一行</a:t>
            </a:r>
          </a:p>
          <a:p>
            <a:r>
              <a:rPr lang="zh-CN" altLang="en-US" dirty="0" smtClean="0"/>
              <a:t>                    </a:t>
            </a:r>
            <a:r>
              <a:rPr lang="en-US" altLang="zh-CN" dirty="0" smtClean="0"/>
              <a:t>【</a:t>
            </a:r>
            <a:r>
              <a:rPr lang="en-US" altLang="zh-CN" dirty="0" err="1" smtClean="0"/>
              <a:t>nyy</a:t>
            </a:r>
            <a:r>
              <a:rPr lang="en-US" altLang="zh-CN" dirty="0" smtClean="0"/>
              <a:t>】 </a:t>
            </a:r>
            <a:r>
              <a:rPr lang="zh-CN" altLang="en-US" dirty="0" smtClean="0"/>
              <a:t>复制光标所在的向下</a:t>
            </a:r>
            <a:r>
              <a:rPr lang="en-US" altLang="zh-CN" dirty="0" smtClean="0"/>
              <a:t>n</a:t>
            </a:r>
            <a:r>
              <a:rPr lang="zh-CN" altLang="en-US" dirty="0" smtClean="0"/>
              <a:t>行</a:t>
            </a:r>
          </a:p>
          <a:p>
            <a:r>
              <a:rPr lang="zh-CN" altLang="en-US" dirty="0" smtClean="0"/>
              <a:t>                    </a:t>
            </a:r>
            <a:r>
              <a:rPr lang="en-US" altLang="zh-CN" dirty="0" smtClean="0"/>
              <a:t>【u】 </a:t>
            </a:r>
            <a:r>
              <a:rPr lang="zh-CN" altLang="en-US" dirty="0" smtClean="0"/>
              <a:t>撤消上一个操作</a:t>
            </a:r>
          </a:p>
          <a:p>
            <a:r>
              <a:rPr lang="zh-CN" altLang="en-US" dirty="0" smtClean="0"/>
              <a:t>                    </a:t>
            </a:r>
            <a:r>
              <a:rPr lang="en-US" altLang="zh-CN" dirty="0" smtClean="0"/>
              <a:t>【[Ctrl] + r】 </a:t>
            </a:r>
            <a:r>
              <a:rPr lang="zh-CN" altLang="en-US" dirty="0" smtClean="0"/>
              <a:t>多次撤消</a:t>
            </a:r>
          </a:p>
          <a:p>
            <a:r>
              <a:rPr lang="zh-CN" altLang="en-US" dirty="0" smtClean="0"/>
              <a:t>                    </a:t>
            </a:r>
            <a:r>
              <a:rPr lang="en-US" altLang="zh-CN" dirty="0" smtClean="0"/>
              <a:t>【.】 </a:t>
            </a:r>
            <a:r>
              <a:rPr lang="zh-CN" altLang="en-US" dirty="0" smtClean="0"/>
              <a:t>小数点键，重复上一个操作</a:t>
            </a:r>
          </a:p>
          <a:p>
            <a:r>
              <a:rPr lang="zh-CN" altLang="en-US" dirty="0" smtClean="0"/>
              <a:t>                    </a:t>
            </a:r>
            <a:r>
              <a:rPr lang="en-US" altLang="zh-CN" dirty="0" smtClean="0"/>
              <a:t>【</a:t>
            </a:r>
            <a:r>
              <a:rPr lang="en-US" altLang="zh-CN" dirty="0" err="1" smtClean="0"/>
              <a:t>v,V</a:t>
            </a:r>
            <a:r>
              <a:rPr lang="en-US" altLang="zh-CN" dirty="0" smtClean="0"/>
              <a:t>】 v:</a:t>
            </a:r>
            <a:r>
              <a:rPr lang="zh-CN" altLang="en-US" dirty="0" smtClean="0"/>
              <a:t>将光标经过的地方反白选择；</a:t>
            </a:r>
            <a:r>
              <a:rPr lang="en-US" altLang="zh-CN" dirty="0" smtClean="0"/>
              <a:t>V</a:t>
            </a:r>
            <a:r>
              <a:rPr lang="zh-CN" altLang="en-US" dirty="0" smtClean="0"/>
              <a:t>：将光标经过的行反白选择</a:t>
            </a:r>
          </a:p>
          <a:p>
            <a:r>
              <a:rPr lang="zh-CN" altLang="en-US" dirty="0" smtClean="0"/>
              <a:t>                    </a:t>
            </a:r>
            <a:r>
              <a:rPr lang="en-US" altLang="zh-CN" dirty="0" smtClean="0"/>
              <a:t>【[Ctrl] + v】 </a:t>
            </a:r>
            <a:r>
              <a:rPr lang="zh-CN" altLang="en-US" dirty="0" smtClean="0"/>
              <a:t>块选择，可用长方形的方式选择文本</a:t>
            </a:r>
          </a:p>
          <a:p>
            <a:r>
              <a:rPr lang="zh-CN" altLang="en-US" dirty="0" smtClean="0"/>
              <a:t>                    </a:t>
            </a:r>
            <a:r>
              <a:rPr lang="en-US" altLang="zh-CN" dirty="0" smtClean="0"/>
              <a:t>【y】 </a:t>
            </a:r>
            <a:r>
              <a:rPr lang="zh-CN" altLang="en-US" dirty="0" smtClean="0"/>
              <a:t>将反白的地方复制到剪贴板</a:t>
            </a:r>
          </a:p>
          <a:p>
            <a:r>
              <a:rPr lang="zh-CN" altLang="en-US" dirty="0" smtClean="0"/>
              <a:t>                    </a:t>
            </a:r>
            <a:r>
              <a:rPr lang="en-US" altLang="zh-CN" dirty="0" smtClean="0"/>
              <a:t>【d】 </a:t>
            </a:r>
            <a:r>
              <a:rPr lang="zh-CN" altLang="en-US" dirty="0" smtClean="0"/>
              <a:t>将反白的内容删除</a:t>
            </a:r>
          </a:p>
          <a:p>
            <a:r>
              <a:rPr lang="zh-CN" altLang="en-US" dirty="0" smtClean="0"/>
              <a:t>                    </a:t>
            </a:r>
            <a:r>
              <a:rPr lang="en-US" altLang="zh-CN" dirty="0" smtClean="0"/>
              <a:t>【</a:t>
            </a:r>
            <a:r>
              <a:rPr lang="en-US" altLang="zh-CN" dirty="0" err="1" smtClean="0"/>
              <a:t>p,P</a:t>
            </a:r>
            <a:r>
              <a:rPr lang="en-US" altLang="zh-CN" dirty="0" smtClean="0"/>
              <a:t>】 p</a:t>
            </a:r>
            <a:r>
              <a:rPr lang="zh-CN" altLang="en-US" dirty="0" smtClean="0"/>
              <a:t>为将已经复制的数据在光标下一行粘贴；</a:t>
            </a:r>
            <a:r>
              <a:rPr lang="en-US" altLang="zh-CN" dirty="0" smtClean="0"/>
              <a:t>P</a:t>
            </a:r>
            <a:r>
              <a:rPr lang="zh-CN" altLang="en-US" dirty="0" smtClean="0"/>
              <a:t>为将已经复制的数据在光标上一行粘贴</a:t>
            </a:r>
          </a:p>
          <a:p>
            <a:r>
              <a:rPr lang="zh-CN" altLang="en-US" dirty="0" smtClean="0"/>
              <a:t>                        </a:t>
            </a:r>
            <a:r>
              <a:rPr lang="en-US" altLang="zh-CN" dirty="0" smtClean="0"/>
              <a:t>p </a:t>
            </a:r>
            <a:r>
              <a:rPr lang="zh-CN" altLang="en-US" dirty="0" smtClean="0"/>
              <a:t>　如果缺省缓冲区中包含一行文本，</a:t>
            </a:r>
          </a:p>
          <a:p>
            <a:r>
              <a:rPr lang="zh-CN" altLang="en-US" dirty="0" smtClean="0"/>
              <a:t>                            则在当前行后面插入一个空行并将缺省缓冲区中的内容粘贴到这一行中；</a:t>
            </a:r>
          </a:p>
          <a:p>
            <a:r>
              <a:rPr lang="zh-CN" altLang="en-US" dirty="0" smtClean="0"/>
              <a:t>                            如果缺省缓冲区中包含多个词，把这些词粘贴到光标的右边．</a:t>
            </a:r>
          </a:p>
          <a:p>
            <a:r>
              <a:rPr lang="zh-CN" altLang="en-US" dirty="0" smtClean="0"/>
              <a:t>                        </a:t>
            </a:r>
            <a:r>
              <a:rPr lang="en-US" altLang="zh-CN" dirty="0" smtClean="0"/>
              <a:t>P   </a:t>
            </a:r>
            <a:r>
              <a:rPr lang="zh-CN" altLang="en-US" dirty="0" smtClean="0"/>
              <a:t>如果缺省缓冲区中包含一行文本，</a:t>
            </a:r>
          </a:p>
          <a:p>
            <a:r>
              <a:rPr lang="zh-CN" altLang="en-US" dirty="0" smtClean="0"/>
              <a:t>                            则在当前行前面插入一个空行并将缺省缓冲区中的内容粘贴到这一行中；</a:t>
            </a:r>
          </a:p>
          <a:p>
            <a:r>
              <a:rPr lang="zh-CN" altLang="en-US" dirty="0" smtClean="0"/>
              <a:t>                            如果缺省缓冲区中包含多个词，把这些词粘贴到光标的左边 </a:t>
            </a:r>
          </a:p>
          <a:p>
            <a:r>
              <a:rPr lang="zh-CN" altLang="en-US" dirty="0" smtClean="0"/>
              <a:t>                </a:t>
            </a:r>
            <a:r>
              <a:rPr lang="en-US" altLang="zh-CN" dirty="0" smtClean="0"/>
              <a:t>== </a:t>
            </a:r>
            <a:r>
              <a:rPr lang="zh-CN" altLang="en-US" dirty="0" smtClean="0"/>
              <a:t>底行模式下：</a:t>
            </a:r>
          </a:p>
          <a:p>
            <a:r>
              <a:rPr lang="zh-CN" altLang="en-US" dirty="0" smtClean="0"/>
              <a:t>                    </a:t>
            </a:r>
            <a:r>
              <a:rPr lang="en-US" altLang="zh-CN" dirty="0" smtClean="0"/>
              <a:t>【:w】 </a:t>
            </a:r>
            <a:r>
              <a:rPr lang="zh-CN" altLang="en-US" dirty="0" smtClean="0"/>
              <a:t>保存文件</a:t>
            </a:r>
          </a:p>
          <a:p>
            <a:r>
              <a:rPr lang="zh-CN" altLang="en-US" dirty="0" smtClean="0"/>
              <a:t>                    </a:t>
            </a:r>
            <a:r>
              <a:rPr lang="en-US" altLang="zh-CN" dirty="0" smtClean="0"/>
              <a:t>【:w!】 </a:t>
            </a:r>
            <a:r>
              <a:rPr lang="zh-CN" altLang="en-US" dirty="0" smtClean="0"/>
              <a:t>若文件为只读，强制保存文件</a:t>
            </a:r>
          </a:p>
          <a:p>
            <a:r>
              <a:rPr lang="zh-CN" altLang="en-US" dirty="0" smtClean="0"/>
              <a:t>                    </a:t>
            </a:r>
            <a:r>
              <a:rPr lang="en-US" altLang="zh-CN" dirty="0" smtClean="0"/>
              <a:t>【:q】 </a:t>
            </a:r>
            <a:r>
              <a:rPr lang="zh-CN" altLang="en-US" dirty="0" smtClean="0"/>
              <a:t>离开</a:t>
            </a:r>
            <a:r>
              <a:rPr lang="en-US" altLang="zh-CN" dirty="0" smtClean="0"/>
              <a:t>vi</a:t>
            </a:r>
          </a:p>
          <a:p>
            <a:r>
              <a:rPr lang="en-US" altLang="zh-CN" dirty="0" smtClean="0"/>
              <a:t>                    【:q!】 </a:t>
            </a:r>
            <a:r>
              <a:rPr lang="zh-CN" altLang="en-US" dirty="0" smtClean="0"/>
              <a:t>不保存强制离开</a:t>
            </a:r>
            <a:r>
              <a:rPr lang="en-US" altLang="zh-CN" dirty="0" smtClean="0"/>
              <a:t>vi</a:t>
            </a:r>
          </a:p>
          <a:p>
            <a:r>
              <a:rPr lang="en-US" altLang="zh-CN" dirty="0" smtClean="0"/>
              <a:t>                    【:</a:t>
            </a:r>
            <a:r>
              <a:rPr lang="en-US" altLang="zh-CN" dirty="0" err="1" smtClean="0"/>
              <a:t>wq</a:t>
            </a:r>
            <a:r>
              <a:rPr lang="en-US" altLang="zh-CN" dirty="0" smtClean="0"/>
              <a:t>】 </a:t>
            </a:r>
            <a:r>
              <a:rPr lang="zh-CN" altLang="en-US" dirty="0" smtClean="0"/>
              <a:t>保存后离开</a:t>
            </a:r>
          </a:p>
          <a:p>
            <a:r>
              <a:rPr lang="zh-CN" altLang="en-US" dirty="0" smtClean="0"/>
              <a:t>                    </a:t>
            </a:r>
            <a:r>
              <a:rPr lang="en-US" altLang="zh-CN" dirty="0" smtClean="0"/>
              <a:t>【:</a:t>
            </a:r>
            <a:r>
              <a:rPr lang="en-US" altLang="zh-CN" dirty="0" err="1" smtClean="0"/>
              <a:t>wq</a:t>
            </a:r>
            <a:r>
              <a:rPr lang="en-US" altLang="zh-CN" dirty="0" smtClean="0"/>
              <a:t>!】 </a:t>
            </a:r>
            <a:r>
              <a:rPr lang="zh-CN" altLang="en-US" dirty="0" smtClean="0"/>
              <a:t>强制保存后离开</a:t>
            </a:r>
          </a:p>
          <a:p>
            <a:r>
              <a:rPr lang="zh-CN" altLang="en-US" dirty="0" smtClean="0"/>
              <a:t>                    </a:t>
            </a:r>
            <a:r>
              <a:rPr lang="en-US" altLang="zh-CN" dirty="0" smtClean="0"/>
              <a:t>【:! command】 </a:t>
            </a:r>
            <a:r>
              <a:rPr lang="zh-CN" altLang="en-US" dirty="0" smtClean="0"/>
              <a:t>暂时离开</a:t>
            </a:r>
            <a:r>
              <a:rPr lang="en-US" altLang="zh-CN" dirty="0" smtClean="0"/>
              <a:t>vi</a:t>
            </a:r>
            <a:r>
              <a:rPr lang="zh-CN" altLang="en-US" dirty="0" smtClean="0"/>
              <a:t>到命令行下执行一个命令后的显示结果</a:t>
            </a:r>
          </a:p>
          <a:p>
            <a:r>
              <a:rPr lang="zh-CN" altLang="en-US" dirty="0" smtClean="0"/>
              <a:t>                    </a:t>
            </a:r>
            <a:r>
              <a:rPr lang="en-US" altLang="zh-CN" dirty="0" smtClean="0"/>
              <a:t>【:set nu】 </a:t>
            </a:r>
            <a:r>
              <a:rPr lang="zh-CN" altLang="en-US" dirty="0" smtClean="0"/>
              <a:t>显示行号</a:t>
            </a:r>
          </a:p>
          <a:p>
            <a:r>
              <a:rPr lang="zh-CN" altLang="en-US" dirty="0" smtClean="0"/>
              <a:t>                    </a:t>
            </a:r>
            <a:r>
              <a:rPr lang="en-US" altLang="zh-CN" dirty="0" smtClean="0"/>
              <a:t>【:set </a:t>
            </a:r>
            <a:r>
              <a:rPr lang="en-US" altLang="zh-CN" dirty="0" err="1" smtClean="0"/>
              <a:t>nonu</a:t>
            </a:r>
            <a:r>
              <a:rPr lang="en-US" altLang="zh-CN" dirty="0" smtClean="0"/>
              <a:t>】 </a:t>
            </a:r>
            <a:r>
              <a:rPr lang="zh-CN" altLang="en-US" dirty="0" smtClean="0"/>
              <a:t>取消显示行号</a:t>
            </a:r>
          </a:p>
          <a:p>
            <a:r>
              <a:rPr lang="zh-CN" altLang="en-US" dirty="0" smtClean="0"/>
              <a:t>                    </a:t>
            </a:r>
            <a:r>
              <a:rPr lang="en-US" altLang="zh-CN" dirty="0" smtClean="0"/>
              <a:t>【:w </a:t>
            </a:r>
            <a:r>
              <a:rPr lang="en-US" altLang="zh-CN" dirty="0" err="1" smtClean="0"/>
              <a:t>newfile</a:t>
            </a:r>
            <a:r>
              <a:rPr lang="en-US" altLang="zh-CN" dirty="0" smtClean="0"/>
              <a:t>】 </a:t>
            </a:r>
            <a:r>
              <a:rPr lang="zh-CN" altLang="en-US" dirty="0" smtClean="0"/>
              <a:t>另存为</a:t>
            </a:r>
          </a:p>
          <a:p>
            <a:r>
              <a:rPr lang="zh-CN" altLang="en-US" dirty="0" smtClean="0"/>
              <a:t>                    </a:t>
            </a:r>
            <a:r>
              <a:rPr lang="en-US" altLang="zh-CN" dirty="0" smtClean="0"/>
              <a:t>【:set </a:t>
            </a:r>
            <a:r>
              <a:rPr lang="en-US" altLang="zh-CN" dirty="0" err="1" smtClean="0"/>
              <a:t>fileencoding</a:t>
            </a:r>
            <a:r>
              <a:rPr lang="en-US" altLang="zh-CN" dirty="0" smtClean="0"/>
              <a:t>】 </a:t>
            </a:r>
            <a:r>
              <a:rPr lang="zh-CN" altLang="en-US" dirty="0" smtClean="0"/>
              <a:t>查看当前文件编码格式</a:t>
            </a:r>
          </a:p>
          <a:p>
            <a:r>
              <a:rPr lang="zh-CN" altLang="en-US" dirty="0" smtClean="0"/>
              <a:t>                    </a:t>
            </a:r>
            <a:r>
              <a:rPr lang="en-US" altLang="zh-CN" dirty="0" smtClean="0"/>
              <a:t>【:set </a:t>
            </a:r>
            <a:r>
              <a:rPr lang="en-US" altLang="zh-CN" dirty="0" err="1" smtClean="0"/>
              <a:t>fileencoding</a:t>
            </a:r>
            <a:r>
              <a:rPr lang="en-US" altLang="zh-CN" dirty="0" smtClean="0"/>
              <a:t>=utf-8】 </a:t>
            </a:r>
            <a:r>
              <a:rPr lang="zh-CN" altLang="en-US" dirty="0" smtClean="0"/>
              <a:t>设置当前文件编码格式为</a:t>
            </a:r>
            <a:r>
              <a:rPr lang="en-US" altLang="zh-CN" dirty="0" smtClean="0"/>
              <a:t>utf-8</a:t>
            </a:r>
            <a:r>
              <a:rPr lang="zh-CN" altLang="en-US" dirty="0" smtClean="0"/>
              <a:t>，也可以设置成其他编码格式</a:t>
            </a:r>
          </a:p>
          <a:p>
            <a:r>
              <a:rPr lang="zh-CN" altLang="en-US" dirty="0" smtClean="0"/>
              <a:t>                    </a:t>
            </a:r>
            <a:r>
              <a:rPr lang="en-US" altLang="zh-CN" dirty="0" smtClean="0"/>
              <a:t>【:set </a:t>
            </a:r>
            <a:r>
              <a:rPr lang="en-US" altLang="zh-CN" dirty="0" err="1" smtClean="0"/>
              <a:t>fileformat</a:t>
            </a:r>
            <a:r>
              <a:rPr lang="en-US" altLang="zh-CN" dirty="0" smtClean="0"/>
              <a:t>】 </a:t>
            </a:r>
            <a:r>
              <a:rPr lang="zh-CN" altLang="en-US" dirty="0" smtClean="0"/>
              <a:t>查看当前文件的断行格式（</a:t>
            </a:r>
            <a:r>
              <a:rPr lang="en-US" altLang="zh-CN" dirty="0" smtClean="0"/>
              <a:t>dos\</a:t>
            </a:r>
            <a:r>
              <a:rPr lang="en-US" altLang="zh-CN" dirty="0" err="1" smtClean="0"/>
              <a:t>windows,unix</a:t>
            </a:r>
            <a:r>
              <a:rPr lang="zh-CN" altLang="en-US" dirty="0" smtClean="0"/>
              <a:t>或</a:t>
            </a:r>
            <a:r>
              <a:rPr lang="en-US" altLang="zh-CN" dirty="0" err="1" smtClean="0"/>
              <a:t>macintosh</a:t>
            </a:r>
            <a:r>
              <a:rPr lang="zh-CN" altLang="en-US" dirty="0" smtClean="0"/>
              <a:t>）</a:t>
            </a:r>
          </a:p>
          <a:p>
            <a:r>
              <a:rPr lang="zh-CN" altLang="en-US" dirty="0" smtClean="0"/>
              <a:t>                    </a:t>
            </a:r>
            <a:r>
              <a:rPr lang="en-US" altLang="zh-CN" dirty="0" smtClean="0"/>
              <a:t>【:set </a:t>
            </a:r>
            <a:r>
              <a:rPr lang="en-US" altLang="zh-CN" dirty="0" err="1" smtClean="0"/>
              <a:t>fileformat</a:t>
            </a:r>
            <a:r>
              <a:rPr lang="en-US" altLang="zh-CN" dirty="0" smtClean="0"/>
              <a:t>=</a:t>
            </a:r>
            <a:r>
              <a:rPr lang="en-US" altLang="zh-CN" dirty="0" err="1" smtClean="0"/>
              <a:t>unix</a:t>
            </a:r>
            <a:r>
              <a:rPr lang="en-US" altLang="zh-CN" dirty="0" smtClean="0"/>
              <a:t>】 </a:t>
            </a:r>
            <a:r>
              <a:rPr lang="zh-CN" altLang="en-US" dirty="0" smtClean="0"/>
              <a:t>将当前文件的断行格式设置为</a:t>
            </a:r>
            <a:r>
              <a:rPr lang="en-US" altLang="zh-CN" dirty="0" err="1" smtClean="0"/>
              <a:t>unix</a:t>
            </a:r>
            <a:r>
              <a:rPr lang="zh-CN" altLang="en-US" dirty="0" smtClean="0"/>
              <a:t>格式</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1.</a:t>
            </a:r>
            <a:r>
              <a:rPr lang="zh-CN" altLang="en-US" dirty="0" smtClean="0"/>
              <a:t>安装</a:t>
            </a:r>
            <a:r>
              <a:rPr lang="en-US" altLang="zh-CN" dirty="0" smtClean="0"/>
              <a:t>ssh.  </a:t>
            </a:r>
            <a:r>
              <a:rPr lang="en-US" altLang="zh-CN" dirty="0" err="1" smtClean="0"/>
              <a:t>sudo</a:t>
            </a:r>
            <a:r>
              <a:rPr lang="en-US" altLang="zh-CN" dirty="0" smtClean="0"/>
              <a:t> apt-get install ssh</a:t>
            </a:r>
          </a:p>
          <a:p>
            <a:r>
              <a:rPr lang="en-US" altLang="zh-CN" dirty="0" smtClean="0"/>
              <a:t>            </a:t>
            </a:r>
            <a:r>
              <a:rPr lang="zh-CN" altLang="en-US" dirty="0" smtClean="0"/>
              <a:t>安装完成后会在</a:t>
            </a:r>
            <a:r>
              <a:rPr lang="en-US" altLang="zh-CN" dirty="0" smtClean="0"/>
              <a:t>~</a:t>
            </a:r>
            <a:r>
              <a:rPr lang="zh-CN" altLang="en-US" dirty="0" smtClean="0"/>
              <a:t>目录（当前用户主目录，即这里的</a:t>
            </a:r>
            <a:r>
              <a:rPr lang="en-US" altLang="zh-CN" dirty="0" smtClean="0"/>
              <a:t>/home/</a:t>
            </a:r>
            <a:r>
              <a:rPr lang="en-US" altLang="zh-CN" dirty="0" err="1" smtClean="0"/>
              <a:t>icss</a:t>
            </a:r>
            <a:r>
              <a:rPr lang="zh-CN" altLang="en-US" dirty="0" smtClean="0"/>
              <a:t>）下产生一个隐藏文件夹</a:t>
            </a:r>
            <a:r>
              <a:rPr lang="en-US" altLang="zh-CN" dirty="0" smtClean="0"/>
              <a:t>.ssh</a:t>
            </a:r>
          </a:p>
          <a:p>
            <a:r>
              <a:rPr lang="en-US" altLang="zh-CN" dirty="0" smtClean="0"/>
              <a:t>                </a:t>
            </a:r>
            <a:r>
              <a:rPr lang="zh-CN" altLang="en-US" dirty="0" smtClean="0"/>
              <a:t>（</a:t>
            </a:r>
            <a:r>
              <a:rPr lang="en-US" altLang="zh-CN" dirty="0" smtClean="0"/>
              <a:t>ls -a </a:t>
            </a:r>
            <a:r>
              <a:rPr lang="zh-CN" altLang="en-US" dirty="0" smtClean="0"/>
              <a:t>可以查看隐藏文件）。</a:t>
            </a:r>
          </a:p>
          <a:p>
            <a:r>
              <a:rPr lang="zh-CN" altLang="en-US" dirty="0" smtClean="0"/>
              <a:t>                如果没有这个文件，自己新建即可（</a:t>
            </a:r>
            <a:r>
              <a:rPr lang="en-US" altLang="zh-CN" dirty="0" err="1" smtClean="0"/>
              <a:t>mkdir</a:t>
            </a:r>
            <a:r>
              <a:rPr lang="en-US" altLang="zh-CN" dirty="0" smtClean="0"/>
              <a:t> .ssh</a:t>
            </a:r>
            <a:r>
              <a:rPr lang="zh-CN" altLang="en-US" dirty="0" smtClean="0"/>
              <a:t>）。</a:t>
            </a:r>
          </a:p>
          <a:p>
            <a:r>
              <a:rPr lang="zh-CN" altLang="en-US" dirty="0" smtClean="0"/>
              <a:t>            </a:t>
            </a:r>
            <a:r>
              <a:rPr lang="en-US" altLang="zh-CN" dirty="0" smtClean="0"/>
              <a:t>2.</a:t>
            </a:r>
            <a:r>
              <a:rPr lang="zh-CN" altLang="en-US" dirty="0" smtClean="0"/>
              <a:t>进入</a:t>
            </a:r>
            <a:r>
              <a:rPr lang="en-US" altLang="zh-CN" dirty="0" smtClean="0"/>
              <a:t>.ssh</a:t>
            </a:r>
            <a:r>
              <a:rPr lang="zh-CN" altLang="en-US" dirty="0" smtClean="0"/>
              <a:t>目录下面，在每台机器上执行：</a:t>
            </a:r>
            <a:r>
              <a:rPr lang="en-US" altLang="zh-CN" dirty="0" smtClean="0"/>
              <a:t>ssh-keygen -t  rsa  </a:t>
            </a:r>
            <a:r>
              <a:rPr lang="zh-CN" altLang="en-US" dirty="0" smtClean="0"/>
              <a:t>之后一路回车，产生密钥。</a:t>
            </a:r>
          </a:p>
          <a:p>
            <a:r>
              <a:rPr lang="zh-CN" altLang="en-US" dirty="0" smtClean="0"/>
              <a:t>            </a:t>
            </a:r>
            <a:r>
              <a:rPr lang="en-US" altLang="zh-CN" dirty="0" smtClean="0"/>
              <a:t>3.</a:t>
            </a:r>
            <a:r>
              <a:rPr lang="zh-CN" altLang="en-US" dirty="0" smtClean="0"/>
              <a:t>完成第二步后会产生两个文件：</a:t>
            </a:r>
          </a:p>
          <a:p>
            <a:r>
              <a:rPr lang="zh-CN" altLang="en-US" dirty="0" smtClean="0"/>
              <a:t>                </a:t>
            </a:r>
            <a:r>
              <a:rPr lang="en-US" altLang="zh-CN" dirty="0" smtClean="0"/>
              <a:t>id-rsa     #</a:t>
            </a:r>
            <a:r>
              <a:rPr lang="zh-CN" altLang="en-US" dirty="0" smtClean="0"/>
              <a:t>私钥</a:t>
            </a:r>
          </a:p>
          <a:p>
            <a:r>
              <a:rPr lang="zh-CN" altLang="en-US" dirty="0" smtClean="0"/>
              <a:t>                </a:t>
            </a:r>
            <a:r>
              <a:rPr lang="en-US" altLang="zh-CN" dirty="0" smtClean="0"/>
              <a:t>id-rsa.pub   #</a:t>
            </a:r>
            <a:r>
              <a:rPr lang="zh-CN" altLang="en-US" dirty="0" smtClean="0"/>
              <a:t>公钥</a:t>
            </a:r>
          </a:p>
          <a:p>
            <a:r>
              <a:rPr lang="zh-CN" altLang="en-US" dirty="0" smtClean="0"/>
              <a:t>            </a:t>
            </a:r>
            <a:r>
              <a:rPr lang="en-US" altLang="zh-CN" dirty="0" smtClean="0"/>
              <a:t>4.</a:t>
            </a:r>
            <a:r>
              <a:rPr lang="zh-CN" altLang="en-US" dirty="0" smtClean="0"/>
              <a:t>在第一台机器的目录</a:t>
            </a:r>
            <a:r>
              <a:rPr lang="en-US" altLang="zh-CN" dirty="0" smtClean="0"/>
              <a:t>.ssh</a:t>
            </a:r>
            <a:r>
              <a:rPr lang="zh-CN" altLang="en-US" dirty="0" smtClean="0"/>
              <a:t>下执行命令，</a:t>
            </a:r>
          </a:p>
          <a:p>
            <a:r>
              <a:rPr lang="zh-CN" altLang="en-US" dirty="0" smtClean="0"/>
              <a:t>                </a:t>
            </a:r>
            <a:r>
              <a:rPr lang="en-US" altLang="zh-CN" dirty="0" smtClean="0"/>
              <a:t>cat  id-rsa.pub &gt;&gt; </a:t>
            </a:r>
            <a:r>
              <a:rPr lang="en-US" altLang="zh-CN" dirty="0" err="1" smtClean="0"/>
              <a:t>authorized_keys</a:t>
            </a:r>
            <a:endParaRPr lang="en-US" altLang="zh-CN" dirty="0" smtClean="0"/>
          </a:p>
          <a:p>
            <a:r>
              <a:rPr lang="en-US" altLang="zh-CN" dirty="0" smtClean="0"/>
              <a:t>                </a:t>
            </a:r>
            <a:r>
              <a:rPr lang="zh-CN" altLang="en-US" dirty="0" smtClean="0"/>
              <a:t>此后</a:t>
            </a:r>
            <a:r>
              <a:rPr lang="en-US" altLang="zh-CN" dirty="0" smtClean="0"/>
              <a:t>.ssh</a:t>
            </a:r>
            <a:r>
              <a:rPr lang="zh-CN" altLang="en-US" dirty="0" smtClean="0"/>
              <a:t>下面会出现</a:t>
            </a:r>
            <a:r>
              <a:rPr lang="en-US" altLang="zh-CN" dirty="0" err="1" smtClean="0"/>
              <a:t>authorized_keys</a:t>
            </a:r>
            <a:r>
              <a:rPr lang="zh-CN" altLang="en-US" dirty="0" smtClean="0"/>
              <a:t>文件。</a:t>
            </a:r>
          </a:p>
          <a:p>
            <a:r>
              <a:rPr lang="zh-CN" altLang="en-US" dirty="0" smtClean="0"/>
              <a:t>            </a:t>
            </a:r>
            <a:r>
              <a:rPr lang="en-US" altLang="zh-CN" dirty="0" smtClean="0"/>
              <a:t>5.</a:t>
            </a:r>
            <a:r>
              <a:rPr lang="zh-CN" altLang="en-US" dirty="0" smtClean="0"/>
              <a:t>然后将第一台机器的</a:t>
            </a:r>
            <a:r>
              <a:rPr lang="en-US" altLang="zh-CN" dirty="0" smtClean="0"/>
              <a:t>.ssh</a:t>
            </a:r>
            <a:r>
              <a:rPr lang="zh-CN" altLang="en-US" dirty="0" smtClean="0"/>
              <a:t>目录下面的</a:t>
            </a:r>
            <a:r>
              <a:rPr lang="en-US" altLang="zh-CN" dirty="0" err="1" smtClean="0"/>
              <a:t>authorized_keys</a:t>
            </a:r>
            <a:r>
              <a:rPr lang="zh-CN" altLang="en-US" dirty="0" smtClean="0"/>
              <a:t>文件拷贝到第二台计算机的</a:t>
            </a:r>
            <a:r>
              <a:rPr lang="en-US" altLang="zh-CN" dirty="0" smtClean="0"/>
              <a:t>.ssh</a:t>
            </a:r>
            <a:r>
              <a:rPr lang="zh-CN" altLang="en-US" dirty="0" smtClean="0"/>
              <a:t>目录下，</a:t>
            </a:r>
          </a:p>
          <a:p>
            <a:r>
              <a:rPr lang="zh-CN" altLang="en-US" dirty="0" smtClean="0"/>
              <a:t>                如：</a:t>
            </a:r>
            <a:r>
              <a:rPr lang="en-US" altLang="zh-CN" dirty="0" err="1" smtClean="0"/>
              <a:t>scp</a:t>
            </a:r>
            <a:r>
              <a:rPr lang="en-US" altLang="zh-CN" dirty="0" smtClean="0"/>
              <a:t> </a:t>
            </a:r>
            <a:r>
              <a:rPr lang="en-US" altLang="zh-CN" dirty="0" err="1" smtClean="0"/>
              <a:t>authorized_keys</a:t>
            </a:r>
            <a:r>
              <a:rPr lang="en-US" altLang="zh-CN" dirty="0" smtClean="0"/>
              <a:t> icss@slave01:~/.ssh/</a:t>
            </a:r>
          </a:p>
          <a:p>
            <a:r>
              <a:rPr lang="en-US" altLang="zh-CN" dirty="0" smtClean="0"/>
              <a:t>            6.</a:t>
            </a:r>
            <a:r>
              <a:rPr lang="zh-CN" altLang="en-US" dirty="0" smtClean="0"/>
              <a:t>再转到第二台机器的</a:t>
            </a:r>
            <a:r>
              <a:rPr lang="en-US" altLang="zh-CN" dirty="0" smtClean="0"/>
              <a:t>.ssh</a:t>
            </a:r>
            <a:r>
              <a:rPr lang="zh-CN" altLang="en-US" dirty="0" smtClean="0"/>
              <a:t>目录下，会发现刚刚传输过来的文件</a:t>
            </a:r>
            <a:r>
              <a:rPr lang="en-US" altLang="zh-CN" dirty="0" smtClean="0"/>
              <a:t>-</a:t>
            </a:r>
            <a:r>
              <a:rPr lang="en-US" altLang="zh-CN" dirty="0" err="1" smtClean="0"/>
              <a:t>authorized_keys</a:t>
            </a:r>
            <a:r>
              <a:rPr lang="zh-CN" altLang="en-US" dirty="0" smtClean="0"/>
              <a:t>，然后执行命令，</a:t>
            </a:r>
          </a:p>
          <a:p>
            <a:r>
              <a:rPr lang="zh-CN" altLang="en-US" dirty="0" smtClean="0"/>
              <a:t>                将第二台计算机的公钥也加进来，如：</a:t>
            </a:r>
            <a:r>
              <a:rPr lang="en-US" altLang="zh-CN" dirty="0" smtClean="0"/>
              <a:t>cat id-rsa.pub &gt;&gt; </a:t>
            </a:r>
            <a:r>
              <a:rPr lang="en-US" altLang="zh-CN" dirty="0" err="1" smtClean="0"/>
              <a:t>authorized_keys</a:t>
            </a:r>
            <a:r>
              <a:rPr lang="en-US" altLang="zh-CN" dirty="0" smtClean="0"/>
              <a:t>.</a:t>
            </a:r>
          </a:p>
          <a:p>
            <a:r>
              <a:rPr lang="en-US" altLang="zh-CN" dirty="0" smtClean="0"/>
              <a:t>            7.</a:t>
            </a:r>
            <a:r>
              <a:rPr lang="zh-CN" altLang="en-US" dirty="0" smtClean="0"/>
              <a:t>将第二台计算机新生成的</a:t>
            </a:r>
            <a:r>
              <a:rPr lang="en-US" altLang="zh-CN" dirty="0" err="1" smtClean="0"/>
              <a:t>authorized_keys</a:t>
            </a:r>
            <a:r>
              <a:rPr lang="zh-CN" altLang="en-US" dirty="0" smtClean="0"/>
              <a:t>传输第三台计算机，</a:t>
            </a:r>
          </a:p>
          <a:p>
            <a:r>
              <a:rPr lang="zh-CN" altLang="en-US" dirty="0" smtClean="0"/>
              <a:t>                将第三台计算机的公钥</a:t>
            </a:r>
            <a:r>
              <a:rPr lang="en-US" altLang="zh-CN" dirty="0" smtClean="0"/>
              <a:t>-id-rsa.pub</a:t>
            </a:r>
            <a:r>
              <a:rPr lang="zh-CN" altLang="en-US" dirty="0" smtClean="0"/>
              <a:t>添加到从第二台计算机传过来的</a:t>
            </a:r>
            <a:r>
              <a:rPr lang="en-US" altLang="zh-CN" dirty="0" err="1" smtClean="0"/>
              <a:t>authorized_keys</a:t>
            </a:r>
            <a:r>
              <a:rPr lang="zh-CN" altLang="en-US" dirty="0" smtClean="0"/>
              <a:t>里面。</a:t>
            </a:r>
          </a:p>
          <a:p>
            <a:r>
              <a:rPr lang="zh-CN" altLang="en-US" dirty="0" smtClean="0"/>
              <a:t>            </a:t>
            </a:r>
            <a:r>
              <a:rPr lang="en-US" altLang="zh-CN" dirty="0" smtClean="0"/>
              <a:t>8.</a:t>
            </a:r>
            <a:r>
              <a:rPr lang="zh-CN" altLang="en-US" dirty="0" smtClean="0"/>
              <a:t>依次类推，直至集群中的最后一台计算机。</a:t>
            </a:r>
          </a:p>
          <a:p>
            <a:r>
              <a:rPr lang="zh-CN" altLang="en-US" dirty="0" smtClean="0"/>
              <a:t>            </a:t>
            </a:r>
            <a:r>
              <a:rPr lang="en-US" altLang="zh-CN" dirty="0" smtClean="0"/>
              <a:t>9.</a:t>
            </a:r>
            <a:r>
              <a:rPr lang="zh-CN" altLang="en-US" dirty="0" smtClean="0"/>
              <a:t>在集群的最后一台计算机执行完添加后，</a:t>
            </a:r>
          </a:p>
          <a:p>
            <a:r>
              <a:rPr lang="zh-CN" altLang="en-US" dirty="0" smtClean="0"/>
              <a:t>                生成的</a:t>
            </a:r>
            <a:r>
              <a:rPr lang="en-US" altLang="zh-CN" dirty="0" err="1" smtClean="0"/>
              <a:t>authorized_keys</a:t>
            </a:r>
            <a:r>
              <a:rPr lang="zh-CN" altLang="en-US" dirty="0" smtClean="0"/>
              <a:t>文件就包含集群中所有计算机的公钥，</a:t>
            </a:r>
          </a:p>
          <a:p>
            <a:r>
              <a:rPr lang="zh-CN" altLang="en-US" dirty="0" smtClean="0"/>
              <a:t>                如果以后还有机器加进到集群中来，可以直接添加到文件</a:t>
            </a:r>
            <a:r>
              <a:rPr lang="en-US" altLang="zh-CN" dirty="0" smtClean="0"/>
              <a:t>-</a:t>
            </a:r>
            <a:r>
              <a:rPr lang="en-US" altLang="zh-CN" dirty="0" err="1" smtClean="0"/>
              <a:t>authorized_keys</a:t>
            </a:r>
            <a:r>
              <a:rPr lang="zh-CN" altLang="en-US" dirty="0" smtClean="0"/>
              <a:t>。</a:t>
            </a:r>
          </a:p>
          <a:p>
            <a:r>
              <a:rPr lang="zh-CN" altLang="en-US" dirty="0" smtClean="0"/>
              <a:t>                最后，将最后生成的</a:t>
            </a:r>
            <a:r>
              <a:rPr lang="en-US" altLang="zh-CN" dirty="0" err="1" smtClean="0"/>
              <a:t>authorized_keys</a:t>
            </a:r>
            <a:r>
              <a:rPr lang="zh-CN" altLang="en-US" dirty="0" smtClean="0"/>
              <a:t>复制到集群中的每一台计算机的</a:t>
            </a:r>
            <a:r>
              <a:rPr lang="en-US" altLang="zh-CN" dirty="0" smtClean="0"/>
              <a:t>.ssh</a:t>
            </a:r>
            <a:r>
              <a:rPr lang="zh-CN" altLang="en-US" dirty="0" smtClean="0"/>
              <a:t>目录下，</a:t>
            </a:r>
          </a:p>
          <a:p>
            <a:r>
              <a:rPr lang="zh-CN" altLang="en-US" dirty="0" smtClean="0"/>
              <a:t>                覆盖掉之前的</a:t>
            </a:r>
            <a:r>
              <a:rPr lang="en-US" altLang="zh-CN" dirty="0" err="1" smtClean="0"/>
              <a:t>authorized_keys</a:t>
            </a:r>
            <a:r>
              <a:rPr lang="zh-CN" altLang="en-US" dirty="0" smtClean="0"/>
              <a:t>。</a:t>
            </a:r>
          </a:p>
          <a:p>
            <a:r>
              <a:rPr lang="zh-CN" altLang="en-US" dirty="0" smtClean="0"/>
              <a:t>            </a:t>
            </a:r>
            <a:r>
              <a:rPr lang="en-US" altLang="zh-CN" dirty="0" smtClean="0"/>
              <a:t>10.</a:t>
            </a:r>
            <a:r>
              <a:rPr lang="zh-CN" altLang="en-US" dirty="0" smtClean="0"/>
              <a:t>完沉第</a:t>
            </a:r>
            <a:r>
              <a:rPr lang="en-US" altLang="zh-CN" dirty="0" smtClean="0"/>
              <a:t>9</a:t>
            </a:r>
            <a:r>
              <a:rPr lang="zh-CN" altLang="en-US" dirty="0" smtClean="0"/>
              <a:t>步后，就可以在集群中任意一台计算机上，免密码</a:t>
            </a:r>
            <a:r>
              <a:rPr lang="en-US" altLang="zh-CN" dirty="0" smtClean="0"/>
              <a:t>ssh</a:t>
            </a:r>
            <a:r>
              <a:rPr lang="zh-CN" altLang="en-US" dirty="0" smtClean="0"/>
              <a:t>登录到其他计算机了。</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1. </a:t>
            </a:r>
            <a:r>
              <a:rPr lang="zh-CN" altLang="en-US" dirty="0" smtClean="0"/>
              <a:t>常见的压缩文件格式</a:t>
            </a:r>
          </a:p>
          <a:p>
            <a:r>
              <a:rPr lang="zh-CN" altLang="en-US" dirty="0" smtClean="0"/>
              <a:t>                *</a:t>
            </a:r>
            <a:r>
              <a:rPr lang="en-US" altLang="zh-CN" dirty="0" smtClean="0"/>
              <a:t>.Z         compress</a:t>
            </a:r>
            <a:r>
              <a:rPr lang="zh-CN" altLang="en-US" dirty="0" smtClean="0"/>
              <a:t>格式的压缩文件   </a:t>
            </a:r>
          </a:p>
          <a:p>
            <a:r>
              <a:rPr lang="zh-CN" altLang="en-US" dirty="0" smtClean="0"/>
              <a:t>                *</a:t>
            </a:r>
            <a:r>
              <a:rPr lang="en-US" altLang="zh-CN" dirty="0" smtClean="0"/>
              <a:t>.bz2       bzip2</a:t>
            </a:r>
            <a:r>
              <a:rPr lang="zh-CN" altLang="en-US" dirty="0" smtClean="0"/>
              <a:t>格式的压缩文件   </a:t>
            </a:r>
          </a:p>
          <a:p>
            <a:r>
              <a:rPr lang="zh-CN" altLang="en-US" dirty="0" smtClean="0"/>
              <a:t>                *</a:t>
            </a:r>
            <a:r>
              <a:rPr lang="en-US" altLang="zh-CN" dirty="0" smtClean="0"/>
              <a:t>.</a:t>
            </a:r>
            <a:r>
              <a:rPr lang="en-US" altLang="zh-CN" dirty="0" err="1" smtClean="0"/>
              <a:t>gz</a:t>
            </a:r>
            <a:r>
              <a:rPr lang="en-US" altLang="zh-CN" dirty="0" smtClean="0"/>
              <a:t>        </a:t>
            </a:r>
            <a:r>
              <a:rPr lang="en-US" altLang="zh-CN" dirty="0" err="1" smtClean="0"/>
              <a:t>gzip</a:t>
            </a:r>
            <a:r>
              <a:rPr lang="zh-CN" altLang="en-US" dirty="0" smtClean="0"/>
              <a:t>格式的压缩文件   </a:t>
            </a:r>
          </a:p>
          <a:p>
            <a:r>
              <a:rPr lang="zh-CN" altLang="en-US" dirty="0" smtClean="0"/>
              <a:t>                *</a:t>
            </a:r>
            <a:r>
              <a:rPr lang="en-US" altLang="zh-CN" dirty="0" smtClean="0"/>
              <a:t>.tar       </a:t>
            </a:r>
            <a:r>
              <a:rPr lang="en-US" altLang="zh-CN" dirty="0" err="1" smtClean="0"/>
              <a:t>tar</a:t>
            </a:r>
            <a:r>
              <a:rPr lang="zh-CN" altLang="en-US" dirty="0" smtClean="0"/>
              <a:t>程式打包的文件，并没有进行压缩   </a:t>
            </a:r>
          </a:p>
          <a:p>
            <a:r>
              <a:rPr lang="zh-CN" altLang="en-US" dirty="0" smtClean="0"/>
              <a:t>                *</a:t>
            </a:r>
            <a:r>
              <a:rPr lang="en-US" altLang="zh-CN" dirty="0" smtClean="0"/>
              <a:t>.tar.gz    tar</a:t>
            </a:r>
            <a:r>
              <a:rPr lang="zh-CN" altLang="en-US" dirty="0" smtClean="0"/>
              <a:t>程式打包的文件，并使用 </a:t>
            </a:r>
            <a:r>
              <a:rPr lang="en-US" altLang="zh-CN" dirty="0" err="1" smtClean="0"/>
              <a:t>gzip</a:t>
            </a:r>
            <a:r>
              <a:rPr lang="zh-CN" altLang="en-US" dirty="0" smtClean="0"/>
              <a:t>格式压缩的文件 </a:t>
            </a:r>
          </a:p>
          <a:p>
            <a:r>
              <a:rPr lang="zh-CN" altLang="en-US" dirty="0" smtClean="0"/>
              <a:t>            </a:t>
            </a:r>
            <a:r>
              <a:rPr lang="en-US" altLang="zh-CN" dirty="0" smtClean="0"/>
              <a:t>2. Linux</a:t>
            </a:r>
            <a:r>
              <a:rPr lang="zh-CN" altLang="en-US" dirty="0" smtClean="0"/>
              <a:t>下*</a:t>
            </a:r>
            <a:r>
              <a:rPr lang="en-US" altLang="zh-CN" dirty="0" smtClean="0"/>
              <a:t>.tar.gz</a:t>
            </a:r>
            <a:r>
              <a:rPr lang="zh-CN" altLang="en-US" dirty="0" smtClean="0"/>
              <a:t>文件命令</a:t>
            </a:r>
          </a:p>
          <a:p>
            <a:r>
              <a:rPr lang="zh-CN" altLang="en-US" dirty="0" smtClean="0"/>
              <a:t>                </a:t>
            </a:r>
            <a:r>
              <a:rPr lang="en-US" altLang="zh-CN" dirty="0" smtClean="0"/>
              <a:t>1.</a:t>
            </a:r>
            <a:r>
              <a:rPr lang="zh-CN" altLang="en-US" dirty="0" smtClean="0"/>
              <a:t>压缩命令：</a:t>
            </a:r>
          </a:p>
          <a:p>
            <a:r>
              <a:rPr lang="zh-CN" altLang="en-US" dirty="0" smtClean="0"/>
              <a:t>                    命令格式：</a:t>
            </a:r>
            <a:r>
              <a:rPr lang="en-US" altLang="zh-CN" dirty="0" smtClean="0"/>
              <a:t>tar -</a:t>
            </a:r>
            <a:r>
              <a:rPr lang="en-US" altLang="zh-CN" dirty="0" err="1" smtClean="0"/>
              <a:t>zcvf</a:t>
            </a:r>
            <a:r>
              <a:rPr lang="en-US" altLang="zh-CN" dirty="0" smtClean="0"/>
              <a:t> </a:t>
            </a:r>
            <a:r>
              <a:rPr lang="zh-CN" altLang="en-US" dirty="0" smtClean="0"/>
              <a:t>压缩文件名</a:t>
            </a:r>
            <a:r>
              <a:rPr lang="en-US" altLang="zh-CN" dirty="0" smtClean="0"/>
              <a:t>.tar.gz </a:t>
            </a:r>
            <a:r>
              <a:rPr lang="zh-CN" altLang="en-US" dirty="0" smtClean="0"/>
              <a:t>被压缩文件名</a:t>
            </a:r>
          </a:p>
          <a:p>
            <a:r>
              <a:rPr lang="zh-CN" altLang="en-US" dirty="0" smtClean="0"/>
              <a:t>                    可先切换到当前目录下。压缩文件名和被压缩文件名都可加入路径。</a:t>
            </a:r>
          </a:p>
          <a:p>
            <a:r>
              <a:rPr lang="zh-CN" altLang="en-US" dirty="0" smtClean="0"/>
              <a:t>                </a:t>
            </a:r>
            <a:r>
              <a:rPr lang="en-US" altLang="zh-CN" dirty="0" smtClean="0"/>
              <a:t>2.</a:t>
            </a:r>
            <a:r>
              <a:rPr lang="zh-CN" altLang="en-US" dirty="0" smtClean="0"/>
              <a:t>解压缩命令：</a:t>
            </a:r>
          </a:p>
          <a:p>
            <a:r>
              <a:rPr lang="zh-CN" altLang="en-US" dirty="0" smtClean="0"/>
              <a:t>                    命令格式：</a:t>
            </a:r>
            <a:r>
              <a:rPr lang="en-US" altLang="zh-CN" dirty="0" smtClean="0"/>
              <a:t>tar -</a:t>
            </a:r>
            <a:r>
              <a:rPr lang="en-US" altLang="zh-CN" dirty="0" err="1" smtClean="0"/>
              <a:t>zxvf</a:t>
            </a:r>
            <a:r>
              <a:rPr lang="en-US" altLang="zh-CN" dirty="0" smtClean="0"/>
              <a:t> </a:t>
            </a:r>
            <a:r>
              <a:rPr lang="zh-CN" altLang="en-US" dirty="0" smtClean="0"/>
              <a:t>压缩文件名</a:t>
            </a:r>
            <a:r>
              <a:rPr lang="en-US" altLang="zh-CN" dirty="0" smtClean="0"/>
              <a:t>.tar.gz</a:t>
            </a:r>
          </a:p>
          <a:p>
            <a:r>
              <a:rPr lang="en-US" altLang="zh-CN" dirty="0" smtClean="0"/>
              <a:t>                    </a:t>
            </a:r>
            <a:r>
              <a:rPr lang="zh-CN" altLang="en-US" dirty="0" smtClean="0"/>
              <a:t>解压缩后的文件只能放在当前的目录。</a:t>
            </a:r>
          </a:p>
          <a:p>
            <a:r>
              <a:rPr lang="zh-CN" altLang="en-US" dirty="0" smtClean="0"/>
              <a:t>            </a:t>
            </a:r>
            <a:r>
              <a:rPr lang="en-US" altLang="zh-CN" dirty="0" smtClean="0"/>
              <a:t>3. </a:t>
            </a:r>
            <a:r>
              <a:rPr lang="zh-CN" altLang="en-US" dirty="0" smtClean="0"/>
              <a:t>常用压缩和解压缩命令对照：</a:t>
            </a:r>
          </a:p>
          <a:p>
            <a:r>
              <a:rPr lang="zh-CN" altLang="en-US" dirty="0" smtClean="0"/>
              <a:t>                </a:t>
            </a:r>
            <a:r>
              <a:rPr lang="en-US" altLang="zh-CN" dirty="0" smtClean="0"/>
              <a:t>1</a:t>
            </a:r>
            <a:r>
              <a:rPr lang="zh-CN" altLang="en-US" dirty="0" smtClean="0"/>
              <a:t>、*</a:t>
            </a:r>
            <a:r>
              <a:rPr lang="en-US" altLang="zh-CN" dirty="0" smtClean="0"/>
              <a:t>.tar </a:t>
            </a:r>
            <a:r>
              <a:rPr lang="zh-CN" altLang="en-US" dirty="0" smtClean="0"/>
              <a:t>用 </a:t>
            </a:r>
            <a:r>
              <a:rPr lang="en-US" altLang="zh-CN" dirty="0" smtClean="0"/>
              <a:t>tar –</a:t>
            </a:r>
            <a:r>
              <a:rPr lang="en-US" altLang="zh-CN" dirty="0" err="1" smtClean="0"/>
              <a:t>xvf</a:t>
            </a:r>
            <a:r>
              <a:rPr lang="en-US" altLang="zh-CN" dirty="0" smtClean="0"/>
              <a:t> </a:t>
            </a:r>
            <a:r>
              <a:rPr lang="zh-CN" altLang="en-US" dirty="0" smtClean="0"/>
              <a:t>解压</a:t>
            </a:r>
          </a:p>
          <a:p>
            <a:r>
              <a:rPr lang="zh-CN" altLang="en-US" dirty="0" smtClean="0"/>
              <a:t>                </a:t>
            </a:r>
            <a:r>
              <a:rPr lang="en-US" altLang="zh-CN" dirty="0" smtClean="0"/>
              <a:t>2</a:t>
            </a:r>
            <a:r>
              <a:rPr lang="zh-CN" altLang="en-US" dirty="0" smtClean="0"/>
              <a:t>、*</a:t>
            </a:r>
            <a:r>
              <a:rPr lang="en-US" altLang="zh-CN" dirty="0" smtClean="0"/>
              <a:t>.</a:t>
            </a:r>
            <a:r>
              <a:rPr lang="en-US" altLang="zh-CN" dirty="0" err="1" smtClean="0"/>
              <a:t>gz</a:t>
            </a:r>
            <a:r>
              <a:rPr lang="en-US" altLang="zh-CN" dirty="0" smtClean="0"/>
              <a:t> </a:t>
            </a:r>
            <a:r>
              <a:rPr lang="zh-CN" altLang="en-US" dirty="0" smtClean="0"/>
              <a:t>用 </a:t>
            </a:r>
            <a:r>
              <a:rPr lang="en-US" altLang="zh-CN" dirty="0" err="1" smtClean="0"/>
              <a:t>gzip</a:t>
            </a:r>
            <a:r>
              <a:rPr lang="en-US" altLang="zh-CN" dirty="0" smtClean="0"/>
              <a:t> -d</a:t>
            </a:r>
            <a:r>
              <a:rPr lang="zh-CN" altLang="en-US" dirty="0" smtClean="0"/>
              <a:t>或者</a:t>
            </a:r>
            <a:r>
              <a:rPr lang="en-US" altLang="zh-CN" dirty="0" err="1" smtClean="0"/>
              <a:t>gunzip</a:t>
            </a:r>
            <a:r>
              <a:rPr lang="en-US" altLang="zh-CN" dirty="0" smtClean="0"/>
              <a:t> </a:t>
            </a:r>
            <a:r>
              <a:rPr lang="zh-CN" altLang="en-US" dirty="0" smtClean="0"/>
              <a:t>解压</a:t>
            </a:r>
          </a:p>
          <a:p>
            <a:r>
              <a:rPr lang="zh-CN" altLang="en-US" dirty="0" smtClean="0"/>
              <a:t>                </a:t>
            </a:r>
            <a:r>
              <a:rPr lang="en-US" altLang="zh-CN" dirty="0" smtClean="0"/>
              <a:t>3</a:t>
            </a:r>
            <a:r>
              <a:rPr lang="zh-CN" altLang="en-US" dirty="0" smtClean="0"/>
              <a:t>、*</a:t>
            </a:r>
            <a:r>
              <a:rPr lang="en-US" altLang="zh-CN" dirty="0" smtClean="0"/>
              <a:t>.tar.gz</a:t>
            </a:r>
            <a:r>
              <a:rPr lang="zh-CN" altLang="en-US" dirty="0" smtClean="0"/>
              <a:t>和*</a:t>
            </a:r>
            <a:r>
              <a:rPr lang="en-US" altLang="zh-CN" dirty="0" smtClean="0"/>
              <a:t>.</a:t>
            </a:r>
            <a:r>
              <a:rPr lang="en-US" altLang="zh-CN" dirty="0" err="1" smtClean="0"/>
              <a:t>tgz</a:t>
            </a:r>
            <a:r>
              <a:rPr lang="en-US" altLang="zh-CN" dirty="0" smtClean="0"/>
              <a:t> </a:t>
            </a:r>
            <a:r>
              <a:rPr lang="zh-CN" altLang="en-US" dirty="0" smtClean="0"/>
              <a:t>用 </a:t>
            </a:r>
            <a:r>
              <a:rPr lang="en-US" altLang="zh-CN" dirty="0" smtClean="0"/>
              <a:t>tar –</a:t>
            </a:r>
            <a:r>
              <a:rPr lang="en-US" altLang="zh-CN" dirty="0" err="1" smtClean="0"/>
              <a:t>xzf</a:t>
            </a:r>
            <a:r>
              <a:rPr lang="en-US" altLang="zh-CN" dirty="0" smtClean="0"/>
              <a:t> </a:t>
            </a:r>
            <a:r>
              <a:rPr lang="zh-CN" altLang="en-US" dirty="0" smtClean="0"/>
              <a:t>解压</a:t>
            </a:r>
          </a:p>
          <a:p>
            <a:r>
              <a:rPr lang="zh-CN" altLang="en-US" dirty="0" smtClean="0"/>
              <a:t>                </a:t>
            </a:r>
            <a:r>
              <a:rPr lang="en-US" altLang="zh-CN" dirty="0" smtClean="0"/>
              <a:t>4</a:t>
            </a:r>
            <a:r>
              <a:rPr lang="zh-CN" altLang="en-US" dirty="0" smtClean="0"/>
              <a:t>、*</a:t>
            </a:r>
            <a:r>
              <a:rPr lang="en-US" altLang="zh-CN" dirty="0" smtClean="0"/>
              <a:t>.bz2 </a:t>
            </a:r>
            <a:r>
              <a:rPr lang="zh-CN" altLang="en-US" dirty="0" smtClean="0"/>
              <a:t>用 </a:t>
            </a:r>
            <a:r>
              <a:rPr lang="en-US" altLang="zh-CN" dirty="0" smtClean="0"/>
              <a:t>bzip2 -d</a:t>
            </a:r>
            <a:r>
              <a:rPr lang="zh-CN" altLang="en-US" dirty="0" smtClean="0"/>
              <a:t>或者用</a:t>
            </a:r>
            <a:r>
              <a:rPr lang="en-US" altLang="zh-CN" dirty="0" smtClean="0"/>
              <a:t>bunzip2 </a:t>
            </a:r>
            <a:r>
              <a:rPr lang="zh-CN" altLang="en-US" dirty="0" smtClean="0"/>
              <a:t>解压</a:t>
            </a:r>
          </a:p>
          <a:p>
            <a:r>
              <a:rPr lang="zh-CN" altLang="en-US" dirty="0" smtClean="0"/>
              <a:t>                </a:t>
            </a:r>
            <a:r>
              <a:rPr lang="en-US" altLang="zh-CN" dirty="0" smtClean="0"/>
              <a:t>5</a:t>
            </a:r>
            <a:r>
              <a:rPr lang="zh-CN" altLang="en-US" dirty="0" smtClean="0"/>
              <a:t>、*</a:t>
            </a:r>
            <a:r>
              <a:rPr lang="en-US" altLang="zh-CN" dirty="0" smtClean="0"/>
              <a:t>.tar.bz2</a:t>
            </a:r>
            <a:r>
              <a:rPr lang="zh-CN" altLang="en-US" dirty="0" smtClean="0"/>
              <a:t>用</a:t>
            </a:r>
            <a:r>
              <a:rPr lang="en-US" altLang="zh-CN" dirty="0" smtClean="0"/>
              <a:t>tar –</a:t>
            </a:r>
            <a:r>
              <a:rPr lang="en-US" altLang="zh-CN" dirty="0" err="1" smtClean="0"/>
              <a:t>xjf</a:t>
            </a:r>
            <a:r>
              <a:rPr lang="en-US" altLang="zh-CN" dirty="0" smtClean="0"/>
              <a:t> </a:t>
            </a:r>
            <a:r>
              <a:rPr lang="zh-CN" altLang="en-US" dirty="0" smtClean="0"/>
              <a:t>解压</a:t>
            </a:r>
          </a:p>
          <a:p>
            <a:r>
              <a:rPr lang="zh-CN" altLang="en-US" dirty="0" smtClean="0"/>
              <a:t>                </a:t>
            </a:r>
            <a:r>
              <a:rPr lang="en-US" altLang="zh-CN" dirty="0" smtClean="0"/>
              <a:t>6</a:t>
            </a:r>
            <a:r>
              <a:rPr lang="zh-CN" altLang="en-US" dirty="0" smtClean="0"/>
              <a:t>、*</a:t>
            </a:r>
            <a:r>
              <a:rPr lang="en-US" altLang="zh-CN" dirty="0" smtClean="0"/>
              <a:t>.Z </a:t>
            </a:r>
            <a:r>
              <a:rPr lang="zh-CN" altLang="en-US" dirty="0" smtClean="0"/>
              <a:t>用 </a:t>
            </a:r>
            <a:r>
              <a:rPr lang="en-US" altLang="zh-CN" dirty="0" err="1" smtClean="0"/>
              <a:t>uncompress</a:t>
            </a:r>
            <a:r>
              <a:rPr lang="en-US" altLang="zh-CN" dirty="0" smtClean="0"/>
              <a:t> </a:t>
            </a:r>
            <a:r>
              <a:rPr lang="zh-CN" altLang="en-US" dirty="0" smtClean="0"/>
              <a:t>解压</a:t>
            </a:r>
          </a:p>
          <a:p>
            <a:r>
              <a:rPr lang="zh-CN" altLang="en-US" dirty="0" smtClean="0"/>
              <a:t>                </a:t>
            </a:r>
            <a:r>
              <a:rPr lang="en-US" altLang="zh-CN" dirty="0" smtClean="0"/>
              <a:t>7</a:t>
            </a:r>
            <a:r>
              <a:rPr lang="zh-CN" altLang="en-US" dirty="0" smtClean="0"/>
              <a:t>、*</a:t>
            </a:r>
            <a:r>
              <a:rPr lang="en-US" altLang="zh-CN" dirty="0" smtClean="0"/>
              <a:t>.</a:t>
            </a:r>
            <a:r>
              <a:rPr lang="en-US" altLang="zh-CN" dirty="0" err="1" smtClean="0"/>
              <a:t>tar.Z</a:t>
            </a:r>
            <a:r>
              <a:rPr lang="en-US" altLang="zh-CN" dirty="0" smtClean="0"/>
              <a:t> </a:t>
            </a:r>
            <a:r>
              <a:rPr lang="zh-CN" altLang="en-US" dirty="0" smtClean="0"/>
              <a:t>用</a:t>
            </a:r>
            <a:r>
              <a:rPr lang="en-US" altLang="zh-CN" dirty="0" smtClean="0"/>
              <a:t>tar –</a:t>
            </a:r>
            <a:r>
              <a:rPr lang="en-US" altLang="zh-CN" dirty="0" err="1" smtClean="0"/>
              <a:t>xZf</a:t>
            </a:r>
            <a:r>
              <a:rPr lang="en-US" altLang="zh-CN" dirty="0" smtClean="0"/>
              <a:t> </a:t>
            </a:r>
            <a:r>
              <a:rPr lang="zh-CN" altLang="en-US" dirty="0" smtClean="0"/>
              <a:t>解压</a:t>
            </a:r>
          </a:p>
          <a:p>
            <a:r>
              <a:rPr lang="zh-CN" altLang="en-US" dirty="0" smtClean="0"/>
              <a:t>                </a:t>
            </a:r>
            <a:r>
              <a:rPr lang="en-US" altLang="zh-CN" dirty="0" smtClean="0"/>
              <a:t>8</a:t>
            </a:r>
            <a:r>
              <a:rPr lang="zh-CN" altLang="en-US" dirty="0" smtClean="0"/>
              <a:t>、*</a:t>
            </a:r>
            <a:r>
              <a:rPr lang="en-US" altLang="zh-CN" dirty="0" smtClean="0"/>
              <a:t>.</a:t>
            </a:r>
            <a:r>
              <a:rPr lang="en-US" altLang="zh-CN" dirty="0" err="1" smtClean="0"/>
              <a:t>rar</a:t>
            </a:r>
            <a:r>
              <a:rPr lang="en-US" altLang="zh-CN" dirty="0" smtClean="0"/>
              <a:t> </a:t>
            </a:r>
            <a:r>
              <a:rPr lang="zh-CN" altLang="en-US" dirty="0" smtClean="0"/>
              <a:t>用 </a:t>
            </a:r>
            <a:r>
              <a:rPr lang="en-US" altLang="zh-CN" dirty="0" err="1" smtClean="0"/>
              <a:t>unrar</a:t>
            </a:r>
            <a:r>
              <a:rPr lang="en-US" altLang="zh-CN" dirty="0" smtClean="0"/>
              <a:t> e</a:t>
            </a:r>
            <a:r>
              <a:rPr lang="zh-CN" altLang="en-US" dirty="0" smtClean="0"/>
              <a:t>解压</a:t>
            </a:r>
          </a:p>
          <a:p>
            <a:r>
              <a:rPr lang="zh-CN" altLang="en-US" dirty="0" smtClean="0"/>
              <a:t>                </a:t>
            </a:r>
            <a:r>
              <a:rPr lang="en-US" altLang="zh-CN" dirty="0" smtClean="0"/>
              <a:t>9</a:t>
            </a:r>
            <a:r>
              <a:rPr lang="zh-CN" altLang="en-US" dirty="0" smtClean="0"/>
              <a:t>、*</a:t>
            </a:r>
            <a:r>
              <a:rPr lang="en-US" altLang="zh-CN" dirty="0" smtClean="0"/>
              <a:t>.zip </a:t>
            </a:r>
            <a:r>
              <a:rPr lang="zh-CN" altLang="en-US" dirty="0" smtClean="0"/>
              <a:t>用 </a:t>
            </a:r>
            <a:r>
              <a:rPr lang="en-US" altLang="zh-CN" dirty="0" smtClean="0"/>
              <a:t>unzip </a:t>
            </a:r>
            <a:r>
              <a:rPr lang="zh-CN" altLang="en-US" dirty="0" smtClean="0"/>
              <a:t>解压</a:t>
            </a:r>
          </a:p>
          <a:p>
            <a:r>
              <a:rPr lang="zh-CN" altLang="en-US" dirty="0" smtClean="0"/>
              <a:t>            </a:t>
            </a:r>
            <a:r>
              <a:rPr lang="en-US" altLang="zh-CN" dirty="0" smtClean="0"/>
              <a:t>4. tar </a:t>
            </a:r>
            <a:r>
              <a:rPr lang="zh-CN" altLang="en-US" dirty="0" smtClean="0"/>
              <a:t>命令：</a:t>
            </a:r>
          </a:p>
          <a:p>
            <a:r>
              <a:rPr lang="zh-CN" altLang="en-US" dirty="0" smtClean="0"/>
              <a:t>                </a:t>
            </a:r>
            <a:r>
              <a:rPr lang="en-US" altLang="zh-CN" dirty="0" smtClean="0"/>
              <a:t>tar</a:t>
            </a:r>
          </a:p>
          <a:p>
            <a:r>
              <a:rPr lang="en-US" altLang="zh-CN" dirty="0" smtClean="0"/>
              <a:t>                -c: </a:t>
            </a:r>
            <a:r>
              <a:rPr lang="zh-CN" altLang="en-US" dirty="0" smtClean="0"/>
              <a:t>建立压缩档案</a:t>
            </a:r>
          </a:p>
          <a:p>
            <a:r>
              <a:rPr lang="zh-CN" altLang="en-US" dirty="0" smtClean="0"/>
              <a:t>                </a:t>
            </a:r>
            <a:r>
              <a:rPr lang="en-US" altLang="zh-CN" dirty="0" smtClean="0"/>
              <a:t>-x</a:t>
            </a:r>
            <a:r>
              <a:rPr lang="zh-CN" altLang="en-US" dirty="0" smtClean="0"/>
              <a:t>：解压</a:t>
            </a:r>
          </a:p>
          <a:p>
            <a:r>
              <a:rPr lang="zh-CN" altLang="en-US" dirty="0" smtClean="0"/>
              <a:t>                </a:t>
            </a:r>
            <a:r>
              <a:rPr lang="en-US" altLang="zh-CN" dirty="0" smtClean="0"/>
              <a:t>-t</a:t>
            </a:r>
            <a:r>
              <a:rPr lang="zh-CN" altLang="en-US" dirty="0" smtClean="0"/>
              <a:t>：查看内容</a:t>
            </a:r>
          </a:p>
          <a:p>
            <a:r>
              <a:rPr lang="zh-CN" altLang="en-US" dirty="0" smtClean="0"/>
              <a:t>                </a:t>
            </a:r>
            <a:r>
              <a:rPr lang="en-US" altLang="zh-CN" dirty="0" smtClean="0"/>
              <a:t>-r</a:t>
            </a:r>
            <a:r>
              <a:rPr lang="zh-CN" altLang="en-US" dirty="0" smtClean="0"/>
              <a:t>：向压缩归档文件末尾追加文件</a:t>
            </a:r>
          </a:p>
          <a:p>
            <a:r>
              <a:rPr lang="zh-CN" altLang="en-US" dirty="0" smtClean="0"/>
              <a:t>                </a:t>
            </a:r>
            <a:r>
              <a:rPr lang="en-US" altLang="zh-CN" dirty="0" smtClean="0"/>
              <a:t>-u</a:t>
            </a:r>
            <a:r>
              <a:rPr lang="zh-CN" altLang="en-US" dirty="0" smtClean="0"/>
              <a:t>：更新原压缩包中的文件</a:t>
            </a:r>
          </a:p>
          <a:p>
            <a:r>
              <a:rPr lang="zh-CN" altLang="en-US" dirty="0" smtClean="0"/>
              <a:t>                这五个是独立的命令，压缩解压都要用到其中一个，可以和别的命令连用但只能用其中一个。</a:t>
            </a:r>
          </a:p>
          <a:p>
            <a:endParaRPr lang="zh-CN" altLang="en-US" dirty="0" smtClean="0"/>
          </a:p>
          <a:p>
            <a:r>
              <a:rPr lang="zh-CN" altLang="en-US" dirty="0" smtClean="0"/>
              <a:t>                下面的参数是根据需要在压缩或解压档案时可选的。</a:t>
            </a:r>
          </a:p>
          <a:p>
            <a:r>
              <a:rPr lang="zh-CN" altLang="en-US" dirty="0" smtClean="0"/>
              <a:t>                </a:t>
            </a:r>
            <a:r>
              <a:rPr lang="en-US" altLang="zh-CN" dirty="0" smtClean="0"/>
              <a:t>-z</a:t>
            </a:r>
            <a:r>
              <a:rPr lang="zh-CN" altLang="en-US" dirty="0" smtClean="0"/>
              <a:t>：有</a:t>
            </a:r>
            <a:r>
              <a:rPr lang="en-US" altLang="zh-CN" dirty="0" err="1" smtClean="0"/>
              <a:t>gzip</a:t>
            </a:r>
            <a:r>
              <a:rPr lang="zh-CN" altLang="en-US" dirty="0" smtClean="0"/>
              <a:t>属性的</a:t>
            </a:r>
          </a:p>
          <a:p>
            <a:r>
              <a:rPr lang="zh-CN" altLang="en-US" dirty="0" smtClean="0"/>
              <a:t>                </a:t>
            </a:r>
            <a:r>
              <a:rPr lang="en-US" altLang="zh-CN" dirty="0" smtClean="0"/>
              <a:t>-j</a:t>
            </a:r>
            <a:r>
              <a:rPr lang="zh-CN" altLang="en-US" dirty="0" smtClean="0"/>
              <a:t>：有</a:t>
            </a:r>
            <a:r>
              <a:rPr lang="en-US" altLang="zh-CN" dirty="0" smtClean="0"/>
              <a:t>bz2</a:t>
            </a:r>
            <a:r>
              <a:rPr lang="zh-CN" altLang="en-US" dirty="0" smtClean="0"/>
              <a:t>属性的</a:t>
            </a:r>
          </a:p>
          <a:p>
            <a:r>
              <a:rPr lang="zh-CN" altLang="en-US" dirty="0" smtClean="0"/>
              <a:t>                </a:t>
            </a:r>
            <a:r>
              <a:rPr lang="en-US" altLang="zh-CN" dirty="0" smtClean="0"/>
              <a:t>-Z</a:t>
            </a:r>
            <a:r>
              <a:rPr lang="zh-CN" altLang="en-US" dirty="0" smtClean="0"/>
              <a:t>：有</a:t>
            </a:r>
            <a:r>
              <a:rPr lang="en-US" altLang="zh-CN" dirty="0" smtClean="0"/>
              <a:t>compress</a:t>
            </a:r>
            <a:r>
              <a:rPr lang="zh-CN" altLang="en-US" dirty="0" smtClean="0"/>
              <a:t>属性的</a:t>
            </a:r>
          </a:p>
          <a:p>
            <a:r>
              <a:rPr lang="zh-CN" altLang="en-US" dirty="0" smtClean="0"/>
              <a:t>                </a:t>
            </a:r>
            <a:r>
              <a:rPr lang="en-US" altLang="zh-CN" dirty="0" smtClean="0"/>
              <a:t>-v</a:t>
            </a:r>
            <a:r>
              <a:rPr lang="zh-CN" altLang="en-US" dirty="0" smtClean="0"/>
              <a:t>：显示所有过程</a:t>
            </a:r>
          </a:p>
          <a:p>
            <a:r>
              <a:rPr lang="zh-CN" altLang="en-US" dirty="0" smtClean="0"/>
              <a:t>                </a:t>
            </a:r>
            <a:r>
              <a:rPr lang="en-US" altLang="zh-CN" dirty="0" smtClean="0"/>
              <a:t>-O</a:t>
            </a:r>
            <a:r>
              <a:rPr lang="zh-CN" altLang="en-US" dirty="0" smtClean="0"/>
              <a:t>：将文件解开到标准输出 </a:t>
            </a:r>
          </a:p>
          <a:p>
            <a:endParaRPr lang="zh-CN" altLang="en-US" dirty="0" smtClean="0"/>
          </a:p>
          <a:p>
            <a:r>
              <a:rPr lang="zh-CN" altLang="en-US" dirty="0" smtClean="0"/>
              <a:t>                下面的参数</a:t>
            </a:r>
            <a:r>
              <a:rPr lang="en-US" altLang="zh-CN" dirty="0" smtClean="0"/>
              <a:t>-f</a:t>
            </a:r>
            <a:r>
              <a:rPr lang="zh-CN" altLang="en-US" dirty="0" smtClean="0"/>
              <a:t>是必须的</a:t>
            </a:r>
          </a:p>
          <a:p>
            <a:r>
              <a:rPr lang="zh-CN" altLang="en-US" dirty="0" smtClean="0"/>
              <a:t>                </a:t>
            </a:r>
            <a:r>
              <a:rPr lang="en-US" altLang="zh-CN" dirty="0" smtClean="0"/>
              <a:t>-f: </a:t>
            </a:r>
            <a:r>
              <a:rPr lang="zh-CN" altLang="en-US" dirty="0" smtClean="0"/>
              <a:t>使用档案名字，切记，这个参数是最后一个参数，后面只能接档案名。</a:t>
            </a:r>
          </a:p>
          <a:p>
            <a:r>
              <a:rPr lang="zh-CN" altLang="en-US" dirty="0" smtClean="0"/>
              <a:t>            </a:t>
            </a:r>
            <a:r>
              <a:rPr lang="en-US" altLang="zh-CN" dirty="0" smtClean="0"/>
              <a:t>== </a:t>
            </a:r>
            <a:r>
              <a:rPr lang="zh-CN" altLang="en-US" dirty="0" smtClean="0"/>
              <a:t>举例： </a:t>
            </a:r>
          </a:p>
          <a:p>
            <a:r>
              <a:rPr lang="zh-CN" altLang="en-US" dirty="0" smtClean="0"/>
              <a:t>                压缩：</a:t>
            </a:r>
          </a:p>
          <a:p>
            <a:r>
              <a:rPr lang="zh-CN" altLang="en-US" dirty="0" smtClean="0"/>
              <a:t>                    </a:t>
            </a:r>
            <a:r>
              <a:rPr lang="en-US" altLang="zh-CN" dirty="0" smtClean="0"/>
              <a:t>//</a:t>
            </a:r>
            <a:r>
              <a:rPr lang="zh-CN" altLang="en-US" dirty="0" smtClean="0"/>
              <a:t>将目录里所有</a:t>
            </a:r>
            <a:r>
              <a:rPr lang="en-US" altLang="zh-CN" dirty="0" smtClean="0"/>
              <a:t>jpg</a:t>
            </a:r>
            <a:r>
              <a:rPr lang="zh-CN" altLang="en-US" dirty="0" smtClean="0"/>
              <a:t>文件打包成</a:t>
            </a:r>
            <a:r>
              <a:rPr lang="en-US" altLang="zh-CN" dirty="0" smtClean="0"/>
              <a:t>tar.jpg</a:t>
            </a:r>
          </a:p>
          <a:p>
            <a:r>
              <a:rPr lang="en-US" altLang="zh-CN" dirty="0" smtClean="0"/>
              <a:t>                        tar –</a:t>
            </a:r>
            <a:r>
              <a:rPr lang="en-US" altLang="zh-CN" dirty="0" err="1" smtClean="0"/>
              <a:t>cvf</a:t>
            </a:r>
            <a:r>
              <a:rPr lang="en-US" altLang="zh-CN" dirty="0" smtClean="0"/>
              <a:t> jpg.tar *.jpg</a:t>
            </a:r>
          </a:p>
          <a:p>
            <a:r>
              <a:rPr lang="en-US" altLang="zh-CN" dirty="0" smtClean="0"/>
              <a:t>                    //</a:t>
            </a:r>
            <a:r>
              <a:rPr lang="zh-CN" altLang="en-US" dirty="0" smtClean="0"/>
              <a:t>将目录里所有</a:t>
            </a:r>
            <a:r>
              <a:rPr lang="en-US" altLang="zh-CN" dirty="0" smtClean="0"/>
              <a:t>jpg</a:t>
            </a:r>
            <a:r>
              <a:rPr lang="zh-CN" altLang="en-US" dirty="0" smtClean="0"/>
              <a:t>文件打包成</a:t>
            </a:r>
            <a:r>
              <a:rPr lang="en-US" altLang="zh-CN" dirty="0" smtClean="0"/>
              <a:t>jpg.tar</a:t>
            </a:r>
            <a:r>
              <a:rPr lang="zh-CN" altLang="en-US" dirty="0" smtClean="0"/>
              <a:t>后，并且将其用</a:t>
            </a:r>
            <a:r>
              <a:rPr lang="en-US" altLang="zh-CN" dirty="0" err="1" smtClean="0"/>
              <a:t>gzip</a:t>
            </a:r>
            <a:r>
              <a:rPr lang="zh-CN" altLang="en-US" dirty="0" smtClean="0"/>
              <a:t>压缩，</a:t>
            </a:r>
          </a:p>
          <a:p>
            <a:r>
              <a:rPr lang="zh-CN" altLang="en-US" dirty="0" smtClean="0"/>
              <a:t>                    </a:t>
            </a:r>
            <a:r>
              <a:rPr lang="en-US" altLang="zh-CN" dirty="0" smtClean="0"/>
              <a:t>//</a:t>
            </a:r>
            <a:r>
              <a:rPr lang="zh-CN" altLang="en-US" dirty="0" smtClean="0"/>
              <a:t>生成一个</a:t>
            </a:r>
            <a:r>
              <a:rPr lang="en-US" altLang="zh-CN" dirty="0" err="1" smtClean="0"/>
              <a:t>gzip</a:t>
            </a:r>
            <a:r>
              <a:rPr lang="zh-CN" altLang="en-US" dirty="0" smtClean="0"/>
              <a:t>压缩过的包，命名为</a:t>
            </a:r>
            <a:r>
              <a:rPr lang="en-US" altLang="zh-CN" dirty="0" smtClean="0"/>
              <a:t>jpg.tar.gz</a:t>
            </a:r>
          </a:p>
          <a:p>
            <a:r>
              <a:rPr lang="en-US" altLang="zh-CN" dirty="0" smtClean="0"/>
              <a:t>                        tar –</a:t>
            </a:r>
            <a:r>
              <a:rPr lang="en-US" altLang="zh-CN" dirty="0" err="1" smtClean="0"/>
              <a:t>czf</a:t>
            </a:r>
            <a:r>
              <a:rPr lang="en-US" altLang="zh-CN" dirty="0" smtClean="0"/>
              <a:t> jpg.tar.gz *.jpg </a:t>
            </a:r>
          </a:p>
          <a:p>
            <a:r>
              <a:rPr lang="en-US" altLang="zh-CN" dirty="0" smtClean="0"/>
              <a:t>                    //</a:t>
            </a:r>
            <a:r>
              <a:rPr lang="zh-CN" altLang="en-US" dirty="0" smtClean="0"/>
              <a:t>将目录里所有</a:t>
            </a:r>
            <a:r>
              <a:rPr lang="en-US" altLang="zh-CN" dirty="0" smtClean="0"/>
              <a:t>jpg</a:t>
            </a:r>
            <a:r>
              <a:rPr lang="zh-CN" altLang="en-US" dirty="0" smtClean="0"/>
              <a:t>文件打包成</a:t>
            </a:r>
            <a:r>
              <a:rPr lang="en-US" altLang="zh-CN" dirty="0" smtClean="0"/>
              <a:t>jpg.tar</a:t>
            </a:r>
            <a:r>
              <a:rPr lang="zh-CN" altLang="en-US" dirty="0" smtClean="0"/>
              <a:t>后，并且将其用</a:t>
            </a:r>
            <a:r>
              <a:rPr lang="en-US" altLang="zh-CN" dirty="0" smtClean="0"/>
              <a:t>bzip2</a:t>
            </a:r>
            <a:r>
              <a:rPr lang="zh-CN" altLang="en-US" dirty="0" smtClean="0"/>
              <a:t>压缩，</a:t>
            </a:r>
          </a:p>
          <a:p>
            <a:r>
              <a:rPr lang="zh-CN" altLang="en-US" dirty="0" smtClean="0"/>
              <a:t>                    </a:t>
            </a:r>
            <a:r>
              <a:rPr lang="en-US" altLang="zh-CN" dirty="0" smtClean="0"/>
              <a:t>//</a:t>
            </a:r>
            <a:r>
              <a:rPr lang="zh-CN" altLang="en-US" dirty="0" smtClean="0"/>
              <a:t>生成一个</a:t>
            </a:r>
            <a:r>
              <a:rPr lang="en-US" altLang="zh-CN" dirty="0" smtClean="0"/>
              <a:t>bzip2</a:t>
            </a:r>
            <a:r>
              <a:rPr lang="zh-CN" altLang="en-US" dirty="0" smtClean="0"/>
              <a:t>压缩过的包，命名为</a:t>
            </a:r>
            <a:r>
              <a:rPr lang="en-US" altLang="zh-CN" dirty="0" smtClean="0"/>
              <a:t>jpg.tar.bz2</a:t>
            </a:r>
          </a:p>
          <a:p>
            <a:r>
              <a:rPr lang="en-US" altLang="zh-CN" dirty="0" smtClean="0"/>
              <a:t>                        tar –</a:t>
            </a:r>
            <a:r>
              <a:rPr lang="en-US" altLang="zh-CN" dirty="0" err="1" smtClean="0"/>
              <a:t>cjf</a:t>
            </a:r>
            <a:r>
              <a:rPr lang="en-US" altLang="zh-CN" dirty="0" smtClean="0"/>
              <a:t> jpg.tar.bz2 *.jpg </a:t>
            </a:r>
          </a:p>
          <a:p>
            <a:r>
              <a:rPr lang="en-US" altLang="zh-CN" dirty="0" smtClean="0"/>
              <a:t>                    //</a:t>
            </a:r>
            <a:r>
              <a:rPr lang="zh-CN" altLang="en-US" dirty="0" smtClean="0"/>
              <a:t>将目录里所有</a:t>
            </a:r>
            <a:r>
              <a:rPr lang="en-US" altLang="zh-CN" dirty="0" smtClean="0"/>
              <a:t>jpg</a:t>
            </a:r>
            <a:r>
              <a:rPr lang="zh-CN" altLang="en-US" dirty="0" smtClean="0"/>
              <a:t>文件打包成</a:t>
            </a:r>
            <a:r>
              <a:rPr lang="en-US" altLang="zh-CN" dirty="0" smtClean="0"/>
              <a:t>jpg.tar</a:t>
            </a:r>
            <a:r>
              <a:rPr lang="zh-CN" altLang="en-US" dirty="0" smtClean="0"/>
              <a:t>后，并且将其用</a:t>
            </a:r>
            <a:r>
              <a:rPr lang="en-US" altLang="zh-CN" dirty="0" smtClean="0"/>
              <a:t>compress</a:t>
            </a:r>
            <a:r>
              <a:rPr lang="zh-CN" altLang="en-US" dirty="0" smtClean="0"/>
              <a:t>压缩，</a:t>
            </a:r>
          </a:p>
          <a:p>
            <a:r>
              <a:rPr lang="zh-CN" altLang="en-US" dirty="0" smtClean="0"/>
              <a:t>                    </a:t>
            </a:r>
            <a:r>
              <a:rPr lang="en-US" altLang="zh-CN" dirty="0" smtClean="0"/>
              <a:t>//</a:t>
            </a:r>
            <a:r>
              <a:rPr lang="zh-CN" altLang="en-US" dirty="0" smtClean="0"/>
              <a:t>生成一个</a:t>
            </a:r>
            <a:r>
              <a:rPr lang="en-US" altLang="zh-CN" dirty="0" err="1" smtClean="0"/>
              <a:t>umcompress</a:t>
            </a:r>
            <a:r>
              <a:rPr lang="zh-CN" altLang="en-US" dirty="0" smtClean="0"/>
              <a:t>压缩过的包，命名为</a:t>
            </a:r>
            <a:r>
              <a:rPr lang="en-US" altLang="zh-CN" dirty="0" err="1" smtClean="0"/>
              <a:t>jpg.tar.Z</a:t>
            </a:r>
            <a:r>
              <a:rPr lang="en-US" altLang="zh-CN" dirty="0" smtClean="0"/>
              <a:t> </a:t>
            </a:r>
          </a:p>
          <a:p>
            <a:r>
              <a:rPr lang="en-US" altLang="zh-CN" dirty="0" smtClean="0"/>
              <a:t>                        tar –</a:t>
            </a:r>
            <a:r>
              <a:rPr lang="en-US" altLang="zh-CN" dirty="0" err="1" smtClean="0"/>
              <a:t>cZf</a:t>
            </a:r>
            <a:r>
              <a:rPr lang="en-US" altLang="zh-CN" dirty="0" smtClean="0"/>
              <a:t> </a:t>
            </a:r>
            <a:r>
              <a:rPr lang="en-US" altLang="zh-CN" dirty="0" err="1" smtClean="0"/>
              <a:t>jpg.tar.Z</a:t>
            </a:r>
            <a:r>
              <a:rPr lang="en-US" altLang="zh-CN" dirty="0" smtClean="0"/>
              <a:t> *.jpg </a:t>
            </a:r>
          </a:p>
          <a:p>
            <a:r>
              <a:rPr lang="en-US" altLang="zh-CN" dirty="0" smtClean="0"/>
              <a:t>                </a:t>
            </a:r>
            <a:r>
              <a:rPr lang="zh-CN" altLang="en-US" dirty="0" smtClean="0"/>
              <a:t>解压：</a:t>
            </a:r>
          </a:p>
          <a:p>
            <a:r>
              <a:rPr lang="zh-CN" altLang="en-US" dirty="0" smtClean="0"/>
              <a:t>                    </a:t>
            </a:r>
            <a:r>
              <a:rPr lang="en-US" altLang="zh-CN" dirty="0" smtClean="0"/>
              <a:t>tar –</a:t>
            </a:r>
            <a:r>
              <a:rPr lang="en-US" altLang="zh-CN" dirty="0" err="1" smtClean="0"/>
              <a:t>xvf</a:t>
            </a:r>
            <a:r>
              <a:rPr lang="en-US" altLang="zh-CN" dirty="0" smtClean="0"/>
              <a:t> file.tar //</a:t>
            </a:r>
            <a:r>
              <a:rPr lang="zh-CN" altLang="en-US" dirty="0" smtClean="0"/>
              <a:t>解压 </a:t>
            </a:r>
            <a:r>
              <a:rPr lang="en-US" altLang="zh-CN" dirty="0" smtClean="0"/>
              <a:t>tar</a:t>
            </a:r>
            <a:r>
              <a:rPr lang="zh-CN" altLang="en-US" dirty="0" smtClean="0"/>
              <a:t>包</a:t>
            </a:r>
          </a:p>
          <a:p>
            <a:r>
              <a:rPr lang="zh-CN" altLang="en-US" dirty="0" smtClean="0"/>
              <a:t>                    </a:t>
            </a:r>
            <a:r>
              <a:rPr lang="en-US" altLang="zh-CN" dirty="0" smtClean="0"/>
              <a:t>tar -</a:t>
            </a:r>
            <a:r>
              <a:rPr lang="en-US" altLang="zh-CN" dirty="0" err="1" smtClean="0"/>
              <a:t>xzvf</a:t>
            </a:r>
            <a:r>
              <a:rPr lang="en-US" altLang="zh-CN" dirty="0" smtClean="0"/>
              <a:t> file.tar.gz //</a:t>
            </a:r>
            <a:r>
              <a:rPr lang="zh-CN" altLang="en-US" dirty="0" smtClean="0"/>
              <a:t>解压</a:t>
            </a:r>
            <a:r>
              <a:rPr lang="en-US" altLang="zh-CN" dirty="0" smtClean="0"/>
              <a:t>tar.gz</a:t>
            </a:r>
          </a:p>
          <a:p>
            <a:r>
              <a:rPr lang="en-US" altLang="zh-CN" dirty="0" smtClean="0"/>
              <a:t>                    tar -</a:t>
            </a:r>
            <a:r>
              <a:rPr lang="en-US" altLang="zh-CN" dirty="0" err="1" smtClean="0"/>
              <a:t>xjvf</a:t>
            </a:r>
            <a:r>
              <a:rPr lang="en-US" altLang="zh-CN" dirty="0" smtClean="0"/>
              <a:t> file.tar.bz2 //</a:t>
            </a:r>
            <a:r>
              <a:rPr lang="zh-CN" altLang="en-US" dirty="0" smtClean="0"/>
              <a:t>解压 </a:t>
            </a:r>
            <a:r>
              <a:rPr lang="en-US" altLang="zh-CN" dirty="0" smtClean="0"/>
              <a:t>tar.bz2</a:t>
            </a:r>
          </a:p>
          <a:p>
            <a:r>
              <a:rPr lang="en-US" altLang="zh-CN" dirty="0" smtClean="0"/>
              <a:t>                    tar –</a:t>
            </a:r>
            <a:r>
              <a:rPr lang="en-US" altLang="zh-CN" dirty="0" err="1" smtClean="0"/>
              <a:t>xZvf</a:t>
            </a:r>
            <a:r>
              <a:rPr lang="en-US" altLang="zh-CN" dirty="0" smtClean="0"/>
              <a:t> </a:t>
            </a:r>
            <a:r>
              <a:rPr lang="en-US" altLang="zh-CN" dirty="0" err="1" smtClean="0"/>
              <a:t>file.tar.Z</a:t>
            </a:r>
            <a:r>
              <a:rPr lang="en-US" altLang="zh-CN" dirty="0" smtClean="0"/>
              <a:t> //</a:t>
            </a:r>
            <a:r>
              <a:rPr lang="zh-CN" altLang="en-US" dirty="0" smtClean="0"/>
              <a:t>解压</a:t>
            </a:r>
            <a:r>
              <a:rPr lang="en-US" altLang="zh-CN" dirty="0" err="1" smtClean="0"/>
              <a:t>tar.Z</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A2EE71F1-65A3-4578-868F-3A908D44D325}"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8"/>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41300" y="1095375"/>
            <a:ext cx="5675376" cy="5081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48324" y="1095375"/>
            <a:ext cx="5675376" cy="5081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30"/>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30"/>
            <a:ext cx="617220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rgbClr val="0051A3"/>
                </a:solidFill>
                <a:effectLst/>
                <a:uLnTx/>
                <a:uFillTx/>
                <a:latin typeface="+mn-lt"/>
                <a:ea typeface="+mn-ea"/>
                <a:cs typeface="+mn-cs"/>
              </a:rPr>
              <a:t>单击图标添加图片</a:t>
            </a:r>
            <a:endParaRPr kumimoji="0" lang="zh-CN" altLang="en-US" sz="2400" b="1" i="0" u="none" strike="noStrike" kern="1200" cap="none" spc="0" normalizeH="0" baseline="0" noProof="1">
              <a:ln>
                <a:noFill/>
              </a:ln>
              <a:solidFill>
                <a:srgbClr val="0051A3"/>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67776" y="268293"/>
            <a:ext cx="2955925" cy="59086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 y="268293"/>
            <a:ext cx="8696417" cy="590867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41300" y="1095375"/>
            <a:ext cx="5675376" cy="5081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48324" y="1095375"/>
            <a:ext cx="5675376" cy="5081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6"/>
            <a:ext cx="617220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rgbClr val="0051A3"/>
                </a:solidFill>
                <a:effectLst/>
                <a:uLnTx/>
                <a:uFillTx/>
                <a:latin typeface="+mn-lt"/>
                <a:ea typeface="+mn-ea"/>
                <a:cs typeface="+mn-cs"/>
              </a:rPr>
              <a:t>单击图标添加图片</a:t>
            </a:r>
            <a:endParaRPr kumimoji="0" lang="zh-CN" altLang="en-US" sz="2400" b="1" i="0" u="none" strike="noStrike" kern="1200" cap="none" spc="0" normalizeH="0" baseline="0" noProof="1">
              <a:ln>
                <a:noFill/>
              </a:ln>
              <a:solidFill>
                <a:srgbClr val="0051A3"/>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9E7E7"/>
        </a:solidFill>
        <a:effectLst/>
      </p:bgPr>
    </p:bg>
    <p:spTree>
      <p:nvGrpSpPr>
        <p:cNvPr id="1" name=""/>
        <p:cNvGrpSpPr/>
        <p:nvPr/>
      </p:nvGrpSpPr>
      <p:grpSpPr>
        <a:xfrm>
          <a:off x="0" y="0"/>
          <a:ext cx="0" cy="0"/>
          <a:chOff x="0" y="0"/>
          <a:chExt cx="0" cy="0"/>
        </a:xfrm>
      </p:grpSpPr>
      <p:pic>
        <p:nvPicPr>
          <p:cNvPr id="1026" name="图片 6"/>
          <p:cNvPicPr>
            <a:picLocks noChangeAspect="1"/>
          </p:cNvPicPr>
          <p:nvPr/>
        </p:nvPicPr>
        <p:blipFill>
          <a:blip r:embed="rId11"/>
          <a:stretch>
            <a:fillRect/>
          </a:stretch>
        </p:blipFill>
        <p:spPr>
          <a:xfrm>
            <a:off x="0" y="-3175"/>
            <a:ext cx="12192000" cy="4430713"/>
          </a:xfrm>
          <a:prstGeom prst="rect">
            <a:avLst/>
          </a:prstGeom>
          <a:noFill/>
          <a:ln w="9525">
            <a:noFill/>
          </a:ln>
        </p:spPr>
      </p:pic>
      <p:sp>
        <p:nvSpPr>
          <p:cNvPr id="1027" name="标题 1"/>
          <p:cNvSpPr txBox="1">
            <a:spLocks noChangeArrowheads="1"/>
          </p:cNvSpPr>
          <p:nvPr/>
        </p:nvSpPr>
        <p:spPr bwMode="auto">
          <a:xfrm>
            <a:off x="1663700" y="3509963"/>
            <a:ext cx="914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Professional and Technical Solution</a:t>
            </a:r>
            <a:endParaRPr kumimoji="0" lang="zh-CN" altLang="en-US" sz="24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8" name="文本框 9"/>
          <p:cNvSpPr txBox="1">
            <a:spLocks noChangeArrowheads="1"/>
          </p:cNvSpPr>
          <p:nvPr/>
        </p:nvSpPr>
        <p:spPr bwMode="auto">
          <a:xfrm>
            <a:off x="1517651" y="1433513"/>
            <a:ext cx="9315451"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00200" tIns="0" rIns="685800" bIns="0"/>
          <a:lstStyle>
            <a:lvl1pPr indent="3651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365125"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荣耀</a:t>
            </a:r>
            <a:r>
              <a:rPr kumimoji="0" 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 </a:t>
            </a:r>
            <a:r>
              <a:rPr kumimoji="0" lang="zh-CN" alt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a:t>
            </a:r>
            <a:r>
              <a:rPr kumimoji="0" lang="en-US" altLang="zh-CN"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 </a:t>
            </a:r>
            <a:r>
              <a:rPr kumimoji="0" lang="zh-CN" alt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分享</a:t>
            </a:r>
            <a:r>
              <a:rPr kumimoji="0" 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 </a:t>
            </a:r>
            <a:r>
              <a:rPr kumimoji="0" lang="zh-CN" alt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a:t>
            </a:r>
            <a:r>
              <a:rPr kumimoji="0" lang="en-US" altLang="zh-CN"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 </a:t>
            </a:r>
            <a:r>
              <a:rPr kumimoji="0" lang="zh-CN" altLang="en-US" sz="2800" b="1" i="0" u="none" strike="noStrike" kern="1200" cap="none" spc="0" normalizeH="0" baseline="0" noProof="0" smtClean="0">
                <a:ln>
                  <a:noFill/>
                </a:ln>
                <a:solidFill>
                  <a:srgbClr val="FFFFFF"/>
                </a:solidFill>
                <a:effectLst/>
                <a:uLnTx/>
                <a:uFillTx/>
                <a:latin typeface="Calibri" panose="020F0502020204030204" pitchFamily="34" charset="0"/>
                <a:ea typeface="Adobe 楷体 Std R" pitchFamily="18" charset="-122"/>
                <a:cs typeface="+mn-cs"/>
              </a:rPr>
              <a:t>共成长</a:t>
            </a:r>
            <a:endPar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Adobe 楷体 Std R" pitchFamily="18" charset="-122"/>
              <a:cs typeface="+mn-cs"/>
            </a:endParaRPr>
          </a:p>
          <a:p>
            <a:pPr marL="0" marR="0" lvl="0" indent="365125"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595959"/>
                </a:solidFill>
                <a:effectLst/>
                <a:uLnTx/>
                <a:uFillTx/>
                <a:latin typeface="Calibri" panose="020F0502020204030204" pitchFamily="34" charset="0"/>
                <a:ea typeface="Adobe 楷体 Std R" pitchFamily="18" charset="-122"/>
                <a:cs typeface="+mn-cs"/>
              </a:rPr>
              <a:t>     </a:t>
            </a:r>
            <a:endPar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Adobe 楷体 Std R" pitchFamily="18" charset="-122"/>
              <a:cs typeface="+mn-cs"/>
            </a:endParaRPr>
          </a:p>
        </p:txBody>
      </p:sp>
      <p:sp>
        <p:nvSpPr>
          <p:cNvPr id="1029" name="矩形 9"/>
          <p:cNvSpPr/>
          <p:nvPr/>
        </p:nvSpPr>
        <p:spPr>
          <a:xfrm>
            <a:off x="247651" y="285751"/>
            <a:ext cx="4356100" cy="369332"/>
          </a:xfrm>
          <a:prstGeom prst="rect">
            <a:avLst/>
          </a:prstGeom>
          <a:noFill/>
          <a:ln w="9525">
            <a:noFill/>
          </a:ln>
        </p:spPr>
        <p:txBody>
          <a:bodyPr anchor="t">
            <a:spAutoFit/>
          </a:bodyPr>
          <a:lstStyle/>
          <a:p>
            <a:pPr lvl="0"/>
            <a:r>
              <a:rPr lang="zh-CN" altLang="en-US" b="1" dirty="0">
                <a:solidFill>
                  <a:srgbClr val="FFFFFF"/>
                </a:solidFill>
                <a:latin typeface="微软雅黑" panose="020B0503020204020204" pitchFamily="34" charset="-122"/>
                <a:ea typeface="微软雅黑" panose="020B0503020204020204" pitchFamily="34" charset="-122"/>
              </a:rPr>
              <a:t>课程编号：</a:t>
            </a:r>
            <a:r>
              <a:rPr lang="en-US" altLang="zh-CN" b="1" dirty="0">
                <a:solidFill>
                  <a:srgbClr val="FFFFFF"/>
                </a:solidFill>
                <a:latin typeface="微软雅黑" panose="020B0503020204020204" pitchFamily="34" charset="-122"/>
                <a:ea typeface="微软雅黑" panose="020B0503020204020204" pitchFamily="34" charset="-122"/>
              </a:rPr>
              <a:t>CA1101</a:t>
            </a:r>
            <a:endParaRPr lang="zh-CN" altLang="en-US" b="1" dirty="0">
              <a:latin typeface="微软雅黑" panose="020B0503020204020204" pitchFamily="34" charset="-122"/>
              <a:ea typeface="微软雅黑" panose="020B0503020204020204" pitchFamily="34" charset="-122"/>
            </a:endParaRPr>
          </a:p>
        </p:txBody>
      </p:sp>
      <p:pic>
        <p:nvPicPr>
          <p:cNvPr id="1030" name="图片 10"/>
          <p:cNvPicPr>
            <a:picLocks noChangeAspect="1"/>
          </p:cNvPicPr>
          <p:nvPr/>
        </p:nvPicPr>
        <p:blipFill>
          <a:blip r:embed="rId12"/>
          <a:stretch>
            <a:fillRect/>
          </a:stretch>
        </p:blipFill>
        <p:spPr>
          <a:xfrm>
            <a:off x="9067800" y="222251"/>
            <a:ext cx="1828800" cy="612775"/>
          </a:xfrm>
          <a:prstGeom prst="rect">
            <a:avLst/>
          </a:prstGeom>
          <a:noFill/>
          <a:ln w="9525">
            <a:noFill/>
          </a:ln>
        </p:spPr>
      </p:pic>
      <p:pic>
        <p:nvPicPr>
          <p:cNvPr id="1031" name="图片 11"/>
          <p:cNvPicPr>
            <a:picLocks noChangeAspect="1"/>
          </p:cNvPicPr>
          <p:nvPr/>
        </p:nvPicPr>
        <p:blipFill>
          <a:blip r:embed="rId13"/>
          <a:stretch>
            <a:fillRect/>
          </a:stretch>
        </p:blipFill>
        <p:spPr>
          <a:xfrm>
            <a:off x="11101917" y="222250"/>
            <a:ext cx="785283" cy="628650"/>
          </a:xfrm>
          <a:prstGeom prst="rect">
            <a:avLst/>
          </a:prstGeom>
          <a:noFill/>
          <a:ln w="9525">
            <a:noFill/>
          </a:ln>
        </p:spPr>
      </p:pic>
      <p:sp>
        <p:nvSpPr>
          <p:cNvPr id="1032" name="Rectangle 1"/>
          <p:cNvSpPr/>
          <p:nvPr/>
        </p:nvSpPr>
        <p:spPr>
          <a:xfrm>
            <a:off x="6432551" y="6078151"/>
            <a:ext cx="5471583" cy="276999"/>
          </a:xfrm>
          <a:prstGeom prst="rect">
            <a:avLst/>
          </a:prstGeom>
          <a:noFill/>
          <a:ln w="9525">
            <a:noFill/>
          </a:ln>
        </p:spPr>
        <p:txBody>
          <a:bodyPr anchor="ctr">
            <a:spAutoFit/>
          </a:bodyPr>
          <a:lstStyle/>
          <a:p>
            <a:pPr lvl="0" algn="r" eaLnBrk="0" hangingPunct="0"/>
            <a:r>
              <a:rPr lang="zh-CN" altLang="en-US" sz="1200" b="1" dirty="0">
                <a:solidFill>
                  <a:srgbClr val="595959"/>
                </a:solidFill>
                <a:latin typeface="微软雅黑" panose="020B0503020204020204" pitchFamily="34" charset="-122"/>
                <a:ea typeface="微软雅黑" panose="020B0503020204020204" pitchFamily="34" charset="-122"/>
              </a:rPr>
              <a:t>天津开发区中软卓越信息技术有限公司</a:t>
            </a:r>
            <a:endParaRPr lang="zh-CN" altLang="en-US" sz="1200" dirty="0">
              <a:latin typeface="Arial" panose="020B0604020202020204" pitchFamily="34" charset="0"/>
              <a:ea typeface="微软雅黑" panose="020B0503020204020204" pitchFamily="34" charset="-122"/>
            </a:endParaRPr>
          </a:p>
        </p:txBody>
      </p:sp>
      <p:sp>
        <p:nvSpPr>
          <p:cNvPr id="1033" name="矩形 13"/>
          <p:cNvSpPr/>
          <p:nvPr/>
        </p:nvSpPr>
        <p:spPr>
          <a:xfrm>
            <a:off x="6318251" y="6354764"/>
            <a:ext cx="5700183" cy="244475"/>
          </a:xfrm>
          <a:prstGeom prst="rect">
            <a:avLst/>
          </a:prstGeom>
          <a:noFill/>
          <a:ln w="9525">
            <a:noFill/>
          </a:ln>
        </p:spPr>
        <p:txBody>
          <a:bodyPr anchor="t">
            <a:spAutoFit/>
          </a:bodyPr>
          <a:lstStyle/>
          <a:p>
            <a:pPr lvl="0"/>
            <a:r>
              <a:rPr lang="en-US" altLang="zh-CN" sz="1000" dirty="0">
                <a:solidFill>
                  <a:srgbClr val="595959"/>
                </a:solidFill>
                <a:latin typeface="宋体" panose="02010600030101010101" pitchFamily="2" charset="-122"/>
                <a:ea typeface="宋体" panose="02010600030101010101" pitchFamily="2" charset="-122"/>
              </a:rPr>
              <a:t>CopyRight © 2010-2018 中软国际教育科技集团, All Rights Reserve</a:t>
            </a:r>
            <a:r>
              <a:rPr lang="en-US" altLang="zh-CN" sz="1000" dirty="0">
                <a:solidFill>
                  <a:srgbClr val="595959"/>
                </a:solidFill>
                <a:latin typeface="Calibri" panose="020F0502020204030204" pitchFamily="34" charset="0"/>
                <a:ea typeface="宋体" panose="02010600030101010101" pitchFamily="2" charset="-122"/>
              </a:rPr>
              <a:t>d</a:t>
            </a:r>
            <a:endParaRPr lang="zh-CN" altLang="en-US" sz="1000" dirty="0">
              <a:latin typeface="Calibri" panose="020F0502020204030204" pitchFamily="34" charset="0"/>
              <a:ea typeface="宋体" panose="02010600030101010101" pitchFamily="2" charset="-122"/>
            </a:endParaRPr>
          </a:p>
        </p:txBody>
      </p:sp>
      <p:sp>
        <p:nvSpPr>
          <p:cNvPr id="1034" name="标题占位符 1"/>
          <p:cNvSpPr>
            <a:spLocks noGrp="1"/>
          </p:cNvSpPr>
          <p:nvPr>
            <p:ph type="title"/>
          </p:nvPr>
        </p:nvSpPr>
        <p:spPr>
          <a:xfrm>
            <a:off x="0" y="268288"/>
            <a:ext cx="10515600" cy="622300"/>
          </a:xfrm>
          <a:prstGeom prst="rect">
            <a:avLst/>
          </a:prstGeom>
          <a:solidFill>
            <a:srgbClr val="0051A3"/>
          </a:solidFill>
          <a:ln w="9525">
            <a:noFill/>
          </a:ln>
        </p:spPr>
        <p:txBody>
          <a:bodyPr anchor="ctr"/>
          <a:lstStyle/>
          <a:p>
            <a:pPr lvl="0"/>
            <a:r>
              <a:rPr lang="zh-CN" altLang="en-US" dirty="0"/>
              <a:t>单击此处编辑母版标题样式</a:t>
            </a:r>
          </a:p>
        </p:txBody>
      </p:sp>
      <p:sp>
        <p:nvSpPr>
          <p:cNvPr id="1035" name="文本占位符 2"/>
          <p:cNvSpPr>
            <a:spLocks noGrp="1"/>
          </p:cNvSpPr>
          <p:nvPr>
            <p:ph type="body"/>
          </p:nvPr>
        </p:nvSpPr>
        <p:spPr>
          <a:xfrm>
            <a:off x="241300" y="1095375"/>
            <a:ext cx="11582400" cy="5081588"/>
          </a:xfrm>
          <a:prstGeom prst="rect">
            <a:avLst/>
          </a:prstGeom>
          <a:noFill/>
          <a:ln w="9525">
            <a:noFill/>
          </a:ln>
        </p:spPr>
        <p:txBody>
          <a:bodyPr anchor="t"/>
          <a:lstStyle/>
          <a:p>
            <a:pPr lvl="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685800" rtl="0" eaLnBrk="1" fontAlgn="base" hangingPunct="1">
        <a:lnSpc>
          <a:spcPct val="90000"/>
        </a:lnSpc>
        <a:spcBef>
          <a:spcPct val="0"/>
        </a:spcBef>
        <a:spcAft>
          <a:spcPct val="0"/>
        </a:spcAft>
        <a:defRPr sz="2300" b="1" kern="1200">
          <a:solidFill>
            <a:schemeClr val="bg1"/>
          </a:solidFill>
          <a:latin typeface="+mj-lt"/>
          <a:ea typeface="+mj-ea"/>
          <a:cs typeface="+mj-cs"/>
        </a:defRPr>
      </a:lvl1pPr>
      <a:lvl2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2pPr>
      <a:lvl3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3pPr>
      <a:lvl4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4pPr>
      <a:lvl5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5pPr>
      <a:lvl6pPr marL="4572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6pPr>
      <a:lvl7pPr marL="9144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7pPr>
      <a:lvl8pPr marL="13716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8pPr>
      <a:lvl9pPr marL="18288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b="1" kern="1200">
          <a:solidFill>
            <a:srgbClr val="0051A3"/>
          </a:solidFill>
          <a:latin typeface="+mn-lt"/>
          <a:ea typeface="+mn-ea"/>
          <a:cs typeface="+mn-cs"/>
        </a:defRPr>
      </a:lvl1pPr>
      <a:lvl2pPr marL="514350" lvl="1" indent="-171450" algn="l" defTabSz="685800" rtl="0" eaLnBrk="1" fontAlgn="base" hangingPunct="1">
        <a:lnSpc>
          <a:spcPct val="90000"/>
        </a:lnSpc>
        <a:spcBef>
          <a:spcPts val="375"/>
        </a:spcBef>
        <a:spcAft>
          <a:spcPct val="0"/>
        </a:spcAft>
        <a:buFont typeface="Arial" panose="020B0604020202020204" pitchFamily="34" charset="0"/>
        <a:buChar char="•"/>
        <a:defRPr sz="2800" b="1" kern="1200">
          <a:solidFill>
            <a:srgbClr val="0051A3"/>
          </a:solidFill>
          <a:latin typeface="+mn-lt"/>
          <a:ea typeface="+mn-ea"/>
          <a:cs typeface="+mn-cs"/>
        </a:defRPr>
      </a:lvl2pPr>
      <a:lvl3pPr marL="857250" lvl="2" indent="-171450" algn="l" defTabSz="685800" rtl="0" eaLnBrk="1" fontAlgn="base" hangingPunct="1">
        <a:lnSpc>
          <a:spcPct val="90000"/>
        </a:lnSpc>
        <a:spcBef>
          <a:spcPts val="375"/>
        </a:spcBef>
        <a:spcAft>
          <a:spcPct val="0"/>
        </a:spcAft>
        <a:buFont typeface="Arial" panose="020B0604020202020204" pitchFamily="34" charset="0"/>
        <a:buChar char="•"/>
        <a:defRPr sz="1500" b="1" kern="1200">
          <a:solidFill>
            <a:srgbClr val="0051A3"/>
          </a:solidFill>
          <a:latin typeface="+mn-lt"/>
          <a:ea typeface="+mn-ea"/>
          <a:cs typeface="+mn-cs"/>
        </a:defRPr>
      </a:lvl3pPr>
      <a:lvl4pPr marL="1200150" lvl="3"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lvl="4"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9E7E7"/>
        </a:solidFill>
        <a:effectLst/>
      </p:bgPr>
    </p:bg>
    <p:spTree>
      <p:nvGrpSpPr>
        <p:cNvPr id="1" name=""/>
        <p:cNvGrpSpPr/>
        <p:nvPr/>
      </p:nvGrpSpPr>
      <p:grpSpPr>
        <a:xfrm>
          <a:off x="0" y="0"/>
          <a:ext cx="0" cy="0"/>
          <a:chOff x="0" y="0"/>
          <a:chExt cx="0" cy="0"/>
        </a:xfrm>
      </p:grpSpPr>
      <p:sp>
        <p:nvSpPr>
          <p:cNvPr id="2050" name="Rectangle 1"/>
          <p:cNvSpPr/>
          <p:nvPr/>
        </p:nvSpPr>
        <p:spPr>
          <a:xfrm>
            <a:off x="6512985" y="6176578"/>
            <a:ext cx="5469467" cy="276999"/>
          </a:xfrm>
          <a:prstGeom prst="rect">
            <a:avLst/>
          </a:prstGeom>
          <a:noFill/>
          <a:ln w="9525">
            <a:noFill/>
          </a:ln>
        </p:spPr>
        <p:txBody>
          <a:bodyPr anchor="ctr">
            <a:spAutoFit/>
          </a:bodyPr>
          <a:lstStyle/>
          <a:p>
            <a:pPr lvl="0" algn="r" eaLnBrk="0" hangingPunct="0"/>
            <a:r>
              <a:rPr lang="zh-CN" altLang="en-US" sz="1200" b="1" dirty="0">
                <a:solidFill>
                  <a:srgbClr val="595959"/>
                </a:solidFill>
                <a:latin typeface="微软雅黑" panose="020B0503020204020204" pitchFamily="34" charset="-122"/>
                <a:ea typeface="微软雅黑" panose="020B0503020204020204" pitchFamily="34" charset="-122"/>
              </a:rPr>
              <a:t>天津开发区中软卓越信息技术有限公司</a:t>
            </a:r>
            <a:endParaRPr lang="zh-CN" altLang="en-US" sz="1200" dirty="0">
              <a:latin typeface="Arial" panose="020B0604020202020204" pitchFamily="34" charset="0"/>
              <a:ea typeface="微软雅黑" panose="020B0503020204020204" pitchFamily="34" charset="-122"/>
            </a:endParaRPr>
          </a:p>
        </p:txBody>
      </p:sp>
      <p:sp>
        <p:nvSpPr>
          <p:cNvPr id="2051" name="矩形 7"/>
          <p:cNvSpPr/>
          <p:nvPr/>
        </p:nvSpPr>
        <p:spPr>
          <a:xfrm>
            <a:off x="6398686" y="6453191"/>
            <a:ext cx="5700183" cy="244475"/>
          </a:xfrm>
          <a:prstGeom prst="rect">
            <a:avLst/>
          </a:prstGeom>
          <a:noFill/>
          <a:ln w="9525">
            <a:noFill/>
          </a:ln>
        </p:spPr>
        <p:txBody>
          <a:bodyPr anchor="t">
            <a:spAutoFit/>
          </a:bodyPr>
          <a:lstStyle/>
          <a:p>
            <a:pPr lvl="0"/>
            <a:r>
              <a:rPr lang="en-US" altLang="zh-CN" sz="1000" dirty="0">
                <a:solidFill>
                  <a:srgbClr val="595959"/>
                </a:solidFill>
                <a:latin typeface="宋体" panose="02010600030101010101" pitchFamily="2" charset="-122"/>
                <a:ea typeface="宋体" panose="02010600030101010101" pitchFamily="2" charset="-122"/>
              </a:rPr>
              <a:t>CopyRight © 2010-2018 中软国际教育科技集团, All Rights Reserve</a:t>
            </a:r>
            <a:r>
              <a:rPr lang="en-US" altLang="zh-CN" sz="1000" dirty="0">
                <a:solidFill>
                  <a:srgbClr val="595959"/>
                </a:solidFill>
                <a:latin typeface="Calibri" panose="020F0502020204030204" pitchFamily="34" charset="0"/>
                <a:ea typeface="宋体" panose="02010600030101010101" pitchFamily="2" charset="-122"/>
              </a:rPr>
              <a:t>d</a:t>
            </a:r>
            <a:endParaRPr lang="zh-CN" altLang="en-US" sz="1000" dirty="0">
              <a:latin typeface="Calibri" panose="020F0502020204030204" pitchFamily="34" charset="0"/>
              <a:ea typeface="宋体" panose="02010600030101010101" pitchFamily="2" charset="-122"/>
            </a:endParaRPr>
          </a:p>
        </p:txBody>
      </p:sp>
      <p:sp>
        <p:nvSpPr>
          <p:cNvPr id="2052" name="标题占位符 1"/>
          <p:cNvSpPr>
            <a:spLocks noGrp="1"/>
          </p:cNvSpPr>
          <p:nvPr>
            <p:ph type="title"/>
          </p:nvPr>
        </p:nvSpPr>
        <p:spPr>
          <a:xfrm>
            <a:off x="0" y="268288"/>
            <a:ext cx="10515600" cy="622300"/>
          </a:xfrm>
          <a:prstGeom prst="rect">
            <a:avLst/>
          </a:prstGeom>
          <a:solidFill>
            <a:srgbClr val="0051A3"/>
          </a:solidFill>
          <a:ln w="9525">
            <a:noFill/>
          </a:ln>
        </p:spPr>
        <p:txBody>
          <a:bodyPr anchor="ctr"/>
          <a:lstStyle/>
          <a:p>
            <a:pPr lvl="0"/>
            <a:r>
              <a:rPr lang="zh-CN" altLang="en-US" dirty="0"/>
              <a:t>单击此处编辑母版标题样式</a:t>
            </a:r>
          </a:p>
        </p:txBody>
      </p:sp>
      <p:sp>
        <p:nvSpPr>
          <p:cNvPr id="2053" name="文本占位符 2"/>
          <p:cNvSpPr>
            <a:spLocks noGrp="1"/>
          </p:cNvSpPr>
          <p:nvPr>
            <p:ph type="body"/>
          </p:nvPr>
        </p:nvSpPr>
        <p:spPr>
          <a:xfrm>
            <a:off x="241300" y="1095375"/>
            <a:ext cx="11582400" cy="5081588"/>
          </a:xfrm>
          <a:prstGeom prst="rect">
            <a:avLst/>
          </a:prstGeom>
          <a:noFill/>
          <a:ln w="9525">
            <a:noFill/>
          </a:ln>
        </p:spPr>
        <p:txBody>
          <a:bodyPr anchor="t"/>
          <a:lstStyle/>
          <a:p>
            <a:pPr lvl="0"/>
            <a:r>
              <a:rPr lang="zh-CN" altLang="en-US" dirty="0"/>
              <a:t>单击此处编辑母版文本样式</a:t>
            </a:r>
          </a:p>
          <a:p>
            <a:pPr lvl="1" indent="-171450"/>
            <a:r>
              <a:rPr lang="zh-CN" altLang="en-US" dirty="0"/>
              <a:t>第二级</a:t>
            </a:r>
          </a:p>
          <a:p>
            <a:pPr lvl="2" indent="-171450"/>
            <a:r>
              <a:rPr lang="zh-CN" altLang="en-US" dirty="0"/>
              <a:t>第三级</a:t>
            </a:r>
          </a:p>
          <a:p>
            <a:pPr lvl="3" indent="-171450"/>
            <a:r>
              <a:rPr lang="zh-CN" altLang="en-US" dirty="0"/>
              <a:t>第四级</a:t>
            </a:r>
          </a:p>
          <a:p>
            <a:pPr lvl="4" indent="-171450"/>
            <a:r>
              <a:rPr lang="zh-CN" altLang="en-US" dirty="0"/>
              <a:t>第五级</a:t>
            </a:r>
          </a:p>
        </p:txBody>
      </p:sp>
      <p:sp>
        <p:nvSpPr>
          <p:cNvPr id="2054" name="日期占位符 3"/>
          <p:cNvSpPr>
            <a:spLocks noGrp="1"/>
          </p:cNvSpPr>
          <p:nvPr>
            <p:ph type="dt" sz="half" idx="2"/>
          </p:nvPr>
        </p:nvSpPr>
        <p:spPr>
          <a:xfrm>
            <a:off x="838200" y="6356353"/>
            <a:ext cx="2743200" cy="365125"/>
          </a:xfrm>
          <a:prstGeom prst="rect">
            <a:avLst/>
          </a:prstGeom>
          <a:noFill/>
          <a:ln w="9525">
            <a:noFill/>
            <a:miter/>
          </a:ln>
        </p:spPr>
        <p:txBody>
          <a:bodyPr anchor="ctr"/>
          <a:lstStyle>
            <a:lvl1pPr>
              <a:defRPr sz="900" noProof="1">
                <a:solidFill>
                  <a:srgbClr val="898989"/>
                </a:solidFill>
                <a:latin typeface="Calibri" panose="020F0502020204030204" pitchFamily="2" charset="-122"/>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DDC54A-69B3-4576-99CA-7C9F7D1D7DFA}" type="datetimeFigureOut">
              <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rPr>
              <a:t>2019/7/22 Monday</a:t>
            </a:fld>
            <a:endParaRPr kumimoji="0" lang="zh-CN" altLang="en-US" sz="900" b="0" i="0" u="none" strike="noStrike" kern="1200" cap="none" spc="0" normalizeH="0" baseline="0" noProof="1">
              <a:ln>
                <a:noFill/>
              </a:ln>
              <a:solidFill>
                <a:srgbClr val="898989"/>
              </a:solidFill>
              <a:effectLst/>
              <a:uLnTx/>
              <a:uFillTx/>
              <a:latin typeface="Calibri" panose="020F0502020204030204" pitchFamily="2" charset="-122"/>
              <a:ea typeface="宋体" panose="02010600030101010101" pitchFamily="2" charset="-122"/>
              <a:cs typeface="+mn-ea"/>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685800" rtl="0" eaLnBrk="1" fontAlgn="base" hangingPunct="1">
        <a:lnSpc>
          <a:spcPct val="90000"/>
        </a:lnSpc>
        <a:spcBef>
          <a:spcPct val="0"/>
        </a:spcBef>
        <a:spcAft>
          <a:spcPct val="0"/>
        </a:spcAft>
        <a:defRPr sz="2300" b="1" kern="1200">
          <a:solidFill>
            <a:schemeClr val="bg1"/>
          </a:solidFill>
          <a:latin typeface="+mj-lt"/>
          <a:ea typeface="+mj-ea"/>
          <a:cs typeface="+mj-cs"/>
        </a:defRPr>
      </a:lvl1pPr>
      <a:lvl2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2pPr>
      <a:lvl3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3pPr>
      <a:lvl4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4pPr>
      <a:lvl5pPr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5pPr>
      <a:lvl6pPr marL="4572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6pPr>
      <a:lvl7pPr marL="9144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7pPr>
      <a:lvl8pPr marL="13716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8pPr>
      <a:lvl9pPr marL="1828800" algn="l" defTabSz="685800" rtl="0" eaLnBrk="1" fontAlgn="base" hangingPunct="1">
        <a:lnSpc>
          <a:spcPct val="90000"/>
        </a:lnSpc>
        <a:spcBef>
          <a:spcPct val="0"/>
        </a:spcBef>
        <a:spcAft>
          <a:spcPct val="0"/>
        </a:spcAft>
        <a:defRPr sz="2300" b="1">
          <a:solidFill>
            <a:schemeClr val="bg1"/>
          </a:solidFill>
          <a:latin typeface="Arial" panose="020B0604020202020204" pitchFamily="34" charset="0"/>
          <a:ea typeface="宋体"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b="1" kern="1200">
          <a:solidFill>
            <a:srgbClr val="0051A3"/>
          </a:solidFill>
          <a:latin typeface="+mn-lt"/>
          <a:ea typeface="+mn-ea"/>
          <a:cs typeface="+mn-cs"/>
        </a:defRPr>
      </a:lvl1pPr>
      <a:lvl2pPr marL="514350" lvl="1" indent="-171450" algn="l" defTabSz="685800" rtl="0" eaLnBrk="1" fontAlgn="base" hangingPunct="1">
        <a:lnSpc>
          <a:spcPct val="90000"/>
        </a:lnSpc>
        <a:spcBef>
          <a:spcPts val="375"/>
        </a:spcBef>
        <a:spcAft>
          <a:spcPct val="0"/>
        </a:spcAft>
        <a:buFont typeface="Arial" panose="020B0604020202020204" pitchFamily="34" charset="0"/>
        <a:buChar char="•"/>
        <a:defRPr sz="2800" b="1" kern="1200">
          <a:solidFill>
            <a:srgbClr val="0051A3"/>
          </a:solidFill>
          <a:latin typeface="+mn-lt"/>
          <a:ea typeface="+mn-ea"/>
          <a:cs typeface="+mn-cs"/>
        </a:defRPr>
      </a:lvl2pPr>
      <a:lvl3pPr marL="857250" lvl="2" indent="-171450" algn="l" defTabSz="685800" rtl="0" eaLnBrk="1" fontAlgn="base" hangingPunct="1">
        <a:lnSpc>
          <a:spcPct val="90000"/>
        </a:lnSpc>
        <a:spcBef>
          <a:spcPts val="375"/>
        </a:spcBef>
        <a:spcAft>
          <a:spcPct val="0"/>
        </a:spcAft>
        <a:buFont typeface="Arial" panose="020B0604020202020204" pitchFamily="34" charset="0"/>
        <a:buChar char="•"/>
        <a:defRPr sz="1500" b="1" kern="1200">
          <a:solidFill>
            <a:srgbClr val="0051A3"/>
          </a:solidFill>
          <a:latin typeface="+mn-lt"/>
          <a:ea typeface="+mn-ea"/>
          <a:cs typeface="+mn-cs"/>
        </a:defRPr>
      </a:lvl3pPr>
      <a:lvl4pPr marL="1200150" lvl="3"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lvl="4"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2612" y="2237362"/>
            <a:ext cx="8098413" cy="1420239"/>
          </a:xfrm>
        </p:spPr>
        <p:txBody>
          <a:bodyPr/>
          <a:lstStyle/>
          <a:p>
            <a:pPr algn="ctr"/>
            <a:r>
              <a:rPr lang="en-US" altLang="zh-CN" sz="7200" dirty="0" smtClean="0"/>
              <a:t>linux</a:t>
            </a:r>
            <a:r>
              <a:rPr lang="zh-CN" altLang="en-US" sz="7200" dirty="0" smtClean="0"/>
              <a:t>最小子集</a:t>
            </a:r>
            <a:endParaRPr lang="zh-CN" alt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 </a:t>
            </a:r>
            <a:r>
              <a:rPr lang="zh-CN" altLang="en-US" dirty="0" smtClean="0"/>
              <a:t>常用命令</a:t>
            </a:r>
            <a:endParaRPr lang="zh-CN" altLang="en-US" dirty="0"/>
          </a:p>
        </p:txBody>
      </p:sp>
      <p:sp>
        <p:nvSpPr>
          <p:cNvPr id="3" name="内容占位符 2"/>
          <p:cNvSpPr>
            <a:spLocks noGrp="1"/>
          </p:cNvSpPr>
          <p:nvPr>
            <p:ph idx="1"/>
          </p:nvPr>
        </p:nvSpPr>
        <p:spPr/>
        <p:txBody>
          <a:bodyPr/>
          <a:lstStyle/>
          <a:p>
            <a:r>
              <a:rPr lang="en-US" altLang="zh-CN" sz="2400" dirty="0" err="1" smtClean="0"/>
              <a:t>i</a:t>
            </a:r>
            <a:r>
              <a:rPr lang="en-US" altLang="zh-CN" sz="2400" dirty="0" smtClean="0"/>
              <a:t> </a:t>
            </a:r>
          </a:p>
          <a:p>
            <a:r>
              <a:rPr lang="en-US" altLang="zh-CN" sz="2400" dirty="0" smtClean="0"/>
              <a:t>ESC + :w! </a:t>
            </a:r>
            <a:r>
              <a:rPr lang="zh-CN" altLang="en-US" sz="2400" dirty="0" smtClean="0"/>
              <a:t>强制保存</a:t>
            </a:r>
            <a:endParaRPr lang="en-US" altLang="zh-CN" sz="2400" dirty="0" smtClean="0"/>
          </a:p>
          <a:p>
            <a:r>
              <a:rPr lang="en-US" altLang="zh-CN" sz="2400" dirty="0" smtClean="0"/>
              <a:t>ESC + :q! </a:t>
            </a:r>
            <a:r>
              <a:rPr lang="zh-CN" altLang="en-US" sz="2400" dirty="0"/>
              <a:t>不</a:t>
            </a:r>
            <a:r>
              <a:rPr lang="zh-CN" altLang="en-US" sz="2400" dirty="0" smtClean="0"/>
              <a:t>保存强制退出</a:t>
            </a:r>
            <a:endParaRPr lang="en-US" altLang="zh-CN" sz="2400" dirty="0" smtClean="0"/>
          </a:p>
          <a:p>
            <a:r>
              <a:rPr lang="en-US" altLang="zh-CN" sz="2400" dirty="0" smtClean="0"/>
              <a:t>ESC + :</a:t>
            </a:r>
            <a:r>
              <a:rPr lang="en-US" altLang="zh-CN" sz="2400" dirty="0" err="1" smtClean="0"/>
              <a:t>wq</a:t>
            </a:r>
            <a:r>
              <a:rPr lang="en-US" altLang="zh-CN" sz="2400" dirty="0" smtClean="0"/>
              <a:t>! </a:t>
            </a:r>
            <a:r>
              <a:rPr lang="zh-CN" altLang="en-US" sz="2400" dirty="0" smtClean="0"/>
              <a:t>强制保存后退出</a:t>
            </a:r>
            <a:endParaRPr lang="zh-CN" altLang="en-US" sz="2400"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3672703F-32BA-4584-89DE-87021EDB7F5A}"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讨论时钟同步</a:t>
            </a:r>
            <a:endParaRPr lang="zh-CN" altLang="en-US" dirty="0"/>
          </a:p>
        </p:txBody>
      </p:sp>
      <p:sp>
        <p:nvSpPr>
          <p:cNvPr id="3" name="内容占位符 2"/>
          <p:cNvSpPr>
            <a:spLocks noGrp="1"/>
          </p:cNvSpPr>
          <p:nvPr>
            <p:ph idx="1"/>
          </p:nvPr>
        </p:nvSpPr>
        <p:spPr/>
        <p:txBody>
          <a:bodyPr>
            <a:normAutofit/>
          </a:bodyPr>
          <a:lstStyle/>
          <a:p>
            <a:r>
              <a:rPr lang="zh-CN" altLang="en-US" dirty="0" smtClean="0"/>
              <a:t>为什么需要时钟同步？</a:t>
            </a:r>
            <a:endParaRPr lang="en-US" altLang="zh-CN" dirty="0" smtClean="0"/>
          </a:p>
          <a:p>
            <a:pPr lvl="1"/>
            <a:r>
              <a:rPr lang="zh-CN" altLang="en-US" dirty="0" smtClean="0"/>
              <a:t>集群、多机、联网状态</a:t>
            </a:r>
            <a:endParaRPr lang="en-US" altLang="zh-CN" dirty="0" smtClean="0"/>
          </a:p>
          <a:p>
            <a:r>
              <a:rPr lang="zh-CN" altLang="en-US" dirty="0" smtClean="0"/>
              <a:t>一般和本地区授时服务器进行时钟同步</a:t>
            </a:r>
            <a:endParaRPr lang="en-US" altLang="zh-CN" dirty="0" smtClean="0"/>
          </a:p>
          <a:p>
            <a:pPr lvl="1"/>
            <a:r>
              <a:rPr lang="zh-CN" altLang="en-US" dirty="0" smtClean="0"/>
              <a:t>命令： </a:t>
            </a:r>
            <a:r>
              <a:rPr lang="en-US" altLang="zh-CN" dirty="0" smtClean="0"/>
              <a:t>/usr/sbin/ntpdate.cn.pool.ntp.org </a:t>
            </a:r>
          </a:p>
          <a:p>
            <a:r>
              <a:rPr lang="zh-CN" altLang="en-US" dirty="0" smtClean="0"/>
              <a:t>自动化运维：</a:t>
            </a:r>
            <a:endParaRPr lang="en-US" altLang="zh-CN" dirty="0" smtClean="0"/>
          </a:p>
          <a:p>
            <a:pPr lvl="1"/>
            <a:r>
              <a:rPr lang="zh-CN" altLang="en-US" dirty="0" smtClean="0"/>
              <a:t>借助定时任务完成</a:t>
            </a:r>
            <a:endParaRPr lang="en-US" altLang="zh-CN" dirty="0" smtClean="0"/>
          </a:p>
          <a:p>
            <a:pPr lvl="1"/>
            <a:r>
              <a:rPr lang="zh-CN" altLang="en-US" dirty="0" smtClean="0"/>
              <a:t>命令：</a:t>
            </a:r>
            <a:endParaRPr lang="en-US" altLang="zh-CN" dirty="0" smtClean="0"/>
          </a:p>
          <a:p>
            <a:pPr lvl="2"/>
            <a:r>
              <a:rPr lang="en-US" altLang="zh-CN" sz="2000" dirty="0" smtClean="0"/>
              <a:t>crontab –e</a:t>
            </a:r>
          </a:p>
          <a:p>
            <a:pPr lvl="2"/>
            <a:r>
              <a:rPr lang="zh-CN" altLang="en-US" sz="2000" dirty="0" smtClean="0"/>
              <a:t>输入：</a:t>
            </a:r>
            <a:endParaRPr lang="en-US" altLang="zh-CN" sz="2000" dirty="0" smtClean="0"/>
          </a:p>
          <a:p>
            <a:pPr lvl="3"/>
            <a:r>
              <a:rPr lang="en-US" altLang="zh-CN" sz="2000" dirty="0" smtClean="0"/>
              <a:t>0 1 * * * /usr/</a:t>
            </a:r>
            <a:r>
              <a:rPr lang="en-US" altLang="zh-CN" sz="2000" dirty="0" err="1" smtClean="0"/>
              <a:t>sbin</a:t>
            </a:r>
            <a:r>
              <a:rPr lang="en-US" altLang="zh-CN" sz="2000" dirty="0" smtClean="0"/>
              <a:t>/</a:t>
            </a:r>
            <a:r>
              <a:rPr lang="en-US" altLang="zh-CN" sz="2000" dirty="0" err="1" smtClean="0"/>
              <a:t>ntpdate</a:t>
            </a:r>
            <a:r>
              <a:rPr lang="en-US" altLang="zh-CN" sz="2000" dirty="0" smtClean="0"/>
              <a:t>  cn.pool.ntp.org </a:t>
            </a:r>
            <a:endParaRPr lang="en-US" altLang="zh-CN" sz="2000" dirty="0" smtClean="0"/>
          </a:p>
          <a:p>
            <a:pPr lvl="3"/>
            <a:r>
              <a:rPr lang="en-US" altLang="zh-CN" sz="2000" smtClean="0"/>
              <a:t>date</a:t>
            </a:r>
            <a:endParaRPr lang="zh-CN" altLang="en-US" sz="2000"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25C2B014-C1F2-409B-AB65-968FD99F6878}"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环境变量</a:t>
            </a:r>
            <a:endParaRPr lang="zh-CN" altLang="en-US" dirty="0"/>
          </a:p>
        </p:txBody>
      </p:sp>
      <p:sp>
        <p:nvSpPr>
          <p:cNvPr id="3" name="内容占位符 2"/>
          <p:cNvSpPr>
            <a:spLocks noGrp="1"/>
          </p:cNvSpPr>
          <p:nvPr>
            <p:ph idx="1"/>
          </p:nvPr>
        </p:nvSpPr>
        <p:spPr/>
        <p:txBody>
          <a:bodyPr>
            <a:normAutofit/>
          </a:bodyPr>
          <a:lstStyle/>
          <a:p>
            <a:r>
              <a:rPr lang="zh-CN" altLang="en-US" dirty="0" smtClean="0"/>
              <a:t>分类：按照应用范围，分为五种</a:t>
            </a:r>
            <a:r>
              <a:rPr lang="en-US" altLang="zh-CN" dirty="0" smtClean="0"/>
              <a:t>(</a:t>
            </a:r>
            <a:r>
              <a:rPr lang="zh-CN" altLang="en-US" dirty="0" smtClean="0"/>
              <a:t>个人分类</a:t>
            </a:r>
            <a:r>
              <a:rPr lang="en-US" altLang="zh-CN" dirty="0" smtClean="0"/>
              <a:t>)  </a:t>
            </a:r>
          </a:p>
          <a:p>
            <a:pPr lvl="1"/>
            <a:r>
              <a:rPr lang="en-US" altLang="zh-CN" dirty="0" smtClean="0"/>
              <a:t>/etc/profile </a:t>
            </a:r>
          </a:p>
          <a:p>
            <a:pPr lvl="1"/>
            <a:r>
              <a:rPr lang="en-US" altLang="zh-CN" dirty="0" smtClean="0"/>
              <a:t>.bash_profile</a:t>
            </a:r>
          </a:p>
          <a:p>
            <a:pPr lvl="1"/>
            <a:r>
              <a:rPr lang="en-US" altLang="zh-CN" dirty="0" smtClean="0"/>
              <a:t>.bashrc</a:t>
            </a:r>
          </a:p>
          <a:p>
            <a:pPr lvl="1"/>
            <a:r>
              <a:rPr lang="en-US" altLang="zh-CN" dirty="0" smtClean="0"/>
              <a:t>xxx-env.sh</a:t>
            </a:r>
          </a:p>
          <a:p>
            <a:pPr lvl="1"/>
            <a:r>
              <a:rPr lang="en-US" altLang="zh-CN" dirty="0" smtClean="0"/>
              <a:t>xxx.xml</a:t>
            </a:r>
          </a:p>
          <a:p>
            <a:r>
              <a:rPr lang="zh-CN" altLang="en-US" dirty="0" smtClean="0"/>
              <a:t>常用命令：</a:t>
            </a:r>
            <a:endParaRPr lang="en-US" altLang="zh-CN" dirty="0" smtClean="0"/>
          </a:p>
          <a:p>
            <a:pPr lvl="1"/>
            <a:r>
              <a:rPr lang="en-US" altLang="zh-CN" dirty="0" smtClean="0"/>
              <a:t>export</a:t>
            </a:r>
          </a:p>
          <a:p>
            <a:pPr lvl="1"/>
            <a:r>
              <a:rPr lang="en-US" altLang="zh-CN" dirty="0" smtClean="0"/>
              <a:t>$</a:t>
            </a:r>
            <a:r>
              <a:rPr lang="zh-CN" altLang="en-US" dirty="0" smtClean="0"/>
              <a:t>环境变量名</a:t>
            </a:r>
            <a:endParaRPr lang="en-US" altLang="zh-CN" dirty="0" smtClean="0"/>
          </a:p>
          <a:p>
            <a:pPr lvl="2"/>
            <a:r>
              <a:rPr lang="zh-CN" altLang="en-US" dirty="0" smtClean="0"/>
              <a:t>一般全大写，多个单词之间使用 </a:t>
            </a:r>
            <a:r>
              <a:rPr lang="en-US" altLang="zh-CN" dirty="0" smtClean="0"/>
              <a:t>_ </a:t>
            </a:r>
            <a:r>
              <a:rPr lang="zh-CN" altLang="en-US" dirty="0" smtClean="0"/>
              <a:t>间隔</a:t>
            </a:r>
            <a:endParaRPr lang="en-US" altLang="zh-CN" dirty="0" smtClean="0"/>
          </a:p>
          <a:p>
            <a:pPr lvl="1"/>
            <a:r>
              <a:rPr lang="zh-CN" altLang="en-US" dirty="0" smtClean="0"/>
              <a:t>目录中间使用 </a:t>
            </a:r>
            <a:r>
              <a:rPr lang="en-US" altLang="zh-CN" dirty="0" smtClean="0"/>
              <a:t>: </a:t>
            </a:r>
            <a:r>
              <a:rPr lang="zh-CN" altLang="en-US" dirty="0" smtClean="0"/>
              <a:t>间隔</a:t>
            </a:r>
            <a:endParaRPr lang="en-US" altLang="zh-CN" dirty="0" smtClean="0"/>
          </a:p>
          <a:p>
            <a:pPr lvl="1"/>
            <a:r>
              <a:rPr lang="en-US" altLang="zh-CN" dirty="0" smtClean="0"/>
              <a:t>echo $</a:t>
            </a:r>
            <a:r>
              <a:rPr lang="zh-CN" altLang="en-US" dirty="0" smtClean="0"/>
              <a:t>环境变量名</a:t>
            </a:r>
            <a:endParaRPr lang="en-US" altLang="zh-CN" dirty="0" smtClean="0"/>
          </a:p>
        </p:txBody>
      </p:sp>
      <p:sp>
        <p:nvSpPr>
          <p:cNvPr id="4" name="日期占位符 3"/>
          <p:cNvSpPr>
            <a:spLocks noGrp="1"/>
          </p:cNvSpPr>
          <p:nvPr>
            <p:ph type="dt" sz="half" idx="10"/>
          </p:nvPr>
        </p:nvSpPr>
        <p:spPr>
          <a:xfrm>
            <a:off x="0" y="6356350"/>
            <a:ext cx="2743200" cy="365125"/>
          </a:xfrm>
          <a:prstGeom prst="rect">
            <a:avLst/>
          </a:prstGeom>
        </p:spPr>
        <p:txBody>
          <a:bodyPr/>
          <a:lstStyle/>
          <a:p>
            <a:fld id="{A49C615F-0DE2-430B-8657-AD7CC04D37A1}"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a:t>
            </a:r>
          </a:p>
        </p:txBody>
      </p:sp>
      <p:sp>
        <p:nvSpPr>
          <p:cNvPr id="3" name="内容占位符 2"/>
          <p:cNvSpPr>
            <a:spLocks noGrp="1"/>
          </p:cNvSpPr>
          <p:nvPr>
            <p:ph idx="1"/>
          </p:nvPr>
        </p:nvSpPr>
        <p:spPr/>
        <p:txBody>
          <a:bodyPr>
            <a:normAutofit/>
          </a:bodyPr>
          <a:lstStyle/>
          <a:p>
            <a:r>
              <a:rPr lang="en-US" altLang="zh-CN" sz="2800" dirty="0" smtClean="0"/>
              <a:t>Cent OS 7 </a:t>
            </a:r>
            <a:r>
              <a:rPr lang="zh-CN" altLang="en-US" sz="2800" dirty="0" smtClean="0"/>
              <a:t>改成 </a:t>
            </a:r>
            <a:r>
              <a:rPr lang="en-US" altLang="zh-CN" sz="2800" dirty="0" smtClean="0"/>
              <a:t>firewall </a:t>
            </a:r>
            <a:r>
              <a:rPr lang="zh-CN" altLang="en-US" sz="2800" dirty="0" smtClean="0"/>
              <a:t>技术，作为名为 </a:t>
            </a:r>
            <a:r>
              <a:rPr lang="en-US" altLang="zh-CN" sz="2800" dirty="0" smtClean="0"/>
              <a:t>firewalld </a:t>
            </a:r>
            <a:r>
              <a:rPr lang="zh-CN" altLang="en-US" sz="2800" dirty="0" smtClean="0"/>
              <a:t>的系统服务提供</a:t>
            </a:r>
            <a:endParaRPr lang="en-US" altLang="zh-CN" sz="2800" dirty="0" smtClean="0"/>
          </a:p>
          <a:p>
            <a:pPr lvl="1"/>
            <a:r>
              <a:rPr lang="zh-CN" altLang="en-US" dirty="0" smtClean="0"/>
              <a:t>命令行：</a:t>
            </a:r>
            <a:endParaRPr lang="en-US" altLang="zh-CN" dirty="0" smtClean="0"/>
          </a:p>
          <a:p>
            <a:pPr lvl="2"/>
            <a:r>
              <a:rPr lang="zh-CN" altLang="en-US" sz="1800" dirty="0" smtClean="0"/>
              <a:t>停止：</a:t>
            </a:r>
            <a:r>
              <a:rPr lang="en-US" altLang="zh-CN" sz="1800" dirty="0" smtClean="0"/>
              <a:t>systemctl stop firewalld.service </a:t>
            </a:r>
          </a:p>
          <a:p>
            <a:pPr lvl="2"/>
            <a:r>
              <a:rPr lang="zh-CN" altLang="en-US" sz="1800" dirty="0" smtClean="0"/>
              <a:t>启动：</a:t>
            </a:r>
            <a:r>
              <a:rPr lang="en-US" altLang="zh-CN" sz="1800" dirty="0" smtClean="0"/>
              <a:t>systemctl start firewalld.service </a:t>
            </a:r>
          </a:p>
          <a:p>
            <a:pPr lvl="2"/>
            <a:r>
              <a:rPr lang="zh-CN" altLang="en-US" sz="1800" dirty="0" smtClean="0"/>
              <a:t>查看状态： </a:t>
            </a:r>
            <a:r>
              <a:rPr lang="en-US" altLang="zh-CN" sz="1800" dirty="0" smtClean="0"/>
              <a:t>systemctl status firewalld.service </a:t>
            </a:r>
          </a:p>
          <a:p>
            <a:pPr lvl="2"/>
            <a:r>
              <a:rPr lang="zh-CN" altLang="en-US" sz="1800" dirty="0" smtClean="0"/>
              <a:t>开机禁用： </a:t>
            </a:r>
            <a:r>
              <a:rPr lang="en-US" altLang="zh-CN" sz="1800" dirty="0" smtClean="0"/>
              <a:t>systemctl disable firewalld.service</a:t>
            </a:r>
          </a:p>
          <a:p>
            <a:pPr lvl="2"/>
            <a:r>
              <a:rPr lang="zh-CN" altLang="en-US" sz="1800" dirty="0" smtClean="0"/>
              <a:t>开机启用： </a:t>
            </a:r>
            <a:r>
              <a:rPr lang="en-US" altLang="zh-CN" sz="1800" dirty="0" smtClean="0"/>
              <a:t>systemctl enable firewalld.service</a:t>
            </a:r>
          </a:p>
          <a:p>
            <a:pPr lvl="1"/>
            <a:r>
              <a:rPr lang="zh-CN" altLang="en-US" dirty="0" smtClean="0"/>
              <a:t>图形界面：</a:t>
            </a:r>
            <a:endParaRPr lang="en-US" altLang="zh-CN" dirty="0" smtClean="0"/>
          </a:p>
          <a:p>
            <a:pPr lvl="2"/>
            <a:r>
              <a:rPr lang="en-US" altLang="zh-CN" sz="1800" dirty="0"/>
              <a:t>setup</a:t>
            </a:r>
            <a:endParaRPr lang="en-US" altLang="zh-CN" sz="1800" dirty="0" smtClean="0"/>
          </a:p>
          <a:p>
            <a:pPr lvl="1"/>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00BF532E-BA03-4168-BCCF-0B51F6C3E499}"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3000" b="0" kern="1000" dirty="0">
                <a:ea typeface="黑体" panose="02010609060101010101" pitchFamily="2" charset="-122"/>
              </a:rPr>
              <a:t>SSH(Secure Shell)</a:t>
            </a:r>
            <a:r>
              <a:rPr lang="zh-CN" altLang="en-US" sz="3000" b="0" kern="1000" dirty="0">
                <a:ea typeface="黑体" panose="02010609060101010101" pitchFamily="2" charset="-122"/>
              </a:rPr>
              <a:t>，是建立在应用层和传输层基础上的安全协议。</a:t>
            </a:r>
          </a:p>
          <a:p>
            <a:r>
              <a:rPr lang="zh-CN" altLang="en-US" sz="3000" b="0" kern="1000" dirty="0">
                <a:ea typeface="黑体" panose="02010609060101010101" pitchFamily="2" charset="-122"/>
              </a:rPr>
              <a:t>传统的网络服务程序，如</a:t>
            </a:r>
            <a:r>
              <a:rPr lang="en-US" altLang="zh-CN" sz="3000" b="0" kern="1000" dirty="0">
                <a:ea typeface="黑体" panose="02010609060101010101" pitchFamily="2" charset="-122"/>
              </a:rPr>
              <a:t>FTP</a:t>
            </a:r>
            <a:r>
              <a:rPr lang="zh-CN" altLang="en-US" sz="3000" b="0" kern="1000" dirty="0">
                <a:ea typeface="黑体" panose="02010609060101010101" pitchFamily="2" charset="-122"/>
              </a:rPr>
              <a:t>、</a:t>
            </a:r>
            <a:r>
              <a:rPr lang="en-US" altLang="zh-CN" sz="3000" b="0" kern="1000" dirty="0">
                <a:ea typeface="黑体" panose="02010609060101010101" pitchFamily="2" charset="-122"/>
              </a:rPr>
              <a:t>POP</a:t>
            </a:r>
            <a:r>
              <a:rPr lang="zh-CN" altLang="en-US" sz="3000" b="0" kern="1000" dirty="0">
                <a:ea typeface="黑体" panose="02010609060101010101" pitchFamily="2" charset="-122"/>
              </a:rPr>
              <a:t>和</a:t>
            </a:r>
            <a:r>
              <a:rPr lang="en-US" altLang="zh-CN" sz="3000" b="0" kern="1000" dirty="0">
                <a:ea typeface="黑体" panose="02010609060101010101" pitchFamily="2" charset="-122"/>
              </a:rPr>
              <a:t>Telnet</a:t>
            </a:r>
            <a:r>
              <a:rPr lang="zh-CN" altLang="en-US" sz="3000" b="0" kern="1000" dirty="0">
                <a:ea typeface="黑体" panose="02010609060101010101" pitchFamily="2" charset="-122"/>
              </a:rPr>
              <a:t>本质上都是不安全的；它们在网络上用明文传送数据、用户帐号和用户口令，很容易受到中间人（</a:t>
            </a:r>
            <a:r>
              <a:rPr lang="en-US" altLang="zh-CN" sz="3000" b="0" kern="1000" dirty="0">
                <a:ea typeface="黑体" panose="02010609060101010101" pitchFamily="2" charset="-122"/>
              </a:rPr>
              <a:t>man-in-the-middle</a:t>
            </a:r>
            <a:r>
              <a:rPr lang="zh-CN" altLang="en-US" sz="3000" b="0" kern="1000" dirty="0">
                <a:ea typeface="黑体" panose="02010609060101010101" pitchFamily="2" charset="-122"/>
              </a:rPr>
              <a:t>）攻击方式的攻击。</a:t>
            </a:r>
          </a:p>
          <a:p>
            <a:r>
              <a:rPr lang="zh-CN" altLang="en-US" sz="3000" b="0" kern="1000" dirty="0">
                <a:ea typeface="黑体" panose="02010609060101010101" pitchFamily="2" charset="-122"/>
              </a:rPr>
              <a:t>而</a:t>
            </a:r>
            <a:r>
              <a:rPr lang="en-US" altLang="zh-CN" sz="3000" b="0" kern="1000" dirty="0">
                <a:ea typeface="黑体" panose="02010609060101010101" pitchFamily="2" charset="-122"/>
              </a:rPr>
              <a:t>SSH</a:t>
            </a:r>
            <a:r>
              <a:rPr lang="zh-CN" altLang="en-US" sz="3000" b="0" kern="1000" dirty="0">
                <a:ea typeface="黑体" panose="02010609060101010101" pitchFamily="2" charset="-122"/>
              </a:rPr>
              <a:t>是目前较为可靠的、专为远程登录会话和其他网络服务提供安全性的协议。利用</a:t>
            </a:r>
            <a:r>
              <a:rPr lang="en-US" altLang="zh-CN" sz="3000" b="0" kern="1000" dirty="0">
                <a:ea typeface="黑体" panose="02010609060101010101" pitchFamily="2" charset="-122"/>
              </a:rPr>
              <a:t>SSH</a:t>
            </a:r>
            <a:r>
              <a:rPr lang="zh-CN" altLang="en-US" sz="3000" b="0" kern="1000" dirty="0">
                <a:ea typeface="黑体" panose="02010609060101010101" pitchFamily="2" charset="-122"/>
              </a:rPr>
              <a:t>协议可以有效防止远程管理过程中的信息泄露问题。通过</a:t>
            </a:r>
            <a:r>
              <a:rPr lang="en-US" altLang="zh-CN" sz="3000" b="0" kern="1000" dirty="0">
                <a:ea typeface="黑体" panose="02010609060101010101" pitchFamily="2" charset="-122"/>
              </a:rPr>
              <a:t>SSH</a:t>
            </a:r>
            <a:r>
              <a:rPr lang="zh-CN" altLang="en-US" sz="3000" b="0" kern="1000" dirty="0">
                <a:ea typeface="黑体" panose="02010609060101010101" pitchFamily="2" charset="-122"/>
              </a:rPr>
              <a:t>可以对所有传输的数据进行加密，也能够防止</a:t>
            </a:r>
            <a:r>
              <a:rPr lang="en-US" altLang="zh-CN" sz="3000" b="0" kern="1000" dirty="0">
                <a:ea typeface="黑体" panose="02010609060101010101" pitchFamily="2" charset="-122"/>
              </a:rPr>
              <a:t>DNS</a:t>
            </a:r>
            <a:r>
              <a:rPr lang="zh-CN" altLang="en-US" sz="3000" b="0" kern="1000" dirty="0">
                <a:ea typeface="黑体" panose="02010609060101010101" pitchFamily="2" charset="-122"/>
              </a:rPr>
              <a:t>欺骗和</a:t>
            </a:r>
            <a:r>
              <a:rPr lang="en-US" altLang="zh-CN" sz="3000" b="0" kern="1000" dirty="0">
                <a:ea typeface="黑体" panose="02010609060101010101" pitchFamily="2" charset="-122"/>
              </a:rPr>
              <a:t>IP</a:t>
            </a:r>
            <a:r>
              <a:rPr lang="zh-CN" altLang="en-US" sz="3000" b="0" kern="1000" dirty="0">
                <a:ea typeface="黑体" panose="02010609060101010101" pitchFamily="2" charset="-122"/>
              </a:rPr>
              <a:t>欺骗。</a:t>
            </a:r>
          </a:p>
          <a:p>
            <a:r>
              <a:rPr lang="en-US" altLang="zh-CN" sz="3000" b="0" kern="1000" dirty="0">
                <a:ea typeface="黑体" panose="02010609060101010101" pitchFamily="2" charset="-122"/>
              </a:rPr>
              <a:t>SSH</a:t>
            </a:r>
            <a:r>
              <a:rPr lang="zh-CN" altLang="en-US" sz="3000" b="0" kern="1000" dirty="0">
                <a:ea typeface="黑体" panose="02010609060101010101" pitchFamily="2" charset="-122"/>
              </a:rPr>
              <a:t>另一项优点是其传输的数据是经过压缩的，所以可以加快传输的速度。</a:t>
            </a:r>
            <a:r>
              <a:rPr lang="en-US" altLang="zh-CN" sz="3000" b="0" kern="1000" dirty="0">
                <a:ea typeface="黑体" panose="02010609060101010101" pitchFamily="2" charset="-122"/>
              </a:rPr>
              <a:t>SSH</a:t>
            </a:r>
            <a:r>
              <a:rPr lang="zh-CN" altLang="en-US" sz="3000" b="0" kern="1000" dirty="0">
                <a:ea typeface="黑体" panose="02010609060101010101" pitchFamily="2" charset="-122"/>
              </a:rPr>
              <a:t>有很多功能，它既可以代替</a:t>
            </a:r>
            <a:r>
              <a:rPr lang="en-US" altLang="zh-CN" sz="3000" b="0" kern="1000" dirty="0">
                <a:ea typeface="黑体" panose="02010609060101010101" pitchFamily="2" charset="-122"/>
              </a:rPr>
              <a:t>Telnet</a:t>
            </a:r>
            <a:r>
              <a:rPr lang="zh-CN" altLang="en-US" sz="3000" b="0" kern="1000" dirty="0">
                <a:ea typeface="黑体" panose="02010609060101010101" pitchFamily="2" charset="-122"/>
              </a:rPr>
              <a:t>，又可以为</a:t>
            </a:r>
            <a:r>
              <a:rPr lang="en-US" altLang="zh-CN" sz="3000" b="0" kern="1000" dirty="0">
                <a:ea typeface="黑体" panose="02010609060101010101" pitchFamily="2" charset="-122"/>
              </a:rPr>
              <a:t>FTP</a:t>
            </a:r>
            <a:r>
              <a:rPr lang="zh-CN" altLang="en-US" sz="3000" b="0" kern="1000" dirty="0">
                <a:ea typeface="黑体" panose="02010609060101010101" pitchFamily="2" charset="-122"/>
              </a:rPr>
              <a:t>、</a:t>
            </a:r>
            <a:r>
              <a:rPr lang="en-US" altLang="zh-CN" sz="3000" b="0" kern="1000" dirty="0">
                <a:ea typeface="黑体" panose="02010609060101010101" pitchFamily="2" charset="-122"/>
              </a:rPr>
              <a:t>POP</a:t>
            </a:r>
            <a:r>
              <a:rPr lang="zh-CN" altLang="en-US" sz="3000" b="0" kern="1000" dirty="0">
                <a:ea typeface="黑体" panose="02010609060101010101" pitchFamily="2" charset="-122"/>
              </a:rPr>
              <a:t>、</a:t>
            </a:r>
            <a:r>
              <a:rPr lang="en-US" altLang="zh-CN" sz="3000" b="0" kern="1000" dirty="0">
                <a:ea typeface="黑体" panose="02010609060101010101" pitchFamily="2" charset="-122"/>
              </a:rPr>
              <a:t>PPP</a:t>
            </a:r>
            <a:r>
              <a:rPr lang="zh-CN" altLang="en-US" sz="3000" b="0" kern="1000" dirty="0">
                <a:ea typeface="黑体" panose="02010609060101010101" pitchFamily="2" charset="-122"/>
              </a:rPr>
              <a:t>提供一个安全的登陆会话“通道”。</a:t>
            </a:r>
            <a:endParaRPr lang="en-US" altLang="zh-CN" sz="3000" b="0" kern="1000" dirty="0">
              <a:ea typeface="黑体" panose="02010609060101010101" pitchFamily="2" charset="-122"/>
            </a:endParaRPr>
          </a:p>
          <a:p>
            <a:r>
              <a:rPr lang="en-US" altLang="zh-CN" sz="3000" b="0" kern="1000" dirty="0">
                <a:ea typeface="黑体" panose="02010609060101010101" pitchFamily="2" charset="-122"/>
              </a:rPr>
              <a:t>Hadoop</a:t>
            </a:r>
            <a:r>
              <a:rPr lang="zh-CN" altLang="en-US" sz="3000" b="0" kern="1000" dirty="0">
                <a:ea typeface="黑体" panose="02010609060101010101" pitchFamily="2" charset="-122"/>
              </a:rPr>
              <a:t>使用</a:t>
            </a:r>
            <a:r>
              <a:rPr lang="en-US" altLang="zh-CN" sz="3000" b="0" kern="1000" dirty="0">
                <a:ea typeface="黑体" panose="02010609060101010101" pitchFamily="2" charset="-122"/>
              </a:rPr>
              <a:t>SSH</a:t>
            </a:r>
            <a:r>
              <a:rPr lang="zh-CN" altLang="en-US" sz="3000" b="0" kern="1000" dirty="0">
                <a:ea typeface="黑体" panose="02010609060101010101" pitchFamily="2" charset="-122"/>
              </a:rPr>
              <a:t>保证在远程管理</a:t>
            </a:r>
            <a:r>
              <a:rPr lang="en-US" altLang="zh-CN" sz="3000" b="0" kern="1000" dirty="0">
                <a:ea typeface="黑体" panose="02010609060101010101" pitchFamily="2" charset="-122"/>
              </a:rPr>
              <a:t>Hadoop</a:t>
            </a:r>
            <a:r>
              <a:rPr lang="zh-CN" altLang="en-US" sz="3000" b="0" kern="1000" dirty="0">
                <a:ea typeface="黑体" panose="02010609060101010101" pitchFamily="2" charset="-122"/>
              </a:rPr>
              <a:t>节点和节点间用户共享访问时的安全性。</a:t>
            </a:r>
          </a:p>
          <a:p>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4E6A994E-2E87-48FF-9733-650E2DA3784D}"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dirty="0" err="1" smtClean="0"/>
              <a:t>Hadoop</a:t>
            </a:r>
            <a:endParaRPr lang="zh-CN" altLang="en-US" dirty="0"/>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 </a:t>
            </a:r>
            <a:r>
              <a:rPr lang="zh-CN" altLang="en-US" dirty="0" smtClean="0"/>
              <a:t>原理</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客户端向服务器端发出连接请求</a:t>
            </a:r>
          </a:p>
          <a:p>
            <a:r>
              <a:rPr lang="zh-CN" altLang="en-US" sz="2800" dirty="0" smtClean="0"/>
              <a:t>服务器端向客户端发出自己的公钥</a:t>
            </a:r>
          </a:p>
          <a:p>
            <a:r>
              <a:rPr lang="zh-CN" altLang="en-US" sz="2800" dirty="0" smtClean="0"/>
              <a:t>客户端使用服务器端的公钥加密通讯密钥然后发给服务器端</a:t>
            </a:r>
          </a:p>
          <a:p>
            <a:r>
              <a:rPr lang="zh-CN" altLang="en-US" sz="2800" dirty="0" smtClean="0"/>
              <a:t>如果通讯过程被截获，由于窃听者即使获知公钥和经过公钥加密的内容，但不拥有私 钥依然无法解密（</a:t>
            </a:r>
            <a:r>
              <a:rPr lang="en-US" altLang="zh-CN" sz="2800" dirty="0" smtClean="0"/>
              <a:t>RSA</a:t>
            </a:r>
            <a:r>
              <a:rPr lang="zh-CN" altLang="en-US" sz="2800" dirty="0" smtClean="0"/>
              <a:t>算法）</a:t>
            </a:r>
          </a:p>
          <a:p>
            <a:r>
              <a:rPr lang="zh-CN" altLang="en-US" sz="2800" dirty="0" smtClean="0"/>
              <a:t>服务器端接收到密文后，用私钥解密，获知通讯密钥</a:t>
            </a:r>
          </a:p>
          <a:p>
            <a:r>
              <a:rPr lang="en-US" altLang="zh-CN" sz="2800" dirty="0" smtClean="0"/>
              <a:t>ssh-keygen </a:t>
            </a:r>
            <a:r>
              <a:rPr lang="zh-CN" altLang="en-US" sz="2800" dirty="0" smtClean="0"/>
              <a:t>命令给服务器端产生公私钥密钥对，</a:t>
            </a:r>
            <a:r>
              <a:rPr lang="en-US" altLang="zh-CN" sz="2800" dirty="0" smtClean="0"/>
              <a:t>cp</a:t>
            </a:r>
            <a:r>
              <a:rPr lang="zh-CN" altLang="en-US" sz="2800" dirty="0" smtClean="0"/>
              <a:t>命令将服务器端公钥复制到客户端</a:t>
            </a:r>
          </a:p>
          <a:p>
            <a:r>
              <a:rPr lang="zh-CN" altLang="en-US" sz="2800" dirty="0" smtClean="0"/>
              <a:t>（注意在伪分布模式下服务器端和客户端是同一台机器），因此客户端本身就拥有了 服务器端公钥，可以直接进行免密码接入</a:t>
            </a:r>
            <a:endParaRPr lang="zh-CN" altLang="en-US" sz="2800"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BC702080-CE6F-4EC5-85B0-94C215A98AA6}"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p:nvPr/>
        </p:nvSpPr>
        <p:spPr>
          <a:xfrm>
            <a:off x="1158562" y="369651"/>
            <a:ext cx="9874873" cy="5155659"/>
          </a:xfrm>
          <a:prstGeom prst="rect">
            <a:avLst/>
          </a:prstGeom>
          <a:blipFill>
            <a:blip r:embed="rId2" cstate="print"/>
            <a:stretch>
              <a:fillRect/>
            </a:stretch>
          </a:blipFill>
        </p:spPr>
        <p:txBody>
          <a:bodyPr wrap="square" lIns="0" tIns="0" rIns="0" bIns="0" rtlCol="0"/>
          <a:lstStyle/>
          <a:p>
            <a:endParaRPr/>
          </a:p>
        </p:txBody>
      </p:sp>
      <p:sp>
        <p:nvSpPr>
          <p:cNvPr id="5" name="日期占位符 4"/>
          <p:cNvSpPr>
            <a:spLocks noGrp="1"/>
          </p:cNvSpPr>
          <p:nvPr>
            <p:ph type="dt" sz="half" idx="10"/>
          </p:nvPr>
        </p:nvSpPr>
        <p:spPr>
          <a:xfrm>
            <a:off x="0" y="6356350"/>
            <a:ext cx="2743200" cy="365125"/>
          </a:xfrm>
          <a:prstGeom prst="rect">
            <a:avLst/>
          </a:prstGeom>
        </p:spPr>
        <p:txBody>
          <a:bodyPr/>
          <a:lstStyle/>
          <a:p>
            <a:fld id="{9E57FA97-674A-420F-8E8D-6D3F8030F114}" type="datetime1">
              <a:rPr lang="zh-CN" altLang="en-US" smtClean="0"/>
              <a:t>2019/7/22 Monday</a:t>
            </a:fld>
            <a:endParaRPr lang="zh-CN" altLang="en-US"/>
          </a:p>
        </p:txBody>
      </p:sp>
      <p:sp>
        <p:nvSpPr>
          <p:cNvPr id="6" name="页脚占位符 5"/>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7" name="灯片编号占位符 6"/>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集群方式下免密码</a:t>
            </a:r>
            <a:r>
              <a:rPr lang="en-US" altLang="zh-CN" dirty="0" smtClean="0"/>
              <a:t>SSH</a:t>
            </a:r>
            <a:r>
              <a:rPr lang="zh-CN" altLang="en-US" dirty="0" smtClean="0"/>
              <a:t>访问配置</a:t>
            </a:r>
            <a:endParaRPr lang="zh-CN" altLang="en-US" dirty="0"/>
          </a:p>
        </p:txBody>
      </p:sp>
      <p:sp>
        <p:nvSpPr>
          <p:cNvPr id="3" name="内容占位符 2"/>
          <p:cNvSpPr>
            <a:spLocks noGrp="1"/>
          </p:cNvSpPr>
          <p:nvPr>
            <p:ph idx="1"/>
          </p:nvPr>
        </p:nvSpPr>
        <p:spPr/>
        <p:txBody>
          <a:bodyPr>
            <a:normAutofit/>
          </a:bodyPr>
          <a:lstStyle/>
          <a:p>
            <a:r>
              <a:rPr lang="zh-CN" altLang="en-US" dirty="0" smtClean="0"/>
              <a:t>在真实集群分布模式下更需要这个设置过程，为了实现节点间相互的免密码</a:t>
            </a:r>
            <a:r>
              <a:rPr lang="en-US" altLang="zh-CN" dirty="0" smtClean="0"/>
              <a:t>SSH</a:t>
            </a:r>
            <a:r>
              <a:rPr lang="zh-CN" altLang="en-US" dirty="0" smtClean="0"/>
              <a:t>访问，需要进行相应的配置。</a:t>
            </a:r>
            <a:endParaRPr lang="en-US" altLang="zh-CN" dirty="0" smtClean="0"/>
          </a:p>
          <a:p>
            <a:r>
              <a:rPr lang="zh-CN" altLang="en-US" dirty="0" smtClean="0"/>
              <a:t>方式：</a:t>
            </a:r>
            <a:endParaRPr lang="en-US" altLang="zh-CN" dirty="0" smtClean="0"/>
          </a:p>
          <a:p>
            <a:pPr lvl="1"/>
            <a:r>
              <a:rPr lang="zh-CN" altLang="en-US" dirty="0" smtClean="0"/>
              <a:t>用</a:t>
            </a:r>
            <a:r>
              <a:rPr lang="en-US" altLang="zh-CN" dirty="0" smtClean="0"/>
              <a:t>public key</a:t>
            </a:r>
            <a:r>
              <a:rPr lang="zh-CN" altLang="en-US" dirty="0" smtClean="0"/>
              <a:t>生成认证文件，复制到目标机器的</a:t>
            </a:r>
            <a:r>
              <a:rPr lang="en-US" altLang="zh-CN" dirty="0" smtClean="0"/>
              <a:t>.ssh</a:t>
            </a:r>
            <a:r>
              <a:rPr lang="zh-CN" altLang="en-US" dirty="0" smtClean="0"/>
              <a:t>目录中。</a:t>
            </a:r>
            <a:endParaRPr lang="en-US" altLang="zh-CN" dirty="0" smtClean="0"/>
          </a:p>
          <a:p>
            <a:pPr lvl="1"/>
            <a:r>
              <a:rPr lang="zh-CN" altLang="en-US" dirty="0" smtClean="0"/>
              <a:t>实现免密码的登录连接。</a:t>
            </a:r>
            <a:endParaRPr lang="en-US" altLang="zh-CN" dirty="0" smtClean="0"/>
          </a:p>
          <a:p>
            <a:r>
              <a:rPr lang="zh-CN" altLang="en-US" dirty="0" smtClean="0"/>
              <a:t>过程如下： </a:t>
            </a:r>
            <a:r>
              <a:rPr lang="en-US" altLang="zh-CN" dirty="0" smtClean="0"/>
              <a:t>chmod 0600 </a:t>
            </a:r>
            <a:r>
              <a:rPr lang="zh-CN" altLang="en-US" dirty="0" smtClean="0"/>
              <a:t>认证文件</a:t>
            </a:r>
            <a:endParaRPr lang="en-US" altLang="zh-CN" dirty="0" smtClean="0"/>
          </a:p>
          <a:p>
            <a:pPr lvl="1"/>
            <a:r>
              <a:rPr lang="zh-CN" altLang="en-US" dirty="0" smtClean="0"/>
              <a:t>执行命令产生公钥和私钥</a:t>
            </a:r>
            <a:endParaRPr lang="en-US" altLang="zh-CN" dirty="0" smtClean="0"/>
          </a:p>
          <a:p>
            <a:pPr lvl="2"/>
            <a:r>
              <a:rPr lang="en-US" altLang="zh-CN" sz="1800" dirty="0" smtClean="0"/>
              <a:t>ssh-keygen -t rsa </a:t>
            </a:r>
          </a:p>
          <a:p>
            <a:pPr lvl="2"/>
            <a:r>
              <a:rPr lang="zh-CN" altLang="en-US" sz="1800" dirty="0" smtClean="0"/>
              <a:t>敲回车</a:t>
            </a:r>
            <a:r>
              <a:rPr lang="en-US" altLang="zh-CN" sz="1800" dirty="0" smtClean="0"/>
              <a:t>,</a:t>
            </a:r>
            <a:r>
              <a:rPr lang="zh-CN" altLang="en-US" sz="1800" dirty="0" smtClean="0"/>
              <a:t>然后将在</a:t>
            </a:r>
            <a:r>
              <a:rPr lang="en-US" altLang="zh-CN" sz="1800" dirty="0" smtClean="0"/>
              <a:t>~/.ssh</a:t>
            </a:r>
            <a:r>
              <a:rPr lang="zh-CN" altLang="en-US" sz="1800" dirty="0" smtClean="0"/>
              <a:t>目录下生成</a:t>
            </a:r>
            <a:r>
              <a:rPr lang="en-US" altLang="zh-CN" sz="1800" dirty="0" err="1" smtClean="0"/>
              <a:t>id_rsa</a:t>
            </a:r>
            <a:r>
              <a:rPr lang="en-US" altLang="zh-CN" sz="1800" dirty="0" smtClean="0"/>
              <a:t>  </a:t>
            </a:r>
            <a:r>
              <a:rPr lang="zh-CN" altLang="en-US" sz="1800" dirty="0" smtClean="0"/>
              <a:t>私钥和 </a:t>
            </a:r>
            <a:r>
              <a:rPr lang="en-US" altLang="zh-CN" sz="1800" dirty="0" smtClean="0"/>
              <a:t>id_rsa.pub </a:t>
            </a:r>
            <a:r>
              <a:rPr lang="zh-CN" altLang="en-US" sz="1800" dirty="0" smtClean="0"/>
              <a:t>公钥文件</a:t>
            </a:r>
          </a:p>
          <a:p>
            <a:pPr lvl="1"/>
            <a:r>
              <a:rPr lang="zh-CN" altLang="en-US" dirty="0" smtClean="0"/>
              <a:t>将该文件复制为名为</a:t>
            </a:r>
            <a:r>
              <a:rPr lang="en-US" altLang="zh-CN" dirty="0" err="1" smtClean="0"/>
              <a:t>authorized_keys</a:t>
            </a:r>
            <a:r>
              <a:rPr lang="zh-CN" altLang="en-US" dirty="0" smtClean="0"/>
              <a:t>的文件</a:t>
            </a:r>
          </a:p>
          <a:p>
            <a:pPr lvl="2"/>
            <a:r>
              <a:rPr lang="en-US" altLang="zh-CN" sz="1800" dirty="0" smtClean="0"/>
              <a:t>cat ~/.ssh/id_rsa.pub &gt;&gt; ~/.ssh/</a:t>
            </a:r>
            <a:r>
              <a:rPr lang="en-US" altLang="zh-CN" sz="1800" dirty="0" err="1" smtClean="0"/>
              <a:t>authorized_keys</a:t>
            </a:r>
            <a:endParaRPr lang="en-US" altLang="zh-CN" sz="1800" dirty="0" smtClean="0"/>
          </a:p>
          <a:p>
            <a:pPr lvl="1"/>
            <a:r>
              <a:rPr lang="zh-CN" altLang="en-US" dirty="0" smtClean="0"/>
              <a:t>将</a:t>
            </a:r>
            <a:r>
              <a:rPr lang="en-US" altLang="zh-CN" dirty="0" smtClean="0"/>
              <a:t>authorized_keys</a:t>
            </a:r>
            <a:r>
              <a:rPr lang="zh-CN" altLang="en-US" dirty="0" smtClean="0"/>
              <a:t>文件复制到所有节点上</a:t>
            </a:r>
          </a:p>
          <a:p>
            <a:pPr lvl="1"/>
            <a:r>
              <a:rPr lang="en-US" altLang="zh-CN" dirty="0" err="1" smtClean="0"/>
              <a:t>scp</a:t>
            </a:r>
            <a:r>
              <a:rPr lang="en-US" altLang="zh-CN" dirty="0" smtClean="0"/>
              <a:t> </a:t>
            </a:r>
            <a:r>
              <a:rPr lang="en-US" altLang="zh-CN" dirty="0" err="1" smtClean="0"/>
              <a:t>authorized_keys</a:t>
            </a:r>
            <a:r>
              <a:rPr lang="en-US" altLang="zh-CN" dirty="0" smtClean="0"/>
              <a:t>    [</a:t>
            </a:r>
            <a:r>
              <a:rPr lang="zh-CN" altLang="en-US" dirty="0" smtClean="0"/>
              <a:t>从节点用户</a:t>
            </a:r>
            <a:r>
              <a:rPr lang="en-US" altLang="zh-CN" dirty="0" smtClean="0"/>
              <a:t>@][</a:t>
            </a:r>
            <a:r>
              <a:rPr lang="zh-CN" altLang="en-US" dirty="0" smtClean="0"/>
              <a:t>从节点主机名或</a:t>
            </a:r>
            <a:r>
              <a:rPr lang="en-US" altLang="zh-CN" dirty="0" smtClean="0"/>
              <a:t>IP]:~/.ssh</a:t>
            </a:r>
          </a:p>
        </p:txBody>
      </p:sp>
      <p:sp>
        <p:nvSpPr>
          <p:cNvPr id="4" name="日期占位符 3"/>
          <p:cNvSpPr>
            <a:spLocks noGrp="1"/>
          </p:cNvSpPr>
          <p:nvPr>
            <p:ph type="dt" sz="half" idx="10"/>
          </p:nvPr>
        </p:nvSpPr>
        <p:spPr>
          <a:xfrm>
            <a:off x="0" y="6356350"/>
            <a:ext cx="2743200" cy="365125"/>
          </a:xfrm>
          <a:prstGeom prst="rect">
            <a:avLst/>
          </a:prstGeom>
        </p:spPr>
        <p:txBody>
          <a:bodyPr/>
          <a:lstStyle/>
          <a:p>
            <a:fld id="{48182588-BF40-4B84-B474-17E499A00EB3}"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集群中配置多台计算机之间</a:t>
            </a:r>
            <a:r>
              <a:rPr lang="en-US" altLang="zh-CN" sz="4000" dirty="0" smtClean="0"/>
              <a:t>ssh</a:t>
            </a:r>
            <a:r>
              <a:rPr lang="zh-CN" altLang="en-US" sz="4000" dirty="0" smtClean="0"/>
              <a:t>无密码登录</a:t>
            </a:r>
            <a:endParaRPr lang="zh-CN" altLang="en-US" sz="4000" dirty="0"/>
          </a:p>
        </p:txBody>
      </p:sp>
      <p:sp>
        <p:nvSpPr>
          <p:cNvPr id="3" name="内容占位符 2"/>
          <p:cNvSpPr>
            <a:spLocks noGrp="1"/>
          </p:cNvSpPr>
          <p:nvPr>
            <p:ph idx="1"/>
          </p:nvPr>
        </p:nvSpPr>
        <p:spPr/>
        <p:txBody>
          <a:bodyPr/>
          <a:lstStyle/>
          <a:p>
            <a:r>
              <a:rPr lang="zh-CN" altLang="en-US" dirty="0" smtClean="0"/>
              <a:t>每台机器均将生成的公钥加入 </a:t>
            </a:r>
            <a:r>
              <a:rPr lang="en-US" altLang="zh-CN" dirty="0" smtClean="0"/>
              <a:t>authorized_keys </a:t>
            </a:r>
            <a:r>
              <a:rPr lang="zh-CN" altLang="en-US" dirty="0" smtClean="0"/>
              <a:t>文件中</a:t>
            </a:r>
            <a:endParaRPr lang="en-US" altLang="zh-CN" dirty="0" smtClean="0"/>
          </a:p>
          <a:p>
            <a:r>
              <a:rPr lang="zh-CN" altLang="en-US" dirty="0" smtClean="0"/>
              <a:t>即：</a:t>
            </a:r>
            <a:endParaRPr lang="en-US" altLang="zh-CN" dirty="0" smtClean="0"/>
          </a:p>
          <a:p>
            <a:pPr lvl="1"/>
            <a:r>
              <a:rPr lang="zh-CN" altLang="en-US" spc="-5" dirty="0">
                <a:latin typeface="微软雅黑" panose="020B0503020204020204" pitchFamily="34" charset="-122"/>
                <a:cs typeface="微软雅黑" panose="020B0503020204020204" pitchFamily="34" charset="-122"/>
              </a:rPr>
              <a:t>把各个节点的</a:t>
            </a:r>
            <a:r>
              <a:rPr lang="en-US" altLang="zh-CN" spc="-10" dirty="0">
                <a:latin typeface="微软雅黑" panose="020B0503020204020204" pitchFamily="34" charset="-122"/>
                <a:cs typeface="微软雅黑" panose="020B0503020204020204" pitchFamily="34" charset="-122"/>
              </a:rPr>
              <a:t>authorized_keys</a:t>
            </a:r>
            <a:r>
              <a:rPr lang="zh-CN" altLang="en-US" spc="-5" dirty="0">
                <a:latin typeface="微软雅黑" panose="020B0503020204020204" pitchFamily="34" charset="-122"/>
                <a:cs typeface="微软雅黑" panose="020B0503020204020204" pitchFamily="34" charset="-122"/>
              </a:rPr>
              <a:t>的内</a:t>
            </a:r>
            <a:r>
              <a:rPr lang="zh-CN" altLang="en-US" dirty="0">
                <a:latin typeface="微软雅黑" panose="020B0503020204020204" pitchFamily="34" charset="-122"/>
                <a:cs typeface="微软雅黑" panose="020B0503020204020204" pitchFamily="34" charset="-122"/>
              </a:rPr>
              <a:t>容</a:t>
            </a:r>
            <a:r>
              <a:rPr lang="zh-CN" altLang="en-US" spc="-5" dirty="0">
                <a:latin typeface="微软雅黑" panose="020B0503020204020204" pitchFamily="34" charset="-122"/>
                <a:cs typeface="微软雅黑" panose="020B0503020204020204" pitchFamily="34" charset="-122"/>
              </a:rPr>
              <a:t>互相</a:t>
            </a:r>
            <a:r>
              <a:rPr lang="zh-CN" altLang="en-US" dirty="0">
                <a:latin typeface="微软雅黑" panose="020B0503020204020204" pitchFamily="34" charset="-122"/>
                <a:cs typeface="微软雅黑" panose="020B0503020204020204" pitchFamily="34" charset="-122"/>
              </a:rPr>
              <a:t>拷</a:t>
            </a:r>
            <a:r>
              <a:rPr lang="zh-CN" altLang="en-US" spc="-5" dirty="0">
                <a:latin typeface="微软雅黑" panose="020B0503020204020204" pitchFamily="34" charset="-122"/>
                <a:cs typeface="微软雅黑" panose="020B0503020204020204" pitchFamily="34" charset="-122"/>
              </a:rPr>
              <a:t>贝加</a:t>
            </a:r>
            <a:r>
              <a:rPr lang="zh-CN" altLang="en-US" dirty="0">
                <a:latin typeface="微软雅黑" panose="020B0503020204020204" pitchFamily="34" charset="-122"/>
                <a:cs typeface="微软雅黑" panose="020B0503020204020204" pitchFamily="34" charset="-122"/>
              </a:rPr>
              <a:t>入</a:t>
            </a:r>
            <a:r>
              <a:rPr lang="zh-CN" altLang="en-US" spc="-5" dirty="0">
                <a:latin typeface="微软雅黑" panose="020B0503020204020204" pitchFamily="34" charset="-122"/>
                <a:cs typeface="微软雅黑" panose="020B0503020204020204" pitchFamily="34" charset="-122"/>
              </a:rPr>
              <a:t>到对</a:t>
            </a:r>
            <a:r>
              <a:rPr lang="zh-CN" altLang="en-US" dirty="0">
                <a:latin typeface="微软雅黑" panose="020B0503020204020204" pitchFamily="34" charset="-122"/>
                <a:cs typeface="微软雅黑" panose="020B0503020204020204" pitchFamily="34" charset="-122"/>
              </a:rPr>
              <a:t>方</a:t>
            </a:r>
            <a:r>
              <a:rPr lang="zh-CN" altLang="en-US" spc="-5" dirty="0">
                <a:latin typeface="微软雅黑" panose="020B0503020204020204" pitchFamily="34" charset="-122"/>
                <a:cs typeface="微软雅黑" panose="020B0503020204020204" pitchFamily="34" charset="-122"/>
              </a:rPr>
              <a:t>的此</a:t>
            </a:r>
            <a:r>
              <a:rPr lang="zh-CN" altLang="en-US" dirty="0">
                <a:latin typeface="微软雅黑" panose="020B0503020204020204" pitchFamily="34" charset="-122"/>
                <a:cs typeface="微软雅黑" panose="020B0503020204020204" pitchFamily="34" charset="-122"/>
              </a:rPr>
              <a:t>文</a:t>
            </a:r>
            <a:r>
              <a:rPr lang="zh-CN" altLang="en-US" spc="-5" dirty="0">
                <a:latin typeface="微软雅黑" panose="020B0503020204020204" pitchFamily="34" charset="-122"/>
                <a:cs typeface="微软雅黑" panose="020B0503020204020204" pitchFamily="34" charset="-122"/>
              </a:rPr>
              <a:t>件中</a:t>
            </a:r>
            <a:r>
              <a:rPr lang="zh-CN" altLang="en-US" dirty="0">
                <a:latin typeface="微软雅黑" panose="020B0503020204020204" pitchFamily="34" charset="-122"/>
                <a:cs typeface="微软雅黑" panose="020B0503020204020204" pitchFamily="34" charset="-122"/>
              </a:rPr>
              <a:t>，</a:t>
            </a:r>
            <a:r>
              <a:rPr lang="zh-CN" altLang="en-US" spc="-5" dirty="0">
                <a:latin typeface="微软雅黑" panose="020B0503020204020204" pitchFamily="34" charset="-122"/>
                <a:cs typeface="微软雅黑" panose="020B0503020204020204" pitchFamily="34" charset="-122"/>
              </a:rPr>
              <a:t>然后</a:t>
            </a:r>
            <a:r>
              <a:rPr lang="zh-CN" altLang="en-US" dirty="0">
                <a:latin typeface="微软雅黑" panose="020B0503020204020204" pitchFamily="34" charset="-122"/>
                <a:cs typeface="微软雅黑" panose="020B0503020204020204" pitchFamily="34" charset="-122"/>
              </a:rPr>
              <a:t>就</a:t>
            </a:r>
            <a:r>
              <a:rPr lang="zh-CN" altLang="en-US" spc="-5" dirty="0">
                <a:latin typeface="微软雅黑" panose="020B0503020204020204" pitchFamily="34" charset="-122"/>
                <a:cs typeface="微软雅黑" panose="020B0503020204020204" pitchFamily="34" charset="-122"/>
              </a:rPr>
              <a:t>可</a:t>
            </a:r>
            <a:r>
              <a:rPr lang="zh-CN" altLang="en-US" spc="-5" dirty="0" smtClean="0">
                <a:latin typeface="微软雅黑" panose="020B0503020204020204" pitchFamily="34" charset="-122"/>
                <a:cs typeface="微软雅黑" panose="020B0503020204020204" pitchFamily="34" charset="-122"/>
              </a:rPr>
              <a:t>以免密码</a:t>
            </a:r>
            <a:r>
              <a:rPr lang="zh-CN" altLang="en-US" spc="-5" dirty="0">
                <a:latin typeface="微软雅黑" panose="020B0503020204020204" pitchFamily="34" charset="-122"/>
                <a:cs typeface="微软雅黑" panose="020B0503020204020204" pitchFamily="34" charset="-122"/>
              </a:rPr>
              <a:t>彼此</a:t>
            </a:r>
            <a:r>
              <a:rPr lang="en-US" altLang="zh-CN" dirty="0" smtClean="0">
                <a:latin typeface="微软雅黑" panose="020B0503020204020204" pitchFamily="34" charset="-122"/>
                <a:cs typeface="微软雅黑" panose="020B0503020204020204" pitchFamily="34" charset="-122"/>
              </a:rPr>
              <a:t>ss</a:t>
            </a:r>
            <a:r>
              <a:rPr lang="en-US" altLang="zh-CN" spc="-5" dirty="0" smtClean="0">
                <a:latin typeface="微软雅黑" panose="020B0503020204020204" pitchFamily="34" charset="-122"/>
                <a:cs typeface="微软雅黑" panose="020B0503020204020204" pitchFamily="34" charset="-122"/>
              </a:rPr>
              <a:t>h</a:t>
            </a:r>
            <a:r>
              <a:rPr lang="zh-CN" altLang="en-US" spc="-5" dirty="0" smtClean="0">
                <a:latin typeface="微软雅黑" panose="020B0503020204020204" pitchFamily="34" charset="-122"/>
                <a:cs typeface="微软雅黑" panose="020B0503020204020204" pitchFamily="34" charset="-122"/>
              </a:rPr>
              <a:t>登录。</a:t>
            </a:r>
            <a:endParaRPr lang="zh-CN" altLang="en-US" dirty="0">
              <a:latin typeface="微软雅黑" panose="020B0503020204020204" pitchFamily="34" charset="-122"/>
              <a:cs typeface="微软雅黑" panose="020B0503020204020204" pitchFamily="34" charset="-122"/>
            </a:endParaRPr>
          </a:p>
          <a:p>
            <a:pPr lvl="1"/>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6951414C-C62D-473C-A5B8-50D6CE7757AC}"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压缩和解压缩</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常见的压缩文件格式：</a:t>
            </a:r>
            <a:endParaRPr lang="en-US" altLang="zh-CN" dirty="0" smtClean="0"/>
          </a:p>
          <a:p>
            <a:pPr lvl="1"/>
            <a:r>
              <a:rPr lang="zh-CN" altLang="en-US" dirty="0" smtClean="0"/>
              <a:t>*</a:t>
            </a:r>
            <a:r>
              <a:rPr lang="en-US" altLang="zh-CN" dirty="0" smtClean="0"/>
              <a:t>.Z         compress</a:t>
            </a:r>
            <a:r>
              <a:rPr lang="zh-CN" altLang="en-US" dirty="0" smtClean="0"/>
              <a:t>格式的压缩文件   </a:t>
            </a:r>
          </a:p>
          <a:p>
            <a:pPr lvl="1"/>
            <a:r>
              <a:rPr lang="zh-CN" altLang="en-US" dirty="0" smtClean="0"/>
              <a:t>*</a:t>
            </a:r>
            <a:r>
              <a:rPr lang="en-US" altLang="zh-CN" dirty="0" smtClean="0"/>
              <a:t>.bz2       bzip2</a:t>
            </a:r>
            <a:r>
              <a:rPr lang="zh-CN" altLang="en-US" dirty="0" smtClean="0"/>
              <a:t>格式的压缩文件   </a:t>
            </a:r>
          </a:p>
          <a:p>
            <a:pPr lvl="1"/>
            <a:r>
              <a:rPr lang="zh-CN" altLang="en-US" dirty="0" smtClean="0"/>
              <a:t>*</a:t>
            </a:r>
            <a:r>
              <a:rPr lang="en-US" altLang="zh-CN" dirty="0" smtClean="0"/>
              <a:t>.</a:t>
            </a:r>
            <a:r>
              <a:rPr lang="en-US" altLang="zh-CN" dirty="0" err="1" smtClean="0"/>
              <a:t>gz</a:t>
            </a:r>
            <a:r>
              <a:rPr lang="en-US" altLang="zh-CN" dirty="0" smtClean="0"/>
              <a:t>        </a:t>
            </a:r>
            <a:r>
              <a:rPr lang="en-US" altLang="zh-CN" dirty="0" err="1" smtClean="0"/>
              <a:t>gzip</a:t>
            </a:r>
            <a:r>
              <a:rPr lang="zh-CN" altLang="en-US" dirty="0" smtClean="0"/>
              <a:t>格式的压缩文件   </a:t>
            </a:r>
          </a:p>
          <a:p>
            <a:pPr lvl="1"/>
            <a:r>
              <a:rPr lang="zh-CN" altLang="en-US" dirty="0" smtClean="0"/>
              <a:t>*</a:t>
            </a:r>
            <a:r>
              <a:rPr lang="en-US" altLang="zh-CN" dirty="0" smtClean="0"/>
              <a:t>.tar       </a:t>
            </a:r>
            <a:r>
              <a:rPr lang="en-US" altLang="zh-CN" dirty="0" err="1" smtClean="0"/>
              <a:t>tar</a:t>
            </a:r>
            <a:r>
              <a:rPr lang="zh-CN" altLang="en-US" dirty="0" smtClean="0"/>
              <a:t>程式打包的文件，并没有进行压缩   </a:t>
            </a:r>
          </a:p>
          <a:p>
            <a:pPr lvl="1"/>
            <a:r>
              <a:rPr lang="zh-CN" altLang="en-US" dirty="0" smtClean="0"/>
              <a:t>*</a:t>
            </a:r>
            <a:r>
              <a:rPr lang="en-US" altLang="zh-CN" dirty="0" smtClean="0"/>
              <a:t>.tar.gz    tar</a:t>
            </a:r>
            <a:r>
              <a:rPr lang="zh-CN" altLang="en-US" dirty="0" smtClean="0"/>
              <a:t>程式打包的文件，并使用 </a:t>
            </a:r>
            <a:r>
              <a:rPr lang="en-US" altLang="zh-CN" dirty="0" err="1" smtClean="0"/>
              <a:t>gzip</a:t>
            </a:r>
            <a:r>
              <a:rPr lang="zh-CN" altLang="en-US" dirty="0" smtClean="0"/>
              <a:t>格式压缩的文件 </a:t>
            </a:r>
            <a:endParaRPr lang="en-US" altLang="zh-CN" dirty="0" smtClean="0"/>
          </a:p>
          <a:p>
            <a:r>
              <a:rPr lang="en-US" altLang="zh-CN" dirty="0"/>
              <a:t>Linux</a:t>
            </a:r>
            <a:r>
              <a:rPr lang="zh-CN" altLang="en-US" dirty="0"/>
              <a:t>下*</a:t>
            </a:r>
            <a:r>
              <a:rPr lang="en-US" altLang="zh-CN" dirty="0"/>
              <a:t>.tar.gz</a:t>
            </a:r>
            <a:r>
              <a:rPr lang="zh-CN" altLang="en-US" dirty="0" smtClean="0"/>
              <a:t>文件命令</a:t>
            </a:r>
            <a:endParaRPr lang="en-US" altLang="zh-CN" dirty="0" smtClean="0"/>
          </a:p>
          <a:p>
            <a:pPr lvl="1"/>
            <a:r>
              <a:rPr lang="en-US" altLang="zh-CN" dirty="0" smtClean="0"/>
              <a:t>tar   -</a:t>
            </a:r>
            <a:r>
              <a:rPr lang="en-US" altLang="zh-CN" dirty="0" err="1" smtClean="0"/>
              <a:t>zxvf</a:t>
            </a:r>
            <a:r>
              <a:rPr lang="en-US" altLang="zh-CN" dirty="0" smtClean="0"/>
              <a:t>   /home/</a:t>
            </a:r>
            <a:r>
              <a:rPr lang="en-US" altLang="zh-CN" dirty="0" err="1" smtClean="0"/>
              <a:t>icss</a:t>
            </a:r>
            <a:r>
              <a:rPr lang="en-US" altLang="zh-CN" dirty="0" smtClean="0"/>
              <a:t>/123.tar.gz     </a:t>
            </a:r>
            <a:r>
              <a:rPr lang="zh-CN" altLang="en-US" dirty="0" smtClean="0"/>
              <a:t>在当前目录以</a:t>
            </a:r>
            <a:r>
              <a:rPr lang="en-US" altLang="zh-CN" dirty="0" err="1" smtClean="0"/>
              <a:t>gzip</a:t>
            </a:r>
            <a:r>
              <a:rPr lang="zh-CN" altLang="en-US" dirty="0" smtClean="0"/>
              <a:t>解压</a:t>
            </a:r>
            <a:r>
              <a:rPr lang="en-US" altLang="zh-CN" dirty="0" smtClean="0"/>
              <a:t>123.tar.gz</a:t>
            </a:r>
            <a:r>
              <a:rPr lang="zh-CN" altLang="en-US" dirty="0" smtClean="0"/>
              <a:t>文件</a:t>
            </a:r>
            <a:endParaRPr lang="en-US" altLang="zh-CN" dirty="0" smtClean="0"/>
          </a:p>
          <a:p>
            <a:r>
              <a:rPr lang="zh-CN" altLang="en-US" dirty="0" smtClean="0"/>
              <a:t>总结：</a:t>
            </a:r>
            <a:endParaRPr lang="en-US" altLang="zh-CN" dirty="0" smtClean="0"/>
          </a:p>
          <a:p>
            <a:pPr lvl="1"/>
            <a:r>
              <a:rPr lang="en-US" altLang="zh-CN" dirty="0" smtClean="0"/>
              <a:t>*.tar </a:t>
            </a:r>
            <a:r>
              <a:rPr lang="zh-CN" altLang="en-US" dirty="0" smtClean="0"/>
              <a:t>用 </a:t>
            </a:r>
            <a:r>
              <a:rPr lang="en-US" altLang="zh-CN" dirty="0" smtClean="0"/>
              <a:t>tar –</a:t>
            </a:r>
            <a:r>
              <a:rPr lang="en-US" altLang="zh-CN" dirty="0" err="1" smtClean="0"/>
              <a:t>xvf</a:t>
            </a:r>
            <a:r>
              <a:rPr lang="en-US" altLang="zh-CN" dirty="0" smtClean="0"/>
              <a:t> </a:t>
            </a:r>
            <a:r>
              <a:rPr lang="zh-CN" altLang="en-US" dirty="0" smtClean="0"/>
              <a:t>解压 </a:t>
            </a:r>
            <a:endParaRPr lang="en-US" altLang="zh-CN" dirty="0" smtClean="0"/>
          </a:p>
          <a:p>
            <a:pPr lvl="1"/>
            <a:r>
              <a:rPr lang="en-US" altLang="zh-CN" dirty="0" smtClean="0"/>
              <a:t>.tar.gz</a:t>
            </a:r>
            <a:r>
              <a:rPr lang="zh-CN" altLang="en-US" dirty="0" smtClean="0"/>
              <a:t>和*</a:t>
            </a:r>
            <a:r>
              <a:rPr lang="en-US" altLang="zh-CN" dirty="0" smtClean="0"/>
              <a:t>.</a:t>
            </a:r>
            <a:r>
              <a:rPr lang="en-US" altLang="zh-CN" dirty="0" err="1" smtClean="0"/>
              <a:t>tgz</a:t>
            </a:r>
            <a:r>
              <a:rPr lang="en-US" altLang="zh-CN" dirty="0" smtClean="0"/>
              <a:t> </a:t>
            </a:r>
            <a:r>
              <a:rPr lang="zh-CN" altLang="en-US" dirty="0" smtClean="0"/>
              <a:t>用 </a:t>
            </a:r>
            <a:r>
              <a:rPr lang="en-US" altLang="zh-CN" dirty="0" smtClean="0"/>
              <a:t>tar –</a:t>
            </a:r>
            <a:r>
              <a:rPr lang="en-US" altLang="zh-CN" dirty="0" err="1" smtClean="0"/>
              <a:t>xzf</a:t>
            </a:r>
            <a:r>
              <a:rPr lang="en-US" altLang="zh-CN" dirty="0" smtClean="0"/>
              <a:t> </a:t>
            </a:r>
            <a:r>
              <a:rPr lang="zh-CN" altLang="en-US" dirty="0" smtClean="0"/>
              <a:t>解压 </a:t>
            </a:r>
            <a:endParaRPr lang="en-US" altLang="zh-CN" dirty="0" smtClean="0"/>
          </a:p>
          <a:p>
            <a:pPr lvl="1"/>
            <a:r>
              <a:rPr lang="en-US" altLang="zh-CN" dirty="0" smtClean="0"/>
              <a:t>*.tar.bz2</a:t>
            </a:r>
            <a:r>
              <a:rPr lang="zh-CN" altLang="en-US" dirty="0" smtClean="0"/>
              <a:t>用</a:t>
            </a:r>
            <a:r>
              <a:rPr lang="en-US" altLang="zh-CN" dirty="0" smtClean="0"/>
              <a:t>tar –</a:t>
            </a:r>
            <a:r>
              <a:rPr lang="en-US" altLang="zh-CN" dirty="0" err="1" smtClean="0"/>
              <a:t>xjf</a:t>
            </a:r>
            <a:r>
              <a:rPr lang="en-US" altLang="zh-CN" dirty="0" smtClean="0"/>
              <a:t> </a:t>
            </a:r>
            <a:r>
              <a:rPr lang="zh-CN" altLang="en-US" dirty="0" smtClean="0"/>
              <a:t>解压 </a:t>
            </a:r>
            <a:endParaRPr lang="en-US" altLang="zh-CN" dirty="0" smtClean="0"/>
          </a:p>
          <a:p>
            <a:pPr lvl="1"/>
            <a:r>
              <a:rPr lang="en-US" altLang="zh-CN" dirty="0" smtClean="0"/>
              <a:t>*.</a:t>
            </a:r>
            <a:r>
              <a:rPr lang="en-US" altLang="zh-CN" dirty="0" err="1" smtClean="0"/>
              <a:t>tar.Z</a:t>
            </a:r>
            <a:r>
              <a:rPr lang="en-US" altLang="zh-CN" dirty="0" smtClean="0"/>
              <a:t> </a:t>
            </a:r>
            <a:r>
              <a:rPr lang="zh-CN" altLang="en-US" dirty="0" smtClean="0"/>
              <a:t>用</a:t>
            </a:r>
            <a:r>
              <a:rPr lang="en-US" altLang="zh-CN" dirty="0" smtClean="0"/>
              <a:t>tar –</a:t>
            </a:r>
            <a:r>
              <a:rPr lang="en-US" altLang="zh-CN" dirty="0" err="1" smtClean="0"/>
              <a:t>xZf</a:t>
            </a:r>
            <a:r>
              <a:rPr lang="en-US" altLang="zh-CN" dirty="0" smtClean="0"/>
              <a:t> </a:t>
            </a:r>
            <a:r>
              <a:rPr lang="zh-CN" altLang="en-US" dirty="0" smtClean="0"/>
              <a:t>解压 </a:t>
            </a:r>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BB6CD46F-692B-4A3D-9941-BBCAA03404DE}"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基本概念 </a:t>
            </a:r>
            <a:r>
              <a:rPr lang="en-US" altLang="zh-CN" dirty="0" smtClean="0"/>
              <a:t>– </a:t>
            </a:r>
            <a:r>
              <a:rPr lang="zh-CN" altLang="en-US" dirty="0" smtClean="0"/>
              <a:t>最小子集</a:t>
            </a:r>
            <a:endParaRPr lang="zh-CN" altLang="en-US" dirty="0"/>
          </a:p>
        </p:txBody>
      </p:sp>
      <p:sp>
        <p:nvSpPr>
          <p:cNvPr id="3" name="内容占位符 2"/>
          <p:cNvSpPr>
            <a:spLocks noGrp="1"/>
          </p:cNvSpPr>
          <p:nvPr>
            <p:ph idx="1"/>
          </p:nvPr>
        </p:nvSpPr>
        <p:spPr/>
        <p:txBody>
          <a:bodyPr/>
          <a:lstStyle/>
          <a:p>
            <a:r>
              <a:rPr lang="zh-CN" altLang="en-US" sz="3200" dirty="0" smtClean="0"/>
              <a:t>目录结构</a:t>
            </a:r>
            <a:endParaRPr lang="en-US" altLang="zh-CN" sz="3200" dirty="0" smtClean="0"/>
          </a:p>
          <a:p>
            <a:r>
              <a:rPr lang="zh-CN" altLang="en-US" sz="3200" dirty="0" smtClean="0"/>
              <a:t>目录</a:t>
            </a:r>
            <a:r>
              <a:rPr lang="en-US" altLang="zh-CN" sz="3200" dirty="0" smtClean="0"/>
              <a:t>&amp;</a:t>
            </a:r>
            <a:r>
              <a:rPr lang="zh-CN" altLang="en-US" sz="3200" dirty="0" smtClean="0"/>
              <a:t>文件操作命令</a:t>
            </a:r>
            <a:endParaRPr lang="en-US" altLang="zh-CN" sz="3200" dirty="0" smtClean="0"/>
          </a:p>
          <a:p>
            <a:r>
              <a:rPr lang="zh-CN" altLang="en-US" sz="3200" dirty="0" smtClean="0"/>
              <a:t>其他常用命令</a:t>
            </a:r>
            <a:endParaRPr lang="en-US" altLang="zh-CN" sz="3200" dirty="0" smtClean="0"/>
          </a:p>
          <a:p>
            <a:r>
              <a:rPr lang="zh-CN" altLang="en-US" sz="3200" dirty="0" smtClean="0"/>
              <a:t>其他常用操作</a:t>
            </a:r>
            <a:endParaRPr lang="en-US" altLang="zh-CN" sz="3200" dirty="0" smtClean="0"/>
          </a:p>
        </p:txBody>
      </p:sp>
      <p:sp>
        <p:nvSpPr>
          <p:cNvPr id="4" name="日期占位符 3"/>
          <p:cNvSpPr>
            <a:spLocks noGrp="1"/>
          </p:cNvSpPr>
          <p:nvPr>
            <p:ph type="dt" sz="half" idx="10"/>
          </p:nvPr>
        </p:nvSpPr>
        <p:spPr>
          <a:xfrm>
            <a:off x="0" y="6356350"/>
            <a:ext cx="2743200" cy="365125"/>
          </a:xfrm>
          <a:prstGeom prst="rect">
            <a:avLst/>
          </a:prstGeom>
        </p:spPr>
        <p:txBody>
          <a:bodyPr/>
          <a:lstStyle/>
          <a:p>
            <a:fld id="{CE8702EB-42DA-45D5-8662-F52B7BA2709E}"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目录结构 </a:t>
            </a:r>
            <a:r>
              <a:rPr lang="en-US" altLang="zh-CN" dirty="0" smtClean="0"/>
              <a:t>– </a:t>
            </a:r>
            <a:r>
              <a:rPr lang="zh-CN" altLang="en-US" dirty="0" smtClean="0"/>
              <a:t>备注</a:t>
            </a:r>
            <a:endParaRPr lang="zh-CN" altLang="en-US" dirty="0"/>
          </a:p>
        </p:txBody>
      </p:sp>
      <p:pic>
        <p:nvPicPr>
          <p:cNvPr id="4" name="内容占位符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50213" y="914400"/>
            <a:ext cx="6536987" cy="5244663"/>
          </a:xfrm>
        </p:spPr>
      </p:pic>
      <p:sp>
        <p:nvSpPr>
          <p:cNvPr id="5" name="内容占位符 4"/>
          <p:cNvSpPr>
            <a:spLocks noGrp="1"/>
          </p:cNvSpPr>
          <p:nvPr>
            <p:ph sz="half" idx="2"/>
          </p:nvPr>
        </p:nvSpPr>
        <p:spPr>
          <a:xfrm>
            <a:off x="914400" y="1690688"/>
            <a:ext cx="5181600" cy="4351338"/>
          </a:xfrm>
        </p:spPr>
        <p:txBody>
          <a:bodyPr/>
          <a:lstStyle/>
          <a:p>
            <a:r>
              <a:rPr lang="en-US" altLang="zh-CN" sz="2800" dirty="0" smtClean="0"/>
              <a:t>FHS</a:t>
            </a:r>
            <a:r>
              <a:rPr lang="zh-CN" altLang="en-US" sz="2800" dirty="0" smtClean="0"/>
              <a:t>标准</a:t>
            </a:r>
            <a:endParaRPr lang="en-US" altLang="zh-CN" sz="2800" dirty="0" smtClean="0"/>
          </a:p>
          <a:p>
            <a:pPr lvl="1"/>
            <a:r>
              <a:rPr lang="en-US" altLang="zh-CN" dirty="0" smtClean="0"/>
              <a:t>Filesystem Hierarchy Standard</a:t>
            </a:r>
          </a:p>
          <a:p>
            <a:pPr lvl="1"/>
            <a:endParaRPr lang="en-US" altLang="zh-CN" dirty="0"/>
          </a:p>
          <a:p>
            <a:r>
              <a:rPr lang="zh-CN" altLang="en-US" sz="2800" dirty="0" smtClean="0"/>
              <a:t>推荐规范</a:t>
            </a:r>
            <a:endParaRPr lang="zh-CN" altLang="en-US" sz="2800" dirty="0"/>
          </a:p>
        </p:txBody>
      </p:sp>
      <p:sp>
        <p:nvSpPr>
          <p:cNvPr id="3" name="日期占位符 2"/>
          <p:cNvSpPr>
            <a:spLocks noGrp="1"/>
          </p:cNvSpPr>
          <p:nvPr>
            <p:ph type="dt" sz="half" idx="10"/>
          </p:nvPr>
        </p:nvSpPr>
        <p:spPr>
          <a:xfrm>
            <a:off x="0" y="6356350"/>
            <a:ext cx="2743200" cy="365125"/>
          </a:xfrm>
          <a:prstGeom prst="rect">
            <a:avLst/>
          </a:prstGeom>
        </p:spPr>
        <p:txBody>
          <a:bodyPr/>
          <a:lstStyle/>
          <a:p>
            <a:fld id="{83B8BFE9-8C48-45C8-8CD0-437D805C4B17}" type="datetime1">
              <a:rPr lang="zh-CN" altLang="en-US" smtClean="0"/>
              <a:t>2019/7/22 Monday</a:t>
            </a:fld>
            <a:endParaRPr lang="zh-CN" altLang="en-US"/>
          </a:p>
        </p:txBody>
      </p:sp>
      <p:sp>
        <p:nvSpPr>
          <p:cNvPr id="6" name="页脚占位符 5"/>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7" name="灯片编号占位符 6"/>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系统命令分类</a:t>
            </a:r>
            <a:endParaRPr lang="zh-CN" altLang="en-US" dirty="0"/>
          </a:p>
        </p:txBody>
      </p:sp>
      <p:sp>
        <p:nvSpPr>
          <p:cNvPr id="3" name="内容占位符 2"/>
          <p:cNvSpPr>
            <a:spLocks noGrp="1"/>
          </p:cNvSpPr>
          <p:nvPr>
            <p:ph sz="half" idx="1"/>
          </p:nvPr>
        </p:nvSpPr>
        <p:spPr>
          <a:xfrm>
            <a:off x="260756" y="939731"/>
            <a:ext cx="5675376" cy="5762625"/>
          </a:xfrm>
        </p:spPr>
        <p:txBody>
          <a:bodyPr>
            <a:noAutofit/>
          </a:bodyPr>
          <a:lstStyle/>
          <a:p>
            <a:pPr>
              <a:lnSpc>
                <a:spcPct val="140000"/>
              </a:lnSpc>
            </a:pPr>
            <a:r>
              <a:rPr lang="en-US" altLang="zh-CN" sz="1600" dirty="0" smtClean="0">
                <a:latin typeface="微软雅黑" panose="020B0503020204020204" pitchFamily="34" charset="-122"/>
                <a:ea typeface="微软雅黑" panose="020B0503020204020204" pitchFamily="34" charset="-122"/>
              </a:rPr>
              <a:t>Linux </a:t>
            </a:r>
            <a:r>
              <a:rPr lang="zh-CN" altLang="en-US" sz="1600" dirty="0" smtClean="0">
                <a:latin typeface="微软雅黑" panose="020B0503020204020204" pitchFamily="34" charset="-122"/>
                <a:ea typeface="微软雅黑" panose="020B0503020204020204" pitchFamily="34" charset="-122"/>
              </a:rPr>
              <a:t>系统中命令分为内置命令和外部命令</a:t>
            </a:r>
            <a:endParaRPr lang="en-US" altLang="zh-CN" sz="1600" dirty="0" smtClean="0">
              <a:latin typeface="微软雅黑" panose="020B0503020204020204" pitchFamily="34" charset="-122"/>
              <a:ea typeface="微软雅黑" panose="020B0503020204020204" pitchFamily="34" charset="-122"/>
            </a:endParaRPr>
          </a:p>
          <a:p>
            <a:pPr lvl="1">
              <a:lnSpc>
                <a:spcPct val="140000"/>
              </a:lnSpc>
            </a:pPr>
            <a:r>
              <a:rPr lang="zh-CN" altLang="en-US" sz="1600" dirty="0" smtClean="0">
                <a:latin typeface="微软雅黑" panose="020B0503020204020204" pitchFamily="34" charset="-122"/>
                <a:ea typeface="微软雅黑" panose="020B0503020204020204" pitchFamily="34" charset="-122"/>
              </a:rPr>
              <a:t>使用 </a:t>
            </a:r>
            <a:r>
              <a:rPr lang="en-US" altLang="zh-CN" sz="1600" dirty="0" smtClean="0">
                <a:latin typeface="微软雅黑" panose="020B0503020204020204" pitchFamily="34" charset="-122"/>
                <a:ea typeface="微软雅黑" panose="020B0503020204020204" pitchFamily="34" charset="-122"/>
              </a:rPr>
              <a:t>type </a:t>
            </a:r>
            <a:r>
              <a:rPr lang="zh-CN" altLang="en-US" sz="1600" dirty="0" smtClean="0">
                <a:latin typeface="微软雅黑" panose="020B0503020204020204" pitchFamily="34" charset="-122"/>
                <a:ea typeface="微软雅黑" panose="020B0503020204020204" pitchFamily="34" charset="-122"/>
              </a:rPr>
              <a:t>命令可以查看命令类型</a:t>
            </a:r>
            <a:endParaRPr lang="en-US" altLang="zh-CN" sz="1600" dirty="0" smtClean="0">
              <a:latin typeface="微软雅黑" panose="020B0503020204020204" pitchFamily="34" charset="-122"/>
              <a:ea typeface="微软雅黑" panose="020B0503020204020204" pitchFamily="34" charset="-122"/>
            </a:endParaRPr>
          </a:p>
          <a:p>
            <a:pPr lvl="1">
              <a:lnSpc>
                <a:spcPct val="140000"/>
              </a:lnSpc>
            </a:pPr>
            <a:r>
              <a:rPr lang="zh-CN" altLang="en-US" sz="1600" dirty="0" smtClean="0">
                <a:latin typeface="微软雅黑" panose="020B0503020204020204" pitchFamily="34" charset="-122"/>
                <a:ea typeface="微软雅黑" panose="020B0503020204020204" pitchFamily="34" charset="-122"/>
              </a:rPr>
              <a:t>如： </a:t>
            </a:r>
            <a:endParaRPr lang="en-US" altLang="zh-CN" sz="1600" dirty="0" smtClean="0">
              <a:latin typeface="微软雅黑" panose="020B0503020204020204" pitchFamily="34" charset="-122"/>
              <a:ea typeface="微软雅黑" panose="020B0503020204020204" pitchFamily="34" charset="-122"/>
            </a:endParaRPr>
          </a:p>
          <a:p>
            <a:pPr lvl="1">
              <a:lnSpc>
                <a:spcPct val="140000"/>
              </a:lnSpc>
            </a:pPr>
            <a:r>
              <a:rPr lang="en-US" altLang="zh-CN" sz="1600" dirty="0" smtClean="0">
                <a:latin typeface="微软雅黑" panose="020B0503020204020204" pitchFamily="34" charset="-122"/>
                <a:ea typeface="微软雅黑" panose="020B0503020204020204" pitchFamily="34" charset="-122"/>
              </a:rPr>
              <a:t>type cd ifconfig</a:t>
            </a:r>
          </a:p>
          <a:p>
            <a:pPr lvl="2">
              <a:lnSpc>
                <a:spcPct val="140000"/>
              </a:lnSpc>
            </a:pPr>
            <a:r>
              <a:rPr lang="en-US" altLang="zh-CN" sz="1600" dirty="0" smtClean="0">
                <a:latin typeface="微软雅黑" panose="020B0503020204020204" pitchFamily="34" charset="-122"/>
                <a:ea typeface="微软雅黑" panose="020B0503020204020204" pitchFamily="34" charset="-122"/>
              </a:rPr>
              <a:t>cd is a shell builtin       /</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cd</a:t>
            </a:r>
            <a:r>
              <a:rPr lang="zh-CN" altLang="en-US" sz="1600" dirty="0" smtClean="0">
                <a:latin typeface="微软雅黑" panose="020B0503020204020204" pitchFamily="34" charset="-122"/>
                <a:ea typeface="微软雅黑" panose="020B0503020204020204" pitchFamily="34" charset="-122"/>
              </a:rPr>
              <a:t>是</a:t>
            </a:r>
            <a:r>
              <a:rPr lang="en-US" altLang="zh-CN" sz="1600" dirty="0" smtClean="0">
                <a:latin typeface="微软雅黑" panose="020B0503020204020204" pitchFamily="34" charset="-122"/>
                <a:ea typeface="微软雅黑" panose="020B0503020204020204" pitchFamily="34" charset="-122"/>
              </a:rPr>
              <a:t>SHELL</a:t>
            </a:r>
            <a:r>
              <a:rPr lang="zh-CN" altLang="en-US" sz="1600" dirty="0" smtClean="0">
                <a:latin typeface="微软雅黑" panose="020B0503020204020204" pitchFamily="34" charset="-122"/>
                <a:ea typeface="微软雅黑" panose="020B0503020204020204" pitchFamily="34" charset="-122"/>
              </a:rPr>
              <a:t>的内置命令</a:t>
            </a:r>
          </a:p>
          <a:p>
            <a:pPr lvl="2">
              <a:lnSpc>
                <a:spcPct val="140000"/>
              </a:lnSpc>
            </a:pPr>
            <a:r>
              <a:rPr lang="en-US" altLang="zh-CN" sz="1600" dirty="0" smtClean="0">
                <a:latin typeface="微软雅黑" panose="020B0503020204020204" pitchFamily="34" charset="-122"/>
                <a:ea typeface="微软雅黑" panose="020B0503020204020204" pitchFamily="34" charset="-122"/>
              </a:rPr>
              <a:t>ifconfig is hashed (/usr/</a:t>
            </a:r>
            <a:r>
              <a:rPr lang="en-US" altLang="zh-CN" sz="1600" dirty="0" err="1" smtClean="0">
                <a:latin typeface="微软雅黑" panose="020B0503020204020204" pitchFamily="34" charset="-122"/>
                <a:ea typeface="微软雅黑" panose="020B0503020204020204" pitchFamily="34" charset="-122"/>
              </a:rPr>
              <a:t>sbin</a:t>
            </a:r>
            <a:r>
              <a:rPr lang="en-US" altLang="zh-CN" sz="1600" dirty="0" smtClean="0">
                <a:latin typeface="微软雅黑" panose="020B0503020204020204" pitchFamily="34" charset="-122"/>
                <a:ea typeface="微软雅黑" panose="020B0503020204020204" pitchFamily="34" charset="-122"/>
              </a:rPr>
              <a:t>/ifconfig)     // ifconfig</a:t>
            </a:r>
            <a:r>
              <a:rPr lang="zh-CN" altLang="en-US" sz="1600" dirty="0" smtClean="0">
                <a:latin typeface="微软雅黑" panose="020B0503020204020204" pitchFamily="34" charset="-122"/>
                <a:ea typeface="微软雅黑" panose="020B0503020204020204" pitchFamily="34" charset="-122"/>
              </a:rPr>
              <a:t>是外部命令</a:t>
            </a:r>
          </a:p>
          <a:p>
            <a:pPr>
              <a:lnSpc>
                <a:spcPct val="140000"/>
              </a:lnSpc>
            </a:pPr>
            <a:r>
              <a:rPr lang="zh-CN" altLang="en-US" sz="1600" dirty="0" smtClean="0">
                <a:latin typeface="微软雅黑" panose="020B0503020204020204" pitchFamily="34" charset="-122"/>
                <a:ea typeface="微软雅黑" panose="020B0503020204020204" pitchFamily="34" charset="-122"/>
              </a:rPr>
              <a:t>获取命令的帮助信息</a:t>
            </a:r>
            <a:endParaRPr lang="en-US" altLang="zh-CN" sz="1600" dirty="0" smtClean="0">
              <a:latin typeface="微软雅黑" panose="020B0503020204020204" pitchFamily="34" charset="-122"/>
              <a:ea typeface="微软雅黑" panose="020B0503020204020204" pitchFamily="34" charset="-122"/>
            </a:endParaRPr>
          </a:p>
          <a:p>
            <a:pPr lvl="1">
              <a:lnSpc>
                <a:spcPct val="140000"/>
              </a:lnSpc>
            </a:pPr>
            <a:r>
              <a:rPr lang="zh-CN" altLang="en-US" sz="1600" dirty="0" smtClean="0">
                <a:latin typeface="微软雅黑" panose="020B0503020204020204" pitchFamily="34" charset="-122"/>
                <a:ea typeface="微软雅黑" panose="020B0503020204020204" pitchFamily="34" charset="-122"/>
              </a:rPr>
              <a:t>内部命令：</a:t>
            </a:r>
            <a:endParaRPr lang="en-US" altLang="zh-CN" sz="1600" dirty="0" smtClean="0">
              <a:latin typeface="微软雅黑" panose="020B0503020204020204" pitchFamily="34" charset="-122"/>
              <a:ea typeface="微软雅黑" panose="020B0503020204020204" pitchFamily="34" charset="-122"/>
            </a:endParaRPr>
          </a:p>
          <a:p>
            <a:pPr lvl="2">
              <a:lnSpc>
                <a:spcPct val="140000"/>
              </a:lnSpc>
            </a:pPr>
            <a:r>
              <a:rPr lang="en-US" altLang="zh-CN" sz="1600" dirty="0" smtClean="0">
                <a:latin typeface="微软雅黑" panose="020B0503020204020204" pitchFamily="34" charset="-122"/>
                <a:ea typeface="微软雅黑" panose="020B0503020204020204" pitchFamily="34" charset="-122"/>
              </a:rPr>
              <a:t>help COMMAND</a:t>
            </a:r>
          </a:p>
          <a:p>
            <a:pPr lvl="1">
              <a:lnSpc>
                <a:spcPct val="140000"/>
              </a:lnSpc>
            </a:pPr>
            <a:r>
              <a:rPr lang="zh-CN" altLang="en-US" sz="1600" dirty="0" smtClean="0">
                <a:latin typeface="微软雅黑" panose="020B0503020204020204" pitchFamily="34" charset="-122"/>
                <a:ea typeface="微软雅黑" panose="020B0503020204020204" pitchFamily="34" charset="-122"/>
              </a:rPr>
              <a:t>外部命令 </a:t>
            </a:r>
            <a:endParaRPr lang="en-US" altLang="zh-CN" sz="1600" dirty="0" smtClean="0">
              <a:latin typeface="微软雅黑" panose="020B0503020204020204" pitchFamily="34" charset="-122"/>
              <a:ea typeface="微软雅黑" panose="020B0503020204020204" pitchFamily="34" charset="-122"/>
            </a:endParaRPr>
          </a:p>
          <a:p>
            <a:pPr lvl="2">
              <a:lnSpc>
                <a:spcPct val="140000"/>
              </a:lnSpc>
            </a:pPr>
            <a:r>
              <a:rPr lang="en-US" altLang="zh-CN" sz="1600" dirty="0" smtClean="0">
                <a:latin typeface="微软雅黑" panose="020B0503020204020204" pitchFamily="34" charset="-122"/>
                <a:ea typeface="微软雅黑" panose="020B0503020204020204" pitchFamily="34" charset="-122"/>
              </a:rPr>
              <a:t>COMMAND </a:t>
            </a:r>
            <a:r>
              <a:rPr lang="en-US" altLang="zh-CN" sz="1600" dirty="0">
                <a:latin typeface="微软雅黑" panose="020B0503020204020204" pitchFamily="34" charset="-122"/>
                <a:ea typeface="微软雅黑" panose="020B0503020204020204" pitchFamily="34" charset="-122"/>
              </a:rPr>
              <a:t>-- HELP</a:t>
            </a:r>
            <a:endParaRPr lang="en-US" altLang="zh-CN" sz="1600" dirty="0" smtClean="0">
              <a:latin typeface="微软雅黑" panose="020B0503020204020204" pitchFamily="34" charset="-122"/>
              <a:ea typeface="微软雅黑" panose="020B0503020204020204" pitchFamily="34" charset="-122"/>
            </a:endParaRPr>
          </a:p>
          <a:p>
            <a:pPr lvl="2">
              <a:lnSpc>
                <a:spcPct val="140000"/>
              </a:lnSpc>
            </a:pPr>
            <a:r>
              <a:rPr lang="en-US" altLang="zh-CN" sz="1600" dirty="0" smtClean="0">
                <a:latin typeface="微软雅黑" panose="020B0503020204020204" pitchFamily="34" charset="-122"/>
                <a:ea typeface="微软雅黑" panose="020B0503020204020204" pitchFamily="34" charset="-122"/>
              </a:rPr>
              <a:t>man COMMAND</a:t>
            </a:r>
          </a:p>
          <a:p>
            <a:pPr lvl="2">
              <a:lnSpc>
                <a:spcPct val="140000"/>
              </a:lnSpc>
            </a:pPr>
            <a:r>
              <a:rPr lang="en-US" altLang="zh-CN" sz="1600" dirty="0" smtClean="0">
                <a:latin typeface="微软雅黑" panose="020B0503020204020204" pitchFamily="34" charset="-122"/>
                <a:ea typeface="微软雅黑" panose="020B0503020204020204" pitchFamily="34" charset="-122"/>
              </a:rPr>
              <a:t>info COMMAND</a:t>
            </a:r>
          </a:p>
        </p:txBody>
      </p:sp>
      <p:sp>
        <p:nvSpPr>
          <p:cNvPr id="7" name="内容占位符 6"/>
          <p:cNvSpPr>
            <a:spLocks noGrp="1"/>
          </p:cNvSpPr>
          <p:nvPr>
            <p:ph sz="half" idx="2"/>
          </p:nvPr>
        </p:nvSpPr>
        <p:spPr/>
        <p:txBody>
          <a:bodyPr>
            <a:normAutofit/>
          </a:bodyPr>
          <a:lstStyle/>
          <a:p>
            <a:r>
              <a:rPr lang="zh-CN" altLang="en-US" dirty="0">
                <a:latin typeface="微软雅黑" panose="020B0503020204020204" pitchFamily="34" charset="-122"/>
                <a:ea typeface="微软雅黑" panose="020B0503020204020204" pitchFamily="34" charset="-122"/>
              </a:rPr>
              <a:t>命令格式：</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命令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说明： </a:t>
            </a:r>
            <a:endParaRPr lang="en-US" altLang="zh-CN"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个别命令使用不遵循此格式，</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这种符号表示可以省略</a:t>
            </a:r>
            <a:endParaRPr lang="en-US" altLang="zh-CN" sz="1800"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当有多个选项时，可以写在一起</a:t>
            </a:r>
            <a:endParaRPr lang="en-US" altLang="zh-CN" sz="1800"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简化选项</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一般用一个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与完整选项（一般用两个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命令参数的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7F9EDC72-3D25-4652-8E27-31AFD83F336C}"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常用目录</a:t>
            </a:r>
            <a:r>
              <a:rPr lang="en-US" altLang="zh-CN" dirty="0" smtClean="0"/>
              <a:t>&amp;</a:t>
            </a:r>
            <a:r>
              <a:rPr lang="zh-CN" altLang="en-US" dirty="0" smtClean="0"/>
              <a:t>文件命令 </a:t>
            </a:r>
            <a:r>
              <a:rPr lang="en-US" altLang="zh-CN" dirty="0" smtClean="0"/>
              <a:t>– </a:t>
            </a:r>
            <a:r>
              <a:rPr lang="zh-CN" altLang="en-US" dirty="0" smtClean="0"/>
              <a:t>备注</a:t>
            </a:r>
            <a:endParaRPr lang="zh-CN" altLang="en-US" dirty="0"/>
          </a:p>
        </p:txBody>
      </p:sp>
      <p:sp>
        <p:nvSpPr>
          <p:cNvPr id="4" name="内容占位符 3"/>
          <p:cNvSpPr>
            <a:spLocks noGrp="1"/>
          </p:cNvSpPr>
          <p:nvPr>
            <p:ph sz="half" idx="1"/>
          </p:nvPr>
        </p:nvSpPr>
        <p:spPr/>
        <p:txBody>
          <a:bodyPr/>
          <a:lstStyle/>
          <a:p>
            <a:r>
              <a:rPr lang="zh-CN" altLang="en-US" dirty="0" smtClean="0"/>
              <a:t>目录命令</a:t>
            </a:r>
            <a:endParaRPr lang="en-US" altLang="zh-CN" dirty="0" smtClean="0"/>
          </a:p>
          <a:p>
            <a:pPr lvl="1"/>
            <a:r>
              <a:rPr lang="en-US" altLang="zh-CN" dirty="0" err="1" smtClean="0"/>
              <a:t>pwd</a:t>
            </a:r>
            <a:endParaRPr lang="en-US" altLang="zh-CN" dirty="0" smtClean="0"/>
          </a:p>
          <a:p>
            <a:pPr lvl="1"/>
            <a:r>
              <a:rPr lang="en-US" altLang="zh-CN" dirty="0" smtClean="0"/>
              <a:t>tree</a:t>
            </a:r>
          </a:p>
          <a:p>
            <a:pPr lvl="1"/>
            <a:r>
              <a:rPr lang="en-US" altLang="zh-CN" dirty="0" err="1" smtClean="0"/>
              <a:t>mkdir</a:t>
            </a:r>
            <a:endParaRPr lang="en-US" altLang="zh-CN" dirty="0" smtClean="0"/>
          </a:p>
          <a:p>
            <a:pPr lvl="1"/>
            <a:r>
              <a:rPr lang="en-US" altLang="zh-CN" dirty="0" err="1" smtClean="0"/>
              <a:t>rmdir</a:t>
            </a:r>
            <a:endParaRPr lang="en-US" altLang="zh-CN" dirty="0" smtClean="0"/>
          </a:p>
          <a:p>
            <a:pPr lvl="1"/>
            <a:r>
              <a:rPr lang="en-US" altLang="zh-CN" dirty="0" smtClean="0"/>
              <a:t>cd</a:t>
            </a:r>
          </a:p>
          <a:p>
            <a:pPr lvl="1"/>
            <a:r>
              <a:rPr lang="en-US" altLang="zh-CN" dirty="0" smtClean="0"/>
              <a:t>du</a:t>
            </a:r>
            <a:endParaRPr lang="zh-CN" altLang="en-US" dirty="0" smtClean="0"/>
          </a:p>
          <a:p>
            <a:pPr lvl="1"/>
            <a:r>
              <a:rPr lang="en-US" altLang="zh-CN" dirty="0" err="1" smtClean="0"/>
              <a:t>df</a:t>
            </a:r>
            <a:endParaRPr lang="en-US" altLang="zh-CN" dirty="0" smtClean="0"/>
          </a:p>
        </p:txBody>
      </p:sp>
      <p:sp>
        <p:nvSpPr>
          <p:cNvPr id="5" name="内容占位符 4"/>
          <p:cNvSpPr>
            <a:spLocks noGrp="1"/>
          </p:cNvSpPr>
          <p:nvPr>
            <p:ph sz="half" idx="2"/>
          </p:nvPr>
        </p:nvSpPr>
        <p:spPr/>
        <p:txBody>
          <a:bodyPr/>
          <a:lstStyle/>
          <a:p>
            <a:r>
              <a:rPr lang="zh-CN" altLang="en-US" dirty="0" smtClean="0"/>
              <a:t>文件命令</a:t>
            </a:r>
            <a:endParaRPr lang="en-US" altLang="zh-CN" dirty="0" smtClean="0"/>
          </a:p>
          <a:p>
            <a:pPr lvl="1"/>
            <a:r>
              <a:rPr lang="en-US" altLang="zh-CN" dirty="0" smtClean="0"/>
              <a:t>ls</a:t>
            </a:r>
          </a:p>
          <a:p>
            <a:pPr lvl="1"/>
            <a:r>
              <a:rPr lang="en-US" altLang="zh-CN" dirty="0" smtClean="0"/>
              <a:t>cp</a:t>
            </a:r>
          </a:p>
          <a:p>
            <a:pPr lvl="1"/>
            <a:r>
              <a:rPr lang="en-US" altLang="zh-CN" dirty="0" smtClean="0"/>
              <a:t>mv</a:t>
            </a:r>
          </a:p>
          <a:p>
            <a:pPr lvl="1"/>
            <a:r>
              <a:rPr lang="en-US" altLang="zh-CN" dirty="0" err="1" smtClean="0"/>
              <a:t>rm</a:t>
            </a:r>
            <a:endParaRPr lang="en-US" altLang="zh-CN" dirty="0" smtClean="0"/>
          </a:p>
          <a:p>
            <a:pPr lvl="1"/>
            <a:r>
              <a:rPr lang="en-US" altLang="zh-CN" dirty="0" smtClean="0"/>
              <a:t>touch</a:t>
            </a:r>
          </a:p>
          <a:p>
            <a:pPr lvl="1"/>
            <a:r>
              <a:rPr lang="en-US" altLang="zh-CN" dirty="0" smtClean="0"/>
              <a:t>cat</a:t>
            </a:r>
          </a:p>
          <a:p>
            <a:pPr lvl="1"/>
            <a:r>
              <a:rPr lang="en-US" altLang="zh-CN" dirty="0" smtClean="0"/>
              <a:t>tac</a:t>
            </a:r>
          </a:p>
          <a:p>
            <a:pPr lvl="1"/>
            <a:r>
              <a:rPr lang="en-US" altLang="zh-CN" dirty="0" smtClean="0"/>
              <a:t>more</a:t>
            </a:r>
          </a:p>
          <a:p>
            <a:pPr lvl="1"/>
            <a:r>
              <a:rPr lang="en-US" altLang="zh-CN" dirty="0"/>
              <a:t>less</a:t>
            </a:r>
            <a:endParaRPr lang="zh-CN" altLang="en-US" dirty="0"/>
          </a:p>
        </p:txBody>
      </p:sp>
      <p:sp>
        <p:nvSpPr>
          <p:cNvPr id="3" name="日期占位符 2"/>
          <p:cNvSpPr>
            <a:spLocks noGrp="1"/>
          </p:cNvSpPr>
          <p:nvPr>
            <p:ph type="dt" sz="half" idx="10"/>
          </p:nvPr>
        </p:nvSpPr>
        <p:spPr>
          <a:xfrm>
            <a:off x="0" y="6356350"/>
            <a:ext cx="2743200" cy="365125"/>
          </a:xfrm>
          <a:prstGeom prst="rect">
            <a:avLst/>
          </a:prstGeom>
        </p:spPr>
        <p:txBody>
          <a:bodyPr/>
          <a:lstStyle/>
          <a:p>
            <a:fld id="{94D33E20-0633-4612-A950-44A5223D0859}" type="datetime1">
              <a:rPr lang="zh-CN" altLang="en-US" smtClean="0"/>
              <a:t>2019/7/22 Monday</a:t>
            </a:fld>
            <a:endParaRPr lang="zh-CN" altLang="en-US"/>
          </a:p>
        </p:txBody>
      </p:sp>
      <p:sp>
        <p:nvSpPr>
          <p:cNvPr id="6" name="页脚占位符 5"/>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7" name="灯片编号占位符 6"/>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关于权限 </a:t>
            </a:r>
            <a:r>
              <a:rPr lang="en-US" altLang="zh-CN" dirty="0" smtClean="0"/>
              <a:t>&amp; </a:t>
            </a:r>
            <a:r>
              <a:rPr lang="zh-CN" altLang="en-US" dirty="0" smtClean="0"/>
              <a:t>修改权限</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t>
            </a:r>
            <a:r>
              <a:rPr lang="en-US" altLang="zh-CN" sz="2800" dirty="0" err="1" smtClean="0"/>
              <a:t>rw</a:t>
            </a:r>
            <a:r>
              <a:rPr lang="en-US" altLang="zh-CN" sz="2800" dirty="0" smtClean="0"/>
              <a:t>-------. 1 root </a:t>
            </a:r>
            <a:r>
              <a:rPr lang="en-US" altLang="zh-CN" sz="2800" dirty="0" err="1" smtClean="0"/>
              <a:t>root</a:t>
            </a:r>
            <a:r>
              <a:rPr lang="en-US" altLang="zh-CN" sz="2800" dirty="0" smtClean="0"/>
              <a:t> 1.3k Mar 11 08:05 hosts</a:t>
            </a:r>
          </a:p>
          <a:p>
            <a:endParaRPr lang="en-US" altLang="zh-CN" sz="2800" dirty="0"/>
          </a:p>
          <a:p>
            <a:r>
              <a:rPr lang="en-US" altLang="zh-CN" sz="2800" dirty="0" smtClean="0"/>
              <a:t>chmod </a:t>
            </a:r>
            <a:r>
              <a:rPr lang="zh-CN" altLang="en-US" sz="2800" dirty="0" smtClean="0"/>
              <a:t>权限表示数字 对象</a:t>
            </a:r>
            <a:endParaRPr lang="en-US" altLang="zh-CN" sz="2800" dirty="0" smtClean="0"/>
          </a:p>
        </p:txBody>
      </p:sp>
      <p:sp>
        <p:nvSpPr>
          <p:cNvPr id="4" name="日期占位符 3"/>
          <p:cNvSpPr>
            <a:spLocks noGrp="1"/>
          </p:cNvSpPr>
          <p:nvPr>
            <p:ph type="dt" sz="half" idx="10"/>
          </p:nvPr>
        </p:nvSpPr>
        <p:spPr>
          <a:xfrm>
            <a:off x="0" y="6356350"/>
            <a:ext cx="2743200" cy="365125"/>
          </a:xfrm>
          <a:prstGeom prst="rect">
            <a:avLst/>
          </a:prstGeom>
        </p:spPr>
        <p:txBody>
          <a:bodyPr/>
          <a:lstStyle/>
          <a:p>
            <a:fld id="{301EAC4E-744F-4DDB-8424-0C9A29777B20}"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其他常用命令 </a:t>
            </a:r>
            <a:endParaRPr lang="zh-CN" altLang="en-US" dirty="0"/>
          </a:p>
        </p:txBody>
      </p:sp>
      <p:sp>
        <p:nvSpPr>
          <p:cNvPr id="3" name="内容占位符 2"/>
          <p:cNvSpPr>
            <a:spLocks noGrp="1"/>
          </p:cNvSpPr>
          <p:nvPr>
            <p:ph idx="1"/>
          </p:nvPr>
        </p:nvSpPr>
        <p:spPr>
          <a:xfrm>
            <a:off x="304800" y="651510"/>
            <a:ext cx="11582400" cy="5081588"/>
          </a:xfrm>
        </p:spPr>
        <p:txBody>
          <a:bodyPr>
            <a:normAutofit/>
          </a:bodyPr>
          <a:lstStyle/>
          <a:p>
            <a:pPr marL="0" indent="0">
              <a:buNone/>
            </a:pPr>
            <a:endParaRPr lang="en-US" altLang="zh-CN" dirty="0" smtClean="0"/>
          </a:p>
          <a:p>
            <a:r>
              <a:rPr lang="en-US" altLang="zh-CN" dirty="0" err="1" smtClean="0"/>
              <a:t>uname</a:t>
            </a:r>
            <a:endParaRPr lang="en-US" altLang="zh-CN" dirty="0" smtClean="0"/>
          </a:p>
          <a:p>
            <a:r>
              <a:rPr lang="en-US" altLang="zh-CN" dirty="0" smtClean="0"/>
              <a:t>date</a:t>
            </a:r>
          </a:p>
          <a:p>
            <a:r>
              <a:rPr lang="en-US" altLang="zh-CN" dirty="0" err="1" smtClean="0"/>
              <a:t>cal</a:t>
            </a:r>
            <a:endParaRPr lang="en-US" altLang="zh-CN" dirty="0" smtClean="0"/>
          </a:p>
          <a:p>
            <a:r>
              <a:rPr lang="en-US" altLang="zh-CN" dirty="0" smtClean="0"/>
              <a:t>shutdown</a:t>
            </a:r>
          </a:p>
          <a:p>
            <a:r>
              <a:rPr lang="en-US" altLang="zh-CN" dirty="0" smtClean="0"/>
              <a:t>reboot</a:t>
            </a:r>
          </a:p>
          <a:p>
            <a:r>
              <a:rPr lang="en-US" altLang="zh-CN" dirty="0" smtClean="0"/>
              <a:t>chmod</a:t>
            </a:r>
          </a:p>
          <a:p>
            <a:r>
              <a:rPr lang="en-US" altLang="zh-CN" dirty="0" smtClean="0"/>
              <a:t>history</a:t>
            </a:r>
          </a:p>
          <a:p>
            <a:r>
              <a:rPr lang="en-US" altLang="zh-CN" dirty="0" err="1" smtClean="0"/>
              <a:t>ps</a:t>
            </a:r>
            <a:endParaRPr lang="en-US" altLang="zh-CN" dirty="0" smtClean="0"/>
          </a:p>
          <a:p>
            <a:r>
              <a:rPr lang="en-US" altLang="zh-CN" dirty="0"/>
              <a:t>kill</a:t>
            </a:r>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F6873070-C008-49C3-A2C8-AA8B881B452E}"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其他常用操作</a:t>
            </a:r>
            <a:endParaRPr lang="zh-CN" altLang="en-US" dirty="0"/>
          </a:p>
        </p:txBody>
      </p:sp>
      <p:sp>
        <p:nvSpPr>
          <p:cNvPr id="3" name="内容占位符 2"/>
          <p:cNvSpPr>
            <a:spLocks noGrp="1"/>
          </p:cNvSpPr>
          <p:nvPr>
            <p:ph idx="1"/>
          </p:nvPr>
        </p:nvSpPr>
        <p:spPr/>
        <p:txBody>
          <a:bodyPr/>
          <a:lstStyle/>
          <a:p>
            <a:r>
              <a:rPr lang="en-US" altLang="zh-CN" dirty="0" smtClean="0"/>
              <a:t>vi </a:t>
            </a:r>
            <a:r>
              <a:rPr lang="zh-CN" altLang="en-US" dirty="0" smtClean="0"/>
              <a:t>编辑器</a:t>
            </a:r>
            <a:endParaRPr lang="en-US" altLang="zh-CN" dirty="0" smtClean="0"/>
          </a:p>
          <a:p>
            <a:r>
              <a:rPr lang="zh-CN" altLang="en-US" dirty="0" smtClean="0"/>
              <a:t>时钟同步</a:t>
            </a:r>
            <a:endParaRPr lang="en-US" altLang="zh-CN" dirty="0" smtClean="0"/>
          </a:p>
          <a:p>
            <a:pPr lvl="1"/>
            <a:r>
              <a:rPr lang="zh-CN" altLang="en-US" dirty="0" smtClean="0"/>
              <a:t>定时任务</a:t>
            </a:r>
            <a:endParaRPr lang="en-US" altLang="zh-CN" dirty="0" smtClean="0"/>
          </a:p>
          <a:p>
            <a:r>
              <a:rPr lang="zh-CN" altLang="en-US" dirty="0" smtClean="0"/>
              <a:t>环境变量</a:t>
            </a:r>
            <a:endParaRPr lang="en-US" altLang="zh-CN" dirty="0" smtClean="0"/>
          </a:p>
          <a:p>
            <a:r>
              <a:rPr lang="zh-CN" altLang="en-US" dirty="0" smtClean="0"/>
              <a:t>防火墙</a:t>
            </a:r>
            <a:endParaRPr lang="en-US" altLang="zh-CN" dirty="0" smtClean="0"/>
          </a:p>
          <a:p>
            <a:r>
              <a:rPr lang="en-US" altLang="zh-CN" dirty="0" smtClean="0"/>
              <a:t>SSH</a:t>
            </a:r>
          </a:p>
          <a:p>
            <a:r>
              <a:rPr lang="zh-CN" altLang="en-US" dirty="0" smtClean="0"/>
              <a:t>压缩和解压缩</a:t>
            </a:r>
            <a:endParaRPr lang="zh-CN" altLang="en-US" dirty="0"/>
          </a:p>
        </p:txBody>
      </p:sp>
      <p:sp>
        <p:nvSpPr>
          <p:cNvPr id="4" name="日期占位符 3"/>
          <p:cNvSpPr>
            <a:spLocks noGrp="1"/>
          </p:cNvSpPr>
          <p:nvPr>
            <p:ph type="dt" sz="half" idx="10"/>
          </p:nvPr>
        </p:nvSpPr>
        <p:spPr>
          <a:xfrm>
            <a:off x="0" y="6356350"/>
            <a:ext cx="2743200" cy="365125"/>
          </a:xfrm>
          <a:prstGeom prst="rect">
            <a:avLst/>
          </a:prstGeom>
        </p:spPr>
        <p:txBody>
          <a:bodyPr/>
          <a:lstStyle/>
          <a:p>
            <a:fld id="{540BF638-4F93-475C-9BD0-87681D376B39}"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 </a:t>
            </a:r>
            <a:r>
              <a:rPr lang="zh-CN" altLang="en-US" dirty="0" smtClean="0"/>
              <a:t>编辑器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84051"/>
            <a:ext cx="7996135" cy="4455268"/>
          </a:xfrm>
        </p:spPr>
      </p:pic>
      <p:sp>
        <p:nvSpPr>
          <p:cNvPr id="3" name="日期占位符 2"/>
          <p:cNvSpPr>
            <a:spLocks noGrp="1"/>
          </p:cNvSpPr>
          <p:nvPr>
            <p:ph type="dt" sz="half" idx="10"/>
          </p:nvPr>
        </p:nvSpPr>
        <p:spPr>
          <a:xfrm>
            <a:off x="0" y="6356350"/>
            <a:ext cx="2743200" cy="365125"/>
          </a:xfrm>
          <a:prstGeom prst="rect">
            <a:avLst/>
          </a:prstGeom>
        </p:spPr>
        <p:txBody>
          <a:bodyPr/>
          <a:lstStyle/>
          <a:p>
            <a:fld id="{68F53CEC-B1F2-41E6-B6EF-CD59C22486AA}" type="datetime1">
              <a:rPr lang="zh-CN" altLang="en-US" smtClean="0"/>
              <a:t>2019/7/22 Monday</a:t>
            </a:fld>
            <a:endParaRPr lang="zh-CN" altLang="en-US"/>
          </a:p>
        </p:txBody>
      </p:sp>
      <p:sp>
        <p:nvSpPr>
          <p:cNvPr id="5" name="页脚占位符 4"/>
          <p:cNvSpPr>
            <a:spLocks noGrp="1"/>
          </p:cNvSpPr>
          <p:nvPr>
            <p:ph type="ftr" sz="quarter" idx="4294967295"/>
          </p:nvPr>
        </p:nvSpPr>
        <p:spPr>
          <a:xfrm>
            <a:off x="0" y="6356350"/>
            <a:ext cx="4114800" cy="365125"/>
          </a:xfrm>
          <a:prstGeom prst="rect">
            <a:avLst/>
          </a:prstGeom>
        </p:spPr>
        <p:txBody>
          <a:bodyPr/>
          <a:lstStyle/>
          <a:p>
            <a:r>
              <a:rPr lang="en-US" altLang="zh-CN" smtClean="0"/>
              <a:t>Hadoop</a:t>
            </a:r>
            <a:endParaRPr lang="zh-CN" altLang="en-US"/>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5343D3DD-24F5-42A4-AA4D-D967220D4391}" type="slidenum">
              <a:rPr lang="zh-CN" altLang="en-US" smtClean="0"/>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中软模板封面">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中软模板封面</Template>
  <TotalTime>8</TotalTime>
  <Words>2882</Words>
  <Application>Microsoft Office PowerPoint</Application>
  <PresentationFormat>宽屏</PresentationFormat>
  <Paragraphs>678</Paragraphs>
  <Slides>19</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Adobe 楷体 Std R</vt:lpstr>
      <vt:lpstr>等线</vt:lpstr>
      <vt:lpstr>黑体</vt:lpstr>
      <vt:lpstr>宋体</vt:lpstr>
      <vt:lpstr>微软雅黑</vt:lpstr>
      <vt:lpstr>Arial</vt:lpstr>
      <vt:lpstr>Calibri</vt:lpstr>
      <vt:lpstr>中软模板封面</vt:lpstr>
      <vt:lpstr>2_Office 主题</vt:lpstr>
      <vt:lpstr>linux最小子集</vt:lpstr>
      <vt:lpstr>Linux 基本概念 – 最小子集</vt:lpstr>
      <vt:lpstr>目录结构 – 备注</vt:lpstr>
      <vt:lpstr>Linux 系统命令分类</vt:lpstr>
      <vt:lpstr>Linux 常用目录&amp;文件命令 – 备注</vt:lpstr>
      <vt:lpstr>关于权限 &amp; 修改权限</vt:lpstr>
      <vt:lpstr>Linux 其他常用命令 </vt:lpstr>
      <vt:lpstr>Linux 其他常用操作</vt:lpstr>
      <vt:lpstr>vi 编辑器</vt:lpstr>
      <vt:lpstr>vi 常用命令</vt:lpstr>
      <vt:lpstr>讨论时钟同步</vt:lpstr>
      <vt:lpstr>环境变量</vt:lpstr>
      <vt:lpstr>防火墙</vt:lpstr>
      <vt:lpstr>SSH</vt:lpstr>
      <vt:lpstr>SSH 原理</vt:lpstr>
      <vt:lpstr>PowerPoint 演示文稿</vt:lpstr>
      <vt:lpstr>集群方式下免密码SSH访问配置</vt:lpstr>
      <vt:lpstr>集群中配置多台计算机之间ssh无密码登录</vt:lpstr>
      <vt:lpstr>压缩和解压缩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集群安装、配置、管理、维护</dc:title>
  <dc:creator>李伟</dc:creator>
  <cp:lastModifiedBy>AutoBVT</cp:lastModifiedBy>
  <cp:revision>246</cp:revision>
  <dcterms:created xsi:type="dcterms:W3CDTF">2018-03-29T13:31:00Z</dcterms:created>
  <dcterms:modified xsi:type="dcterms:W3CDTF">2019-07-22T09:33:26Z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