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0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70D9-E6EC-42D6-B33C-0A3571102D93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8BFE-B546-4B3D-822E-6C13263CF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F6522E-D675-49AA-ABE2-740A3098C582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NameNode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608264" y="1781176"/>
            <a:ext cx="7221537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Namenode</a:t>
            </a:r>
            <a:r>
              <a:rPr lang="zh-CN" altLang="en-US"/>
              <a:t>是一个中心服务器，单一节点（</a:t>
            </a:r>
            <a:r>
              <a:rPr lang="zh-CN" altLang="en-US">
                <a:sym typeface="Times New Roman" panose="02020603050405020304" pitchFamily="18" charset="0"/>
              </a:rPr>
              <a:t>简化系统的设计和实现)。</a:t>
            </a:r>
          </a:p>
          <a:p>
            <a:pPr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/>
              <a:t>负责管理文件系统的名字空间</a:t>
            </a:r>
            <a:r>
              <a:rPr lang="en-US" altLang="zh-CN"/>
              <a:t>(namespace)</a:t>
            </a:r>
            <a:r>
              <a:rPr lang="zh-CN" altLang="en-US"/>
              <a:t>以及客户端对文件的访问。</a:t>
            </a:r>
            <a:endParaRPr lang="zh-CN" altLang="en-US">
              <a:sym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>
                <a:sym typeface="Times New Roman" panose="02020603050405020304" pitchFamily="18" charset="0"/>
              </a:rPr>
              <a:t>副本存放在那些</a:t>
            </a:r>
            <a:r>
              <a:rPr lang="en-US" altLang="zh-CN">
                <a:sym typeface="Times New Roman" panose="02020603050405020304" pitchFamily="18" charset="0"/>
              </a:rPr>
              <a:t>DataNode</a:t>
            </a:r>
            <a:r>
              <a:rPr lang="zh-CN" altLang="en-US">
                <a:sym typeface="Times New Roman" panose="02020603050405020304" pitchFamily="18" charset="0"/>
              </a:rPr>
              <a:t>上由</a:t>
            </a:r>
            <a:r>
              <a:rPr lang="en-US" altLang="zh-CN">
                <a:sym typeface="Times New Roman" panose="02020603050405020304" pitchFamily="18" charset="0"/>
              </a:rPr>
              <a:t>NameNode</a:t>
            </a:r>
            <a:r>
              <a:rPr lang="zh-CN" altLang="en-US">
                <a:sym typeface="Times New Roman" panose="02020603050405020304" pitchFamily="18" charset="0"/>
              </a:rPr>
              <a:t>来控制，根据全局情况做出块放置决定，读取文件时</a:t>
            </a:r>
            <a:r>
              <a:rPr lang="en-US" altLang="zh-CN">
                <a:sym typeface="Times New Roman" panose="02020603050405020304" pitchFamily="18" charset="0"/>
              </a:rPr>
              <a:t>NameNode</a:t>
            </a:r>
            <a:r>
              <a:rPr lang="zh-CN" altLang="en-US">
                <a:sym typeface="Times New Roman" panose="02020603050405020304" pitchFamily="18" charset="0"/>
              </a:rPr>
              <a:t>尽量让用户先读取最近的副本，降低带块消耗和读取时延。</a:t>
            </a:r>
          </a:p>
          <a:p>
            <a:pPr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/>
              <a:t>Namenode</a:t>
            </a:r>
            <a:r>
              <a:rPr lang="zh-CN" altLang="en-US"/>
              <a:t>全权管理数据块的复制，它周期性地从集群中的每个</a:t>
            </a:r>
            <a:r>
              <a:rPr lang="en-US" altLang="zh-CN"/>
              <a:t>Datanode</a:t>
            </a:r>
            <a:r>
              <a:rPr lang="zh-CN" altLang="en-US"/>
              <a:t>接收心跳信号和块状态报告</a:t>
            </a:r>
            <a:r>
              <a:rPr lang="en-US" altLang="zh-CN"/>
              <a:t>(Blockreport)</a:t>
            </a:r>
            <a:r>
              <a:rPr lang="zh-CN" altLang="en-US"/>
              <a:t>。接收到心跳信号意味着该</a:t>
            </a:r>
            <a:r>
              <a:rPr lang="en-US" altLang="zh-CN"/>
              <a:t>Datanode</a:t>
            </a:r>
            <a:r>
              <a:rPr lang="zh-CN" altLang="en-US"/>
              <a:t>节点工作正常。块状态报告包含了一个该</a:t>
            </a:r>
            <a:r>
              <a:rPr lang="en-US" altLang="zh-CN"/>
              <a:t>Datanode</a:t>
            </a:r>
            <a:r>
              <a:rPr lang="zh-CN" altLang="en-US"/>
              <a:t>上所有数据块的列表。 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8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C4598D-5617-4D69-8974-A2E82DEB3AEF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元数据的持久化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10000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NameNode里使用两个非常重要的本地文件来保存元数据信息：</a:t>
            </a:r>
          </a:p>
          <a:p>
            <a:pPr>
              <a:lnSpc>
                <a:spcPct val="80000"/>
              </a:lnSpc>
              <a:buSzPct val="100000"/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fsimage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simage里保存了文件系统目录树信息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fsimage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里保存了文件和块的对应关系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edits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edits保存文件系统的更改记录(journal)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当客户端对文件进行写操作(包括新建或移动)的时候，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操作首先记入edits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成功后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才会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更改内存中的数据</a:t>
            </a:r>
            <a:endParaRPr lang="en-US" altLang="zh-CN" sz="1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并不会立刻更改硬盘上的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fsimage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  <a:buNone/>
            </a:pPr>
            <a:r>
              <a:rPr lang="zh-CN" altLang="en-US" sz="2000" i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块的位置信息并不做持久化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842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47EB6-D3B9-436C-A31E-1ED6F9CCEA31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DataNode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946400" y="1662114"/>
            <a:ext cx="6350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sym typeface="Times New Roman" panose="02020603050405020304" pitchFamily="18" charset="0"/>
              </a:rPr>
              <a:t>一个数据块在</a:t>
            </a:r>
            <a:r>
              <a:rPr lang="en-US" altLang="zh-CN">
                <a:sym typeface="Times New Roman" panose="02020603050405020304" pitchFamily="18" charset="0"/>
              </a:rPr>
              <a:t>DataNode</a:t>
            </a:r>
            <a:r>
              <a:rPr lang="zh-CN" altLang="en-US">
                <a:sym typeface="Times New Roman" panose="02020603050405020304" pitchFamily="18" charset="0"/>
              </a:rPr>
              <a:t>以文件存储在磁盘上，包括两个文件，一个是数据本身，一个是元数据包括数据块的长度、块数据的校验和、以及时间戳</a:t>
            </a:r>
            <a:endParaRPr lang="en-US" altLang="zh-CN">
              <a:sym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/>
              <a:t>DataNode</a:t>
            </a:r>
            <a:r>
              <a:rPr lang="zh-CN" altLang="en-US"/>
              <a:t>启动后向</a:t>
            </a:r>
            <a:r>
              <a:rPr lang="en-US" altLang="zh-CN"/>
              <a:t>NameNode</a:t>
            </a:r>
            <a:r>
              <a:rPr lang="zh-CN" altLang="en-US"/>
              <a:t>注册，通过后，周期性（</a:t>
            </a:r>
            <a:r>
              <a:rPr lang="en-US" altLang="zh-CN"/>
              <a:t>1</a:t>
            </a:r>
            <a:r>
              <a:rPr lang="zh-CN" altLang="en-US"/>
              <a:t>小时）的向</a:t>
            </a:r>
            <a:r>
              <a:rPr lang="en-US" altLang="zh-CN"/>
              <a:t>NameNode</a:t>
            </a:r>
            <a:r>
              <a:rPr lang="zh-CN" altLang="en-US"/>
              <a:t>上报所有的块信息。 </a:t>
            </a:r>
            <a:endParaRPr lang="en-US" altLang="zh-CN"/>
          </a:p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/>
              <a:t>心跳是每</a:t>
            </a:r>
            <a:r>
              <a:rPr lang="en-US" altLang="zh-CN"/>
              <a:t>3</a:t>
            </a:r>
            <a:r>
              <a:rPr lang="zh-CN" altLang="en-US"/>
              <a:t>秒一次，心跳返回结果带有</a:t>
            </a:r>
            <a:r>
              <a:rPr lang="en-US" altLang="zh-CN"/>
              <a:t>NameNode</a:t>
            </a:r>
            <a:r>
              <a:rPr lang="zh-CN" altLang="en-US"/>
              <a:t>下达给</a:t>
            </a:r>
            <a:r>
              <a:rPr lang="en-US" altLang="zh-CN"/>
              <a:t>DataNode</a:t>
            </a:r>
            <a:r>
              <a:rPr lang="zh-CN" altLang="en-US"/>
              <a:t>的命令。如复制块数据到另一台机器，或删除某个数据块。如果超过</a:t>
            </a:r>
            <a:r>
              <a:rPr lang="en-US" altLang="zh-CN"/>
              <a:t>10</a:t>
            </a:r>
            <a:r>
              <a:rPr lang="zh-CN" altLang="en-US"/>
              <a:t>分钟没有收到某个</a:t>
            </a:r>
            <a:r>
              <a:rPr lang="en-US" altLang="zh-CN"/>
              <a:t>DataNode </a:t>
            </a:r>
            <a:r>
              <a:rPr lang="zh-CN" altLang="en-US"/>
              <a:t>的心跳，则认为该节点不可用。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7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E178CB-CB29-429A-8B39-1141E944F37C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Hdfs</a:t>
            </a:r>
            <a:r>
              <a:rPr lang="zh-CN" altLang="en-US" smtClean="0"/>
              <a:t>客户端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需要访问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HDFS</a:t>
            </a: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文件服务的用户或应用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命令行客户端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None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同一个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Hadoop</a:t>
            </a: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安装包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100000"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API</a:t>
            </a: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客户端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Java</a:t>
            </a: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库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6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D71A6C-37D0-43F6-B4B8-60F4805E7044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HDFS</a:t>
            </a:r>
            <a:r>
              <a:rPr lang="zh-CN" altLang="en-US" sz="4000"/>
              <a:t>关键运行机制</a:t>
            </a:r>
            <a:br>
              <a:rPr lang="zh-CN" altLang="en-US" sz="4000"/>
            </a:br>
            <a:r>
              <a:rPr lang="en-US" altLang="zh-CN" sz="2500"/>
              <a:t>--</a:t>
            </a:r>
            <a:r>
              <a:rPr lang="zh-CN" altLang="en-US" sz="2500"/>
              <a:t>保障可靠性的措施</a:t>
            </a:r>
          </a:p>
        </p:txBody>
      </p:sp>
      <p:sp>
        <p:nvSpPr>
          <p:cNvPr id="59396" name="内容占位符 2"/>
          <p:cNvSpPr>
            <a:spLocks noGrp="1" noChangeArrowheads="1"/>
          </p:cNvSpPr>
          <p:nvPr/>
        </p:nvSpPr>
        <p:spPr bwMode="auto">
          <a:xfrm>
            <a:off x="1830388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一个名字节点和多个数据节点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数据复制（冗余机制）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--</a:t>
            </a: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存放的位置（机架感知策略）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故障检测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--</a:t>
            </a: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数据节点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 心跳包（检测是否宕机）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 块报告（安全模式下检测）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 数据完整性检测（校验和比较）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--</a:t>
            </a:r>
            <a:r>
              <a:rPr lang="zh-CN" altLang="en-US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名字节点（日志文件，镜像文件）</a:t>
            </a:r>
            <a:endParaRPr lang="en-US" altLang="zh-CN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空间回收机制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7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 sz="17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1"/>
            <a:ext cx="407193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49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7B4079-2C57-4932-A58A-7E363B4F6A4F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数据完整性校验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289176" y="1831975"/>
            <a:ext cx="296862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200"/>
              <a:t> 从某个</a:t>
            </a:r>
            <a:r>
              <a:rPr lang="en-US" altLang="zh-CN" sz="2200"/>
              <a:t>Datanode</a:t>
            </a:r>
            <a:r>
              <a:rPr lang="zh-CN" altLang="en-US" sz="2200"/>
              <a:t>获取的数据块有可能是损坏的，损坏可能是由</a:t>
            </a:r>
            <a:r>
              <a:rPr lang="en-US" altLang="zh-CN" sz="2200"/>
              <a:t>Datanode</a:t>
            </a:r>
            <a:r>
              <a:rPr lang="zh-CN" altLang="en-US" sz="2200"/>
              <a:t>的存储设备错误、网络错误或者软件</a:t>
            </a:r>
            <a:r>
              <a:rPr lang="en-US" altLang="zh-CN" sz="2200"/>
              <a:t>bug</a:t>
            </a:r>
            <a:r>
              <a:rPr lang="zh-CN" altLang="en-US" sz="2200"/>
              <a:t>造成的。</a:t>
            </a: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43434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77F832-F166-4FF5-B9D0-25E47FE6614B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HDFS</a:t>
            </a:r>
            <a:r>
              <a:rPr lang="zh-CN" altLang="en-US" smtClean="0">
                <a:solidFill>
                  <a:schemeClr val="tx1"/>
                </a:solidFill>
              </a:rPr>
              <a:t>如何写文件？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973388" y="2282826"/>
            <a:ext cx="57896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>
                <a:sym typeface="Gill Sans MT" panose="020B0502020104020203" pitchFamily="34" charset="0"/>
              </a:rPr>
              <a:t>HDFS数据块（Block）写入加载准备阶段</a:t>
            </a:r>
          </a:p>
          <a:p>
            <a:pPr eaLnBrk="1" hangingPunct="1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>
                <a:sym typeface="Gill Sans MT" panose="020B0502020104020203" pitchFamily="34" charset="0"/>
              </a:rPr>
              <a:t>数据块写入集群并打通同步通道 </a:t>
            </a:r>
          </a:p>
          <a:p>
            <a:pPr eaLnBrk="1" hangingPunct="1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>
                <a:sym typeface="Gill Sans MT" panose="020B0502020104020203" pitchFamily="34" charset="0"/>
              </a:rPr>
              <a:t>数据块载入成功</a:t>
            </a:r>
          </a:p>
          <a:p>
            <a:pPr eaLnBrk="1" hangingPunct="1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>
                <a:sym typeface="Gill Sans MT" panose="020B0502020104020203" pitchFamily="34" charset="0"/>
              </a:rPr>
              <a:t>大文件多数据块写入集群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36888" y="1546225"/>
            <a:ext cx="5268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步骤：</a:t>
            </a:r>
          </a:p>
        </p:txBody>
      </p:sp>
    </p:spTree>
    <p:extLst>
      <p:ext uri="{BB962C8B-B14F-4D97-AF65-F5344CB8AC3E}">
        <p14:creationId xmlns:p14="http://schemas.microsoft.com/office/powerpoint/2010/main" val="75633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62BC67-AAC5-4B0C-8432-1821C3C93507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HDFS数据块（Block）</a:t>
            </a:r>
            <a:br>
              <a:rPr lang="zh-CN" altLang="zh-CN" smtClean="0"/>
            </a:br>
            <a:r>
              <a:rPr lang="zh-CN" altLang="zh-CN" smtClean="0"/>
              <a:t>写入加载准备阶段</a:t>
            </a:r>
          </a:p>
        </p:txBody>
      </p:sp>
      <p:pic>
        <p:nvPicPr>
          <p:cNvPr id="62468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132014"/>
            <a:ext cx="50609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7010400" y="1549400"/>
            <a:ext cx="3200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规则：每块数据3份拷贝，总有两份存在同一个机架上，另外一份则必须放到另一个机架上。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7086600" y="2820988"/>
            <a:ext cx="3200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1)由名称节点Rack wareness列表确定第一个Data Node 1，打开TCP协议并通知其准备接收数据。</a:t>
            </a:r>
          </a:p>
          <a:p>
            <a:pPr eaLnBrk="1" hangingPunct="1"/>
            <a:r>
              <a:rPr lang="zh-CN" altLang="zh-CN"/>
              <a:t>2)再由Data Node 1 将信息传达到Data Node 5，接着Data Node 5 传达到Data Node 6，确保已经准备就绪。</a:t>
            </a:r>
          </a:p>
          <a:p>
            <a:pPr eaLnBrk="1" hangingPunct="1"/>
            <a:r>
              <a:rPr lang="zh-CN" altLang="zh-CN"/>
              <a:t>3)最终，Client接收到Data Node 1回传的Ready消息，至此Client才真正的准备在集群中加载数据块。</a:t>
            </a:r>
          </a:p>
        </p:txBody>
      </p:sp>
    </p:spTree>
    <p:extLst>
      <p:ext uri="{BB962C8B-B14F-4D97-AF65-F5344CB8AC3E}">
        <p14:creationId xmlns:p14="http://schemas.microsoft.com/office/powerpoint/2010/main" val="152701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EC8AA0-DA82-424E-84C5-D40367F3A67C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数据块写入集群并打通同步通道 </a:t>
            </a:r>
          </a:p>
        </p:txBody>
      </p:sp>
      <p:pic>
        <p:nvPicPr>
          <p:cNvPr id="63492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9" y="2133600"/>
            <a:ext cx="4960937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6858000" y="1947863"/>
            <a:ext cx="350678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当数据块写入集群后，3个（当然数据节点个数参照上文的设置）数据节点将打开一个同步通道。这就意味着，当一个数据节点接收到数据后，它同时将在通道中给下一个数据节点送上一份拷贝。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791200" y="4419600"/>
            <a:ext cx="4572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注意到没有，第二个和第三个数据节点运输在同一个机架中，这样他们之间的传输就获得了高带宽和低延时。直到这个数据块被成功的写入3个节点中。</a:t>
            </a:r>
          </a:p>
        </p:txBody>
      </p:sp>
    </p:spTree>
    <p:extLst>
      <p:ext uri="{BB962C8B-B14F-4D97-AF65-F5344CB8AC3E}">
        <p14:creationId xmlns:p14="http://schemas.microsoft.com/office/powerpoint/2010/main" val="216419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D9AFA7-C4CC-484D-8571-B7D76347E388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数据块载入成功</a:t>
            </a:r>
          </a:p>
        </p:txBody>
      </p:sp>
      <p:pic>
        <p:nvPicPr>
          <p:cNvPr id="64516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055813"/>
            <a:ext cx="5078413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934201" y="2057401"/>
            <a:ext cx="3317875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/>
              <a:t>当3个节点都成功的接收到数据块后，他们将给名称节点发送个“Block Received”报告。并向通道返回“Success”消息，然后关闭TCP回话。Client收到成功接收的消息后会报告给名称节点数据已成功接收。名称节点将会更新它元数据中的节点位置信息。Client将会开启下一个数据块的处理通道，只到所有的数据块都写入数据节点。</a:t>
            </a:r>
          </a:p>
        </p:txBody>
      </p:sp>
    </p:spTree>
    <p:extLst>
      <p:ext uri="{BB962C8B-B14F-4D97-AF65-F5344CB8AC3E}">
        <p14:creationId xmlns:p14="http://schemas.microsoft.com/office/powerpoint/2010/main" val="2577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EEC741-B21C-4474-869E-0B69AF2E6ABC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Hdfs</a:t>
            </a:r>
            <a:r>
              <a:rPr lang="zh-CN" altLang="en-US" smtClean="0"/>
              <a:t>的基本概念和实现原理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块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元数据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客户端</a:t>
            </a: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zh-CN" altLang="en-US" sz="1800">
                <a:latin typeface="Arial" panose="020B0604020202020204" pitchFamily="34" charset="0"/>
                <a:cs typeface="Arial" panose="020B0604020202020204" pitchFamily="34" charset="0"/>
              </a:rPr>
              <a:t>数据完整性校验</a:t>
            </a:r>
          </a:p>
          <a:p>
            <a:pPr eaLnBrk="1" hangingPunct="1">
              <a:lnSpc>
                <a:spcPct val="120000"/>
              </a:lnSpc>
              <a:buSzPct val="100000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A739B1-71BD-4E04-8AC6-C5FFFE665B30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大文件多数据块写入集群</a:t>
            </a:r>
          </a:p>
        </p:txBody>
      </p:sp>
      <p:pic>
        <p:nvPicPr>
          <p:cNvPr id="65540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6" y="1679576"/>
            <a:ext cx="6246813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7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0B724-46AB-4418-9A23-3BB7B420AE5C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副本摆放策略  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1828800" y="4649789"/>
            <a:ext cx="7848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/>
              <a:t>第一个block副本放在和client所在的node里（如果client不在集群范围内，则这第一个node是随机选取的，当然系统会尝试不选择哪些太满或者太忙的node）。 </a:t>
            </a:r>
          </a:p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/>
              <a:t>第二个副本放置在与第一个节点不同的机架中的node中（随机选择）。</a:t>
            </a:r>
          </a:p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/>
              <a:t>第三个副本和第二个在同一个机架，随机放在不同的node中。</a:t>
            </a:r>
          </a:p>
          <a:p>
            <a:pPr eaLnBrk="1" hangingPunct="1">
              <a:lnSpc>
                <a:spcPct val="13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/>
              <a:t>如果还有更多的副本就随机放在集群的node里。</a:t>
            </a:r>
          </a:p>
        </p:txBody>
      </p:sp>
      <p:pic>
        <p:nvPicPr>
          <p:cNvPr id="66565" name="Picture 4" descr="20130811222346_75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960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4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CE351B-C497-44E5-BD86-6C47FDB0FEF5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HDFS</a:t>
            </a:r>
            <a:r>
              <a:rPr lang="zh-CN" altLang="en-US" smtClean="0">
                <a:solidFill>
                  <a:schemeClr val="tx1"/>
                </a:solidFill>
              </a:rPr>
              <a:t>如何读文件？</a:t>
            </a:r>
          </a:p>
        </p:txBody>
      </p:sp>
      <p:pic>
        <p:nvPicPr>
          <p:cNvPr id="67588" name="Picture 3" descr="20130811222346_154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676401"/>
            <a:ext cx="7237412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62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E881E-EAA6-4D90-B043-BF304784F232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流程分析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2284414" y="1506539"/>
            <a:ext cx="792638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使用HDFS提供的客户端开发库Client，向远程的Namenode发起RPC请求；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Namenode会视情况返回文件的部分或者全部block列表，对于每个block，Namenode都会返回有该block拷贝的DataNode地址；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客户端开发库Client会选取离客户端最接近的DataNode来读取block；如果客户端本身就是DataNode,那么将从本地直接获取数据.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读取完当前block的数据后，关闭与当前的DataNode连接，并为读取下一个block寻找最佳的DataNode；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当读完列表的block后，且文件读取还没有结束，客户端开发库会继续向Namenode获取下一批的block列表。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zh-CN" altLang="zh-CN"/>
              <a:t>读取完一个block都会进行checksum验证，如果读取datanode时出现错误，客户端会通知Namenode，然后再从下一个拥有该block拷贝的datanode继续读。 </a:t>
            </a:r>
          </a:p>
        </p:txBody>
      </p:sp>
    </p:spTree>
    <p:extLst>
      <p:ext uri="{BB962C8B-B14F-4D97-AF65-F5344CB8AC3E}">
        <p14:creationId xmlns:p14="http://schemas.microsoft.com/office/powerpoint/2010/main" val="78244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2BEA31-3C0F-4921-92A2-73DC9EC17971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tx1"/>
                </a:solidFill>
              </a:rPr>
              <a:t>High Availability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mtClean="0"/>
          </a:p>
        </p:txBody>
      </p:sp>
      <p:pic>
        <p:nvPicPr>
          <p:cNvPr id="69637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5715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2400300" y="5772151"/>
            <a:ext cx="788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当active NN挂了情况下， 平台会自动将standby NN快速切换为active，保证平台正常运行。</a:t>
            </a:r>
          </a:p>
        </p:txBody>
      </p:sp>
    </p:spTree>
    <p:extLst>
      <p:ext uri="{BB962C8B-B14F-4D97-AF65-F5344CB8AC3E}">
        <p14:creationId xmlns:p14="http://schemas.microsoft.com/office/powerpoint/2010/main" val="25885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97B69F-6AA8-4E39-A277-B2481E5214AC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HA共享数据</a:t>
            </a:r>
          </a:p>
        </p:txBody>
      </p:sp>
      <p:pic>
        <p:nvPicPr>
          <p:cNvPr id="70660" name="Picture 3" descr="140125135696043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71628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2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7E9FCA-F0B8-4255-B68B-2B6EE33A6F31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块(Block)的概念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968626" y="1457326"/>
            <a:ext cx="72421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ym typeface="宋体" panose="02010600030101010101" pitchFamily="2" charset="-122"/>
              </a:rPr>
              <a:t>      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在传统的块存储介质中，块是读写的最小数据单位</a:t>
            </a:r>
            <a:r>
              <a:rPr lang="en-US" altLang="zh-CN" b="1">
                <a:cs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(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扇区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)</a:t>
            </a:r>
            <a:r>
              <a:rPr lang="zh-CN" altLang="en-US">
                <a:sym typeface="宋体" panose="02010600030101010101" pitchFamily="2" charset="-122"/>
              </a:rPr>
              <a:t>。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传统文件系统基于存储块进行操作</a:t>
            </a:r>
            <a:r>
              <a:rPr lang="zh-CN" altLang="en-US">
                <a:sym typeface="宋体" panose="02010600030101010101" pitchFamily="2" charset="-122"/>
              </a:rPr>
              <a:t>。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为了节省文件分配表空间，会对物理存储块进行整合，一般大小为4096字节</a:t>
            </a:r>
            <a:endParaRPr lang="en-US" altLang="zh-CN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/>
            <a:endParaRPr lang="zh-CN" altLang="en-US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HDFS也使用了块的概念，但是默认大小设为64M字节</a:t>
            </a:r>
            <a:endParaRPr lang="en-US" altLang="zh-CN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ym typeface="宋体" panose="02010600030101010101" pitchFamily="2" charset="-122"/>
              </a:rPr>
              <a:t>   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可针对每个文件配置，由客户端指定</a:t>
            </a:r>
            <a:endParaRPr lang="en-US" altLang="zh-CN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ym typeface="宋体" panose="02010600030101010101" pitchFamily="2" charset="-122"/>
              </a:rPr>
              <a:t>   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每个块有一个自己的全局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ID</a:t>
            </a:r>
            <a:endParaRPr lang="zh-CN" altLang="en-US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HDFS将一个文件分为一个或数个块来存储</a:t>
            </a:r>
          </a:p>
          <a:p>
            <a:pPr eaLnBrk="1" hangingPunct="1"/>
            <a:r>
              <a:rPr lang="zh-CN" altLang="en-US">
                <a:sym typeface="宋体" panose="02010600030101010101" pitchFamily="2" charset="-122"/>
              </a:rPr>
              <a:t>   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每个块是一个独立的存储单位</a:t>
            </a:r>
            <a:endParaRPr lang="en-US" altLang="zh-CN"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   </a:t>
            </a:r>
            <a:r>
              <a:rPr lang="zh-CN" altLang="en-US">
                <a:cs typeface="Arial" panose="020B0604020202020204" pitchFamily="34" charset="0"/>
              </a:rPr>
              <a:t>以块为单位在集群服务器上分配存储</a:t>
            </a:r>
          </a:p>
          <a:p>
            <a:pPr eaLnBrk="1" hangingPunct="1"/>
            <a:endParaRPr lang="en-US" altLang="zh-CN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cs typeface="Arial" panose="020B0604020202020204" pitchFamily="34" charset="0"/>
                <a:sym typeface="宋体" panose="02010600030101010101" pitchFamily="2" charset="-122"/>
              </a:rPr>
              <a:t>与传统文件系统不同的是，如果实际数据没有达到块大小，则并不实际占用磁盘空间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如果一个文件是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200M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，则它会被分为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4</a:t>
            </a:r>
            <a:r>
              <a:rPr lang="zh-CN" altLang="en-US">
                <a:cs typeface="Arial" panose="020B0604020202020204" pitchFamily="34" charset="0"/>
                <a:sym typeface="宋体" panose="02010600030101010101" pitchFamily="2" charset="-122"/>
              </a:rPr>
              <a:t>个块</a:t>
            </a:r>
            <a:r>
              <a:rPr lang="en-US" altLang="zh-CN">
                <a:cs typeface="Arial" panose="020B0604020202020204" pitchFamily="34" charset="0"/>
                <a:sym typeface="宋体" panose="02010600030101010101" pitchFamily="2" charset="-122"/>
              </a:rPr>
              <a:t>: 64+64+64+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宋体" panose="02010600030101010101" pitchFamily="2" charset="-122"/>
              </a:rPr>
              <a:t>8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0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E0A1B6-587B-4B80-9DB6-61080138209D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使用块的好处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9100" y="1447800"/>
            <a:ext cx="6946900" cy="4800600"/>
          </a:xfrm>
        </p:spPr>
        <p:txBody>
          <a:bodyPr/>
          <a:lstStyle/>
          <a:p>
            <a:pPr>
              <a:lnSpc>
                <a:spcPct val="130000"/>
              </a:lnSpc>
              <a:buSzPct val="100000"/>
            </a:pPr>
            <a:r>
              <a:rPr lang="zh-CN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当一个文件大于集群中任意一个磁盘的时候，文件系统可以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充分利用</a:t>
            </a:r>
            <a:r>
              <a:rPr lang="zh-CN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集群中所有的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磁盘</a:t>
            </a:r>
          </a:p>
          <a:p>
            <a:pPr>
              <a:lnSpc>
                <a:spcPct val="130000"/>
              </a:lnSpc>
              <a:buSzPct val="100000"/>
            </a:pP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管理</a:t>
            </a:r>
            <a:r>
              <a:rPr lang="zh-CN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块使底层的存储子系统相对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简单</a:t>
            </a:r>
          </a:p>
          <a:p>
            <a:pPr>
              <a:lnSpc>
                <a:spcPct val="130000"/>
              </a:lnSpc>
              <a:buSzPct val="100000"/>
            </a:pPr>
            <a:r>
              <a:rPr lang="zh-CN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块更加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适合备份</a:t>
            </a:r>
            <a:r>
              <a:rPr lang="zh-CN" altLang="zh-CN" sz="1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，从而为容错和高可用性的实现带来方便</a:t>
            </a:r>
          </a:p>
        </p:txBody>
      </p:sp>
    </p:spTree>
    <p:extLst>
      <p:ext uri="{BB962C8B-B14F-4D97-AF65-F5344CB8AC3E}">
        <p14:creationId xmlns:p14="http://schemas.microsoft.com/office/powerpoint/2010/main" val="8429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2A105D-381F-4DE0-917E-B07A0B1BFD5A}" type="datetime1">
              <a:rPr lang="zh-CN" altLang="en-US">
                <a:solidFill>
                  <a:srgbClr val="B4A688"/>
                </a:solidFill>
              </a:rPr>
              <a:pPr eaLnBrk="1" hangingPunct="1"/>
              <a:t>2018/4/1</a:t>
            </a:fld>
            <a:endParaRPr lang="zh-CN" altLang="en-US" sz="18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Hdfs</a:t>
            </a:r>
            <a:r>
              <a:rPr lang="zh-CN" altLang="en-US" smtClean="0"/>
              <a:t>的元数据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/>
              <a:t>元数据包括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endParaRPr lang="zh-CN" altLang="en-US" sz="160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</a:pPr>
            <a:r>
              <a:rPr lang="zh-CN" altLang="en-US" sz="1600"/>
              <a:t>文件系统目录树信息</a:t>
            </a:r>
            <a:endParaRPr lang="en-US" altLang="zh-CN" sz="1600"/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文件名，目录名</a:t>
            </a:r>
            <a:endParaRPr lang="en-US" altLang="zh-CN" sz="140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文件和目录的从属关系</a:t>
            </a:r>
            <a:endParaRPr lang="en-US" altLang="zh-CN" sz="140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文件和目录的大小，创建及最后访问时间</a:t>
            </a:r>
            <a:endParaRPr lang="en-US" altLang="zh-CN" sz="140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权限</a:t>
            </a:r>
            <a:endParaRPr lang="en-US" altLang="zh-CN" sz="140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zh-CN" altLang="en-US" sz="140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zh-CN" altLang="en-US" sz="1600"/>
              <a:t>文件和块的对应关系</a:t>
            </a:r>
            <a:endParaRPr lang="en-US" altLang="zh-CN" sz="1600"/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/>
              <a:t> </a:t>
            </a:r>
            <a:r>
              <a:rPr lang="zh-CN" altLang="en-US" sz="1400"/>
              <a:t>文件由哪些块组成</a:t>
            </a:r>
            <a:endParaRPr lang="en-US" altLang="zh-CN" sz="1400"/>
          </a:p>
          <a:p>
            <a:pPr lvl="2" eaLnBrk="1" hangingPunct="1">
              <a:lnSpc>
                <a:spcPct val="80000"/>
              </a:lnSpc>
            </a:pPr>
            <a:endParaRPr lang="zh-CN" altLang="en-US" sz="140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</a:pPr>
            <a:r>
              <a:rPr lang="zh-CN" altLang="en-US" sz="1600"/>
              <a:t>块的存放位置</a:t>
            </a:r>
            <a:endParaRPr lang="en-US" altLang="zh-CN" sz="1600"/>
          </a:p>
          <a:p>
            <a:pPr lvl="2" eaLnBrk="1" hangingPunct="1">
              <a:lnSpc>
                <a:spcPct val="8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400"/>
              <a:t> 机器名，块</a:t>
            </a:r>
            <a:r>
              <a:rPr lang="en-US" altLang="zh-CN" sz="1400"/>
              <a:t>ID</a:t>
            </a:r>
            <a:endParaRPr lang="zh-CN" altLang="en-US" sz="1400"/>
          </a:p>
          <a:p>
            <a:pPr lvl="2" eaLnBrk="1" hangingPunct="1">
              <a:lnSpc>
                <a:spcPct val="80000"/>
              </a:lnSpc>
            </a:pPr>
            <a:endParaRPr lang="zh-CN" altLang="en-US" sz="1400"/>
          </a:p>
          <a:p>
            <a:pPr>
              <a:lnSpc>
                <a:spcPct val="80000"/>
              </a:lnSpc>
              <a:buSzPct val="100000"/>
            </a:pPr>
            <a:r>
              <a:rPr lang="zh-CN" altLang="en-US" sz="1800"/>
              <a:t>HDFS对元数据和实际数据采取分别存储的方法</a:t>
            </a:r>
            <a:endParaRPr lang="en-US" altLang="zh-CN" sz="1800"/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</a:pPr>
            <a:r>
              <a:rPr lang="zh-CN" altLang="en-US" sz="1600"/>
              <a:t>元数据存储在一台指定的服务器上(NameNode)</a:t>
            </a:r>
            <a:endParaRPr lang="en-US" altLang="zh-CN" sz="1600"/>
          </a:p>
          <a:p>
            <a:pPr lvl="1">
              <a:lnSpc>
                <a:spcPct val="80000"/>
              </a:lnSpc>
              <a:spcBef>
                <a:spcPts val="1000"/>
              </a:spcBef>
              <a:buSzPct val="100000"/>
            </a:pPr>
            <a:r>
              <a:rPr lang="zh-CN" altLang="en-US" sz="1600"/>
              <a:t>实际数据储存在集群的其他机器的本地文件系统中(DataNode)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984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59100" y="274638"/>
            <a:ext cx="74993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Hadoop集群服务分布</a:t>
            </a:r>
          </a:p>
        </p:txBody>
      </p:sp>
      <p:pic>
        <p:nvPicPr>
          <p:cNvPr id="51203" name="Picture 2" descr="D:\study\Hadoop\hadoop\picture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79057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8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59100" y="274638"/>
            <a:ext cx="74993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Hadoop集群服务分布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1357313"/>
            <a:ext cx="41433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01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313F57-65FC-41BB-8831-137AA6F3DE1E}" type="slidenum">
              <a:rPr lang="zh-CN" altLang="en-US">
                <a:solidFill>
                  <a:srgbClr val="B4A688"/>
                </a:solidFill>
              </a:rPr>
              <a:pPr eaLnBrk="1" hangingPunct="1"/>
              <a:t>8</a:t>
            </a:fld>
            <a:endParaRPr lang="zh-CN" altLang="en-US" sz="1800"/>
          </a:p>
        </p:txBody>
      </p:sp>
      <p:sp>
        <p:nvSpPr>
          <p:cNvPr id="5325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59100" y="274638"/>
            <a:ext cx="74993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HDFS系统架构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74801"/>
            <a:ext cx="52578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739386-C58D-43F3-9120-DFB47524C62C}" type="slidenum">
              <a:rPr lang="zh-CN" altLang="en-US">
                <a:solidFill>
                  <a:srgbClr val="B4A688"/>
                </a:solidFill>
              </a:rPr>
              <a:pPr eaLnBrk="1" hangingPunct="1"/>
              <a:t>9</a:t>
            </a:fld>
            <a:endParaRPr lang="zh-CN" altLang="en-US" sz="1800"/>
          </a:p>
        </p:txBody>
      </p:sp>
      <p:sp>
        <p:nvSpPr>
          <p:cNvPr id="5427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59100" y="274638"/>
            <a:ext cx="74993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HDFS主要组件功能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47900"/>
            <a:ext cx="4991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Microsoft Office PowerPoint</Application>
  <PresentationFormat>宽屏</PresentationFormat>
  <Paragraphs>146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黑体</vt:lpstr>
      <vt:lpstr>华文中宋</vt:lpstr>
      <vt:lpstr>宋体</vt:lpstr>
      <vt:lpstr>Arial</vt:lpstr>
      <vt:lpstr>Gill Sans MT</vt:lpstr>
      <vt:lpstr>Times New Roman</vt:lpstr>
      <vt:lpstr>Wingdings</vt:lpstr>
      <vt:lpstr>Office 主题​​</vt:lpstr>
      <vt:lpstr>PowerPoint 演示文稿</vt:lpstr>
      <vt:lpstr>Hdfs的基本概念和实现原理</vt:lpstr>
      <vt:lpstr>块(Block)的概念</vt:lpstr>
      <vt:lpstr>使用块的好处</vt:lpstr>
      <vt:lpstr>Hdfs的元数据</vt:lpstr>
      <vt:lpstr>Hadoop集群服务分布</vt:lpstr>
      <vt:lpstr>Hadoop集群服务分布</vt:lpstr>
      <vt:lpstr>HDFS系统架构</vt:lpstr>
      <vt:lpstr>HDFS主要组件功能</vt:lpstr>
      <vt:lpstr>NameNode</vt:lpstr>
      <vt:lpstr>元数据的持久化</vt:lpstr>
      <vt:lpstr>DataNode</vt:lpstr>
      <vt:lpstr>Hdfs客户端</vt:lpstr>
      <vt:lpstr>HDFS关键运行机制 --保障可靠性的措施</vt:lpstr>
      <vt:lpstr>数据完整性校验</vt:lpstr>
      <vt:lpstr>HDFS如何写文件？</vt:lpstr>
      <vt:lpstr>HDFS数据块（Block） 写入加载准备阶段</vt:lpstr>
      <vt:lpstr>数据块写入集群并打通同步通道 </vt:lpstr>
      <vt:lpstr>数据块载入成功</vt:lpstr>
      <vt:lpstr>大文件多数据块写入集群</vt:lpstr>
      <vt:lpstr>副本摆放策略  </vt:lpstr>
      <vt:lpstr>HDFS如何读文件？</vt:lpstr>
      <vt:lpstr>流程分析</vt:lpstr>
      <vt:lpstr>High Availability</vt:lpstr>
      <vt:lpstr>HA共享数据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李伟</dc:creator>
  <cp:lastModifiedBy>李伟</cp:lastModifiedBy>
  <cp:revision>1</cp:revision>
  <dcterms:created xsi:type="dcterms:W3CDTF">2018-03-31T22:50:37Z</dcterms:created>
  <dcterms:modified xsi:type="dcterms:W3CDTF">2018-03-31T22:51:28Z</dcterms:modified>
</cp:coreProperties>
</file>