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559" r:id="rId2"/>
    <p:sldId id="621" r:id="rId3"/>
    <p:sldId id="560" r:id="rId4"/>
    <p:sldId id="257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614" r:id="rId13"/>
    <p:sldId id="572" r:id="rId14"/>
    <p:sldId id="573" r:id="rId15"/>
    <p:sldId id="615" r:id="rId16"/>
    <p:sldId id="575" r:id="rId17"/>
    <p:sldId id="602" r:id="rId18"/>
    <p:sldId id="604" r:id="rId19"/>
    <p:sldId id="605" r:id="rId20"/>
    <p:sldId id="606" r:id="rId21"/>
    <p:sldId id="607" r:id="rId22"/>
    <p:sldId id="608" r:id="rId23"/>
    <p:sldId id="668" r:id="rId24"/>
    <p:sldId id="610" r:id="rId25"/>
    <p:sldId id="611" r:id="rId26"/>
    <p:sldId id="609" r:id="rId27"/>
    <p:sldId id="612" r:id="rId28"/>
    <p:sldId id="617" r:id="rId29"/>
    <p:sldId id="613" r:id="rId30"/>
    <p:sldId id="576" r:id="rId31"/>
    <p:sldId id="616" r:id="rId32"/>
    <p:sldId id="577" r:id="rId33"/>
    <p:sldId id="578" r:id="rId34"/>
    <p:sldId id="579" r:id="rId35"/>
    <p:sldId id="580" r:id="rId36"/>
    <p:sldId id="581" r:id="rId37"/>
    <p:sldId id="618" r:id="rId38"/>
    <p:sldId id="582" r:id="rId39"/>
    <p:sldId id="583" r:id="rId40"/>
    <p:sldId id="584" r:id="rId41"/>
    <p:sldId id="585" r:id="rId42"/>
    <p:sldId id="586" r:id="rId43"/>
    <p:sldId id="587" r:id="rId44"/>
    <p:sldId id="603" r:id="rId45"/>
    <p:sldId id="588" r:id="rId46"/>
    <p:sldId id="619" r:id="rId47"/>
    <p:sldId id="589" r:id="rId48"/>
    <p:sldId id="590" r:id="rId49"/>
    <p:sldId id="591" r:id="rId50"/>
    <p:sldId id="592" r:id="rId51"/>
    <p:sldId id="593" r:id="rId52"/>
    <p:sldId id="594" r:id="rId53"/>
    <p:sldId id="595" r:id="rId54"/>
    <p:sldId id="596" r:id="rId55"/>
    <p:sldId id="620" r:id="rId56"/>
    <p:sldId id="622" r:id="rId57"/>
    <p:sldId id="623" r:id="rId58"/>
    <p:sldId id="624" r:id="rId59"/>
    <p:sldId id="625" r:id="rId60"/>
    <p:sldId id="626" r:id="rId61"/>
    <p:sldId id="627" r:id="rId62"/>
    <p:sldId id="628" r:id="rId63"/>
    <p:sldId id="629" r:id="rId64"/>
    <p:sldId id="630" r:id="rId65"/>
    <p:sldId id="631" r:id="rId66"/>
    <p:sldId id="632" r:id="rId67"/>
    <p:sldId id="633" r:id="rId68"/>
    <p:sldId id="634" r:id="rId69"/>
    <p:sldId id="635" r:id="rId70"/>
    <p:sldId id="636" r:id="rId71"/>
    <p:sldId id="637" r:id="rId72"/>
    <p:sldId id="638" r:id="rId73"/>
    <p:sldId id="639" r:id="rId74"/>
    <p:sldId id="640" r:id="rId75"/>
    <p:sldId id="641" r:id="rId76"/>
    <p:sldId id="642" r:id="rId77"/>
    <p:sldId id="643" r:id="rId78"/>
    <p:sldId id="644" r:id="rId79"/>
    <p:sldId id="645" r:id="rId80"/>
    <p:sldId id="646" r:id="rId81"/>
    <p:sldId id="647" r:id="rId82"/>
    <p:sldId id="648" r:id="rId83"/>
    <p:sldId id="649" r:id="rId84"/>
    <p:sldId id="650" r:id="rId85"/>
    <p:sldId id="651" r:id="rId86"/>
    <p:sldId id="652" r:id="rId87"/>
    <p:sldId id="653" r:id="rId88"/>
    <p:sldId id="654" r:id="rId89"/>
    <p:sldId id="655" r:id="rId90"/>
    <p:sldId id="656" r:id="rId91"/>
    <p:sldId id="657" r:id="rId92"/>
    <p:sldId id="658" r:id="rId93"/>
    <p:sldId id="659" r:id="rId94"/>
    <p:sldId id="660" r:id="rId95"/>
    <p:sldId id="667" r:id="rId96"/>
    <p:sldId id="661" r:id="rId97"/>
    <p:sldId id="666" r:id="rId98"/>
    <p:sldId id="601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5" autoAdjust="0"/>
    <p:restoredTop sz="82063" autoAdjust="0"/>
  </p:normalViewPr>
  <p:slideViewPr>
    <p:cSldViewPr snapToGrid="0">
      <p:cViewPr varScale="1">
        <p:scale>
          <a:sx n="94" d="100"/>
          <a:sy n="94" d="100"/>
        </p:scale>
        <p:origin x="8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40299-06BE-4A92-8FA9-2A9D7A1F0D91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B0F5-04A6-459D-9243-9E82117CD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18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A269F-26AA-44AF-AE3E-D3D1AE9C283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71F1-65A3-4578-868F-3A908D44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q123/p/3159191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https://hadoop.apache.org/docs/r3.1.1/hadoop-yarn/hadoop-yarn-common/yarn-default.xml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71F1-65A3-4578-868F-3A908D44D3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7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框架下的</a:t>
            </a:r>
            <a:r>
              <a:rPr lang="en-US" altLang="zh-CN" dirty="0" err="1"/>
              <a:t>Mapreduce</a:t>
            </a:r>
            <a:r>
              <a:rPr lang="zh-CN" altLang="en-US" dirty="0"/>
              <a:t>工作流程：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：客户端向集群提交作业。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Job</a:t>
            </a:r>
            <a:r>
              <a:rPr lang="zh-CN" altLang="en-US" dirty="0"/>
              <a:t>从</a:t>
            </a:r>
            <a:r>
              <a:rPr lang="en-US" altLang="zh-CN" dirty="0" err="1"/>
              <a:t>ResourceManager</a:t>
            </a:r>
            <a:r>
              <a:rPr lang="zh-CN" altLang="en-US" dirty="0"/>
              <a:t>获取新的作业应用程序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：客户端检查作业的输出情况，计算输入分片，并将作业</a:t>
            </a:r>
            <a:r>
              <a:rPr lang="en-US" altLang="zh-CN" dirty="0"/>
              <a:t>jar</a:t>
            </a:r>
            <a:r>
              <a:rPr lang="zh-CN" altLang="en-US" dirty="0"/>
              <a:t>包、配置、分片信息等作业资源复制到</a:t>
            </a:r>
            <a:r>
              <a:rPr lang="en-US" altLang="zh-CN" dirty="0"/>
              <a:t>HDFS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Job</a:t>
            </a:r>
            <a:r>
              <a:rPr lang="zh-CN" altLang="en-US" dirty="0"/>
              <a:t>向</a:t>
            </a:r>
            <a:r>
              <a:rPr lang="en-US" altLang="zh-CN" dirty="0" err="1"/>
              <a:t>ResourceManager</a:t>
            </a:r>
            <a:r>
              <a:rPr lang="zh-CN" altLang="en-US" dirty="0"/>
              <a:t>提交作业。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 err="1"/>
              <a:t>ResourceManager</a:t>
            </a:r>
            <a:r>
              <a:rPr lang="zh-CN" altLang="en-US" dirty="0"/>
              <a:t>接收到作业后，将作业请求传递给调度器，调度器根据作业信息为</a:t>
            </a:r>
            <a:r>
              <a:rPr lang="en-US" altLang="zh-CN" dirty="0" err="1"/>
              <a:t>ResourceManager</a:t>
            </a:r>
            <a:r>
              <a:rPr lang="zh-CN" altLang="en-US" dirty="0"/>
              <a:t>分配一个</a:t>
            </a:r>
            <a:r>
              <a:rPr lang="en-US" altLang="zh-CN" dirty="0"/>
              <a:t>container</a:t>
            </a:r>
            <a:r>
              <a:rPr lang="zh-CN" altLang="en-US" dirty="0"/>
              <a:t>，然后</a:t>
            </a:r>
            <a:r>
              <a:rPr lang="en-US" altLang="zh-CN" dirty="0" err="1"/>
              <a:t>ResourceManager</a:t>
            </a:r>
            <a:r>
              <a:rPr lang="zh-CN" altLang="en-US" dirty="0"/>
              <a:t>在</a:t>
            </a:r>
            <a:r>
              <a:rPr lang="en-US" altLang="zh-CN" dirty="0" err="1"/>
              <a:t>NodeManager</a:t>
            </a:r>
            <a:r>
              <a:rPr lang="zh-CN" altLang="en-US" dirty="0"/>
              <a:t>的管理下，在</a:t>
            </a:r>
            <a:r>
              <a:rPr lang="en-US" altLang="zh-CN" dirty="0"/>
              <a:t>container</a:t>
            </a:r>
            <a:r>
              <a:rPr lang="zh-CN" altLang="en-US" dirty="0"/>
              <a:t>中启动一个</a:t>
            </a:r>
            <a:r>
              <a:rPr lang="en-US" altLang="zh-CN" dirty="0" err="1"/>
              <a:t>ApplicationMaster</a:t>
            </a:r>
            <a:r>
              <a:rPr lang="zh-CN" altLang="en-US" dirty="0"/>
              <a:t>进程。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 err="1"/>
              <a:t>ApplicationMaster</a:t>
            </a:r>
            <a:r>
              <a:rPr lang="zh-CN" altLang="en-US" dirty="0"/>
              <a:t>对作业进行初始化，并保持对作业的跟踪，判断作业是否完成。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en-US" altLang="zh-CN" dirty="0" err="1"/>
              <a:t>ApplicationMaster</a:t>
            </a:r>
            <a:r>
              <a:rPr lang="zh-CN" altLang="en-US" dirty="0"/>
              <a:t>根据存储在</a:t>
            </a:r>
            <a:r>
              <a:rPr lang="en-US" altLang="zh-CN" dirty="0"/>
              <a:t>HDFS</a:t>
            </a:r>
            <a:r>
              <a:rPr lang="zh-CN" altLang="en-US" dirty="0"/>
              <a:t>中的分片信息确定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的数量。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 err="1"/>
              <a:t>ApplicationMaster</a:t>
            </a:r>
            <a:r>
              <a:rPr lang="zh-CN" altLang="en-US" dirty="0"/>
              <a:t>为本次作业的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以轮询的方式向</a:t>
            </a:r>
            <a:r>
              <a:rPr lang="en-US" altLang="zh-CN" dirty="0" err="1"/>
              <a:t>ResourceManager</a:t>
            </a:r>
            <a:r>
              <a:rPr lang="zh-CN" altLang="en-US" dirty="0"/>
              <a:t>申请</a:t>
            </a:r>
            <a:r>
              <a:rPr lang="en-US" altLang="zh-CN" dirty="0"/>
              <a:t>container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 err="1"/>
              <a:t>ApplicationMaster</a:t>
            </a:r>
            <a:r>
              <a:rPr lang="zh-CN" altLang="en-US" dirty="0"/>
              <a:t>获取到</a:t>
            </a:r>
            <a:r>
              <a:rPr lang="en-US" altLang="zh-CN" dirty="0"/>
              <a:t>container</a:t>
            </a:r>
            <a:r>
              <a:rPr lang="zh-CN" altLang="en-US" dirty="0"/>
              <a:t>后，与</a:t>
            </a:r>
            <a:r>
              <a:rPr lang="en-US" altLang="zh-CN" dirty="0" err="1"/>
              <a:t>NodeManager</a:t>
            </a:r>
            <a:r>
              <a:rPr lang="zh-CN" altLang="en-US" dirty="0"/>
              <a:t>进行通信启动</a:t>
            </a:r>
            <a:r>
              <a:rPr lang="en-US" altLang="zh-CN" dirty="0"/>
              <a:t>container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container</a:t>
            </a:r>
            <a:r>
              <a:rPr lang="zh-CN" altLang="en-US" dirty="0"/>
              <a:t>从</a:t>
            </a:r>
            <a:r>
              <a:rPr lang="en-US" altLang="zh-CN" dirty="0"/>
              <a:t>HDFS</a:t>
            </a:r>
            <a:r>
              <a:rPr lang="zh-CN" altLang="en-US" dirty="0"/>
              <a:t>中获取作业的</a:t>
            </a:r>
            <a:r>
              <a:rPr lang="en-US" altLang="zh-CN" dirty="0"/>
              <a:t>jar</a:t>
            </a:r>
            <a:r>
              <a:rPr lang="zh-CN" altLang="en-US" dirty="0"/>
              <a:t>包、配置和分布式缓存文件等，将任务需要的资源本地化。</a:t>
            </a:r>
          </a:p>
          <a:p>
            <a:r>
              <a:rPr lang="en-US" altLang="zh-CN" dirty="0"/>
              <a:t>11</a:t>
            </a:r>
            <a:r>
              <a:rPr lang="zh-CN" altLang="en-US" dirty="0"/>
              <a:t>：</a:t>
            </a:r>
            <a:r>
              <a:rPr lang="en-US" altLang="zh-CN" dirty="0"/>
              <a:t>container</a:t>
            </a:r>
            <a:r>
              <a:rPr lang="zh-CN" altLang="en-US" dirty="0"/>
              <a:t>启动</a:t>
            </a:r>
            <a:r>
              <a:rPr lang="en-US" altLang="zh-CN" dirty="0"/>
              <a:t>Map</a:t>
            </a:r>
            <a:r>
              <a:rPr lang="zh-CN" altLang="en-US" dirty="0"/>
              <a:t>或</a:t>
            </a:r>
            <a:r>
              <a:rPr lang="en-US" altLang="zh-CN" dirty="0"/>
              <a:t>Reduce</a:t>
            </a:r>
            <a:r>
              <a:rPr lang="zh-CN" altLang="en-US" dirty="0"/>
              <a:t>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71F1-65A3-4578-868F-3A908D44D3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7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JobTracker</a:t>
            </a:r>
            <a:r>
              <a:rPr lang="zh-CN" altLang="en-US" b="1" dirty="0"/>
              <a:t>、</a:t>
            </a:r>
            <a:r>
              <a:rPr lang="en-US" altLang="zh-CN" b="1" dirty="0" err="1"/>
              <a:t>ResourceManager</a:t>
            </a:r>
            <a:r>
              <a:rPr lang="zh-CN" altLang="en-US" b="1" dirty="0"/>
              <a:t>、</a:t>
            </a:r>
            <a:r>
              <a:rPr lang="en-US" altLang="zh-CN" b="1" dirty="0"/>
              <a:t>Task Tracker</a:t>
            </a:r>
            <a:r>
              <a:rPr lang="zh-CN" altLang="en-US" b="1" dirty="0"/>
              <a:t>、</a:t>
            </a:r>
            <a:r>
              <a:rPr lang="en-US" altLang="zh-CN" b="1" dirty="0" err="1"/>
              <a:t>NodeManager</a:t>
            </a:r>
            <a:endParaRPr lang="en-US" altLang="zh-CN" b="1" dirty="0"/>
          </a:p>
          <a:p>
            <a:r>
              <a:rPr lang="en-US" altLang="zh-CN" dirty="0"/>
              <a:t>Tracker</a:t>
            </a:r>
            <a:r>
              <a:rPr lang="zh-CN" altLang="en-US" dirty="0"/>
              <a:t>是跟踪者，跟踪器。</a:t>
            </a:r>
            <a:r>
              <a:rPr lang="en-US" altLang="zh-CN" dirty="0" err="1"/>
              <a:t>JobTracker</a:t>
            </a:r>
            <a:r>
              <a:rPr lang="zh-CN" altLang="en-US" dirty="0"/>
              <a:t>是项目经理。在</a:t>
            </a:r>
            <a:r>
              <a:rPr lang="en-US" altLang="zh-CN" dirty="0"/>
              <a:t>hadoop2*</a:t>
            </a:r>
            <a:r>
              <a:rPr lang="zh-CN" altLang="en-US" dirty="0"/>
              <a:t>的</a:t>
            </a:r>
            <a:r>
              <a:rPr lang="en-US" altLang="zh-CN" dirty="0"/>
              <a:t>0.23</a:t>
            </a:r>
            <a:r>
              <a:rPr lang="zh-CN" altLang="en-US" dirty="0"/>
              <a:t>版本之后，改叫</a:t>
            </a:r>
            <a:r>
              <a:rPr lang="en-US" altLang="zh-CN" dirty="0"/>
              <a:t>RM</a:t>
            </a:r>
            <a:r>
              <a:rPr lang="zh-CN" altLang="en-US" dirty="0"/>
              <a:t>，</a:t>
            </a:r>
            <a:r>
              <a:rPr lang="en-US" altLang="zh-CN" dirty="0" err="1"/>
              <a:t>ResourceManager</a:t>
            </a:r>
            <a:r>
              <a:rPr lang="zh-CN" altLang="en-US" dirty="0"/>
              <a:t>。</a:t>
            </a:r>
            <a:r>
              <a:rPr lang="en-US" altLang="zh-CN" dirty="0" err="1"/>
              <a:t>TaskTracker</a:t>
            </a:r>
            <a:r>
              <a:rPr lang="zh-CN" altLang="en-US" dirty="0"/>
              <a:t>是小组长。它手下，还有具体搬砖的。在</a:t>
            </a:r>
            <a:r>
              <a:rPr lang="en-US" altLang="zh-CN" dirty="0"/>
              <a:t>hadoop2*</a:t>
            </a:r>
            <a:r>
              <a:rPr lang="zh-CN" altLang="en-US" dirty="0"/>
              <a:t>的</a:t>
            </a:r>
            <a:r>
              <a:rPr lang="en-US" altLang="zh-CN" dirty="0"/>
              <a:t>0.23</a:t>
            </a:r>
            <a:r>
              <a:rPr lang="zh-CN" altLang="en-US" dirty="0"/>
              <a:t>版本之后，改叫</a:t>
            </a:r>
            <a:r>
              <a:rPr lang="en-US" altLang="zh-CN" dirty="0"/>
              <a:t>NM</a:t>
            </a:r>
            <a:r>
              <a:rPr lang="zh-CN" altLang="en-US" dirty="0"/>
              <a:t>了，</a:t>
            </a:r>
            <a:r>
              <a:rPr lang="en-US" altLang="zh-CN" dirty="0" err="1"/>
              <a:t>NodeManager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小弟向老大，隔一会，问一下，老大，现在有没有活干。小弟去老大那，领取任务。</a:t>
            </a:r>
          </a:p>
          <a:p>
            <a:r>
              <a:rPr lang="zh-CN" altLang="en-US" dirty="0"/>
              <a:t>现实生活中：</a:t>
            </a:r>
          </a:p>
          <a:p>
            <a:r>
              <a:rPr lang="zh-CN" altLang="en-US" dirty="0"/>
              <a:t>情况一：老大主动，给小弟分任务。</a:t>
            </a:r>
            <a:r>
              <a:rPr lang="en-US" altLang="zh-CN" dirty="0"/>
              <a:t>5</a:t>
            </a:r>
            <a:r>
              <a:rPr lang="zh-CN" altLang="en-US" dirty="0"/>
              <a:t>天的活，小弟</a:t>
            </a:r>
            <a:r>
              <a:rPr lang="en-US" altLang="zh-CN" dirty="0"/>
              <a:t>2</a:t>
            </a:r>
            <a:r>
              <a:rPr lang="zh-CN" altLang="en-US" dirty="0"/>
              <a:t>天做完，</a:t>
            </a:r>
            <a:r>
              <a:rPr lang="en-US" altLang="zh-CN" dirty="0"/>
              <a:t>3</a:t>
            </a:r>
            <a:r>
              <a:rPr lang="zh-CN" altLang="en-US" dirty="0"/>
              <a:t>天在休息。</a:t>
            </a:r>
          </a:p>
          <a:p>
            <a:r>
              <a:rPr lang="zh-CN" altLang="en-US" dirty="0"/>
              <a:t>情况二</a:t>
            </a:r>
            <a:r>
              <a:rPr lang="en-US" altLang="zh-CN" dirty="0"/>
              <a:t>:</a:t>
            </a:r>
            <a:r>
              <a:rPr lang="zh-CN" altLang="en-US" dirty="0"/>
              <a:t>小弟主动，让老大分任务。</a:t>
            </a:r>
            <a:r>
              <a:rPr lang="en-US" altLang="zh-CN" dirty="0"/>
              <a:t>2</a:t>
            </a:r>
            <a:r>
              <a:rPr lang="zh-CN" altLang="en-US" dirty="0"/>
              <a:t>天的活，做完，再去问，，</a:t>
            </a:r>
          </a:p>
          <a:p>
            <a:r>
              <a:rPr lang="zh-CN" altLang="en-US" b="1" dirty="0"/>
              <a:t>很明显，情况二效率高的多</a:t>
            </a:r>
            <a:r>
              <a:rPr lang="zh-CN" altLang="en-US" dirty="0"/>
              <a:t>。这也是为什么机制设置为</a:t>
            </a:r>
            <a:r>
              <a:rPr lang="en-US" altLang="zh-CN" dirty="0"/>
              <a:t>NM</a:t>
            </a:r>
            <a:r>
              <a:rPr lang="zh-CN" altLang="en-US" dirty="0"/>
              <a:t>主动去问</a:t>
            </a:r>
            <a:r>
              <a:rPr lang="en-US" altLang="zh-CN" dirty="0"/>
              <a:t>RM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71F1-65A3-4578-868F-3A908D44D32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5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步骤：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、客户端提交作业</a:t>
            </a:r>
            <a:r>
              <a:rPr lang="en-US" altLang="zh-CN" dirty="0"/>
              <a:t>(</a:t>
            </a:r>
            <a:r>
              <a:rPr lang="zh-CN" altLang="en-US" dirty="0"/>
              <a:t>步骤</a:t>
            </a:r>
            <a:r>
              <a:rPr lang="en-US" altLang="zh-CN" dirty="0"/>
              <a:t>1-4)</a:t>
            </a:r>
          </a:p>
          <a:p>
            <a:r>
              <a:rPr lang="zh-CN" altLang="en-US" dirty="0"/>
              <a:t>请求作业</a:t>
            </a:r>
            <a:r>
              <a:rPr lang="en-US" altLang="zh-CN" dirty="0"/>
              <a:t>ID -&gt; </a:t>
            </a:r>
            <a:r>
              <a:rPr lang="zh-CN" altLang="en-US" dirty="0"/>
              <a:t>将作业所需资源复制到以作业</a:t>
            </a:r>
            <a:r>
              <a:rPr lang="en-US" altLang="zh-CN" dirty="0"/>
              <a:t>ID</a:t>
            </a:r>
            <a:r>
              <a:rPr lang="zh-CN" altLang="en-US" dirty="0"/>
              <a:t>命名的文件目录下 </a:t>
            </a:r>
            <a:r>
              <a:rPr lang="en-US" altLang="zh-CN" dirty="0"/>
              <a:t>-&gt; </a:t>
            </a:r>
            <a:r>
              <a:rPr lang="zh-CN" altLang="en-US" dirty="0"/>
              <a:t>告知</a:t>
            </a:r>
            <a:r>
              <a:rPr lang="en-US" altLang="zh-CN" dirty="0" err="1"/>
              <a:t>jobtracker</a:t>
            </a:r>
            <a:r>
              <a:rPr lang="zh-CN" altLang="en-US" dirty="0"/>
              <a:t>准备执行作业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、作业初始化（步骤</a:t>
            </a:r>
            <a:r>
              <a:rPr lang="en-US" altLang="zh-CN" dirty="0"/>
              <a:t>5-6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jobtracker</a:t>
            </a:r>
            <a:r>
              <a:rPr lang="zh-CN" altLang="en-US" dirty="0"/>
              <a:t>将提交的作业放入内部队列中，交给作业调度器进行调度，并创建一个表示正在运行作业的对象进行作业初始化。</a:t>
            </a:r>
          </a:p>
          <a:p>
            <a:r>
              <a:rPr lang="zh-CN" altLang="en-US" dirty="0"/>
              <a:t>在这个过程中会创建</a:t>
            </a:r>
            <a:r>
              <a:rPr lang="en-US" altLang="zh-CN" dirty="0"/>
              <a:t>4</a:t>
            </a:r>
            <a:r>
              <a:rPr lang="zh-CN" altLang="en-US" dirty="0"/>
              <a:t>种任务交给</a:t>
            </a:r>
            <a:r>
              <a:rPr lang="en-US" altLang="zh-CN" dirty="0" err="1"/>
              <a:t>jobtracker</a:t>
            </a:r>
            <a:r>
              <a:rPr lang="zh-CN" altLang="en-US" dirty="0"/>
              <a:t>去分配和执行：</a:t>
            </a:r>
          </a:p>
          <a:p>
            <a:r>
              <a:rPr lang="zh-CN" altLang="en-US" dirty="0"/>
              <a:t>① </a:t>
            </a:r>
            <a:r>
              <a:rPr lang="en-US" altLang="zh-CN" dirty="0"/>
              <a:t>map</a:t>
            </a:r>
            <a:r>
              <a:rPr lang="zh-CN" altLang="en-US" dirty="0"/>
              <a:t>任务 </a:t>
            </a:r>
            <a:r>
              <a:rPr lang="en-US" altLang="zh-CN" dirty="0"/>
              <a:t>- </a:t>
            </a:r>
            <a:r>
              <a:rPr lang="zh-CN" altLang="en-US" dirty="0"/>
              <a:t>任务个数由步骤</a:t>
            </a:r>
            <a:r>
              <a:rPr lang="en-US" altLang="zh-CN" dirty="0"/>
              <a:t>6</a:t>
            </a:r>
            <a:r>
              <a:rPr lang="zh-CN" altLang="en-US" dirty="0"/>
              <a:t>计算好的输入分片决定，有多少输入分片就创建多少</a:t>
            </a:r>
            <a:r>
              <a:rPr lang="en-US" altLang="zh-CN" dirty="0"/>
              <a:t>map</a:t>
            </a:r>
            <a:r>
              <a:rPr lang="zh-CN" altLang="en-US" dirty="0"/>
              <a:t>任务</a:t>
            </a:r>
          </a:p>
          <a:p>
            <a:r>
              <a:rPr lang="zh-CN" altLang="en-US" dirty="0"/>
              <a:t>② </a:t>
            </a:r>
            <a:r>
              <a:rPr lang="en-US" altLang="zh-CN" dirty="0"/>
              <a:t>reduce</a:t>
            </a:r>
            <a:r>
              <a:rPr lang="zh-CN" altLang="en-US" dirty="0"/>
              <a:t>任务</a:t>
            </a:r>
            <a:r>
              <a:rPr lang="en-US" altLang="zh-CN" dirty="0"/>
              <a:t>-</a:t>
            </a:r>
            <a:r>
              <a:rPr lang="zh-CN" altLang="en-US" dirty="0"/>
              <a:t>由</a:t>
            </a:r>
            <a:r>
              <a:rPr lang="en-US" altLang="zh-CN" dirty="0" err="1"/>
              <a:t>mapred.reduce.tasks</a:t>
            </a:r>
            <a:r>
              <a:rPr lang="zh-CN" altLang="en-US" dirty="0"/>
              <a:t>决定任务数量</a:t>
            </a:r>
          </a:p>
          <a:p>
            <a:r>
              <a:rPr lang="zh-CN" altLang="en-US" dirty="0"/>
              <a:t>③ 作业创建任务 </a:t>
            </a:r>
            <a:r>
              <a:rPr lang="en-US" altLang="zh-CN" dirty="0"/>
              <a:t>- </a:t>
            </a:r>
            <a:r>
              <a:rPr lang="zh-CN" altLang="en-US" dirty="0"/>
              <a:t>在</a:t>
            </a:r>
            <a:r>
              <a:rPr lang="en-US" altLang="zh-CN" dirty="0"/>
              <a:t>map</a:t>
            </a:r>
            <a:r>
              <a:rPr lang="zh-CN" altLang="en-US" dirty="0"/>
              <a:t>任务运行前运行代码创建作业 </a:t>
            </a:r>
            <a:r>
              <a:rPr lang="en-US" altLang="zh-CN" dirty="0"/>
              <a:t>- </a:t>
            </a:r>
            <a:r>
              <a:rPr lang="zh-CN" altLang="en-US" dirty="0"/>
              <a:t>运行在</a:t>
            </a:r>
            <a:r>
              <a:rPr lang="en-US" altLang="zh-CN" dirty="0" err="1"/>
              <a:t>tasktracker</a:t>
            </a:r>
            <a:r>
              <a:rPr lang="zh-CN" altLang="en-US" dirty="0"/>
              <a:t>中 </a:t>
            </a:r>
            <a:r>
              <a:rPr lang="en-US" altLang="zh-CN" dirty="0"/>
              <a:t>- </a:t>
            </a:r>
            <a:r>
              <a:rPr lang="zh-CN" altLang="en-US" dirty="0"/>
              <a:t>为作业创建输出路径和临时工作空间</a:t>
            </a:r>
          </a:p>
          <a:p>
            <a:r>
              <a:rPr lang="zh-CN" altLang="en-US" dirty="0"/>
              <a:t>④ 作业清理任务 </a:t>
            </a:r>
            <a:r>
              <a:rPr lang="en-US" altLang="zh-CN" dirty="0"/>
              <a:t>- </a:t>
            </a:r>
            <a:r>
              <a:rPr lang="zh-CN" altLang="en-US" dirty="0"/>
              <a:t>所有</a:t>
            </a:r>
            <a:r>
              <a:rPr lang="en-US" altLang="zh-CN" dirty="0"/>
              <a:t>reduce</a:t>
            </a:r>
            <a:r>
              <a:rPr lang="zh-CN" altLang="en-US" dirty="0"/>
              <a:t>任务完成奇偶进行作业清理工作 </a:t>
            </a:r>
            <a:r>
              <a:rPr lang="en-US" altLang="zh-CN" dirty="0"/>
              <a:t>- </a:t>
            </a:r>
            <a:r>
              <a:rPr lang="zh-CN" altLang="en-US" dirty="0"/>
              <a:t>运行在</a:t>
            </a:r>
            <a:r>
              <a:rPr lang="en-US" altLang="zh-CN" dirty="0" err="1"/>
              <a:t>tasktracker</a:t>
            </a:r>
            <a:r>
              <a:rPr lang="zh-CN" altLang="en-US" dirty="0"/>
              <a:t>中 </a:t>
            </a:r>
            <a:r>
              <a:rPr lang="en-US" altLang="zh-CN" dirty="0"/>
              <a:t>- </a:t>
            </a:r>
            <a:r>
              <a:rPr lang="zh-CN" altLang="en-US" dirty="0"/>
              <a:t>清除作业运行过程中创建的临时目录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jobtracker</a:t>
            </a:r>
            <a:r>
              <a:rPr lang="en-US" altLang="zh-CN" dirty="0"/>
              <a:t> </a:t>
            </a:r>
            <a:r>
              <a:rPr lang="zh-CN" altLang="en-US" dirty="0"/>
              <a:t>分配任务（步骤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tasktracker</a:t>
            </a:r>
            <a:r>
              <a:rPr lang="zh-CN" altLang="en-US" dirty="0"/>
              <a:t>通过运行一个简单循环来和</a:t>
            </a:r>
            <a:r>
              <a:rPr lang="en-US" altLang="zh-CN" dirty="0" err="1"/>
              <a:t>jobtracker</a:t>
            </a:r>
            <a:r>
              <a:rPr lang="zh-CN" altLang="en-US" dirty="0"/>
              <a:t>定期保持心跳，以此判断</a:t>
            </a:r>
            <a:r>
              <a:rPr lang="en-US" altLang="zh-CN" dirty="0" err="1"/>
              <a:t>tasktracker</a:t>
            </a:r>
            <a:r>
              <a:rPr lang="zh-CN" altLang="en-US" dirty="0"/>
              <a:t>是否存活，同时充当两者之间的消息通道。</a:t>
            </a:r>
          </a:p>
          <a:p>
            <a:r>
              <a:rPr lang="en-US" altLang="zh-CN" dirty="0" err="1"/>
              <a:t>tasktracker</a:t>
            </a:r>
            <a:r>
              <a:rPr lang="zh-CN" altLang="en-US" dirty="0"/>
              <a:t>会表示他是否已经准备好运行新的任务，如果是，则</a:t>
            </a:r>
            <a:r>
              <a:rPr lang="en-US" altLang="zh-CN" dirty="0" err="1"/>
              <a:t>jobtracker</a:t>
            </a:r>
            <a:r>
              <a:rPr lang="zh-CN" altLang="en-US" dirty="0"/>
              <a:t>会为他分配一个任务。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jobtracker</a:t>
            </a:r>
            <a:r>
              <a:rPr lang="zh-CN" altLang="en-US" dirty="0"/>
              <a:t>为</a:t>
            </a:r>
            <a:r>
              <a:rPr lang="en-US" altLang="zh-CN" dirty="0" err="1"/>
              <a:t>tasktracker</a:t>
            </a:r>
            <a:r>
              <a:rPr lang="zh-CN" altLang="en-US" dirty="0"/>
              <a:t>指定任务之前，</a:t>
            </a:r>
            <a:r>
              <a:rPr lang="en-US" altLang="zh-CN" dirty="0" err="1"/>
              <a:t>jobtracker</a:t>
            </a:r>
            <a:r>
              <a:rPr lang="zh-CN" altLang="en-US" dirty="0"/>
              <a:t>需要先选定一个作业，才能将作业中的一个任务指派给</a:t>
            </a:r>
            <a:r>
              <a:rPr lang="en-US" altLang="zh-CN" dirty="0" err="1"/>
              <a:t>tasktracker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map</a:t>
            </a:r>
            <a:r>
              <a:rPr lang="zh-CN" altLang="en-US" dirty="0"/>
              <a:t>任务，</a:t>
            </a:r>
            <a:r>
              <a:rPr lang="en-US" altLang="zh-CN" dirty="0" err="1"/>
              <a:t>jobtracker</a:t>
            </a:r>
            <a:r>
              <a:rPr lang="zh-CN" altLang="en-US" dirty="0"/>
              <a:t>会考虑</a:t>
            </a:r>
            <a:r>
              <a:rPr lang="en-US" altLang="zh-CN" dirty="0" err="1"/>
              <a:t>tasktracker</a:t>
            </a:r>
            <a:r>
              <a:rPr lang="zh-CN" altLang="en-US" dirty="0"/>
              <a:t>的网络位置，选择距离其输入分片文件最近的</a:t>
            </a:r>
            <a:r>
              <a:rPr lang="en-US" altLang="zh-CN" dirty="0" err="1"/>
              <a:t>tasktracker</a:t>
            </a:r>
            <a:r>
              <a:rPr lang="zh-CN" altLang="en-US" dirty="0"/>
              <a:t>，减少带宽消耗。最理想的是数据本地化。</a:t>
            </a:r>
          </a:p>
          <a:p>
            <a:r>
              <a:rPr lang="zh-CN" altLang="en-US" dirty="0"/>
              <a:t>而对于</a:t>
            </a:r>
            <a:r>
              <a:rPr lang="en-US" altLang="zh-CN" dirty="0"/>
              <a:t>reduce</a:t>
            </a:r>
            <a:r>
              <a:rPr lang="zh-CN" altLang="en-US" dirty="0"/>
              <a:t>任务，</a:t>
            </a:r>
            <a:r>
              <a:rPr lang="en-US" altLang="zh-CN" dirty="0" err="1"/>
              <a:t>jobtracker</a:t>
            </a:r>
            <a:r>
              <a:rPr lang="zh-CN" altLang="en-US" dirty="0"/>
              <a:t>直接从待运行的</a:t>
            </a:r>
            <a:r>
              <a:rPr lang="en-US" altLang="zh-CN" dirty="0"/>
              <a:t>reduce</a:t>
            </a:r>
            <a:r>
              <a:rPr lang="zh-CN" altLang="en-US" dirty="0"/>
              <a:t>任务列表中选取下一个来执行，不用考虑数据的本地化。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tasktracker</a:t>
            </a:r>
            <a:r>
              <a:rPr lang="en-US" altLang="zh-CN" dirty="0"/>
              <a:t> </a:t>
            </a:r>
            <a:r>
              <a:rPr lang="zh-CN" altLang="en-US" dirty="0"/>
              <a:t>执行任务（步骤</a:t>
            </a:r>
            <a:r>
              <a:rPr lang="en-US" altLang="zh-CN" dirty="0"/>
              <a:t>8-10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第一步：从</a:t>
            </a:r>
            <a:r>
              <a:rPr lang="en-US" altLang="zh-CN" dirty="0"/>
              <a:t>HDFS</a:t>
            </a:r>
            <a:r>
              <a:rPr lang="zh-CN" altLang="en-US" dirty="0"/>
              <a:t>把所需资源复制到执行任务本地磁盘。</a:t>
            </a:r>
          </a:p>
          <a:p>
            <a:r>
              <a:rPr lang="zh-CN" altLang="en-US" dirty="0"/>
              <a:t>第二步：</a:t>
            </a:r>
            <a:r>
              <a:rPr lang="en-US" altLang="zh-CN" dirty="0" err="1"/>
              <a:t>tasktracker</a:t>
            </a:r>
            <a:r>
              <a:rPr lang="zh-CN" altLang="en-US" dirty="0"/>
              <a:t>为任务新建一个本地工作目录，将文件拷贝到目录下</a:t>
            </a:r>
          </a:p>
          <a:p>
            <a:r>
              <a:rPr lang="zh-CN" altLang="en-US" dirty="0"/>
              <a:t>第三步：</a:t>
            </a:r>
            <a:r>
              <a:rPr lang="en-US" altLang="zh-CN" dirty="0" err="1"/>
              <a:t>tasktracker</a:t>
            </a:r>
            <a:r>
              <a:rPr lang="zh-CN" altLang="en-US" dirty="0"/>
              <a:t>新建一个</a:t>
            </a:r>
            <a:r>
              <a:rPr lang="en-US" altLang="zh-CN" dirty="0" err="1"/>
              <a:t>TaskRunner</a:t>
            </a:r>
            <a:r>
              <a:rPr lang="zh-CN" altLang="en-US" dirty="0"/>
              <a:t>实例来运行任务（</a:t>
            </a:r>
            <a:r>
              <a:rPr lang="en-US" altLang="zh-CN" dirty="0" err="1"/>
              <a:t>TaskRunner</a:t>
            </a:r>
            <a:r>
              <a:rPr lang="zh-CN" altLang="en-US" dirty="0"/>
              <a:t>通过启用</a:t>
            </a:r>
            <a:r>
              <a:rPr lang="en-US" altLang="zh-CN" dirty="0"/>
              <a:t>JVM</a:t>
            </a:r>
            <a:r>
              <a:rPr lang="zh-CN" altLang="en-US" dirty="0"/>
              <a:t>来运行每个任务）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、进度和状态的更新</a:t>
            </a:r>
          </a:p>
          <a:p>
            <a:r>
              <a:rPr lang="en-US" altLang="zh-CN" dirty="0"/>
              <a:t>MR</a:t>
            </a:r>
            <a:r>
              <a:rPr lang="zh-CN" altLang="en-US" dirty="0"/>
              <a:t>作业是长时间运行的批量作业，因此一个作业和它下面的每个任务都有一个状态，包括：</a:t>
            </a:r>
          </a:p>
          <a:p>
            <a:r>
              <a:rPr lang="zh-CN" altLang="en-US" dirty="0"/>
              <a:t>① 作业和任务的状态 </a:t>
            </a:r>
            <a:r>
              <a:rPr lang="en-US" altLang="zh-CN" dirty="0"/>
              <a:t>- </a:t>
            </a:r>
            <a:r>
              <a:rPr lang="zh-CN" altLang="en-US" dirty="0"/>
              <a:t>运行？失败？完成？</a:t>
            </a:r>
          </a:p>
          <a:p>
            <a:r>
              <a:rPr lang="zh-CN" altLang="en-US" dirty="0"/>
              <a:t>② 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的进度</a:t>
            </a:r>
          </a:p>
          <a:p>
            <a:r>
              <a:rPr lang="zh-CN" altLang="en-US" dirty="0"/>
              <a:t>③ 作业计数器的值</a:t>
            </a:r>
          </a:p>
          <a:p>
            <a:r>
              <a:rPr lang="zh-CN" altLang="en-US" dirty="0"/>
              <a:t>④ 状态消息或描述</a:t>
            </a:r>
          </a:p>
          <a:p>
            <a:r>
              <a:rPr lang="zh-CN" altLang="en-US" dirty="0"/>
              <a:t>客户端可以使用</a:t>
            </a:r>
            <a:r>
              <a:rPr lang="en-US" altLang="zh-CN" dirty="0"/>
              <a:t>Job</a:t>
            </a:r>
            <a:r>
              <a:rPr lang="zh-CN" altLang="en-US" dirty="0"/>
              <a:t>类的</a:t>
            </a:r>
            <a:r>
              <a:rPr lang="en-US" altLang="zh-CN" dirty="0" err="1"/>
              <a:t>getStatus</a:t>
            </a:r>
            <a:r>
              <a:rPr lang="en-US" altLang="zh-CN" dirty="0"/>
              <a:t>()</a:t>
            </a:r>
            <a:r>
              <a:rPr lang="zh-CN" altLang="en-US" dirty="0"/>
              <a:t>方法来得到一个</a:t>
            </a:r>
            <a:r>
              <a:rPr lang="en-US" altLang="zh-CN" dirty="0" err="1"/>
              <a:t>JobStatus</a:t>
            </a:r>
            <a:r>
              <a:rPr lang="zh-CN" altLang="en-US" dirty="0"/>
              <a:t>实例，包含有作业的所有状态信息。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、作业的完成</a:t>
            </a:r>
          </a:p>
          <a:p>
            <a:r>
              <a:rPr lang="zh-CN" altLang="en-US" dirty="0"/>
              <a:t>当</a:t>
            </a:r>
            <a:r>
              <a:rPr lang="en-US" altLang="zh-CN" dirty="0" err="1"/>
              <a:t>jobtracker</a:t>
            </a:r>
            <a:r>
              <a:rPr lang="zh-CN" altLang="en-US" dirty="0"/>
              <a:t>收到作业的最后一个任务已完成的通知后（通常是作业清理任务），便将作业的状态设置为“成功”。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71F1-65A3-4578-868F-3A908D44D32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3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步骤：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、作业提交（步骤</a:t>
            </a:r>
            <a:r>
              <a:rPr lang="en-US" altLang="zh-CN" dirty="0"/>
              <a:t>1-4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提交的过程和</a:t>
            </a:r>
            <a:r>
              <a:rPr lang="en-US" altLang="zh-CN" dirty="0"/>
              <a:t>MR1</a:t>
            </a:r>
            <a:r>
              <a:rPr lang="zh-CN" altLang="en-US" dirty="0"/>
              <a:t>非常相似，区别在于是从资源管理器而不是</a:t>
            </a:r>
            <a:r>
              <a:rPr lang="en-US" altLang="zh-CN" dirty="0" err="1"/>
              <a:t>jobtracker</a:t>
            </a:r>
            <a:r>
              <a:rPr lang="zh-CN" altLang="en-US" dirty="0"/>
              <a:t>获取作业</a:t>
            </a:r>
            <a:r>
              <a:rPr lang="en-US" altLang="zh-CN" dirty="0"/>
              <a:t>ID</a:t>
            </a:r>
            <a:r>
              <a:rPr lang="zh-CN" altLang="en-US" dirty="0"/>
              <a:t>（在</a:t>
            </a:r>
            <a:r>
              <a:rPr lang="en-US" altLang="zh-CN" dirty="0"/>
              <a:t>yarn</a:t>
            </a:r>
            <a:r>
              <a:rPr lang="zh-CN" altLang="en-US" dirty="0"/>
              <a:t>中命名为应用程序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客户端检查作业的输出说明，计算作业的输入分片并将作业资源复制到</a:t>
            </a:r>
            <a:r>
              <a:rPr lang="en-US" altLang="zh-CN" dirty="0"/>
              <a:t>HDFS</a:t>
            </a:r>
            <a:r>
              <a:rPr lang="zh-CN" altLang="en-US" dirty="0"/>
              <a:t>，最后，调用资源管理器的</a:t>
            </a:r>
            <a:r>
              <a:rPr lang="en-US" altLang="zh-CN" dirty="0" err="1"/>
              <a:t>submitApplication</a:t>
            </a:r>
            <a:r>
              <a:rPr lang="en-US" altLang="zh-CN" dirty="0"/>
              <a:t>()</a:t>
            </a:r>
            <a:r>
              <a:rPr lang="zh-CN" altLang="en-US" dirty="0"/>
              <a:t>方法提交作业。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、初始化作业（步骤</a:t>
            </a:r>
            <a:r>
              <a:rPr lang="en-US" altLang="zh-CN" dirty="0"/>
              <a:t>5-7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提交</a:t>
            </a:r>
            <a:r>
              <a:rPr lang="en-US" altLang="zh-CN" dirty="0"/>
              <a:t>application</a:t>
            </a:r>
            <a:r>
              <a:rPr lang="zh-CN" altLang="en-US" dirty="0"/>
              <a:t>后，将请求传递给调度器以分配一个容器，然后资源管理器在节点管理器的管理下在容器中启动应用程序的</a:t>
            </a:r>
            <a:r>
              <a:rPr lang="en-US" altLang="zh-CN" dirty="0"/>
              <a:t>master</a:t>
            </a:r>
            <a:r>
              <a:rPr lang="zh-CN" altLang="en-US" dirty="0"/>
              <a:t>进程。（</a:t>
            </a:r>
            <a:r>
              <a:rPr lang="en-US" altLang="zh-CN" dirty="0"/>
              <a:t>5a5b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的主类是</a:t>
            </a:r>
            <a:r>
              <a:rPr lang="en-US" altLang="zh-CN" dirty="0" err="1"/>
              <a:t>MRAppMaster</a:t>
            </a:r>
            <a:r>
              <a:rPr lang="zh-CN" altLang="en-US" dirty="0"/>
              <a:t>，他对作业进行初始化。</a:t>
            </a:r>
          </a:p>
          <a:p>
            <a:r>
              <a:rPr lang="zh-CN" altLang="en-US" dirty="0"/>
              <a:t>通过创建多个簿记对象保持对作业进度的跟踪，簿记对象将接收来自任务的进度和完成报告。（步骤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然后，接受客户端创建的输入分片，对每一个分片创建一个</a:t>
            </a:r>
            <a:r>
              <a:rPr lang="en-US" altLang="zh-CN" dirty="0"/>
              <a:t>map</a:t>
            </a:r>
            <a:r>
              <a:rPr lang="zh-CN" altLang="en-US" dirty="0"/>
              <a:t>任务对象以及由</a:t>
            </a:r>
            <a:r>
              <a:rPr lang="en-US" altLang="zh-CN" dirty="0" err="1"/>
              <a:t>mapreduce.job.reduces</a:t>
            </a:r>
            <a:r>
              <a:rPr lang="zh-CN" altLang="en-US" dirty="0"/>
              <a:t>属性配置的多个</a:t>
            </a:r>
            <a:r>
              <a:rPr lang="en-US" altLang="zh-CN" dirty="0"/>
              <a:t>reduce</a:t>
            </a:r>
            <a:r>
              <a:rPr lang="zh-CN" altLang="en-US" dirty="0"/>
              <a:t>任务对象。（步骤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在任何任务运行前，需要由 </a:t>
            </a:r>
            <a:r>
              <a:rPr lang="en-US" altLang="zh-CN" dirty="0"/>
              <a:t>master </a:t>
            </a:r>
            <a:r>
              <a:rPr lang="zh-CN" altLang="en-US" dirty="0"/>
              <a:t>先建立作业的输出目录。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、分配任务（步骤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为作业中的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任务向资源管理器请求容器（步骤</a:t>
            </a:r>
            <a:r>
              <a:rPr lang="en-US" altLang="zh-CN" dirty="0"/>
              <a:t>8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理想情况下，先将任务分配到数据本地化的节点，如果不行，再优先分配到机架本地化的节点，以节省贷款资源。</a:t>
            </a:r>
          </a:p>
          <a:p>
            <a:r>
              <a:rPr lang="zh-CN" altLang="en-US" dirty="0"/>
              <a:t>任务内存分配：默认分配</a:t>
            </a:r>
            <a:r>
              <a:rPr lang="en-US" altLang="zh-CN" dirty="0"/>
              <a:t>1024MB(1GB)</a:t>
            </a:r>
            <a:r>
              <a:rPr lang="zh-CN" altLang="en-US" dirty="0"/>
              <a:t>内存，如需要设置，就配置</a:t>
            </a:r>
            <a:r>
              <a:rPr lang="en-US" altLang="zh-CN" dirty="0" err="1"/>
              <a:t>mapreduce</a:t>
            </a:r>
            <a:r>
              <a:rPr lang="en-US" altLang="zh-CN" dirty="0"/>
              <a:t>.,</a:t>
            </a:r>
            <a:r>
              <a:rPr lang="en-US" altLang="zh-CN" dirty="0" err="1"/>
              <a:t>map.memory.mb</a:t>
            </a:r>
            <a:r>
              <a:rPr lang="zh-CN" altLang="en-US" dirty="0"/>
              <a:t>和</a:t>
            </a:r>
            <a:r>
              <a:rPr lang="en-US" altLang="zh-CN" dirty="0" err="1"/>
              <a:t>mapreduce.reduce.memory.mb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、执行任务（步骤</a:t>
            </a:r>
            <a:r>
              <a:rPr lang="en-US" altLang="zh-CN" dirty="0"/>
              <a:t>9-11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① 一旦为任务分配了容器，</a:t>
            </a:r>
            <a:r>
              <a:rPr lang="en-US" altLang="zh-CN" dirty="0"/>
              <a:t>master</a:t>
            </a:r>
            <a:r>
              <a:rPr lang="zh-CN" altLang="en-US" dirty="0"/>
              <a:t>就通过与节点管理器通信来启动容器（</a:t>
            </a:r>
            <a:r>
              <a:rPr lang="en-US" altLang="zh-CN" dirty="0"/>
              <a:t>9a9b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②在运行任务前，现将任务需要的资源本地化。（步骤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③ 最后，任务由主类为</a:t>
            </a:r>
            <a:r>
              <a:rPr lang="en-US" altLang="zh-CN" dirty="0" err="1"/>
              <a:t>YarnChild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程序执行。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、进度和状态更新</a:t>
            </a:r>
          </a:p>
          <a:p>
            <a:r>
              <a:rPr lang="zh-CN" altLang="en-US" dirty="0"/>
              <a:t>任务通过</a:t>
            </a:r>
            <a:r>
              <a:rPr lang="en-US" altLang="zh-CN" dirty="0"/>
              <a:t>umbilical</a:t>
            </a:r>
            <a:r>
              <a:rPr lang="zh-CN" altLang="en-US" dirty="0"/>
              <a:t>每</a:t>
            </a:r>
            <a:r>
              <a:rPr lang="en-US" altLang="zh-CN" dirty="0"/>
              <a:t>3s</a:t>
            </a:r>
            <a:r>
              <a:rPr lang="zh-CN" altLang="en-US" dirty="0"/>
              <a:t>向</a:t>
            </a:r>
            <a:r>
              <a:rPr lang="en-US" altLang="zh-CN" dirty="0"/>
              <a:t>application master</a:t>
            </a:r>
            <a:r>
              <a:rPr lang="zh-CN" altLang="en-US" dirty="0"/>
              <a:t>汇报进度和状态（包括计数器）</a:t>
            </a:r>
          </a:p>
          <a:p>
            <a:r>
              <a:rPr lang="zh-CN" altLang="en-US" dirty="0"/>
              <a:t>相比下，</a:t>
            </a:r>
            <a:r>
              <a:rPr lang="en-US" altLang="zh-CN" dirty="0"/>
              <a:t>MR1</a:t>
            </a:r>
            <a:r>
              <a:rPr lang="zh-CN" altLang="en-US" dirty="0"/>
              <a:t>通过</a:t>
            </a:r>
            <a:r>
              <a:rPr lang="en-US" altLang="zh-CN" dirty="0" err="1"/>
              <a:t>tasktracker</a:t>
            </a:r>
            <a:r>
              <a:rPr lang="zh-CN" altLang="en-US" dirty="0"/>
              <a:t>到</a:t>
            </a:r>
            <a:r>
              <a:rPr lang="en-US" altLang="zh-CN" dirty="0" err="1"/>
              <a:t>jobtracker</a:t>
            </a:r>
            <a:r>
              <a:rPr lang="zh-CN" altLang="en-US" dirty="0"/>
              <a:t>来实现进度更新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、完成作业</a:t>
            </a:r>
          </a:p>
          <a:p>
            <a:r>
              <a:rPr lang="zh-CN" altLang="en-US" dirty="0"/>
              <a:t>客户端每</a:t>
            </a:r>
            <a:r>
              <a:rPr lang="en-US" altLang="zh-CN" dirty="0"/>
              <a:t>5s</a:t>
            </a:r>
            <a:r>
              <a:rPr lang="zh-CN" altLang="en-US" dirty="0"/>
              <a:t>调用</a:t>
            </a:r>
            <a:r>
              <a:rPr lang="en-US" altLang="zh-CN" dirty="0"/>
              <a:t>Job</a:t>
            </a:r>
            <a:r>
              <a:rPr lang="zh-CN" altLang="en-US" dirty="0"/>
              <a:t>的</a:t>
            </a:r>
            <a:r>
              <a:rPr lang="en-US" altLang="zh-CN" dirty="0" err="1"/>
              <a:t>waitForCompletion</a:t>
            </a:r>
            <a:r>
              <a:rPr lang="en-US" altLang="zh-CN" dirty="0"/>
              <a:t>()</a:t>
            </a:r>
            <a:r>
              <a:rPr lang="zh-CN" altLang="en-US" dirty="0"/>
              <a:t>来查询作业是否完成，查询间隔可通过</a:t>
            </a:r>
            <a:r>
              <a:rPr lang="en-US" altLang="zh-CN" dirty="0" err="1"/>
              <a:t>mapreduce.client.completion.pollinterval</a:t>
            </a:r>
            <a:r>
              <a:rPr lang="zh-CN" altLang="en-US" dirty="0"/>
              <a:t>设置</a:t>
            </a:r>
          </a:p>
          <a:p>
            <a:r>
              <a:rPr lang="zh-CN" altLang="en-US" dirty="0"/>
              <a:t>作业完成后，</a:t>
            </a:r>
            <a:r>
              <a:rPr lang="en-US" altLang="zh-CN" dirty="0"/>
              <a:t>master </a:t>
            </a:r>
            <a:r>
              <a:rPr lang="zh-CN" altLang="en-US" dirty="0"/>
              <a:t>和任务容器清理其工作状态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71F1-65A3-4578-868F-3A908D44D32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5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https://hadoop.apache.org/docs/r3.1.1/hadoop-mapreduce-client/hadoop-mapreduce-client-core/mapred-default.xml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71F1-65A3-4578-868F-3A908D44D32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4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71F1-65A3-4578-868F-3A908D44D32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3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审计日志在 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hadoop</a:t>
            </a:r>
            <a:r>
              <a:rPr lang="en-US" altLang="zh-CN" dirty="0">
                <a:effectLst/>
              </a:rPr>
              <a:t>/log4j.properties</a:t>
            </a:r>
            <a:r>
              <a:rPr lang="en-US" altLang="zh-CN" baseline="0" dirty="0">
                <a:effectLst/>
              </a:rPr>
              <a:t> </a:t>
            </a:r>
            <a:r>
              <a:rPr lang="zh-CN" altLang="en-US" baseline="0" dirty="0">
                <a:effectLst/>
              </a:rPr>
              <a:t>中配置。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Hadoop</a:t>
            </a:r>
            <a:r>
              <a:rPr lang="zh-CN" altLang="en-US" b="1" dirty="0"/>
              <a:t>自定义输出日志</a:t>
            </a:r>
            <a:r>
              <a:rPr lang="en-US" altLang="zh-CN" b="1" dirty="0"/>
              <a:t>log4j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zh-CN" altLang="en-US" dirty="0">
                <a:effectLst/>
              </a:rPr>
              <a:t>需要在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hadoop</a:t>
            </a:r>
            <a:r>
              <a:rPr lang="en-US" altLang="zh-CN" dirty="0">
                <a:effectLst/>
              </a:rPr>
              <a:t>/log4j.properties</a:t>
            </a:r>
            <a:r>
              <a:rPr lang="zh-CN" altLang="en-US" dirty="0">
                <a:effectLst/>
              </a:rPr>
              <a:t>中进行相关设置：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打开</a:t>
            </a:r>
            <a:r>
              <a:rPr lang="en-US" altLang="zh-CN" dirty="0">
                <a:effectLst/>
              </a:rPr>
              <a:t>log4j.properties</a:t>
            </a:r>
            <a:r>
              <a:rPr lang="zh-CN" altLang="en-US" dirty="0">
                <a:effectLst/>
              </a:rPr>
              <a:t>，配置如下：</a:t>
            </a:r>
          </a:p>
          <a:p>
            <a:r>
              <a:rPr lang="en-US" altLang="zh-CN" dirty="0">
                <a:effectLst/>
              </a:rPr>
              <a:t>#</a:t>
            </a:r>
            <a:r>
              <a:rPr lang="zh-CN" altLang="en-US" dirty="0">
                <a:effectLst/>
              </a:rPr>
              <a:t>为写日志的操作取个名字，</a:t>
            </a:r>
            <a:r>
              <a:rPr lang="en-US" altLang="zh-CN" dirty="0" err="1">
                <a:effectLst/>
              </a:rPr>
              <a:t>MyLog</a:t>
            </a:r>
            <a:r>
              <a:rPr lang="zh-CN" altLang="en-US" dirty="0">
                <a:effectLst/>
              </a:rPr>
              <a:t>。用来在程序中获取该日志的实例。并指定输出级别为</a:t>
            </a:r>
            <a:r>
              <a:rPr lang="en-US" altLang="zh-CN" dirty="0">
                <a:effectLst/>
              </a:rPr>
              <a:t>DEBUG</a:t>
            </a:r>
            <a:r>
              <a:rPr lang="zh-CN" altLang="en-US" dirty="0">
                <a:effectLst/>
              </a:rPr>
              <a:t>，输出方式为自定义的</a:t>
            </a:r>
            <a:r>
              <a:rPr lang="en-US" altLang="zh-CN" dirty="0">
                <a:effectLst/>
              </a:rPr>
              <a:t>OUT</a:t>
            </a:r>
          </a:p>
          <a:p>
            <a:r>
              <a:rPr lang="en-US" altLang="zh-CN" dirty="0">
                <a:effectLst/>
              </a:rPr>
              <a:t>log4j.logger.MyLog=DEBUG,OUT</a:t>
            </a:r>
          </a:p>
          <a:p>
            <a:r>
              <a:rPr lang="en-US" altLang="zh-CN" dirty="0">
                <a:effectLst/>
              </a:rPr>
              <a:t>#</a:t>
            </a:r>
            <a:r>
              <a:rPr lang="zh-CN" altLang="en-US" dirty="0">
                <a:effectLst/>
              </a:rPr>
              <a:t>设置</a:t>
            </a:r>
            <a:r>
              <a:rPr lang="en-US" altLang="zh-CN" dirty="0">
                <a:effectLst/>
              </a:rPr>
              <a:t>OUT</a:t>
            </a:r>
            <a:r>
              <a:rPr lang="zh-CN" altLang="en-US" dirty="0">
                <a:effectLst/>
              </a:rPr>
              <a:t>的输出方式为输出到文件</a:t>
            </a:r>
          </a:p>
          <a:p>
            <a:r>
              <a:rPr lang="en-US" altLang="zh-CN" dirty="0">
                <a:effectLst/>
              </a:rPr>
              <a:t>log4j.appender.OUT=org.apache.log4j.FileAppender</a:t>
            </a:r>
          </a:p>
          <a:p>
            <a:r>
              <a:rPr lang="en-US" altLang="zh-CN" dirty="0">
                <a:effectLst/>
              </a:rPr>
              <a:t>#</a:t>
            </a:r>
            <a:r>
              <a:rPr lang="zh-CN" altLang="en-US" dirty="0">
                <a:effectLst/>
              </a:rPr>
              <a:t>设置文件路径</a:t>
            </a:r>
          </a:p>
          <a:p>
            <a:r>
              <a:rPr lang="en-US" altLang="zh-CN" dirty="0">
                <a:effectLst/>
              </a:rPr>
              <a:t>log4j.appender.OUT.File=${</a:t>
            </a:r>
            <a:r>
              <a:rPr lang="en-US" altLang="zh-CN" dirty="0" err="1">
                <a:effectLst/>
              </a:rPr>
              <a:t>hadoop.log.dir</a:t>
            </a:r>
            <a:r>
              <a:rPr lang="en-US" altLang="zh-CN" dirty="0">
                <a:effectLst/>
              </a:rPr>
              <a:t>}/MyLog.log</a:t>
            </a:r>
          </a:p>
          <a:p>
            <a:r>
              <a:rPr lang="en-US" altLang="zh-CN" dirty="0">
                <a:effectLst/>
              </a:rPr>
              <a:t>#</a:t>
            </a:r>
            <a:r>
              <a:rPr lang="zh-CN" altLang="en-US" dirty="0">
                <a:effectLst/>
              </a:rPr>
              <a:t>设置文件的布局</a:t>
            </a:r>
          </a:p>
          <a:p>
            <a:r>
              <a:rPr lang="en-US" altLang="zh-CN" dirty="0">
                <a:effectLst/>
              </a:rPr>
              <a:t>log4j.appender.OUT.layout=org.apache.log4j.PatternLayout</a:t>
            </a:r>
          </a:p>
          <a:p>
            <a:r>
              <a:rPr lang="en-US" altLang="zh-CN" dirty="0">
                <a:effectLst/>
              </a:rPr>
              <a:t>#</a:t>
            </a:r>
            <a:r>
              <a:rPr lang="zh-CN" altLang="en-US" dirty="0">
                <a:effectLst/>
              </a:rPr>
              <a:t>设置文件的格式</a:t>
            </a:r>
          </a:p>
          <a:p>
            <a:r>
              <a:rPr lang="en-US" altLang="zh-CN" dirty="0">
                <a:effectLst/>
              </a:rPr>
              <a:t>log4j.appender.OUT.layout.ConversionPattern=%d{ISO8601} %p %c:%</a:t>
            </a:r>
            <a:r>
              <a:rPr lang="en-US" altLang="zh-CN" dirty="0" err="1">
                <a:effectLst/>
              </a:rPr>
              <a:t>m%n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#</a:t>
            </a:r>
            <a:r>
              <a:rPr lang="zh-CN" altLang="en-US" dirty="0">
                <a:effectLst/>
              </a:rPr>
              <a:t>设置该日志操作不与父类日志操作重叠</a:t>
            </a:r>
          </a:p>
          <a:p>
            <a:r>
              <a:rPr lang="en-US" altLang="zh-CN" dirty="0">
                <a:effectLst/>
              </a:rPr>
              <a:t>log4j.additivity.MyLog=false</a:t>
            </a:r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然后复制该文件到集群中的其他节点上，之后重启</a:t>
            </a:r>
            <a:r>
              <a:rPr lang="en-US" altLang="zh-CN" dirty="0" err="1">
                <a:effectLst/>
              </a:rPr>
              <a:t>hadoop</a:t>
            </a:r>
            <a:r>
              <a:rPr lang="zh-CN" altLang="en-US" dirty="0">
                <a:effectLst/>
              </a:rPr>
              <a:t>集群。</a:t>
            </a:r>
          </a:p>
          <a:p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在程序中添加</a:t>
            </a:r>
          </a:p>
          <a:p>
            <a:r>
              <a:rPr lang="en-US" altLang="zh-CN" dirty="0">
                <a:effectLst/>
              </a:rPr>
              <a:t>private static final Log </a:t>
            </a:r>
            <a:r>
              <a:rPr lang="en-US" altLang="zh-CN" dirty="0" err="1">
                <a:effectLst/>
              </a:rPr>
              <a:t>mylog</a:t>
            </a:r>
            <a:r>
              <a:rPr lang="en-US" altLang="zh-CN" dirty="0">
                <a:effectLst/>
              </a:rPr>
              <a:t> =</a:t>
            </a:r>
            <a:r>
              <a:rPr lang="en-US" altLang="zh-CN" dirty="0" err="1">
                <a:effectLst/>
              </a:rPr>
              <a:t>LogFactory.getLog</a:t>
            </a:r>
            <a:r>
              <a:rPr lang="en-US" altLang="zh-CN" dirty="0">
                <a:effectLst/>
              </a:rPr>
              <a:t>("</a:t>
            </a:r>
            <a:r>
              <a:rPr lang="en-US" altLang="zh-CN" dirty="0" err="1">
                <a:effectLst/>
              </a:rPr>
              <a:t>MyLog</a:t>
            </a:r>
            <a:r>
              <a:rPr lang="en-US" altLang="zh-CN" dirty="0">
                <a:effectLst/>
              </a:rPr>
              <a:t>");</a:t>
            </a:r>
          </a:p>
          <a:p>
            <a:r>
              <a:rPr lang="en-US" altLang="zh-CN" dirty="0">
                <a:effectLst/>
              </a:rPr>
              <a:t>mylog.info("</a:t>
            </a:r>
            <a:r>
              <a:rPr lang="zh-CN" altLang="en-US" dirty="0">
                <a:effectLst/>
              </a:rPr>
              <a:t>输出内容</a:t>
            </a:r>
            <a:r>
              <a:rPr lang="en-US" altLang="zh-CN" dirty="0">
                <a:effectLst/>
              </a:rPr>
              <a:t>");</a:t>
            </a:r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运行程序，可以在</a:t>
            </a:r>
            <a:r>
              <a:rPr lang="en-US" altLang="zh-CN" dirty="0" err="1">
                <a:effectLst/>
              </a:rPr>
              <a:t>hadoop_home</a:t>
            </a:r>
            <a:r>
              <a:rPr lang="en-US" altLang="zh-CN" dirty="0">
                <a:effectLst/>
              </a:rPr>
              <a:t>/logs/</a:t>
            </a:r>
            <a:r>
              <a:rPr lang="zh-CN" altLang="en-US" dirty="0">
                <a:effectLst/>
              </a:rPr>
              <a:t>下看到</a:t>
            </a:r>
            <a:r>
              <a:rPr lang="en-US" altLang="zh-CN" dirty="0">
                <a:effectLst/>
              </a:rPr>
              <a:t>MyLog.log</a:t>
            </a:r>
            <a:r>
              <a:rPr lang="zh-CN" altLang="en-US" dirty="0">
                <a:effectLst/>
              </a:rPr>
              <a:t>文件。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============================</a:t>
            </a:r>
          </a:p>
          <a:p>
            <a:r>
              <a:rPr lang="en-US" altLang="zh-CN" b="1" dirty="0">
                <a:hlinkClick r:id="rId3"/>
              </a:rPr>
              <a:t>Log4J</a:t>
            </a:r>
            <a:r>
              <a:rPr lang="zh-CN" altLang="en-US" b="1" dirty="0">
                <a:hlinkClick r:id="rId3"/>
              </a:rPr>
              <a:t>使用说明</a:t>
            </a:r>
            <a:r>
              <a:rPr lang="zh-CN" altLang="en-US" b="1" dirty="0"/>
              <a:t> </a:t>
            </a:r>
          </a:p>
          <a:p>
            <a:r>
              <a:rPr lang="en-US" altLang="zh-CN" dirty="0"/>
              <a:t>loj4j.rootLogger=DEBUG</a:t>
            </a:r>
            <a:r>
              <a:rPr lang="zh-CN" altLang="en-US" dirty="0"/>
              <a:t>，</a:t>
            </a:r>
            <a:r>
              <a:rPr lang="en-US" altLang="zh-CN" dirty="0" err="1"/>
              <a:t>stdout</a:t>
            </a:r>
            <a:endParaRPr lang="en-US" altLang="zh-CN" dirty="0"/>
          </a:p>
          <a:p>
            <a:r>
              <a:rPr lang="en-US" altLang="zh-CN" dirty="0"/>
              <a:t>#Log4j</a:t>
            </a:r>
            <a:r>
              <a:rPr lang="zh-CN" altLang="en-US" dirty="0"/>
              <a:t>常用的优先级 </a:t>
            </a:r>
            <a:r>
              <a:rPr lang="en-US" altLang="zh-CN" dirty="0"/>
              <a:t>FATAL&gt;ERROR&gt;WARN&gt;INFO&gt;DEBUG</a:t>
            </a:r>
          </a:p>
          <a:p>
            <a:r>
              <a:rPr lang="en-US" altLang="zh-CN" dirty="0"/>
              <a:t>log4j.logger.org=ERROR,A1</a:t>
            </a:r>
          </a:p>
          <a:p>
            <a:r>
              <a:rPr lang="en-US" altLang="zh-CN" dirty="0"/>
              <a:t>#A1</a:t>
            </a:r>
            <a:r>
              <a:rPr lang="zh-CN" altLang="en-US" dirty="0"/>
              <a:t>设置输出地</a:t>
            </a:r>
            <a:r>
              <a:rPr lang="en-US" altLang="zh-CN" dirty="0"/>
              <a:t>A1</a:t>
            </a:r>
            <a:r>
              <a:rPr lang="zh-CN" altLang="en-US" dirty="0"/>
              <a:t>到文件，文件大小达到制定尺寸时产生一个新的文件</a:t>
            </a:r>
          </a:p>
          <a:p>
            <a:r>
              <a:rPr lang="en-US" altLang="zh-CN" dirty="0"/>
              <a:t>log4j.appender.A1=org.apache.log4j.RollingFileAppender</a:t>
            </a:r>
          </a:p>
          <a:p>
            <a:r>
              <a:rPr lang="en-US" altLang="zh-CN" dirty="0"/>
              <a:t>###</a:t>
            </a:r>
            <a:r>
              <a:rPr lang="zh-CN" altLang="en-US" dirty="0"/>
              <a:t>文件位置</a:t>
            </a:r>
            <a:r>
              <a:rPr lang="en-US" altLang="zh-CN" dirty="0"/>
              <a:t>##</a:t>
            </a:r>
          </a:p>
          <a:p>
            <a:r>
              <a:rPr lang="en-US" altLang="zh-CN" dirty="0"/>
              <a:t>log4j.appender.A1.File=orglog.log</a:t>
            </a:r>
          </a:p>
          <a:p>
            <a:r>
              <a:rPr lang="en-US" altLang="zh-CN" dirty="0"/>
              <a:t>###</a:t>
            </a:r>
            <a:r>
              <a:rPr lang="zh-CN" altLang="en-US" dirty="0"/>
              <a:t>文件大小</a:t>
            </a:r>
            <a:r>
              <a:rPr lang="en-US" altLang="zh-CN" dirty="0"/>
              <a:t>##</a:t>
            </a:r>
          </a:p>
          <a:p>
            <a:r>
              <a:rPr lang="en-US" altLang="zh-CN" dirty="0"/>
              <a:t>log4j.appender.A1.MaxFileSize=500KB</a:t>
            </a:r>
          </a:p>
          <a:p>
            <a:r>
              <a:rPr lang="en-US" altLang="zh-CN" dirty="0"/>
              <a:t>log4j.appender.A1.MaxBackupIndex=50</a:t>
            </a:r>
          </a:p>
          <a:p>
            <a:r>
              <a:rPr lang="en-US" altLang="zh-CN" dirty="0"/>
              <a:t>log4j.appender.A1.Append=true</a:t>
            </a:r>
          </a:p>
          <a:p>
            <a:r>
              <a:rPr lang="en-US" altLang="zh-CN" dirty="0"/>
              <a:t>##</a:t>
            </a:r>
            <a:r>
              <a:rPr lang="zh-CN" altLang="en-US" dirty="0"/>
              <a:t>设置</a:t>
            </a:r>
            <a:r>
              <a:rPr lang="en-US" altLang="zh-CN" dirty="0"/>
              <a:t>A1</a:t>
            </a:r>
            <a:r>
              <a:rPr lang="zh-CN" altLang="en-US" dirty="0"/>
              <a:t>的输出布局格式</a:t>
            </a:r>
            <a:r>
              <a:rPr lang="en-US" altLang="zh-CN" dirty="0" err="1"/>
              <a:t>PatternLayout</a:t>
            </a:r>
            <a:r>
              <a:rPr lang="en-US" altLang="zh-CN" dirty="0"/>
              <a:t>(</a:t>
            </a:r>
            <a:r>
              <a:rPr lang="zh-CN" altLang="en-US" dirty="0"/>
              <a:t>可灵活的指定布局格式</a:t>
            </a:r>
            <a:r>
              <a:rPr lang="en-US" altLang="zh-CN" dirty="0"/>
              <a:t>)##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##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 8601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日期：</a:t>
            </a:r>
            <a:r>
              <a:rPr lang="en-US" altLang="zh-CN" dirty="0"/>
              <a:t>ISO format: 2018-10-18 18:17:37+08:00</a:t>
            </a:r>
          </a:p>
          <a:p>
            <a:r>
              <a:rPr lang="en-US" altLang="zh-CN" dirty="0"/>
              <a:t>log4j.appender.A1.layout=org.apache.log4j.PatternLayout</a:t>
            </a:r>
          </a:p>
          <a:p>
            <a:r>
              <a:rPr lang="en-US" altLang="zh-CN" dirty="0"/>
              <a:t>log4j.appender.A1.layout=</a:t>
            </a:r>
            <a:r>
              <a:rPr lang="en-US" altLang="zh-CN" dirty="0" err="1"/>
              <a:t>ConversionPattern</a:t>
            </a:r>
            <a:r>
              <a:rPr lang="en-US" altLang="zh-CN" dirty="0"/>
              <a:t>=%d{ISO8601}-[%p][%C{1}]-%</a:t>
            </a:r>
            <a:r>
              <a:rPr lang="en-US" altLang="zh-CN" dirty="0" err="1"/>
              <a:t>m%n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en-US" altLang="zh-CN" dirty="0" err="1"/>
              <a:t>stdout</a:t>
            </a:r>
            <a:r>
              <a:rPr lang="zh-CN" altLang="en-US" dirty="0"/>
              <a:t>应用于控制台</a:t>
            </a:r>
          </a:p>
          <a:p>
            <a:r>
              <a:rPr lang="en-US" altLang="zh-CN" dirty="0"/>
              <a:t>log4j.appender.stdout=org.apache.log4j.ConsoleAppender</a:t>
            </a:r>
          </a:p>
          <a:p>
            <a:r>
              <a:rPr lang="en-US" altLang="zh-CN" dirty="0"/>
              <a:t>###</a:t>
            </a:r>
            <a:r>
              <a:rPr lang="zh-CN" altLang="en-US" dirty="0"/>
              <a:t>设置</a:t>
            </a:r>
            <a:r>
              <a:rPr lang="en-US" altLang="zh-CN" dirty="0" err="1"/>
              <a:t>stdout</a:t>
            </a:r>
            <a:r>
              <a:rPr lang="zh-CN" altLang="en-US" dirty="0"/>
              <a:t>的输出布局格式</a:t>
            </a:r>
            <a:r>
              <a:rPr lang="en-US" altLang="zh-CN" dirty="0" err="1"/>
              <a:t>PatternLayout</a:t>
            </a:r>
            <a:r>
              <a:rPr lang="en-US" altLang="zh-CN" dirty="0"/>
              <a:t>(</a:t>
            </a:r>
            <a:r>
              <a:rPr lang="zh-CN" altLang="en-US" dirty="0"/>
              <a:t>可以灵活的指定布局格式</a:t>
            </a:r>
            <a:r>
              <a:rPr lang="en-US" altLang="zh-CN" dirty="0"/>
              <a:t>)##</a:t>
            </a:r>
          </a:p>
          <a:p>
            <a:r>
              <a:rPr lang="en-US" altLang="zh-CN" dirty="0"/>
              <a:t>log4j.appender.stdout.layout=org.apache.log4j.PatternLayout</a:t>
            </a:r>
          </a:p>
          <a:p>
            <a:r>
              <a:rPr lang="en-US" altLang="zh-CN" dirty="0"/>
              <a:t>log4j.appender.stdout.layout.ConversionPattern=[%-5p]%d{</a:t>
            </a:r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/>
              <a:t> </a:t>
            </a:r>
            <a:r>
              <a:rPr lang="en-US" altLang="zh-CN" dirty="0" err="1"/>
              <a:t>HH:mm:ss</a:t>
            </a:r>
            <a:r>
              <a:rPr lang="en-US" altLang="zh-CN" dirty="0"/>
              <a:t>}%c-%</a:t>
            </a:r>
            <a:r>
              <a:rPr lang="en-US" altLang="zh-CN" dirty="0" err="1"/>
              <a:t>m%n</a:t>
            </a:r>
            <a:endParaRPr lang="en-US" altLang="zh-CN" dirty="0"/>
          </a:p>
          <a:p>
            <a:r>
              <a:rPr lang="zh-CN" altLang="en-US" dirty="0"/>
              <a:t>配置如上，使用方法：</a:t>
            </a:r>
          </a:p>
          <a:p>
            <a:r>
              <a:rPr lang="zh-CN" altLang="en-US" dirty="0"/>
              <a:t>程序开始时定义</a:t>
            </a:r>
          </a:p>
          <a:p>
            <a:r>
              <a:rPr lang="en-US" altLang="zh-CN" dirty="0"/>
              <a:t>static Logger logger=</a:t>
            </a:r>
            <a:r>
              <a:rPr lang="en-US" altLang="zh-CN" dirty="0" err="1"/>
              <a:t>Logger.getLogger</a:t>
            </a:r>
            <a:r>
              <a:rPr lang="en-US" altLang="zh-CN" dirty="0"/>
              <a:t>(</a:t>
            </a:r>
            <a:r>
              <a:rPr lang="zh-CN" altLang="en-US" dirty="0"/>
              <a:t>类名</a:t>
            </a:r>
            <a:r>
              <a:rPr lang="en-US" altLang="zh-CN" dirty="0"/>
              <a:t>.class)</a:t>
            </a:r>
          </a:p>
          <a:p>
            <a:r>
              <a:rPr lang="zh-CN" altLang="en-US" dirty="0"/>
              <a:t>需要日志的地方添加</a:t>
            </a:r>
          </a:p>
          <a:p>
            <a:r>
              <a:rPr lang="en-US" altLang="zh-CN" dirty="0" err="1"/>
              <a:t>logger.debug</a:t>
            </a:r>
            <a:r>
              <a:rPr lang="en-US" altLang="zh-CN" dirty="0"/>
              <a:t>("**************")</a:t>
            </a:r>
          </a:p>
          <a:p>
            <a:r>
              <a:rPr lang="zh-CN" altLang="en-US" dirty="0"/>
              <a:t>日志输出格式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org.apache.log4j.HTMLLayout(HTML</a:t>
            </a:r>
            <a:r>
              <a:rPr lang="zh-CN" altLang="en-US" dirty="0"/>
              <a:t>样式布局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org.apache.log4j.PatternLayout(</a:t>
            </a:r>
            <a:r>
              <a:rPr lang="zh-CN" altLang="en-US" dirty="0"/>
              <a:t>自由指定样式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org.apache.log4j.SimpleLayout(</a:t>
            </a:r>
            <a:r>
              <a:rPr lang="zh-CN" altLang="en-US" dirty="0"/>
              <a:t>包含日志级别与信息的样式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org.apache.log4j.TTCCLayout(</a:t>
            </a:r>
            <a:r>
              <a:rPr lang="zh-CN" altLang="en-US" dirty="0"/>
              <a:t>包含日志时间，线程，类别等信息的样式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%m</a:t>
            </a:r>
            <a:r>
              <a:rPr lang="zh-CN" altLang="en-US" dirty="0"/>
              <a:t>输出代码的指定消息</a:t>
            </a:r>
          </a:p>
          <a:p>
            <a:r>
              <a:rPr lang="en-US" altLang="zh-CN" dirty="0"/>
              <a:t>%p</a:t>
            </a:r>
            <a:r>
              <a:rPr lang="zh-CN" altLang="en-US" dirty="0"/>
              <a:t>输出优先级，即</a:t>
            </a:r>
            <a:r>
              <a:rPr lang="en-US" altLang="zh-CN" dirty="0"/>
              <a:t>DEBUG,INFO,WARN,ERROR,FATAL</a:t>
            </a:r>
          </a:p>
          <a:p>
            <a:r>
              <a:rPr lang="en-US" altLang="zh-CN" dirty="0"/>
              <a:t>%r </a:t>
            </a:r>
            <a:r>
              <a:rPr lang="zh-CN" altLang="en-US" dirty="0"/>
              <a:t>输出自应用启动到输出改</a:t>
            </a:r>
            <a:r>
              <a:rPr lang="en-US" altLang="zh-CN" dirty="0"/>
              <a:t>log</a:t>
            </a:r>
            <a:r>
              <a:rPr lang="zh-CN" altLang="en-US" dirty="0"/>
              <a:t>信息耗费的毫秒数</a:t>
            </a:r>
          </a:p>
          <a:p>
            <a:r>
              <a:rPr lang="en-US" altLang="zh-CN" dirty="0"/>
              <a:t>%c </a:t>
            </a:r>
            <a:r>
              <a:rPr lang="zh-CN" altLang="en-US" dirty="0"/>
              <a:t>输出所属的类目，通常是类的全名</a:t>
            </a:r>
          </a:p>
          <a:p>
            <a:r>
              <a:rPr lang="en-US" altLang="zh-CN" dirty="0"/>
              <a:t>%t </a:t>
            </a:r>
            <a:r>
              <a:rPr lang="zh-CN" altLang="en-US" dirty="0"/>
              <a:t>输出产生该日志时间的线程名</a:t>
            </a:r>
          </a:p>
          <a:p>
            <a:r>
              <a:rPr lang="en-US" altLang="zh-CN" dirty="0"/>
              <a:t>%n </a:t>
            </a:r>
            <a:r>
              <a:rPr lang="zh-CN" altLang="en-US" dirty="0"/>
              <a:t>输出一个回车换行符</a:t>
            </a:r>
            <a:r>
              <a:rPr lang="en-US" altLang="zh-CN" dirty="0"/>
              <a:t>,windows</a:t>
            </a:r>
            <a:r>
              <a:rPr lang="zh-CN" altLang="en-US" dirty="0"/>
              <a:t>平台为“</a:t>
            </a:r>
            <a:r>
              <a:rPr lang="en-US" altLang="zh-CN" dirty="0" err="1"/>
              <a:t>rn</a:t>
            </a:r>
            <a:r>
              <a:rPr lang="en-US" altLang="zh-CN" dirty="0"/>
              <a:t>”,UNIX</a:t>
            </a:r>
            <a:r>
              <a:rPr lang="zh-CN" altLang="en-US" dirty="0"/>
              <a:t>平台为“</a:t>
            </a:r>
            <a:r>
              <a:rPr lang="en-US" altLang="zh-CN" dirty="0"/>
              <a:t>n”</a:t>
            </a:r>
          </a:p>
          <a:p>
            <a:r>
              <a:rPr lang="en-US" altLang="zh-CN" dirty="0"/>
              <a:t>%d </a:t>
            </a:r>
            <a:r>
              <a:rPr lang="zh-CN" altLang="en-US" dirty="0"/>
              <a:t>输出日志时间点的日期或时间，默认格式为</a:t>
            </a:r>
            <a:r>
              <a:rPr lang="en-US" altLang="zh-CN" dirty="0"/>
              <a:t>2018-10-18</a:t>
            </a:r>
            <a:r>
              <a:rPr lang="zh-CN" altLang="en-US" dirty="0"/>
              <a:t>也可以在后指定格式比如</a:t>
            </a:r>
            <a:r>
              <a:rPr lang="en-US" altLang="zh-CN" dirty="0"/>
              <a:t>%d{</a:t>
            </a:r>
            <a:r>
              <a:rPr lang="en-US" altLang="zh-CN" dirty="0" err="1"/>
              <a:t>yyyy</a:t>
            </a:r>
            <a:r>
              <a:rPr lang="en-US" altLang="zh-CN" dirty="0"/>
              <a:t> MMMM </a:t>
            </a:r>
            <a:r>
              <a:rPr lang="en-US" altLang="zh-CN" dirty="0" err="1"/>
              <a:t>dd</a:t>
            </a:r>
            <a:r>
              <a:rPr lang="en-US" altLang="zh-CN" dirty="0"/>
              <a:t> </a:t>
            </a:r>
            <a:r>
              <a:rPr lang="en-US" altLang="zh-CN" dirty="0" err="1"/>
              <a:t>HH:mm:ss:SSS</a:t>
            </a:r>
            <a:r>
              <a:rPr lang="en-US" altLang="zh-CN" dirty="0"/>
              <a:t>},</a:t>
            </a:r>
            <a:r>
              <a:rPr lang="zh-CN" altLang="en-US" dirty="0"/>
              <a:t>输出类似：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 </a:t>
            </a:r>
            <a:r>
              <a:rPr lang="en-US" altLang="zh-CN" dirty="0"/>
              <a:t>22:10:28:921</a:t>
            </a:r>
          </a:p>
          <a:p>
            <a:r>
              <a:rPr lang="en-US" altLang="zh-CN" dirty="0"/>
              <a:t>%1 </a:t>
            </a:r>
            <a:r>
              <a:rPr lang="zh-CN" altLang="en-US" dirty="0"/>
              <a:t>输出日志时间的发生位置，包括类目名，发生的线程以及在代码中的行数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==========================</a:t>
            </a:r>
          </a:p>
          <a:p>
            <a:r>
              <a:rPr lang="zh-CN" altLang="en-US" dirty="0"/>
              <a:t>字段可以使用的</a:t>
            </a:r>
            <a:r>
              <a:rPr lang="en-US" altLang="zh-CN" dirty="0" err="1"/>
              <a:t>iso</a:t>
            </a:r>
            <a:r>
              <a:rPr lang="en-US" altLang="zh-CN" dirty="0"/>
              <a:t> 8601 date format</a:t>
            </a:r>
            <a:r>
              <a:rPr lang="zh-CN" altLang="en-US" dirty="0"/>
              <a:t>（类似这样的：</a:t>
            </a:r>
            <a:r>
              <a:rPr lang="en-US" altLang="zh-CN" dirty="0"/>
              <a:t>PT5S</a:t>
            </a:r>
            <a:r>
              <a:rPr lang="zh-CN" altLang="en-US" dirty="0"/>
              <a:t>，标识</a:t>
            </a:r>
            <a:r>
              <a:rPr lang="en-US" altLang="zh-CN" dirty="0"/>
              <a:t>5</a:t>
            </a:r>
            <a:r>
              <a:rPr lang="zh-CN" altLang="en-US" dirty="0"/>
              <a:t>秒的一个周期） 很简洁。</a:t>
            </a:r>
            <a:endParaRPr lang="en-US" altLang="zh-CN" dirty="0"/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============================</a:t>
            </a:r>
          </a:p>
          <a:p>
            <a:r>
              <a:rPr lang="en-US" altLang="zh-CN" dirty="0"/>
              <a:t>Layout</a:t>
            </a:r>
          </a:p>
          <a:p>
            <a:r>
              <a:rPr lang="zh-CN" altLang="en-US" dirty="0"/>
              <a:t>格式： </a:t>
            </a:r>
            <a:r>
              <a:rPr lang="en-US" altLang="zh-CN" dirty="0"/>
              <a:t>%[format modifies][conversion </a:t>
            </a:r>
            <a:r>
              <a:rPr lang="en-US" altLang="zh-CN" dirty="0" err="1"/>
              <a:t>chracter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eg</a:t>
            </a:r>
            <a:r>
              <a:rPr lang="en-US" altLang="zh-CN" dirty="0"/>
              <a:t>: [%d{ISO8601}] %-5p %c %m %n</a:t>
            </a:r>
          </a:p>
          <a:p>
            <a:r>
              <a:rPr lang="zh-CN" altLang="en-US" dirty="0"/>
              <a:t>效果：</a:t>
            </a:r>
            <a:r>
              <a:rPr lang="en-US" altLang="zh-CN" dirty="0"/>
              <a:t>[2018-10-20 22:38:11,109] DEBUG com.test.hadoop.mr.MyWC1 disconnect() - n</a:t>
            </a:r>
            <a:r>
              <a:rPr lang="zh-CN" altLang="en-US" dirty="0"/>
              <a:t>开始断开与</a:t>
            </a:r>
            <a:r>
              <a:rPr lang="en-US" altLang="zh-CN" dirty="0"/>
              <a:t>222.22.32.98</a:t>
            </a:r>
            <a:r>
              <a:rPr lang="zh-CN" altLang="en-US" dirty="0"/>
              <a:t>的连接 </a:t>
            </a:r>
          </a:p>
          <a:p>
            <a:r>
              <a:rPr lang="en-US" altLang="zh-CN" dirty="0"/>
              <a:t>conversion character </a:t>
            </a:r>
            <a:r>
              <a:rPr lang="zh-CN" altLang="en-US" dirty="0"/>
              <a:t>说明</a:t>
            </a:r>
          </a:p>
          <a:p>
            <a:r>
              <a:rPr lang="en-US" altLang="zh-CN" dirty="0"/>
              <a:t>c:logger category,</a:t>
            </a:r>
            <a:r>
              <a:rPr lang="zh-CN" altLang="en-US" dirty="0"/>
              <a:t>这里指</a:t>
            </a:r>
            <a:r>
              <a:rPr lang="en-US" altLang="zh-CN" dirty="0"/>
              <a:t>com.test.hadoop.mr.MyWC1 %c{2} </a:t>
            </a:r>
            <a:r>
              <a:rPr lang="zh-CN" altLang="en-US" dirty="0"/>
              <a:t>那么只显示</a:t>
            </a:r>
            <a:r>
              <a:rPr lang="en-US" altLang="zh-CN" dirty="0"/>
              <a:t>mr.MyWC1 </a:t>
            </a:r>
          </a:p>
          <a:p>
            <a:r>
              <a:rPr lang="en-US" altLang="zh-CN" dirty="0"/>
              <a:t>d: </a:t>
            </a:r>
            <a:r>
              <a:rPr lang="zh-CN" altLang="en-US" dirty="0"/>
              <a:t>时间 ％</a:t>
            </a:r>
            <a:r>
              <a:rPr lang="en-US" altLang="zh-CN" dirty="0"/>
              <a:t>d{</a:t>
            </a:r>
            <a:r>
              <a:rPr lang="zh-CN" altLang="en-US" dirty="0"/>
              <a:t>日期格式</a:t>
            </a:r>
            <a:r>
              <a:rPr lang="en-US" altLang="zh-CN" dirty="0"/>
              <a:t>} </a:t>
            </a:r>
            <a:r>
              <a:rPr lang="en-US" altLang="zh-CN" dirty="0" err="1"/>
              <a:t>eg</a:t>
            </a:r>
            <a:r>
              <a:rPr lang="en-US" altLang="zh-CN" dirty="0"/>
              <a:t>:%d{</a:t>
            </a:r>
            <a:r>
              <a:rPr lang="en-US" altLang="zh-CN" dirty="0" err="1"/>
              <a:t>HH:mm:ss,SSS</a:t>
            </a:r>
            <a:r>
              <a:rPr lang="en-US" altLang="zh-CN" dirty="0"/>
              <a:t>},</a:t>
            </a:r>
            <a:r>
              <a:rPr lang="zh-CN" altLang="en-US" dirty="0"/>
              <a:t>如果不指定格式</a:t>
            </a:r>
            <a:r>
              <a:rPr lang="en-US" altLang="zh-CN" dirty="0"/>
              <a:t>,</a:t>
            </a:r>
            <a:r>
              <a:rPr lang="zh-CN" altLang="en-US" dirty="0"/>
              <a:t>那么默认采取</a:t>
            </a:r>
            <a:r>
              <a:rPr lang="en-US" altLang="zh-CN" dirty="0"/>
              <a:t>ISO8601 </a:t>
            </a:r>
            <a:r>
              <a:rPr lang="zh-CN" altLang="en-US" dirty="0"/>
              <a:t>格式 语法和</a:t>
            </a:r>
            <a:r>
              <a:rPr lang="en-US" altLang="zh-CN" dirty="0" err="1"/>
              <a:t>java.text.SimpleDateFormat</a:t>
            </a:r>
            <a:r>
              <a:rPr lang="zh-CN" altLang="en-US" dirty="0"/>
              <a:t>一样，但性能不好，推荐使用</a:t>
            </a:r>
            <a:r>
              <a:rPr lang="en-US" altLang="zh-CN" dirty="0"/>
              <a:t>{ISO8601}</a:t>
            </a:r>
            <a:r>
              <a:rPr lang="zh-CN" altLang="en-US" dirty="0"/>
              <a:t>和</a:t>
            </a:r>
            <a:r>
              <a:rPr lang="en-US" altLang="zh-CN" dirty="0"/>
              <a:t>{ABSOLUTE}</a:t>
            </a:r>
          </a:p>
          <a:p>
            <a:r>
              <a:rPr lang="en-US" altLang="zh-CN" dirty="0"/>
              <a:t>P:</a:t>
            </a:r>
            <a:r>
              <a:rPr lang="zh-CN" altLang="en-US" dirty="0"/>
              <a:t>日志的级别</a:t>
            </a:r>
          </a:p>
          <a:p>
            <a:r>
              <a:rPr lang="en-US" altLang="zh-CN" dirty="0"/>
              <a:t>m:</a:t>
            </a:r>
            <a:r>
              <a:rPr lang="zh-CN" altLang="en-US" dirty="0"/>
              <a:t>具体日志</a:t>
            </a:r>
          </a:p>
          <a:p>
            <a:r>
              <a:rPr lang="en-US" altLang="zh-CN" dirty="0"/>
              <a:t>n:</a:t>
            </a:r>
            <a:r>
              <a:rPr lang="zh-CN" altLang="en-US" dirty="0"/>
              <a:t>换行</a:t>
            </a:r>
          </a:p>
          <a:p>
            <a:r>
              <a:rPr lang="en-US" altLang="zh-CN" dirty="0"/>
              <a:t>C(</a:t>
            </a:r>
            <a:r>
              <a:rPr lang="zh-CN" altLang="en-US" dirty="0"/>
              <a:t>避免使用</a:t>
            </a:r>
            <a:r>
              <a:rPr lang="en-US" altLang="zh-CN" dirty="0"/>
              <a:t>): qualified class name of the caller issuing the logging request </a:t>
            </a:r>
          </a:p>
          <a:p>
            <a:r>
              <a:rPr lang="en-US" altLang="zh-CN" dirty="0"/>
              <a:t>%C{1},</a:t>
            </a:r>
            <a:r>
              <a:rPr lang="zh-CN" altLang="en-US" dirty="0"/>
              <a:t>同上</a:t>
            </a:r>
          </a:p>
          <a:p>
            <a:r>
              <a:rPr lang="en-US" altLang="zh-CN" dirty="0"/>
              <a:t>F</a:t>
            </a:r>
            <a:r>
              <a:rPr lang="zh-CN" altLang="en-US" dirty="0"/>
              <a:t>（避免使用）</a:t>
            </a:r>
            <a:r>
              <a:rPr lang="en-US" altLang="zh-CN" dirty="0"/>
              <a:t>:</a:t>
            </a:r>
            <a:r>
              <a:rPr lang="zh-CN" altLang="en-US" dirty="0"/>
              <a:t>产生日志的文件名</a:t>
            </a:r>
          </a:p>
          <a:p>
            <a:r>
              <a:rPr lang="en-US" altLang="zh-CN" dirty="0"/>
              <a:t>l</a:t>
            </a:r>
            <a:r>
              <a:rPr lang="zh-CN" altLang="en-US" dirty="0"/>
              <a:t>（避免使用）</a:t>
            </a:r>
            <a:r>
              <a:rPr lang="en-US" altLang="zh-CN" dirty="0"/>
              <a:t>: </a:t>
            </a:r>
            <a:r>
              <a:rPr lang="zh-CN" altLang="en-US" dirty="0"/>
              <a:t>产生日志的</a:t>
            </a:r>
            <a:r>
              <a:rPr lang="en-US" altLang="zh-CN" dirty="0"/>
              <a:t>location</a:t>
            </a:r>
            <a:r>
              <a:rPr lang="zh-CN" altLang="en-US" dirty="0"/>
              <a:t>（</a:t>
            </a:r>
            <a:r>
              <a:rPr lang="en-US" altLang="zh-CN" dirty="0"/>
              <a:t>calling </a:t>
            </a:r>
            <a:r>
              <a:rPr lang="en-US" altLang="zh-CN" dirty="0" err="1"/>
              <a:t>meghod</a:t>
            </a:r>
            <a:r>
              <a:rPr lang="zh-CN" altLang="en-US" dirty="0"/>
              <a:t>和</a:t>
            </a:r>
            <a:r>
              <a:rPr lang="en-US" altLang="zh-CN" dirty="0"/>
              <a:t>line number</a:t>
            </a:r>
            <a:r>
              <a:rPr lang="zh-CN" altLang="en-US" dirty="0"/>
              <a:t>），比较慢</a:t>
            </a:r>
          </a:p>
          <a:p>
            <a:r>
              <a:rPr lang="en-US" altLang="zh-CN" dirty="0"/>
              <a:t>L</a:t>
            </a:r>
            <a:r>
              <a:rPr lang="zh-CN" altLang="en-US" dirty="0"/>
              <a:t>（避免使用）</a:t>
            </a:r>
            <a:r>
              <a:rPr lang="en-US" altLang="zh-CN" dirty="0"/>
              <a:t>: </a:t>
            </a:r>
            <a:r>
              <a:rPr lang="zh-CN" altLang="en-US" dirty="0"/>
              <a:t>产生日志的</a:t>
            </a:r>
            <a:r>
              <a:rPr lang="en-US" altLang="zh-CN" dirty="0"/>
              <a:t>caller's line number</a:t>
            </a:r>
          </a:p>
          <a:p>
            <a:r>
              <a:rPr lang="en-US" altLang="zh-CN" dirty="0"/>
              <a:t>M</a:t>
            </a:r>
            <a:r>
              <a:rPr lang="zh-CN" altLang="en-US" dirty="0"/>
              <a:t>（避免使用）</a:t>
            </a:r>
            <a:r>
              <a:rPr lang="en-US" altLang="zh-CN" dirty="0"/>
              <a:t>: </a:t>
            </a:r>
            <a:r>
              <a:rPr lang="zh-CN" altLang="en-US" dirty="0"/>
              <a:t>产生日志的方法</a:t>
            </a:r>
          </a:p>
          <a:p>
            <a:r>
              <a:rPr lang="en-US" altLang="zh-CN" dirty="0"/>
              <a:t>r:</a:t>
            </a:r>
            <a:r>
              <a:rPr lang="zh-CN" altLang="en-US" dirty="0"/>
              <a:t>产生日志的</a:t>
            </a:r>
            <a:r>
              <a:rPr lang="en-US" altLang="zh-CN" dirty="0" err="1"/>
              <a:t>ms</a:t>
            </a:r>
            <a:r>
              <a:rPr lang="zh-CN" altLang="en-US" dirty="0"/>
              <a:t>时间（从</a:t>
            </a:r>
            <a:r>
              <a:rPr lang="en-US" altLang="zh-CN" dirty="0"/>
              <a:t>application</a:t>
            </a:r>
            <a:r>
              <a:rPr lang="zh-CN" altLang="en-US" dirty="0"/>
              <a:t>运行开始）</a:t>
            </a:r>
          </a:p>
          <a:p>
            <a:r>
              <a:rPr lang="en-US" altLang="zh-CN" dirty="0"/>
              <a:t>t:</a:t>
            </a:r>
            <a:r>
              <a:rPr lang="zh-CN" altLang="en-US" dirty="0"/>
              <a:t>产生日志的线程名称</a:t>
            </a:r>
          </a:p>
          <a:p>
            <a:r>
              <a:rPr lang="en-US" altLang="zh-CN" dirty="0"/>
              <a:t>x:NDC</a:t>
            </a:r>
          </a:p>
          <a:p>
            <a:r>
              <a:rPr lang="en-US" altLang="zh-CN" dirty="0"/>
              <a:t>X:MDC</a:t>
            </a:r>
          </a:p>
          <a:p>
            <a:r>
              <a:rPr lang="en-US" altLang="zh-CN" dirty="0"/>
              <a:t>format modifies </a:t>
            </a:r>
            <a:r>
              <a:rPr lang="zh-CN" altLang="en-US" dirty="0"/>
              <a:t>说明</a:t>
            </a:r>
          </a:p>
          <a:p>
            <a:r>
              <a:rPr lang="zh-CN" altLang="en-US" dirty="0"/>
              <a:t>％</a:t>
            </a:r>
            <a:r>
              <a:rPr lang="en-US" altLang="zh-CN" dirty="0"/>
              <a:t>20c </a:t>
            </a:r>
            <a:r>
              <a:rPr lang="zh-CN" altLang="en-US" dirty="0"/>
              <a:t>最小长度</a:t>
            </a:r>
            <a:r>
              <a:rPr lang="en-US" altLang="zh-CN" dirty="0"/>
              <a:t>20.</a:t>
            </a:r>
            <a:r>
              <a:rPr lang="zh-CN" altLang="en-US" dirty="0"/>
              <a:t>不足的话左边空</a:t>
            </a:r>
          </a:p>
          <a:p>
            <a:r>
              <a:rPr lang="en-US" altLang="zh-CN" dirty="0"/>
              <a:t>%-20c </a:t>
            </a:r>
            <a:r>
              <a:rPr lang="zh-CN" altLang="en-US" dirty="0"/>
              <a:t>最小长度</a:t>
            </a:r>
            <a:r>
              <a:rPr lang="en-US" altLang="zh-CN" dirty="0"/>
              <a:t>20</a:t>
            </a:r>
            <a:r>
              <a:rPr lang="zh-CN" altLang="en-US" dirty="0"/>
              <a:t>，不足的话右边空</a:t>
            </a:r>
          </a:p>
          <a:p>
            <a:r>
              <a:rPr lang="en-US" altLang="zh-CN" dirty="0"/>
              <a:t>%.30c </a:t>
            </a:r>
            <a:r>
              <a:rPr lang="zh-CN" altLang="en-US" dirty="0"/>
              <a:t>最长</a:t>
            </a:r>
            <a:r>
              <a:rPr lang="en-US" altLang="zh-CN" dirty="0"/>
              <a:t>30</a:t>
            </a:r>
            <a:r>
              <a:rPr lang="zh-CN" altLang="en-US" dirty="0"/>
              <a:t>，截取前面的</a:t>
            </a:r>
          </a:p>
          <a:p>
            <a:r>
              <a:rPr lang="en-US" altLang="zh-CN" dirty="0"/>
              <a:t>%20.30c </a:t>
            </a:r>
            <a:r>
              <a:rPr lang="zh-CN" altLang="en-US" dirty="0"/>
              <a:t>不足</a:t>
            </a:r>
            <a:r>
              <a:rPr lang="en-US" altLang="zh-CN" dirty="0"/>
              <a:t>20</a:t>
            </a:r>
            <a:r>
              <a:rPr lang="zh-CN" altLang="en-US" dirty="0"/>
              <a:t>，左边空，超过</a:t>
            </a:r>
            <a:r>
              <a:rPr lang="en-US" altLang="zh-CN" dirty="0"/>
              <a:t>30</a:t>
            </a:r>
            <a:r>
              <a:rPr lang="zh-CN" altLang="en-US" dirty="0"/>
              <a:t>，截取前面</a:t>
            </a:r>
          </a:p>
          <a:p>
            <a:r>
              <a:rPr lang="en-US" altLang="zh-CN" dirty="0"/>
              <a:t>%-20.30c </a:t>
            </a:r>
            <a:r>
              <a:rPr lang="zh-CN" altLang="en-US" dirty="0"/>
              <a:t>不足</a:t>
            </a:r>
            <a:r>
              <a:rPr lang="en-US" altLang="zh-CN" dirty="0"/>
              <a:t>20</a:t>
            </a:r>
            <a:r>
              <a:rPr lang="zh-CN" altLang="en-US" dirty="0"/>
              <a:t>，右边空，超过</a:t>
            </a:r>
            <a:r>
              <a:rPr lang="en-US" altLang="zh-CN" dirty="0"/>
              <a:t>30</a:t>
            </a:r>
            <a:r>
              <a:rPr lang="zh-CN" altLang="en-US" dirty="0"/>
              <a:t>，截取前面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=====================================</a:t>
            </a:r>
          </a:p>
          <a:p>
            <a:r>
              <a:rPr lang="en-US" altLang="zh-CN" dirty="0"/>
              <a:t>$HADOOP_CONF_DIR/hadoop-env.sh</a:t>
            </a:r>
          </a:p>
          <a:p>
            <a:r>
              <a:rPr lang="zh-CN" altLang="en-US" dirty="0"/>
              <a:t>改变日志为 </a:t>
            </a:r>
            <a:r>
              <a:rPr lang="en-US" altLang="zh-CN" dirty="0"/>
              <a:t>DEBUG</a:t>
            </a:r>
            <a:r>
              <a:rPr lang="zh-CN" altLang="en-US" dirty="0"/>
              <a:t>级别并使用</a:t>
            </a:r>
            <a:r>
              <a:rPr lang="en-US" altLang="zh-CN" dirty="0"/>
              <a:t>DRFA logger</a:t>
            </a:r>
            <a:r>
              <a:rPr lang="zh-CN" altLang="en-US" dirty="0"/>
              <a:t>，使用下述命令：</a:t>
            </a:r>
            <a:endParaRPr lang="en-US" altLang="zh-CN" dirty="0"/>
          </a:p>
          <a:p>
            <a:r>
              <a:rPr lang="en-US" altLang="zh-CN" dirty="0"/>
              <a:t>to change your logger to DEBUG log level and DRFA logger, use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export HADOOP_ROOT_LOGGER="DEBUG,DRFA"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71F1-65A3-4578-868F-3A908D44D32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4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5433-5FDB-40B5-BDD0-0BFC39A58F85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0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DE2D-A483-40C2-95FD-9189E755BE6E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8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91-02A1-4CC4-A7EF-C380D884444C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2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3D66-DC6F-41FF-9195-F5028BB68C9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0DB-BAD7-46E8-8777-2C442247EDF8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E3B7-2AF2-4D9B-8B72-12C86D9DE86F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3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2163-CB22-4692-9BDD-C064AA214929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0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118-64A8-43E3-82BD-88C4B1ECDC04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2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B587-F8EA-45DA-A3D7-31F99860A601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B486-7589-4117-8137-3B284DD26FEF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21B6-5AE1-46DA-B1E2-7EA9FF6D2C3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D3DD-24F5-42A4-AA4D-D967220D4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9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master:9780/logLeve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MR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46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Reducer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map</a:t>
            </a:r>
            <a:r>
              <a:rPr lang="zh-CN" altLang="en-US" dirty="0"/>
              <a:t>阶段的结果进行汇总</a:t>
            </a:r>
          </a:p>
          <a:p>
            <a:r>
              <a:rPr lang="en-US" altLang="zh-CN" dirty="0"/>
              <a:t>Reducer</a:t>
            </a:r>
            <a:r>
              <a:rPr lang="zh-CN" altLang="en-US" dirty="0"/>
              <a:t>的数目由</a:t>
            </a:r>
            <a:r>
              <a:rPr lang="en-US" altLang="zh-CN" dirty="0"/>
              <a:t>mapred-site.xml</a:t>
            </a:r>
            <a:r>
              <a:rPr lang="zh-CN" altLang="en-US" dirty="0"/>
              <a:t>配置文件里的项目</a:t>
            </a:r>
            <a:r>
              <a:rPr lang="en-US" altLang="zh-CN" dirty="0" err="1"/>
              <a:t>mapred.reduce.tasks</a:t>
            </a:r>
            <a:r>
              <a:rPr lang="zh-CN" altLang="en-US" dirty="0"/>
              <a:t>决定。</a:t>
            </a:r>
            <a:endParaRPr lang="en-US" altLang="zh-CN" dirty="0"/>
          </a:p>
          <a:p>
            <a:pPr lvl="1"/>
            <a:r>
              <a:rPr lang="zh-CN" altLang="en-US" dirty="0"/>
              <a:t>缺省值为</a:t>
            </a:r>
            <a:r>
              <a:rPr lang="en-US" altLang="zh-CN" dirty="0"/>
              <a:t>1</a:t>
            </a:r>
            <a:r>
              <a:rPr lang="zh-CN" altLang="en-US" dirty="0"/>
              <a:t>，用户可以覆盖之。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9F01-0738-45B2-B9A0-9E0BA40780E7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8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Shuffler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mapper</a:t>
            </a:r>
            <a:r>
              <a:rPr lang="zh-CN" altLang="en-US" dirty="0"/>
              <a:t>和</a:t>
            </a:r>
            <a:r>
              <a:rPr lang="en-US" altLang="zh-CN" dirty="0"/>
              <a:t>reducer</a:t>
            </a:r>
            <a:r>
              <a:rPr lang="zh-CN" altLang="en-US" dirty="0"/>
              <a:t>中间的一个步骤（可以没有）；</a:t>
            </a:r>
          </a:p>
          <a:p>
            <a:r>
              <a:rPr lang="zh-CN" altLang="en-US" dirty="0"/>
              <a:t>可以把</a:t>
            </a:r>
            <a:r>
              <a:rPr lang="en-US" altLang="zh-CN" dirty="0"/>
              <a:t>mapper</a:t>
            </a:r>
            <a:r>
              <a:rPr lang="zh-CN" altLang="en-US" dirty="0"/>
              <a:t>的输出按照某种</a:t>
            </a:r>
            <a:r>
              <a:rPr lang="en-US" altLang="zh-CN" dirty="0"/>
              <a:t>key</a:t>
            </a:r>
            <a:r>
              <a:rPr lang="zh-CN" altLang="en-US" dirty="0"/>
              <a:t>值重新切分和组合成</a:t>
            </a:r>
            <a:r>
              <a:rPr lang="en-US" altLang="zh-CN" dirty="0"/>
              <a:t>n</a:t>
            </a:r>
            <a:r>
              <a:rPr lang="zh-CN" altLang="en-US" dirty="0"/>
              <a:t>份，把</a:t>
            </a:r>
            <a:r>
              <a:rPr lang="en-US" altLang="zh-CN" dirty="0"/>
              <a:t>key</a:t>
            </a:r>
            <a:r>
              <a:rPr lang="zh-CN" altLang="en-US" dirty="0"/>
              <a:t>值符合某种范围的输出送到特定的</a:t>
            </a:r>
            <a:r>
              <a:rPr lang="en-US" altLang="zh-CN" dirty="0"/>
              <a:t>reducer</a:t>
            </a:r>
            <a:r>
              <a:rPr lang="zh-CN" altLang="en-US" dirty="0"/>
              <a:t>那里去处理；</a:t>
            </a:r>
          </a:p>
          <a:p>
            <a:r>
              <a:rPr lang="zh-CN" altLang="en-US" dirty="0"/>
              <a:t>可以简化</a:t>
            </a:r>
            <a:r>
              <a:rPr lang="en-US" altLang="zh-CN" dirty="0"/>
              <a:t>reducer</a:t>
            </a:r>
            <a:r>
              <a:rPr lang="zh-CN" altLang="en-US" dirty="0"/>
              <a:t>过程；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8B0A-D139-4D70-838A-6F7F022546FB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4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WordCount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基本入门例子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1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</a:t>
            </a:r>
            <a:r>
              <a:rPr lang="zh-CN" altLang="en-US" dirty="0"/>
              <a:t>初级例子</a:t>
            </a:r>
            <a:r>
              <a:rPr lang="en-US" altLang="zh-CN" dirty="0"/>
              <a:t>-</a:t>
            </a:r>
            <a:r>
              <a:rPr lang="en-US" altLang="zh-CN" dirty="0" err="1"/>
              <a:t>WordCount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Mapper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Reducer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 err="1"/>
              <a:t>MRController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三个</a:t>
            </a:r>
            <a:r>
              <a:rPr lang="en-US" altLang="zh-CN" dirty="0"/>
              <a:t>Map</a:t>
            </a:r>
          </a:p>
          <a:p>
            <a:pPr lvl="1"/>
            <a:r>
              <a:rPr lang="zh-CN" altLang="en-US" dirty="0"/>
              <a:t>输入数据</a:t>
            </a:r>
            <a:endParaRPr lang="en-US" altLang="zh-CN" dirty="0"/>
          </a:p>
          <a:p>
            <a:pPr lvl="1"/>
            <a:r>
              <a:rPr lang="zh-CN" altLang="en-US" dirty="0"/>
              <a:t>临时中间</a:t>
            </a:r>
            <a:endParaRPr lang="en-US" altLang="zh-CN" dirty="0"/>
          </a:p>
          <a:p>
            <a:pPr lvl="1"/>
            <a:r>
              <a:rPr lang="zh-CN" altLang="en-US" dirty="0"/>
              <a:t>输出结果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B9E8-6CE7-4D90-BBEE-55CB5B4D1AAE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4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WebUI</a:t>
            </a:r>
            <a:r>
              <a:rPr lang="zh-CN" altLang="en-US" dirty="0"/>
              <a:t>查看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端口：</a:t>
            </a:r>
            <a:r>
              <a:rPr lang="en-US" altLang="zh-CN" dirty="0"/>
              <a:t>8088</a:t>
            </a:r>
          </a:p>
          <a:p>
            <a:pPr lvl="1"/>
            <a:r>
              <a:rPr lang="zh-CN" altLang="en-US" dirty="0"/>
              <a:t>默认，</a:t>
            </a:r>
            <a:r>
              <a:rPr lang="en-US" altLang="zh-CN" dirty="0"/>
              <a:t>yarn-default.xml</a:t>
            </a:r>
            <a:r>
              <a:rPr lang="zh-CN" altLang="en-US" dirty="0"/>
              <a:t>中</a:t>
            </a:r>
            <a:endParaRPr lang="en-US" altLang="zh-CN" dirty="0"/>
          </a:p>
          <a:p>
            <a:pPr lvl="2"/>
            <a:r>
              <a:rPr lang="en-US" altLang="zh-CN" dirty="0" err="1"/>
              <a:t>yarn.resourcemanager.webapp.address</a:t>
            </a:r>
            <a:endParaRPr lang="en-US" altLang="zh-CN" dirty="0"/>
          </a:p>
          <a:p>
            <a:pPr lvl="3"/>
            <a:r>
              <a:rPr lang="en-US" altLang="zh-CN" dirty="0"/>
              <a:t>${</a:t>
            </a:r>
            <a:r>
              <a:rPr lang="en-US" altLang="zh-CN" dirty="0" err="1"/>
              <a:t>yarn.resourcemanager.hostname</a:t>
            </a:r>
            <a:r>
              <a:rPr lang="en-US" altLang="zh-CN" dirty="0"/>
              <a:t>}:8088</a:t>
            </a:r>
          </a:p>
          <a:p>
            <a:pPr lvl="2"/>
            <a:r>
              <a:rPr lang="en-US" altLang="zh-CN" dirty="0" err="1"/>
              <a:t>yarn.resourcemanager.hostname</a:t>
            </a:r>
            <a:endParaRPr lang="en-US" altLang="zh-CN" dirty="0"/>
          </a:p>
          <a:p>
            <a:pPr lvl="3"/>
            <a:r>
              <a:rPr lang="en-US" altLang="zh-CN" dirty="0"/>
              <a:t>0.0.0.0</a:t>
            </a:r>
          </a:p>
          <a:p>
            <a:pPr lvl="1"/>
            <a:r>
              <a:rPr lang="zh-CN" altLang="en-US" dirty="0"/>
              <a:t>作业页面、任务页面、参数、日志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4B4A-6AD1-4D86-A44A-2D983EC35D13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2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工作机制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MR1</a:t>
            </a:r>
            <a:r>
              <a:rPr lang="zh-CN" altLang="en-US" dirty="0"/>
              <a:t>、</a:t>
            </a:r>
            <a:r>
              <a:rPr lang="en-US" altLang="zh-CN" dirty="0"/>
              <a:t>MR2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2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YARN</a:t>
            </a:r>
            <a:r>
              <a:rPr lang="zh-CN" altLang="en-US" spc="-5" dirty="0"/>
              <a:t>框架下</a:t>
            </a:r>
            <a:r>
              <a:rPr lang="en-US" altLang="zh-CN" spc="-5" dirty="0"/>
              <a:t>Ma</a:t>
            </a:r>
            <a:r>
              <a:rPr lang="en-US" altLang="zh-CN" dirty="0"/>
              <a:t>p</a:t>
            </a:r>
            <a:r>
              <a:rPr lang="en-US" altLang="zh-CN" spc="-10" dirty="0"/>
              <a:t>-</a:t>
            </a:r>
            <a:r>
              <a:rPr lang="en-US" altLang="zh-CN" spc="-60" dirty="0"/>
              <a:t>R</a:t>
            </a:r>
            <a:r>
              <a:rPr lang="en-US" altLang="zh-CN" spc="-5" dirty="0"/>
              <a:t>e</a:t>
            </a:r>
            <a:r>
              <a:rPr lang="en-US" altLang="zh-CN" spc="-10" dirty="0"/>
              <a:t>d</a:t>
            </a:r>
            <a:r>
              <a:rPr lang="en-US" altLang="zh-CN" dirty="0"/>
              <a:t>uc</a:t>
            </a:r>
            <a:r>
              <a:rPr lang="en-US" altLang="zh-CN" spc="-10" dirty="0"/>
              <a:t>e2</a:t>
            </a:r>
            <a:r>
              <a:rPr lang="zh-CN" altLang="en-US" spc="-5" dirty="0"/>
              <a:t>工作机制剖析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5" t="19686" r="18986" b="1"/>
          <a:stretch/>
        </p:blipFill>
        <p:spPr>
          <a:xfrm>
            <a:off x="2763520" y="1690688"/>
            <a:ext cx="6664960" cy="4717156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4784-6ADC-4632-9980-834D2FED60D7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0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Ma</a:t>
            </a:r>
            <a:r>
              <a:rPr lang="en-US" altLang="zh-CN" dirty="0"/>
              <a:t>p</a:t>
            </a:r>
            <a:r>
              <a:rPr lang="en-US" altLang="zh-CN" spc="-10" dirty="0"/>
              <a:t>-</a:t>
            </a:r>
            <a:r>
              <a:rPr lang="en-US" altLang="zh-CN" spc="-60" dirty="0"/>
              <a:t>R</a:t>
            </a:r>
            <a:r>
              <a:rPr lang="en-US" altLang="zh-CN" spc="-5" dirty="0"/>
              <a:t>e</a:t>
            </a:r>
            <a:r>
              <a:rPr lang="en-US" altLang="zh-CN" spc="-10" dirty="0"/>
              <a:t>d</a:t>
            </a:r>
            <a:r>
              <a:rPr lang="en-US" altLang="zh-CN" dirty="0"/>
              <a:t>uc</a:t>
            </a:r>
            <a:r>
              <a:rPr lang="en-US" altLang="zh-CN" spc="-10" dirty="0"/>
              <a:t>e1 </a:t>
            </a:r>
            <a:r>
              <a:rPr lang="zh-CN" altLang="en-US" spc="-5" dirty="0"/>
              <a:t>工作机制剖析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object 2"/>
          <p:cNvSpPr/>
          <p:nvPr/>
        </p:nvSpPr>
        <p:spPr>
          <a:xfrm>
            <a:off x="3120043" y="1485222"/>
            <a:ext cx="5951913" cy="4871128"/>
          </a:xfrm>
          <a:prstGeom prst="rect">
            <a:avLst/>
          </a:prstGeom>
          <a:blipFill>
            <a:blip r:embed="rId3" cstate="print"/>
            <a:srcRect/>
            <a:stretch>
              <a:fillRect l="-23128" t="-16782" r="-21842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60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的两种运行机制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经典的</a:t>
            </a:r>
            <a:r>
              <a:rPr lang="en-US" altLang="zh-CN" dirty="0"/>
              <a:t>MR</a:t>
            </a:r>
            <a:r>
              <a:rPr lang="zh-CN" altLang="en-US" dirty="0"/>
              <a:t>运行机制 </a:t>
            </a:r>
            <a:r>
              <a:rPr lang="en-US" altLang="zh-CN" dirty="0"/>
              <a:t>- MR 1</a:t>
            </a:r>
          </a:p>
          <a:p>
            <a:r>
              <a:rPr lang="zh-CN" altLang="en-US" dirty="0"/>
              <a:t>全新的</a:t>
            </a:r>
            <a:r>
              <a:rPr lang="en-US" altLang="zh-CN" dirty="0"/>
              <a:t>MR</a:t>
            </a:r>
            <a:r>
              <a:rPr lang="zh-CN" altLang="en-US" dirty="0"/>
              <a:t>运行机制 </a:t>
            </a:r>
            <a:r>
              <a:rPr lang="en-US" altLang="zh-CN" dirty="0"/>
              <a:t>- MR 2 </a:t>
            </a:r>
          </a:p>
          <a:p>
            <a:pPr lvl="1"/>
            <a:r>
              <a:rPr lang="en-US" altLang="zh-CN" dirty="0"/>
              <a:t>YARN(yet another resource negotiator)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2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经典的</a:t>
            </a:r>
            <a:r>
              <a:rPr lang="en-US" altLang="zh-CN" dirty="0"/>
              <a:t>MR</a:t>
            </a:r>
            <a:r>
              <a:rPr lang="zh-CN" altLang="en-US" dirty="0"/>
              <a:t>运行机制 </a:t>
            </a:r>
            <a:r>
              <a:rPr lang="en-US" altLang="zh-CN" dirty="0"/>
              <a:t>- MR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通过简单的方法调用来运行</a:t>
            </a:r>
            <a:r>
              <a:rPr lang="en-US" altLang="zh-CN" dirty="0"/>
              <a:t>MR</a:t>
            </a:r>
            <a:r>
              <a:rPr lang="zh-CN" altLang="en-US" dirty="0"/>
              <a:t>作业：</a:t>
            </a:r>
            <a:endParaRPr lang="en-US" altLang="zh-CN" dirty="0"/>
          </a:p>
          <a:p>
            <a:pPr lvl="1"/>
            <a:r>
              <a:rPr lang="en-US" altLang="zh-CN" dirty="0"/>
              <a:t>Job</a:t>
            </a:r>
            <a:r>
              <a:rPr lang="zh-CN" altLang="en-US" dirty="0"/>
              <a:t>对象的</a:t>
            </a:r>
            <a:r>
              <a:rPr lang="en-US" altLang="zh-CN" dirty="0"/>
              <a:t>submit()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也可以调用</a:t>
            </a:r>
            <a:r>
              <a:rPr lang="en-US" altLang="zh-CN" dirty="0" err="1"/>
              <a:t>waitForCompletion</a:t>
            </a:r>
            <a:r>
              <a:rPr lang="en-US" altLang="zh-CN" dirty="0"/>
              <a:t>()</a:t>
            </a:r>
            <a:r>
              <a:rPr lang="zh-CN" altLang="en-US" dirty="0"/>
              <a:t>，用于提交以前没有提交的作业，并等待其完成。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Hadoop</a:t>
            </a:r>
            <a:r>
              <a:rPr lang="zh-CN" altLang="en-US" dirty="0"/>
              <a:t>执行</a:t>
            </a:r>
            <a:r>
              <a:rPr lang="en-US" altLang="zh-CN" dirty="0"/>
              <a:t>MR</a:t>
            </a:r>
            <a:r>
              <a:rPr lang="zh-CN" altLang="en-US" dirty="0"/>
              <a:t>的方法依赖于两个配置设置</a:t>
            </a:r>
          </a:p>
          <a:p>
            <a:pPr lvl="1"/>
            <a:r>
              <a:rPr lang="en-US" altLang="zh-CN" b="1" dirty="0" err="1"/>
              <a:t>mapred.job.tracker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决定执行</a:t>
            </a:r>
            <a:r>
              <a:rPr lang="en-US" altLang="zh-CN" dirty="0"/>
              <a:t>MR</a:t>
            </a:r>
            <a:r>
              <a:rPr lang="zh-CN" altLang="en-US" dirty="0"/>
              <a:t>程序的方式</a:t>
            </a:r>
          </a:p>
          <a:p>
            <a:pPr lvl="2"/>
            <a:r>
              <a:rPr lang="zh-CN" altLang="en-US" dirty="0"/>
              <a:t>如果设置为</a:t>
            </a:r>
            <a:r>
              <a:rPr lang="en-US" altLang="zh-CN" dirty="0"/>
              <a:t>local</a:t>
            </a:r>
            <a:r>
              <a:rPr lang="zh-CN" altLang="en-US" dirty="0"/>
              <a:t>默认值，表示使用本地的作业运行器，在单个</a:t>
            </a:r>
            <a:r>
              <a:rPr lang="en-US" altLang="zh-CN" dirty="0"/>
              <a:t>JVM</a:t>
            </a:r>
            <a:r>
              <a:rPr lang="zh-CN" altLang="en-US" dirty="0"/>
              <a:t>上运行整个作业，用于小数据集测试</a:t>
            </a:r>
          </a:p>
          <a:p>
            <a:pPr lvl="2"/>
            <a:r>
              <a:rPr lang="zh-CN" altLang="en-US" dirty="0"/>
              <a:t>如果设置为主机端口对，那么被解释为一个</a:t>
            </a:r>
            <a:r>
              <a:rPr lang="en-US" altLang="zh-CN" dirty="0" err="1"/>
              <a:t>jobtracker</a:t>
            </a:r>
            <a:r>
              <a:rPr lang="zh-CN" altLang="en-US" dirty="0"/>
              <a:t>地址，运行器会将作业提交给该地址的</a:t>
            </a:r>
            <a:r>
              <a:rPr lang="en-US" altLang="zh-CN" dirty="0" err="1"/>
              <a:t>jobtracker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8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A18A919-76EF-4985-BBE9-0D4EF129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 </a:t>
            </a:r>
            <a:r>
              <a:rPr lang="zh-CN" altLang="en-US" dirty="0"/>
              <a:t>基础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A408B7E-477F-4B6B-89CC-60E4E94F0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9077B-61EC-452D-AC27-5CE5F146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F3D3A-D0F0-4130-AADE-B595FC6B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0061B-B426-4815-859A-0A30EEBA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40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经典的</a:t>
            </a:r>
            <a:r>
              <a:rPr lang="en-US" altLang="zh-CN" dirty="0"/>
              <a:t>MR1 </a:t>
            </a:r>
            <a:r>
              <a:rPr lang="zh-CN" altLang="en-US" dirty="0"/>
              <a:t>作业运行机制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object 2"/>
          <p:cNvSpPr/>
          <p:nvPr/>
        </p:nvSpPr>
        <p:spPr>
          <a:xfrm>
            <a:off x="3120043" y="1485222"/>
            <a:ext cx="5951913" cy="4871128"/>
          </a:xfrm>
          <a:prstGeom prst="rect">
            <a:avLst/>
          </a:prstGeom>
          <a:blipFill>
            <a:blip r:embed="rId2" cstate="print"/>
            <a:srcRect/>
            <a:stretch>
              <a:fillRect l="-23128" t="-16782" r="-21842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978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经典的</a:t>
            </a:r>
            <a:r>
              <a:rPr lang="en-US" altLang="zh-CN" dirty="0"/>
              <a:t>MR1 </a:t>
            </a:r>
            <a:r>
              <a:rPr lang="zh-CN" altLang="en-US" dirty="0"/>
              <a:t>作业运行机制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这个运行机制下包含有</a:t>
            </a:r>
            <a:r>
              <a:rPr lang="en-US" altLang="zh-CN" dirty="0"/>
              <a:t>4</a:t>
            </a:r>
            <a:r>
              <a:rPr lang="zh-CN" altLang="en-US" dirty="0"/>
              <a:t>个独立的实体：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请求发出者 </a:t>
            </a:r>
            <a:r>
              <a:rPr lang="en-US" altLang="zh-CN" dirty="0"/>
              <a:t>- </a:t>
            </a:r>
            <a:r>
              <a:rPr lang="zh-CN" altLang="en-US" dirty="0"/>
              <a:t>客户端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作业调度者 </a:t>
            </a:r>
            <a:r>
              <a:rPr lang="en-US" altLang="zh-CN" dirty="0"/>
              <a:t>- </a:t>
            </a:r>
            <a:r>
              <a:rPr lang="en-US" altLang="zh-CN" dirty="0" err="1"/>
              <a:t>jobtracker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作业执行者 </a:t>
            </a:r>
            <a:r>
              <a:rPr lang="en-US" altLang="zh-CN" dirty="0"/>
              <a:t>- </a:t>
            </a:r>
            <a:r>
              <a:rPr lang="en-US" altLang="zh-CN" dirty="0" err="1"/>
              <a:t>tasktracker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资源提供者 </a:t>
            </a:r>
            <a:r>
              <a:rPr lang="en-US" altLang="zh-CN" dirty="0"/>
              <a:t>- </a:t>
            </a:r>
            <a:r>
              <a:rPr lang="zh-CN" altLang="en-US" dirty="0"/>
              <a:t>分布式文件系统</a:t>
            </a:r>
            <a:r>
              <a:rPr lang="en-US" altLang="zh-CN" dirty="0"/>
              <a:t>HDFS</a:t>
            </a:r>
          </a:p>
          <a:p>
            <a:r>
              <a:rPr lang="zh-CN" altLang="en-US" dirty="0"/>
              <a:t>步骤：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客户端提交作业</a:t>
            </a:r>
            <a:r>
              <a:rPr lang="en-US" altLang="zh-CN" dirty="0"/>
              <a:t>(</a:t>
            </a:r>
            <a:r>
              <a:rPr lang="zh-CN" altLang="en-US" dirty="0"/>
              <a:t>步骤</a:t>
            </a:r>
            <a:r>
              <a:rPr lang="en-US" altLang="zh-CN" dirty="0"/>
              <a:t>1-4)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作业初始化（步骤</a:t>
            </a:r>
            <a:r>
              <a:rPr lang="en-US" altLang="zh-CN" dirty="0"/>
              <a:t>5-6</a:t>
            </a:r>
            <a:r>
              <a:rPr lang="zh-CN" altLang="en-US" dirty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jobtracker</a:t>
            </a:r>
            <a:r>
              <a:rPr lang="en-US" altLang="zh-CN" dirty="0"/>
              <a:t> </a:t>
            </a:r>
            <a:r>
              <a:rPr lang="zh-CN" altLang="en-US" dirty="0"/>
              <a:t>分配任务（步骤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tasktracker</a:t>
            </a:r>
            <a:r>
              <a:rPr lang="en-US" altLang="zh-CN" dirty="0"/>
              <a:t> </a:t>
            </a:r>
            <a:r>
              <a:rPr lang="zh-CN" altLang="en-US" dirty="0"/>
              <a:t>执行任务（步骤</a:t>
            </a:r>
            <a:r>
              <a:rPr lang="en-US" altLang="zh-CN" dirty="0"/>
              <a:t>8-10</a:t>
            </a:r>
            <a:r>
              <a:rPr lang="zh-CN" altLang="en-US" dirty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进度和状态的更新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作业的完成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2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全新的</a:t>
            </a:r>
            <a:r>
              <a:rPr lang="en-US" altLang="zh-CN" dirty="0"/>
              <a:t>MR</a:t>
            </a:r>
            <a:r>
              <a:rPr lang="zh-CN" altLang="en-US" dirty="0"/>
              <a:t>运行机制 </a:t>
            </a:r>
            <a:r>
              <a:rPr lang="en-US" altLang="zh-CN" dirty="0"/>
              <a:t>- MR 2 – YARN</a:t>
            </a:r>
            <a:br>
              <a:rPr lang="en-US" altLang="zh-CN" dirty="0"/>
            </a:br>
            <a:r>
              <a:rPr lang="en-US" altLang="zh-CN" dirty="0"/>
              <a:t>(yet another resource negotiator)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对于节点数超出</a:t>
            </a:r>
            <a:r>
              <a:rPr lang="en-US" altLang="zh-CN" dirty="0"/>
              <a:t>4000</a:t>
            </a:r>
            <a:r>
              <a:rPr lang="zh-CN" altLang="en-US" dirty="0"/>
              <a:t>的大型集群，</a:t>
            </a:r>
            <a:r>
              <a:rPr lang="en-US" altLang="zh-CN" dirty="0"/>
              <a:t>MR1</a:t>
            </a:r>
            <a:r>
              <a:rPr lang="zh-CN" altLang="en-US" dirty="0"/>
              <a:t>面临拓展性瓶颈。</a:t>
            </a:r>
            <a:endParaRPr lang="en-US" altLang="zh-CN" dirty="0"/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应运而生。</a:t>
            </a:r>
          </a:p>
          <a:p>
            <a:r>
              <a:rPr lang="zh-CN" altLang="en-US" dirty="0"/>
              <a:t>通过 </a:t>
            </a:r>
            <a:r>
              <a:rPr lang="en-US" altLang="zh-CN" b="1" dirty="0"/>
              <a:t>mapreduce.framework.name </a:t>
            </a:r>
            <a:r>
              <a:rPr lang="zh-CN" altLang="en-US" dirty="0"/>
              <a:t>属性进行设置</a:t>
            </a:r>
          </a:p>
          <a:p>
            <a:pPr lvl="1"/>
            <a:r>
              <a:rPr lang="zh-CN" altLang="en-US" dirty="0"/>
              <a:t>设置为</a:t>
            </a:r>
            <a:r>
              <a:rPr lang="en-US" altLang="zh-CN" dirty="0"/>
              <a:t>local</a:t>
            </a:r>
            <a:r>
              <a:rPr lang="zh-CN" altLang="en-US" dirty="0"/>
              <a:t>表示本地的作业运行器</a:t>
            </a:r>
          </a:p>
          <a:p>
            <a:pPr lvl="1"/>
            <a:r>
              <a:rPr lang="zh-CN" altLang="en-US" dirty="0"/>
              <a:t>设置为</a:t>
            </a:r>
            <a:r>
              <a:rPr lang="en-US" altLang="zh-CN" dirty="0"/>
              <a:t>classic</a:t>
            </a:r>
            <a:r>
              <a:rPr lang="zh-CN" altLang="en-US" dirty="0"/>
              <a:t>表示</a:t>
            </a:r>
            <a:r>
              <a:rPr lang="en-US" altLang="zh-CN" dirty="0"/>
              <a:t>MR1</a:t>
            </a:r>
            <a:r>
              <a:rPr lang="zh-CN" altLang="en-US" dirty="0"/>
              <a:t>运行模式</a:t>
            </a:r>
          </a:p>
          <a:p>
            <a:pPr lvl="1"/>
            <a:r>
              <a:rPr lang="zh-CN" altLang="en-US" dirty="0"/>
              <a:t>设置为</a:t>
            </a:r>
            <a:r>
              <a:rPr lang="en-US" altLang="zh-CN" dirty="0"/>
              <a:t>yarn</a:t>
            </a:r>
            <a:r>
              <a:rPr lang="zh-CN" altLang="en-US" dirty="0"/>
              <a:t>表示启用</a:t>
            </a:r>
            <a:r>
              <a:rPr lang="en-US" altLang="zh-CN" dirty="0"/>
              <a:t>yarn</a:t>
            </a:r>
            <a:r>
              <a:rPr lang="zh-CN" altLang="en-US" dirty="0"/>
              <a:t>运行机制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2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08C8A-6A47-4852-A003-BAD85D31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 </a:t>
            </a:r>
            <a:r>
              <a:rPr lang="zh-CN" altLang="en-US" dirty="0"/>
              <a:t>框架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BC177D0-7E08-4291-8395-525C0EE55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50" y="1076074"/>
            <a:ext cx="7602699" cy="470585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17CCE-1E7E-435D-A69D-18BB8645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73175-5EBA-4A00-8D36-63F68D2D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F8F43-BFEF-49A4-9C1B-0F603B9F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6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（</a:t>
            </a:r>
            <a:r>
              <a:rPr lang="en-US" altLang="zh-CN" dirty="0"/>
              <a:t>MR2</a:t>
            </a:r>
            <a:r>
              <a:rPr lang="zh-CN" altLang="en-US" dirty="0"/>
              <a:t>）的作业运行机制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针对节点数大于</a:t>
            </a:r>
            <a:r>
              <a:rPr lang="en-US" altLang="zh-CN" dirty="0"/>
              <a:t>4000</a:t>
            </a:r>
            <a:r>
              <a:rPr lang="zh-CN" altLang="en-US" dirty="0"/>
              <a:t>的集群而设计的</a:t>
            </a:r>
            <a:r>
              <a:rPr lang="en-US" altLang="zh-CN" dirty="0"/>
              <a:t>MR2</a:t>
            </a:r>
            <a:r>
              <a:rPr lang="zh-CN" altLang="en-US" dirty="0"/>
              <a:t>，将</a:t>
            </a:r>
            <a:r>
              <a:rPr lang="en-US" altLang="zh-CN" dirty="0" err="1"/>
              <a:t>jobtracker</a:t>
            </a:r>
            <a:r>
              <a:rPr lang="zh-CN" altLang="en-US" dirty="0"/>
              <a:t>的职能划分为多个独立的实体，改善</a:t>
            </a:r>
            <a:r>
              <a:rPr lang="en-US" altLang="zh-CN" dirty="0"/>
              <a:t>MR1</a:t>
            </a:r>
            <a:r>
              <a:rPr lang="zh-CN" altLang="en-US" dirty="0"/>
              <a:t>面临的扩展瓶颈问题。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YARN</a:t>
            </a:r>
            <a:r>
              <a:rPr lang="zh-CN" altLang="en-US" dirty="0"/>
              <a:t>设计为两个独立的守护进程：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管理集群资源的资源管理器</a:t>
            </a:r>
            <a:r>
              <a:rPr lang="en-US" altLang="zh-CN" dirty="0"/>
              <a:t>-</a:t>
            </a:r>
            <a:r>
              <a:rPr lang="en-US" altLang="zh-CN" dirty="0" err="1"/>
              <a:t>ResourceManager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管理集群任务运行的应用（节点）管理器</a:t>
            </a:r>
            <a:r>
              <a:rPr lang="en-US" altLang="zh-CN" dirty="0"/>
              <a:t>-</a:t>
            </a:r>
            <a:r>
              <a:rPr lang="en-US" altLang="zh-CN" dirty="0" err="1"/>
              <a:t>NodeManager</a:t>
            </a:r>
            <a:endParaRPr lang="zh-CN" altLang="en-US" dirty="0"/>
          </a:p>
          <a:p>
            <a:r>
              <a:rPr lang="zh-CN" altLang="en-US" dirty="0"/>
              <a:t>基本思路：</a:t>
            </a:r>
            <a:endParaRPr lang="en-US" altLang="zh-CN" dirty="0"/>
          </a:p>
          <a:p>
            <a:pPr lvl="1"/>
            <a:r>
              <a:rPr lang="zh-CN" altLang="en-US" dirty="0"/>
              <a:t>应用管理器与资源管理器协商集群的计算资源：容器。</a:t>
            </a:r>
          </a:p>
          <a:p>
            <a:pPr lvl="1"/>
            <a:r>
              <a:rPr lang="zh-CN" altLang="en-US" dirty="0"/>
              <a:t>在容器上运行特定的应用程序进程。</a:t>
            </a:r>
          </a:p>
          <a:p>
            <a:pPr lvl="1"/>
            <a:r>
              <a:rPr lang="zh-CN" altLang="en-US" dirty="0"/>
              <a:t>容器由集群节点上运行的节点管理器监视，以确保应用程序使用的资源不会超过分配给他的资源。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9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（</a:t>
            </a:r>
            <a:r>
              <a:rPr lang="en-US" altLang="zh-CN" dirty="0"/>
              <a:t>MR2</a:t>
            </a:r>
            <a:r>
              <a:rPr lang="zh-CN" altLang="en-US" dirty="0"/>
              <a:t>）的作业运行机制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YARN </a:t>
            </a:r>
            <a:r>
              <a:rPr lang="zh-CN" altLang="en-US" dirty="0"/>
              <a:t>运行机制比</a:t>
            </a:r>
            <a:r>
              <a:rPr lang="en-US" altLang="zh-CN" dirty="0"/>
              <a:t>MR1</a:t>
            </a:r>
            <a:r>
              <a:rPr lang="zh-CN" altLang="en-US" dirty="0"/>
              <a:t>包含更多的实体：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请求发出者 </a:t>
            </a:r>
            <a:r>
              <a:rPr lang="en-US" altLang="zh-CN" dirty="0"/>
              <a:t>- </a:t>
            </a:r>
            <a:r>
              <a:rPr lang="zh-CN" altLang="en-US" dirty="0"/>
              <a:t>提交</a:t>
            </a:r>
            <a:r>
              <a:rPr lang="en-US" altLang="zh-CN" dirty="0"/>
              <a:t>MR</a:t>
            </a:r>
            <a:r>
              <a:rPr lang="zh-CN" altLang="en-US" dirty="0"/>
              <a:t>作业的客户端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资源分配者 </a:t>
            </a:r>
            <a:r>
              <a:rPr lang="en-US" altLang="zh-CN" dirty="0"/>
              <a:t>- YARN</a:t>
            </a:r>
            <a:r>
              <a:rPr lang="zh-CN" altLang="en-US" dirty="0"/>
              <a:t>资源管理器 </a:t>
            </a:r>
            <a:r>
              <a:rPr lang="en-US" altLang="zh-CN" dirty="0"/>
              <a:t>- </a:t>
            </a:r>
            <a:r>
              <a:rPr lang="zh-CN" altLang="en-US" dirty="0"/>
              <a:t>负责协调集群上计算资源和容器的分配（强调分配）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监控观察者 </a:t>
            </a:r>
            <a:r>
              <a:rPr lang="en-US" altLang="zh-CN" dirty="0"/>
              <a:t>- YARN</a:t>
            </a:r>
            <a:r>
              <a:rPr lang="zh-CN" altLang="en-US" dirty="0"/>
              <a:t>节点管理器 </a:t>
            </a:r>
            <a:r>
              <a:rPr lang="en-US" altLang="zh-CN" dirty="0"/>
              <a:t>- </a:t>
            </a:r>
            <a:r>
              <a:rPr lang="zh-CN" altLang="en-US" dirty="0"/>
              <a:t>负责启动和监视集群中机器上的计算容器（强调监视管理）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任务协调者 </a:t>
            </a:r>
            <a:r>
              <a:rPr lang="en-US" altLang="zh-CN" dirty="0"/>
              <a:t>- </a:t>
            </a:r>
            <a:r>
              <a:rPr lang="zh-CN" altLang="en-US" dirty="0"/>
              <a:t>应用程序 </a:t>
            </a:r>
            <a:r>
              <a:rPr lang="en-US" altLang="zh-CN" dirty="0"/>
              <a:t>master - </a:t>
            </a:r>
            <a:r>
              <a:rPr lang="zh-CN" altLang="en-US" dirty="0"/>
              <a:t>负责协调运行</a:t>
            </a:r>
            <a:r>
              <a:rPr lang="en-US" altLang="zh-CN" dirty="0"/>
              <a:t>MR</a:t>
            </a:r>
            <a:r>
              <a:rPr lang="zh-CN" altLang="en-US" dirty="0"/>
              <a:t>作业的任务，</a:t>
            </a:r>
            <a:r>
              <a:rPr lang="en-US" altLang="zh-CN" dirty="0"/>
              <a:t>master</a:t>
            </a:r>
            <a:r>
              <a:rPr lang="zh-CN" altLang="en-US" dirty="0"/>
              <a:t>和任务都在容器中运行（强调协调）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资源提供者 </a:t>
            </a:r>
            <a:r>
              <a:rPr lang="en-US" altLang="zh-CN" dirty="0"/>
              <a:t>- </a:t>
            </a:r>
            <a:r>
              <a:rPr lang="zh-CN" altLang="en-US" dirty="0"/>
              <a:t>分布式文件系统 </a:t>
            </a:r>
            <a:r>
              <a:rPr lang="en-US" altLang="zh-CN" dirty="0"/>
              <a:t>HDFS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26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（</a:t>
            </a:r>
            <a:r>
              <a:rPr lang="en-US" altLang="zh-CN" dirty="0"/>
              <a:t>MR2</a:t>
            </a:r>
            <a:r>
              <a:rPr lang="zh-CN" altLang="en-US" dirty="0"/>
              <a:t>）的作业运行机制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5" t="19686" r="18986" b="1"/>
          <a:stretch/>
        </p:blipFill>
        <p:spPr>
          <a:xfrm>
            <a:off x="2763520" y="1690688"/>
            <a:ext cx="6664960" cy="4717156"/>
          </a:xfrm>
        </p:spPr>
      </p:pic>
    </p:spTree>
    <p:extLst>
      <p:ext uri="{BB962C8B-B14F-4D97-AF65-F5344CB8AC3E}">
        <p14:creationId xmlns:p14="http://schemas.microsoft.com/office/powerpoint/2010/main" val="90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（</a:t>
            </a:r>
            <a:r>
              <a:rPr lang="en-US" altLang="zh-CN" dirty="0"/>
              <a:t>MR2</a:t>
            </a:r>
            <a:r>
              <a:rPr lang="zh-CN" altLang="en-US" dirty="0"/>
              <a:t>）的作业运行机制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执行步骤：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作业提交（步骤</a:t>
            </a:r>
            <a:r>
              <a:rPr lang="en-US" altLang="zh-CN" dirty="0"/>
              <a:t>1-4</a:t>
            </a:r>
            <a:r>
              <a:rPr lang="zh-CN" altLang="en-US" dirty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初始化作业（步骤</a:t>
            </a:r>
            <a:r>
              <a:rPr lang="en-US" altLang="zh-CN" dirty="0"/>
              <a:t>5-7</a:t>
            </a:r>
            <a:r>
              <a:rPr lang="zh-CN" altLang="en-US" dirty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分配任务（步骤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执行任务（步骤</a:t>
            </a:r>
            <a:r>
              <a:rPr lang="en-US" altLang="zh-CN" dirty="0"/>
              <a:t>9-11</a:t>
            </a:r>
            <a:r>
              <a:rPr lang="zh-CN" altLang="en-US" dirty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进度和状态更新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完成作业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9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常用参数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配置、性能调优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36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常用任务参数配置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mapreduce.task.timeout</a:t>
            </a:r>
            <a:r>
              <a:rPr lang="en-US" altLang="zh-CN" dirty="0"/>
              <a:t> - </a:t>
            </a:r>
            <a:r>
              <a:rPr lang="zh-CN" altLang="en-US" dirty="0"/>
              <a:t>配置任务失败超时时间</a:t>
            </a:r>
            <a:endParaRPr lang="en-US" altLang="zh-CN" dirty="0"/>
          </a:p>
          <a:p>
            <a:pPr lvl="1"/>
            <a:r>
              <a:rPr lang="zh-CN" altLang="en-US" dirty="0"/>
              <a:t>单位毫秒（</a:t>
            </a:r>
            <a:r>
              <a:rPr lang="en-US" altLang="zh-CN" dirty="0"/>
              <a:t>milliseconds</a:t>
            </a:r>
            <a:r>
              <a:rPr lang="zh-CN" altLang="en-US" dirty="0"/>
              <a:t>）、默认</a:t>
            </a:r>
            <a:r>
              <a:rPr lang="en-US" altLang="zh-CN" dirty="0"/>
              <a:t>60</a:t>
            </a:r>
            <a:r>
              <a:rPr lang="zh-CN" altLang="en-US" dirty="0"/>
              <a:t>秒、值为</a:t>
            </a:r>
            <a:r>
              <a:rPr lang="en-US" altLang="zh-CN" dirty="0"/>
              <a:t>0</a:t>
            </a:r>
            <a:r>
              <a:rPr lang="zh-CN" altLang="en-US" dirty="0"/>
              <a:t>表示取消超时设置</a:t>
            </a:r>
          </a:p>
          <a:p>
            <a:r>
              <a:rPr lang="en-US" altLang="zh-CN" dirty="0" err="1"/>
              <a:t>mapreduce.map.max.attempts</a:t>
            </a:r>
            <a:r>
              <a:rPr lang="en-US" altLang="zh-CN" dirty="0"/>
              <a:t> - </a:t>
            </a:r>
            <a:r>
              <a:rPr lang="zh-CN" altLang="en-US" dirty="0"/>
              <a:t>配置</a:t>
            </a:r>
            <a:r>
              <a:rPr lang="en-US" altLang="zh-CN" dirty="0"/>
              <a:t>map</a:t>
            </a:r>
            <a:r>
              <a:rPr lang="zh-CN" altLang="en-US" dirty="0"/>
              <a:t>任务重试次数</a:t>
            </a:r>
            <a:endParaRPr lang="en-US" altLang="zh-CN" dirty="0"/>
          </a:p>
          <a:p>
            <a:pPr lvl="1"/>
            <a:r>
              <a:rPr lang="zh-CN" altLang="en-US" dirty="0"/>
              <a:t>默认</a:t>
            </a:r>
            <a:r>
              <a:rPr lang="en-US" altLang="zh-CN" dirty="0"/>
              <a:t>4</a:t>
            </a:r>
            <a:r>
              <a:rPr lang="zh-CN" altLang="en-US" dirty="0"/>
              <a:t>次 超过</a:t>
            </a:r>
            <a:r>
              <a:rPr lang="en-US" altLang="zh-CN" dirty="0"/>
              <a:t>4</a:t>
            </a:r>
            <a:r>
              <a:rPr lang="zh-CN" altLang="en-US" dirty="0"/>
              <a:t>次 标记任务为失败</a:t>
            </a:r>
          </a:p>
          <a:p>
            <a:r>
              <a:rPr lang="en-US" altLang="zh-CN" dirty="0" err="1"/>
              <a:t>mapreduce.reduce.max.attempts</a:t>
            </a:r>
            <a:r>
              <a:rPr lang="en-US" altLang="zh-CN" dirty="0"/>
              <a:t> - </a:t>
            </a:r>
            <a:r>
              <a:rPr lang="zh-CN" altLang="en-US" dirty="0"/>
              <a:t>配置</a:t>
            </a:r>
            <a:r>
              <a:rPr lang="en-US" altLang="zh-CN" dirty="0"/>
              <a:t>reduce</a:t>
            </a:r>
            <a:r>
              <a:rPr lang="zh-CN" altLang="en-US" dirty="0"/>
              <a:t>任务重试次数</a:t>
            </a:r>
            <a:endParaRPr lang="en-US" altLang="zh-CN" dirty="0"/>
          </a:p>
          <a:p>
            <a:pPr lvl="1"/>
            <a:r>
              <a:rPr lang="zh-CN" altLang="en-US" dirty="0"/>
              <a:t>超过</a:t>
            </a:r>
            <a:r>
              <a:rPr lang="en-US" altLang="zh-CN" dirty="0"/>
              <a:t>4</a:t>
            </a:r>
            <a:r>
              <a:rPr lang="zh-CN" altLang="en-US" dirty="0"/>
              <a:t>次 标记任务为失败</a:t>
            </a:r>
          </a:p>
          <a:p>
            <a:r>
              <a:rPr lang="en-US" altLang="zh-CN" dirty="0" err="1"/>
              <a:t>yarn.app.mapreduce.am.scheduler.heartbeat.interval-ms</a:t>
            </a:r>
            <a:r>
              <a:rPr lang="en-US" altLang="zh-CN" dirty="0"/>
              <a:t> - </a:t>
            </a:r>
            <a:r>
              <a:rPr lang="zh-CN" altLang="en-US" dirty="0"/>
              <a:t>配置</a:t>
            </a:r>
            <a:r>
              <a:rPr lang="en-US" altLang="zh-CN" dirty="0" err="1"/>
              <a:t>ResourceManager</a:t>
            </a:r>
            <a:r>
              <a:rPr lang="zh-CN" altLang="en-US" dirty="0"/>
              <a:t>和</a:t>
            </a:r>
            <a:r>
              <a:rPr lang="en-US" altLang="zh-CN" dirty="0" err="1"/>
              <a:t>NodeManager</a:t>
            </a:r>
            <a:r>
              <a:rPr lang="zh-CN" altLang="en-US" dirty="0"/>
              <a:t>保持心跳的时间间隔</a:t>
            </a:r>
            <a:endParaRPr lang="en-US" altLang="zh-CN" dirty="0"/>
          </a:p>
          <a:p>
            <a:pPr lvl="1"/>
            <a:r>
              <a:rPr lang="zh-CN" altLang="en-US" dirty="0"/>
              <a:t>以毫秒为单位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5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MapReduce</a:t>
            </a:r>
            <a:r>
              <a:rPr lang="zh-CN" altLang="en-US" dirty="0"/>
              <a:t>原理和机制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MapReduce</a:t>
            </a:r>
            <a:r>
              <a:rPr lang="zh-CN" altLang="en-US" dirty="0"/>
              <a:t>开发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81C-79C1-48DC-837C-0DD476112853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调度机制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缺省为先入先出作业队列调度</a:t>
            </a:r>
          </a:p>
          <a:p>
            <a:r>
              <a:rPr lang="zh-CN" altLang="en-US" dirty="0"/>
              <a:t>支持公平调度器</a:t>
            </a:r>
          </a:p>
          <a:p>
            <a:r>
              <a:rPr lang="zh-CN" altLang="en-US" dirty="0"/>
              <a:t>支持容量调度器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4713-9B0E-4D0A-B74A-CBA08CC16B89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78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性能调优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究竟需要多少个</a:t>
            </a:r>
            <a:r>
              <a:rPr lang="en-US" altLang="zh-CN" dirty="0"/>
              <a:t>reducer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输入：大文件优于小文件</a:t>
            </a:r>
          </a:p>
          <a:p>
            <a:r>
              <a:rPr lang="zh-CN" altLang="en-US" dirty="0"/>
              <a:t>减少网络传输：压缩</a:t>
            </a:r>
            <a:r>
              <a:rPr lang="en-US" altLang="zh-CN" dirty="0"/>
              <a:t>map</a:t>
            </a:r>
            <a:r>
              <a:rPr lang="zh-CN" altLang="en-US" dirty="0"/>
              <a:t>的输出</a:t>
            </a:r>
          </a:p>
          <a:p>
            <a:r>
              <a:rPr lang="zh-CN" altLang="en-US" dirty="0"/>
              <a:t>优化每个节点能运行的任务数：（</a:t>
            </a:r>
            <a:r>
              <a:rPr lang="en-US" altLang="zh-CN" dirty="0"/>
              <a:t>mapred-default.xml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mapreduce.job.maps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mapreduce.job.reduces</a:t>
            </a: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mapreduce.job.running.map.limit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mapreduce.job.running.reduce.limit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315E-DBE9-464E-B9F0-02E944478908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79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任务执行优化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推测式执行：即如果</a:t>
            </a:r>
            <a:r>
              <a:rPr lang="en-US" altLang="zh-CN" dirty="0" err="1"/>
              <a:t>ResourceManager</a:t>
            </a:r>
            <a:r>
              <a:rPr lang="zh-CN" altLang="en-US" dirty="0"/>
              <a:t>发现有拖后腿的任务，会再启动一个相同的备份任务，  然后哪个先执行完就会</a:t>
            </a:r>
            <a:r>
              <a:rPr lang="en-US" altLang="zh-CN" dirty="0"/>
              <a:t>kill</a:t>
            </a:r>
            <a:r>
              <a:rPr lang="zh-CN" altLang="en-US" dirty="0"/>
              <a:t>去另外一个。</a:t>
            </a:r>
            <a:endParaRPr lang="en-US" altLang="zh-CN" dirty="0"/>
          </a:p>
          <a:p>
            <a:pPr lvl="1"/>
            <a:r>
              <a:rPr lang="zh-CN" altLang="en-US" dirty="0"/>
              <a:t>因此在监控网页上经常能看到正常执行完的作业有被</a:t>
            </a:r>
            <a:r>
              <a:rPr lang="en-US" altLang="zh-CN" dirty="0"/>
              <a:t>kill</a:t>
            </a:r>
            <a:r>
              <a:rPr lang="zh-CN" altLang="en-US" dirty="0"/>
              <a:t>掉的任务</a:t>
            </a:r>
          </a:p>
          <a:p>
            <a:r>
              <a:rPr lang="zh-CN" altLang="en-US" dirty="0"/>
              <a:t>推测式执行缺省打开，但如果是代码问题，并不能解决问题，而且会使集群更慢。</a:t>
            </a:r>
            <a:endParaRPr lang="en-US" altLang="zh-CN" dirty="0"/>
          </a:p>
          <a:p>
            <a:pPr lvl="1"/>
            <a:r>
              <a:rPr lang="zh-CN" altLang="en-US" dirty="0"/>
              <a:t>通过在</a:t>
            </a:r>
            <a:r>
              <a:rPr lang="en-US" altLang="zh-CN" dirty="0"/>
              <a:t>mapred-site.xml</a:t>
            </a:r>
            <a:r>
              <a:rPr lang="zh-CN" altLang="en-US" dirty="0"/>
              <a:t>配置文件中设置：</a:t>
            </a:r>
            <a:endParaRPr lang="en-US" altLang="zh-CN" dirty="0"/>
          </a:p>
          <a:p>
            <a:pPr lvl="2"/>
            <a:r>
              <a:rPr lang="en-US" altLang="zh-CN" dirty="0" err="1"/>
              <a:t>mapreduce.map.speculative</a:t>
            </a:r>
            <a:endParaRPr lang="en-US" altLang="zh-CN" dirty="0"/>
          </a:p>
          <a:p>
            <a:pPr lvl="2"/>
            <a:r>
              <a:rPr lang="en-US" altLang="zh-CN" dirty="0" err="1"/>
              <a:t>mapreduce.reduce.speculative</a:t>
            </a:r>
            <a:endParaRPr lang="en-US" altLang="zh-CN" dirty="0"/>
          </a:p>
          <a:p>
            <a:pPr lvl="1"/>
            <a:r>
              <a:rPr lang="zh-CN" altLang="en-US" dirty="0"/>
              <a:t>可为</a:t>
            </a:r>
            <a:r>
              <a:rPr lang="en-US" altLang="zh-CN" dirty="0"/>
              <a:t>map</a:t>
            </a:r>
            <a:r>
              <a:rPr lang="zh-CN" altLang="en-US" dirty="0"/>
              <a:t>任务或</a:t>
            </a:r>
            <a:r>
              <a:rPr lang="en-US" altLang="zh-CN" dirty="0"/>
              <a:t>reduce</a:t>
            </a:r>
            <a:r>
              <a:rPr lang="zh-CN" altLang="en-US" dirty="0"/>
              <a:t>任务开启或关闭推测式执行</a:t>
            </a:r>
          </a:p>
          <a:p>
            <a:r>
              <a:rPr lang="zh-CN" altLang="en-US" dirty="0"/>
              <a:t>忽略模式，任务在读取数据失败</a:t>
            </a:r>
            <a:r>
              <a:rPr lang="en-US" altLang="zh-CN" dirty="0"/>
              <a:t>2</a:t>
            </a:r>
            <a:r>
              <a:rPr lang="zh-CN" altLang="en-US" dirty="0"/>
              <a:t>次后，会把数据位置告诉</a:t>
            </a:r>
            <a:r>
              <a:rPr lang="en-US" altLang="zh-CN" dirty="0" err="1"/>
              <a:t>ResourceManager</a:t>
            </a:r>
            <a:r>
              <a:rPr lang="zh-CN" altLang="en-US" dirty="0"/>
              <a:t>，后者重新启动该任务并且在遇到所记录的坏数据时直接跳过（缺省关闭，用</a:t>
            </a:r>
            <a:r>
              <a:rPr lang="en-US" altLang="zh-CN" dirty="0" err="1"/>
              <a:t>SkipBadRecord</a:t>
            </a:r>
            <a:r>
              <a:rPr lang="zh-CN" altLang="en-US" dirty="0"/>
              <a:t>方法打开）：（</a:t>
            </a:r>
            <a:r>
              <a:rPr lang="en-US" altLang="zh-CN" dirty="0"/>
              <a:t>mapred-default.xml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mapreduce.map.skip.proc-count.auto-incr</a:t>
            </a:r>
            <a:endParaRPr lang="zh-CN" altLang="en-US" dirty="0"/>
          </a:p>
          <a:p>
            <a:pPr lvl="1"/>
            <a:r>
              <a:rPr lang="en-US" altLang="zh-CN" dirty="0" err="1"/>
              <a:t>mapreduce.reduce.skip.proc-count.auto-incr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2E9C-EA84-4069-8FE1-E357FD37B8D1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77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错误处理机制：硬件故障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硬件故障是指</a:t>
            </a:r>
            <a:r>
              <a:rPr lang="en-US" altLang="zh-CN" dirty="0" err="1"/>
              <a:t>ResourceManager</a:t>
            </a:r>
            <a:r>
              <a:rPr lang="zh-CN" altLang="en-US" dirty="0"/>
              <a:t>故障或</a:t>
            </a:r>
            <a:r>
              <a:rPr lang="en-US" altLang="zh-CN" dirty="0" err="1"/>
              <a:t>NodeManager</a:t>
            </a:r>
            <a:r>
              <a:rPr lang="zh-CN" altLang="en-US" dirty="0"/>
              <a:t>故障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ResourceManager</a:t>
            </a:r>
            <a:r>
              <a:rPr lang="zh-CN" altLang="en-US" dirty="0"/>
              <a:t>默认是单点，若发生故障目前</a:t>
            </a:r>
            <a:r>
              <a:rPr lang="en-US" altLang="zh-CN" dirty="0" err="1"/>
              <a:t>hadoop</a:t>
            </a:r>
            <a:r>
              <a:rPr lang="zh-CN" altLang="en-US" dirty="0"/>
              <a:t>还无法处理，建议选择最牢靠的硬件作为 </a:t>
            </a:r>
            <a:r>
              <a:rPr lang="en-US" altLang="zh-CN" dirty="0" err="1"/>
              <a:t>ResourceManager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Hadoop 3.x </a:t>
            </a:r>
            <a:r>
              <a:rPr lang="zh-CN" altLang="en-US" dirty="0"/>
              <a:t>支持基于</a:t>
            </a:r>
            <a:r>
              <a:rPr lang="en-US" altLang="zh-CN" dirty="0" err="1"/>
              <a:t>ZooKeeper</a:t>
            </a:r>
            <a:r>
              <a:rPr lang="zh-CN" altLang="en-US" dirty="0"/>
              <a:t>的</a:t>
            </a:r>
            <a:r>
              <a:rPr lang="en-US" altLang="zh-CN" dirty="0"/>
              <a:t>HA</a:t>
            </a:r>
            <a:r>
              <a:rPr lang="zh-CN" altLang="en-US" dirty="0"/>
              <a:t>（从</a:t>
            </a:r>
            <a:r>
              <a:rPr lang="en-US" altLang="zh-CN" dirty="0"/>
              <a:t>2.4</a:t>
            </a:r>
            <a:r>
              <a:rPr lang="zh-CN" altLang="en-US" dirty="0"/>
              <a:t>开始）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dirty="0" err="1"/>
              <a:t>ResourceManager</a:t>
            </a:r>
            <a:r>
              <a:rPr lang="zh-CN" altLang="en-US" dirty="0"/>
              <a:t>通过心跳（周期</a:t>
            </a:r>
            <a:r>
              <a:rPr lang="en-US" altLang="zh-CN" dirty="0"/>
              <a:t>1</a:t>
            </a:r>
            <a:r>
              <a:rPr lang="zh-CN" altLang="en-US" dirty="0"/>
              <a:t>分钟）信号了解</a:t>
            </a:r>
            <a:r>
              <a:rPr lang="en-US" altLang="zh-CN" dirty="0" err="1"/>
              <a:t>NodeManager</a:t>
            </a:r>
            <a:r>
              <a:rPr lang="zh-CN" altLang="en-US" dirty="0"/>
              <a:t>是否发生故障或负载过于严重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ResourceManager</a:t>
            </a:r>
            <a:r>
              <a:rPr lang="zh-CN" altLang="en-US" dirty="0"/>
              <a:t>将从任务节点列表中移除发生故障的</a:t>
            </a:r>
            <a:r>
              <a:rPr lang="en-US" altLang="zh-CN" dirty="0" err="1"/>
              <a:t>NodeManager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如果故障节点在执行</a:t>
            </a:r>
            <a:r>
              <a:rPr lang="en-US" altLang="zh-CN" dirty="0"/>
              <a:t>map</a:t>
            </a:r>
            <a:r>
              <a:rPr lang="zh-CN" altLang="en-US" dirty="0"/>
              <a:t>任务并且尚未完成，</a:t>
            </a:r>
            <a:r>
              <a:rPr lang="en-US" altLang="zh-CN" dirty="0"/>
              <a:t> </a:t>
            </a:r>
            <a:r>
              <a:rPr lang="en-US" altLang="zh-CN" dirty="0" err="1"/>
              <a:t>ResourceManager</a:t>
            </a:r>
            <a:r>
              <a:rPr lang="zh-CN" altLang="en-US" dirty="0"/>
              <a:t>会要求其它节点重新执行此</a:t>
            </a:r>
            <a:r>
              <a:rPr lang="en-US" altLang="zh-CN" dirty="0"/>
              <a:t>map</a:t>
            </a:r>
            <a:r>
              <a:rPr lang="zh-CN" altLang="en-US" dirty="0"/>
              <a:t>任务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如果故障节点在执行</a:t>
            </a:r>
            <a:r>
              <a:rPr lang="en-US" altLang="zh-CN" dirty="0"/>
              <a:t>reduce</a:t>
            </a:r>
            <a:r>
              <a:rPr lang="zh-CN" altLang="en-US" dirty="0"/>
              <a:t>任务并且尚未完成，</a:t>
            </a:r>
            <a:r>
              <a:rPr lang="en-US" altLang="zh-CN" dirty="0"/>
              <a:t> </a:t>
            </a:r>
            <a:r>
              <a:rPr lang="en-US" altLang="zh-CN" dirty="0" err="1"/>
              <a:t>ResourceManager</a:t>
            </a:r>
            <a:r>
              <a:rPr lang="zh-CN" altLang="en-US" dirty="0"/>
              <a:t>会要求其它节点继续执行尚未完成的</a:t>
            </a:r>
            <a:r>
              <a:rPr lang="en-US" altLang="zh-CN" dirty="0"/>
              <a:t>reduce</a:t>
            </a:r>
            <a:r>
              <a:rPr lang="zh-CN" altLang="en-US" dirty="0"/>
              <a:t>任务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38C-5231-4D17-8242-E4EAB6A3593C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71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错误处理机制：任务失败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由于代码缺陷或进程崩溃引起任务失败</a:t>
            </a:r>
          </a:p>
          <a:p>
            <a:r>
              <a:rPr lang="en-US" altLang="zh-CN" dirty="0" err="1"/>
              <a:t>Jvm</a:t>
            </a:r>
            <a:r>
              <a:rPr lang="zh-CN" altLang="en-US" dirty="0"/>
              <a:t>自动退出，向</a:t>
            </a:r>
            <a:r>
              <a:rPr lang="en-US" altLang="zh-CN" dirty="0" err="1"/>
              <a:t>NodeManager</a:t>
            </a:r>
            <a:r>
              <a:rPr lang="zh-CN" altLang="en-US" dirty="0"/>
              <a:t>父进程发送方错误信息，错误信息也会写入到日志。</a:t>
            </a:r>
          </a:p>
          <a:p>
            <a:r>
              <a:rPr lang="en-US" altLang="zh-CN" dirty="0" err="1"/>
              <a:t>NodeManager</a:t>
            </a:r>
            <a:r>
              <a:rPr lang="zh-CN" altLang="en-US" dirty="0"/>
              <a:t>监听程序会发现进程退出，或进程很久没有更新信息送回，将任务标记为失败。</a:t>
            </a:r>
          </a:p>
          <a:p>
            <a:r>
              <a:rPr lang="zh-CN" altLang="en-US" dirty="0"/>
              <a:t>标记失败任务后，任务计数器减去</a:t>
            </a:r>
            <a:r>
              <a:rPr lang="en-US" altLang="zh-CN" dirty="0"/>
              <a:t>1</a:t>
            </a:r>
            <a:r>
              <a:rPr lang="zh-CN" altLang="en-US" dirty="0"/>
              <a:t>以便接受新任务，并通过心跳信号告诉</a:t>
            </a:r>
            <a:r>
              <a:rPr lang="en-US" altLang="zh-CN" dirty="0" err="1"/>
              <a:t>ResourceManager</a:t>
            </a:r>
            <a:r>
              <a:rPr lang="zh-CN" altLang="en-US" dirty="0"/>
              <a:t>任务失败的信息。</a:t>
            </a:r>
          </a:p>
          <a:p>
            <a:r>
              <a:rPr lang="en-US" altLang="zh-CN" dirty="0" err="1"/>
              <a:t>ResourceManager</a:t>
            </a:r>
            <a:r>
              <a:rPr lang="zh-CN" altLang="en-US" dirty="0"/>
              <a:t>获悉任务失败后，将把该任务重新放入调度队列，重新分配出去再执行。</a:t>
            </a:r>
          </a:p>
          <a:p>
            <a:r>
              <a:rPr lang="zh-CN" altLang="en-US" dirty="0"/>
              <a:t>如果一个任务失败超过</a:t>
            </a:r>
            <a:r>
              <a:rPr lang="en-US" altLang="zh-CN" dirty="0"/>
              <a:t>4</a:t>
            </a:r>
            <a:r>
              <a:rPr lang="zh-CN" altLang="en-US" dirty="0"/>
              <a:t>次（可以设置），将不会再被执行，同时作业也宣布失败。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C864-A494-40FC-957C-F1A0B6948523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09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审计日志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373505" indent="-342900">
              <a:lnSpc>
                <a:spcPct val="150000"/>
              </a:lnSpc>
              <a:spcBef>
                <a:spcPts val="100"/>
              </a:spcBef>
            </a:pPr>
            <a:r>
              <a:rPr lang="zh-CN" altLang="en-US" spc="-5" dirty="0">
                <a:latin typeface="微软雅黑"/>
                <a:cs typeface="微软雅黑"/>
              </a:rPr>
              <a:t>把</a:t>
            </a:r>
            <a:r>
              <a:rPr lang="en-US" altLang="zh-CN" spc="-5" dirty="0">
                <a:latin typeface="微软雅黑"/>
                <a:cs typeface="微软雅黑"/>
              </a:rPr>
              <a:t>log4j.properties</a:t>
            </a:r>
            <a:r>
              <a:rPr lang="zh-CN" altLang="en-US" spc="-5" dirty="0">
                <a:latin typeface="微软雅黑"/>
                <a:cs typeface="微软雅黑"/>
              </a:rPr>
              <a:t>配置文件中的 </a:t>
            </a:r>
            <a:endParaRPr lang="en-US" altLang="zh-CN" spc="-5" dirty="0">
              <a:latin typeface="微软雅黑"/>
              <a:cs typeface="微软雅黑"/>
            </a:endParaRPr>
          </a:p>
          <a:p>
            <a:pPr marL="812800" marR="1373505" lvl="1" indent="-342900">
              <a:lnSpc>
                <a:spcPct val="150000"/>
              </a:lnSpc>
              <a:spcBef>
                <a:spcPts val="100"/>
              </a:spcBef>
            </a:pPr>
            <a:r>
              <a:rPr lang="en-US" altLang="zh-CN" spc="-10" dirty="0">
                <a:latin typeface="微软雅黑"/>
                <a:cs typeface="微软雅黑"/>
              </a:rPr>
              <a:t>log4j.logger.org.apache.hadoop.fs.FSNamesystem.audit=WARN</a:t>
            </a:r>
            <a:endParaRPr lang="en-US" altLang="zh-CN" dirty="0">
              <a:latin typeface="微软雅黑"/>
              <a:cs typeface="微软雅黑"/>
            </a:endParaRPr>
          </a:p>
          <a:p>
            <a:pPr marL="812800" marR="5080" lvl="1" indent="-342900">
              <a:lnSpc>
                <a:spcPct val="150000"/>
              </a:lnSpc>
              <a:spcBef>
                <a:spcPts val="385"/>
              </a:spcBef>
            </a:pPr>
            <a:r>
              <a:rPr lang="zh-CN" altLang="en-US" spc="-5" dirty="0">
                <a:latin typeface="微软雅黑"/>
                <a:cs typeface="微软雅黑"/>
              </a:rPr>
              <a:t>改为“</a:t>
            </a:r>
            <a:r>
              <a:rPr lang="en-US" altLang="zh-CN" spc="-5" dirty="0">
                <a:latin typeface="微软雅黑"/>
                <a:cs typeface="微软雅黑"/>
              </a:rPr>
              <a:t>INFO”</a:t>
            </a:r>
            <a:r>
              <a:rPr lang="zh-CN" altLang="en-US" spc="-5" dirty="0">
                <a:latin typeface="微软雅黑"/>
                <a:cs typeface="微软雅黑"/>
              </a:rPr>
              <a:t>可以打开审计日志</a:t>
            </a:r>
            <a:r>
              <a:rPr lang="zh-CN" altLang="en-US" dirty="0">
                <a:latin typeface="微软雅黑"/>
                <a:cs typeface="微软雅黑"/>
              </a:rPr>
              <a:t>。</a:t>
            </a:r>
            <a:endParaRPr lang="en-US" altLang="zh-CN" dirty="0">
              <a:latin typeface="微软雅黑"/>
              <a:cs typeface="微软雅黑"/>
            </a:endParaRPr>
          </a:p>
          <a:p>
            <a:pPr marL="355600" marR="5080" indent="-342900">
              <a:lnSpc>
                <a:spcPct val="150000"/>
              </a:lnSpc>
              <a:spcBef>
                <a:spcPts val="385"/>
              </a:spcBef>
            </a:pPr>
            <a:r>
              <a:rPr lang="zh-CN" altLang="en-US" spc="-5" dirty="0">
                <a:latin typeface="微软雅黑"/>
                <a:cs typeface="微软雅黑"/>
              </a:rPr>
              <a:t>每个</a:t>
            </a:r>
            <a:r>
              <a:rPr lang="en-US" altLang="zh-CN" spc="-10" dirty="0">
                <a:latin typeface="微软雅黑"/>
                <a:cs typeface="微软雅黑"/>
              </a:rPr>
              <a:t>HDFS</a:t>
            </a:r>
            <a:r>
              <a:rPr lang="zh-CN" altLang="en-US" spc="-5" dirty="0">
                <a:latin typeface="微软雅黑"/>
                <a:cs typeface="微软雅黑"/>
              </a:rPr>
              <a:t>事件</a:t>
            </a:r>
            <a:r>
              <a:rPr lang="zh-CN" altLang="en-US" dirty="0">
                <a:latin typeface="微软雅黑"/>
                <a:cs typeface="微软雅黑"/>
              </a:rPr>
              <a:t>都</a:t>
            </a:r>
            <a:r>
              <a:rPr lang="zh-CN" altLang="en-US" spc="-5" dirty="0">
                <a:latin typeface="微软雅黑"/>
                <a:cs typeface="微软雅黑"/>
              </a:rPr>
              <a:t>会在</a:t>
            </a:r>
            <a:r>
              <a:rPr lang="en-US" altLang="zh-CN" spc="-5" dirty="0" err="1">
                <a:latin typeface="微软雅黑"/>
                <a:cs typeface="微软雅黑"/>
              </a:rPr>
              <a:t>namenode</a:t>
            </a:r>
            <a:r>
              <a:rPr lang="zh-CN" altLang="en-US" spc="-5" dirty="0">
                <a:latin typeface="微软雅黑"/>
                <a:cs typeface="微软雅黑"/>
              </a:rPr>
              <a:t>的</a:t>
            </a:r>
            <a:r>
              <a:rPr lang="en-US" altLang="zh-CN" spc="-10" dirty="0">
                <a:latin typeface="微软雅黑"/>
                <a:cs typeface="微软雅黑"/>
              </a:rPr>
              <a:t>log</a:t>
            </a:r>
            <a:r>
              <a:rPr lang="zh-CN" altLang="en-US" dirty="0">
                <a:latin typeface="微软雅黑"/>
                <a:cs typeface="微软雅黑"/>
              </a:rPr>
              <a:t>中</a:t>
            </a:r>
            <a:r>
              <a:rPr lang="zh-CN" altLang="en-US" spc="-5" dirty="0">
                <a:latin typeface="微软雅黑"/>
                <a:cs typeface="微软雅黑"/>
              </a:rPr>
              <a:t>写入</a:t>
            </a:r>
            <a:r>
              <a:rPr lang="zh-CN" altLang="en-US" dirty="0">
                <a:latin typeface="微软雅黑"/>
                <a:cs typeface="微软雅黑"/>
              </a:rPr>
              <a:t>一</a:t>
            </a:r>
            <a:r>
              <a:rPr lang="zh-CN" altLang="en-US" spc="-5" dirty="0">
                <a:latin typeface="微软雅黑"/>
                <a:cs typeface="微软雅黑"/>
              </a:rPr>
              <a:t>行记 录</a:t>
            </a:r>
            <a:endParaRPr lang="zh-CN" altLang="en-US" dirty="0">
              <a:latin typeface="微软雅黑"/>
              <a:cs typeface="微软雅黑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3AE4-5EBE-4303-B848-C4B75B09130C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6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 err="1"/>
              <a:t>Namen</a:t>
            </a:r>
            <a:r>
              <a:rPr lang="en-US" altLang="zh-CN" spc="-10" dirty="0" err="1"/>
              <a:t>o</a:t>
            </a:r>
            <a:r>
              <a:rPr lang="en-US" altLang="zh-CN" dirty="0" err="1"/>
              <a:t>d</a:t>
            </a:r>
            <a:r>
              <a:rPr lang="en-US" altLang="zh-CN" spc="-5" dirty="0" err="1"/>
              <a:t>e</a:t>
            </a:r>
            <a:r>
              <a:rPr lang="zh-CN" altLang="en-US" spc="-5" dirty="0"/>
              <a:t>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pc="-5" dirty="0">
                <a:latin typeface="微软雅黑"/>
                <a:cs typeface="微软雅黑"/>
              </a:rPr>
              <a:t>调整</a:t>
            </a:r>
            <a:r>
              <a:rPr lang="en-US" altLang="zh-CN" spc="-10" dirty="0">
                <a:latin typeface="微软雅黑"/>
                <a:cs typeface="微软雅黑"/>
              </a:rPr>
              <a:t>log4j</a:t>
            </a:r>
            <a:r>
              <a:rPr lang="zh-CN" altLang="en-US" spc="-5" dirty="0">
                <a:latin typeface="微软雅黑"/>
                <a:cs typeface="微软雅黑"/>
              </a:rPr>
              <a:t>日志级别：在监控网页的</a:t>
            </a:r>
            <a:r>
              <a:rPr lang="en-US" altLang="zh-CN" spc="-10" dirty="0" err="1">
                <a:latin typeface="微软雅黑"/>
                <a:cs typeface="微软雅黑"/>
              </a:rPr>
              <a:t>url</a:t>
            </a:r>
            <a:r>
              <a:rPr lang="zh-CN" altLang="en-US" spc="-5" dirty="0">
                <a:latin typeface="微软雅黑"/>
                <a:cs typeface="微软雅黑"/>
              </a:rPr>
              <a:t>后</a:t>
            </a:r>
            <a:r>
              <a:rPr lang="zh-CN" altLang="en-US" spc="10" dirty="0">
                <a:latin typeface="微软雅黑"/>
                <a:cs typeface="微软雅黑"/>
              </a:rPr>
              <a:t> </a:t>
            </a:r>
            <a:r>
              <a:rPr lang="zh-CN" altLang="en-US" spc="-5" dirty="0">
                <a:latin typeface="微软雅黑"/>
                <a:cs typeface="微软雅黑"/>
              </a:rPr>
              <a:t>加上</a:t>
            </a:r>
            <a:r>
              <a:rPr lang="en-US" altLang="zh-CN" spc="-10" dirty="0">
                <a:latin typeface="微软雅黑"/>
                <a:cs typeface="微软雅黑"/>
              </a:rPr>
              <a:t>/</a:t>
            </a:r>
            <a:r>
              <a:rPr lang="en-US" altLang="zh-CN" spc="-10" dirty="0" err="1">
                <a:latin typeface="微软雅黑"/>
                <a:cs typeface="微软雅黑"/>
              </a:rPr>
              <a:t>logLevel</a:t>
            </a:r>
            <a:endParaRPr lang="en-US" altLang="zh-CN" dirty="0">
              <a:latin typeface="微软雅黑"/>
              <a:cs typeface="微软雅黑"/>
            </a:endParaRPr>
          </a:p>
          <a:p>
            <a:r>
              <a:rPr lang="en-US" altLang="zh-CN" dirty="0" err="1"/>
              <a:t>WebUI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http://master:9780/logLevel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17-6497-4E16-ACF0-4C2456149C19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8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开发步骤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开发步骤、开发工具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90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/>
          <p:cNvSpPr/>
          <p:nvPr/>
        </p:nvSpPr>
        <p:spPr>
          <a:xfrm>
            <a:off x="3490086" y="1468325"/>
            <a:ext cx="2163826" cy="1202181"/>
          </a:xfrm>
          <a:prstGeom prst="rect">
            <a:avLst/>
          </a:pr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API MR </a:t>
            </a:r>
            <a:r>
              <a:rPr lang="zh-CN" altLang="en-US" dirty="0"/>
              <a:t>开发步骤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D0A-4900-4761-B8AA-8E414F1C4065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7" name="object 6"/>
          <p:cNvSpPr txBox="1">
            <a:spLocks/>
          </p:cNvSpPr>
          <p:nvPr/>
        </p:nvSpPr>
        <p:spPr>
          <a:xfrm>
            <a:off x="3668775" y="1730755"/>
            <a:ext cx="1806448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dirty="0">
                <a:solidFill>
                  <a:schemeClr val="bg1"/>
                </a:solidFill>
              </a:rPr>
              <a:t>确定目标</a:t>
            </a:r>
            <a:br>
              <a:rPr lang="zh-CN" altLang="en-US" sz="20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分析输入、输出</a:t>
            </a:r>
          </a:p>
        </p:txBody>
      </p:sp>
      <p:sp>
        <p:nvSpPr>
          <p:cNvPr id="9" name="object 8"/>
          <p:cNvSpPr/>
          <p:nvPr/>
        </p:nvSpPr>
        <p:spPr>
          <a:xfrm>
            <a:off x="3490086" y="3231895"/>
            <a:ext cx="2163826" cy="1202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3579685" y="3536095"/>
            <a:ext cx="1984628" cy="67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 err="1">
                <a:solidFill>
                  <a:srgbClr val="FFFFFF"/>
                </a:solidFill>
                <a:latin typeface="微软雅黑"/>
                <a:cs typeface="微软雅黑"/>
              </a:rPr>
              <a:t>开发软件</a:t>
            </a:r>
            <a:endParaRPr lang="en-US" sz="1400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400" dirty="0">
                <a:solidFill>
                  <a:srgbClr val="FFFFFF"/>
                </a:solidFill>
                <a:latin typeface="微软雅黑"/>
                <a:cs typeface="微软雅黑"/>
              </a:rPr>
              <a:t>Mapper</a:t>
            </a:r>
            <a:r>
              <a:rPr lang="zh-CN" altLang="en-US" sz="1400" dirty="0">
                <a:solidFill>
                  <a:srgbClr val="FFFFFF"/>
                </a:solidFill>
                <a:latin typeface="微软雅黑"/>
                <a:cs typeface="微软雅黑"/>
              </a:rPr>
              <a:t>类、</a:t>
            </a:r>
            <a:r>
              <a:rPr lang="en-US" altLang="zh-CN" sz="1400" dirty="0">
                <a:solidFill>
                  <a:srgbClr val="FFFFFF"/>
                </a:solidFill>
                <a:latin typeface="微软雅黑"/>
                <a:cs typeface="微软雅黑"/>
              </a:rPr>
              <a:t>Reducer</a:t>
            </a:r>
            <a:r>
              <a:rPr lang="zh-CN" altLang="en-US" sz="1400" dirty="0">
                <a:solidFill>
                  <a:srgbClr val="FFFFFF"/>
                </a:solidFill>
                <a:latin typeface="微软雅黑"/>
                <a:cs typeface="微软雅黑"/>
              </a:rPr>
              <a:t>类、</a:t>
            </a:r>
            <a:r>
              <a:rPr lang="en-US" altLang="zh-CN" sz="1400" dirty="0" err="1">
                <a:solidFill>
                  <a:srgbClr val="FFFFFF"/>
                </a:solidFill>
                <a:latin typeface="微软雅黑"/>
                <a:cs typeface="微软雅黑"/>
              </a:rPr>
              <a:t>MRController</a:t>
            </a:r>
            <a:r>
              <a:rPr lang="zh-CN" altLang="en-US" sz="1400" dirty="0">
                <a:solidFill>
                  <a:srgbClr val="FFFFFF"/>
                </a:solidFill>
                <a:latin typeface="微软雅黑"/>
                <a:cs typeface="微软雅黑"/>
              </a:rPr>
              <a:t>类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4301490" y="4509261"/>
            <a:ext cx="541020" cy="450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3490086" y="5035169"/>
            <a:ext cx="2163826" cy="1202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3669284" y="5338064"/>
            <a:ext cx="180593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测试、运行、看结果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807964" y="3177539"/>
            <a:ext cx="2712719" cy="12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 txBox="1"/>
          <p:nvPr/>
        </p:nvSpPr>
        <p:spPr>
          <a:xfrm>
            <a:off x="6344792" y="3594861"/>
            <a:ext cx="191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使用</a:t>
            </a:r>
            <a:r>
              <a:rPr sz="1800" spc="-10" dirty="0">
                <a:latin typeface="微软雅黑"/>
                <a:cs typeface="微软雅黑"/>
              </a:rPr>
              <a:t>E</a:t>
            </a:r>
            <a:r>
              <a:rPr sz="1800" spc="-5" dirty="0">
                <a:latin typeface="微软雅黑"/>
                <a:cs typeface="微软雅黑"/>
              </a:rPr>
              <a:t>clips</a:t>
            </a:r>
            <a:r>
              <a:rPr sz="1800" dirty="0">
                <a:latin typeface="微软雅黑"/>
                <a:cs typeface="微软雅黑"/>
              </a:rPr>
              <a:t>e等工具</a:t>
            </a:r>
          </a:p>
        </p:txBody>
      </p:sp>
      <p:sp>
        <p:nvSpPr>
          <p:cNvPr id="20" name="下箭头 19"/>
          <p:cNvSpPr/>
          <p:nvPr/>
        </p:nvSpPr>
        <p:spPr>
          <a:xfrm>
            <a:off x="4301490" y="2686160"/>
            <a:ext cx="484632" cy="486204"/>
          </a:xfrm>
          <a:prstGeom prst="downArrow">
            <a:avLst/>
          </a:prstGeom>
          <a:solidFill>
            <a:srgbClr val="EA15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24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微软雅黑"/>
                <a:cs typeface="微软雅黑"/>
              </a:rPr>
              <a:t>E</a:t>
            </a:r>
            <a:r>
              <a:rPr lang="en-US" altLang="zh-CN" spc="-15" dirty="0">
                <a:solidFill>
                  <a:srgbClr val="000000"/>
                </a:solidFill>
                <a:latin typeface="微软雅黑"/>
                <a:cs typeface="微软雅黑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cs typeface="微软雅黑"/>
              </a:rPr>
              <a:t>li</a:t>
            </a:r>
            <a:r>
              <a:rPr lang="en-US" altLang="zh-CN" spc="-10" dirty="0">
                <a:solidFill>
                  <a:srgbClr val="000000"/>
                </a:solidFill>
                <a:latin typeface="微软雅黑"/>
                <a:cs typeface="微软雅黑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cs typeface="微软雅黑"/>
              </a:rPr>
              <a:t>s</a:t>
            </a:r>
            <a:r>
              <a:rPr lang="en-US" altLang="zh-CN" spc="-5" dirty="0">
                <a:solidFill>
                  <a:srgbClr val="000000"/>
                </a:solidFill>
                <a:latin typeface="微软雅黑"/>
                <a:cs typeface="微软雅黑"/>
              </a:rPr>
              <a:t>e</a:t>
            </a:r>
            <a:r>
              <a:rPr lang="zh-CN" altLang="en-US" spc="-5" dirty="0">
                <a:solidFill>
                  <a:srgbClr val="000000"/>
                </a:solidFill>
                <a:latin typeface="微软雅黑"/>
                <a:cs typeface="微软雅黑"/>
              </a:rPr>
              <a:t>的</a:t>
            </a:r>
            <a:r>
              <a:rPr lang="en-US" altLang="zh-CN" spc="-5" dirty="0">
                <a:solidFill>
                  <a:srgbClr val="000000"/>
                </a:solidFill>
                <a:latin typeface="微软雅黑"/>
                <a:cs typeface="微软雅黑"/>
              </a:rPr>
              <a:t>Had</a:t>
            </a:r>
            <a:r>
              <a:rPr lang="en-US" altLang="zh-CN" spc="-15" dirty="0">
                <a:solidFill>
                  <a:srgbClr val="000000"/>
                </a:solidFill>
                <a:latin typeface="微软雅黑"/>
                <a:cs typeface="微软雅黑"/>
              </a:rPr>
              <a:t>o</a:t>
            </a:r>
            <a:r>
              <a:rPr lang="en-US" altLang="zh-CN" spc="-5" dirty="0">
                <a:solidFill>
                  <a:srgbClr val="000000"/>
                </a:solidFill>
                <a:latin typeface="微软雅黑"/>
                <a:cs typeface="微软雅黑"/>
              </a:rPr>
              <a:t>op</a:t>
            </a:r>
            <a:r>
              <a:rPr lang="zh-CN" altLang="en-US" spc="-5" dirty="0">
                <a:solidFill>
                  <a:srgbClr val="000000"/>
                </a:solidFill>
                <a:latin typeface="微软雅黑"/>
                <a:cs typeface="微软雅黑"/>
              </a:rPr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专门对于</a:t>
            </a:r>
            <a:r>
              <a:rPr lang="en-US" altLang="zh-CN" dirty="0"/>
              <a:t>Hadoop</a:t>
            </a:r>
            <a:r>
              <a:rPr lang="zh-CN" altLang="en-US" dirty="0"/>
              <a:t>的插件</a:t>
            </a:r>
          </a:p>
          <a:p>
            <a:r>
              <a:rPr lang="zh-CN" altLang="en-US" dirty="0"/>
              <a:t>提供一个目录树用于管理</a:t>
            </a:r>
            <a:r>
              <a:rPr lang="en-US" altLang="zh-CN" dirty="0"/>
              <a:t>HDFS</a:t>
            </a:r>
            <a:r>
              <a:rPr lang="zh-CN" altLang="en-US" dirty="0"/>
              <a:t>文件系统</a:t>
            </a:r>
          </a:p>
          <a:p>
            <a:pPr lvl="1"/>
            <a:r>
              <a:rPr lang="zh-CN" altLang="en-US" dirty="0"/>
              <a:t>可以创建和删除目录</a:t>
            </a:r>
          </a:p>
          <a:p>
            <a:pPr lvl="1"/>
            <a:r>
              <a:rPr lang="zh-CN" altLang="en-US" dirty="0"/>
              <a:t>可以直接上传文件而不需输入命令</a:t>
            </a:r>
          </a:p>
          <a:p>
            <a:r>
              <a:rPr lang="zh-CN" altLang="en-US" dirty="0"/>
              <a:t>提供良好的编程环境</a:t>
            </a:r>
          </a:p>
          <a:p>
            <a:pPr lvl="1"/>
            <a:r>
              <a:rPr lang="zh-CN" altLang="en-US" dirty="0"/>
              <a:t>自动提示</a:t>
            </a:r>
          </a:p>
          <a:p>
            <a:pPr lvl="1"/>
            <a:r>
              <a:rPr lang="zh-CN" altLang="en-US" dirty="0"/>
              <a:t>能够直接在</a:t>
            </a:r>
            <a:r>
              <a:rPr lang="en-US" altLang="zh-CN" dirty="0"/>
              <a:t>Eclipse</a:t>
            </a:r>
            <a:r>
              <a:rPr lang="zh-CN" altLang="en-US" dirty="0"/>
              <a:t>上测试程序而不需要输入命令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CD0C-BD54-4B55-A1B6-935554BD2871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MR </a:t>
            </a:r>
            <a:r>
              <a:rPr lang="zh-CN" altLang="en-US" dirty="0"/>
              <a:t>编程模型</a:t>
            </a:r>
            <a:endParaRPr lang="en-US" altLang="zh-CN" dirty="0"/>
          </a:p>
          <a:p>
            <a:r>
              <a:rPr lang="en-US" altLang="zh-CN" dirty="0"/>
              <a:t>MR </a:t>
            </a:r>
            <a:r>
              <a:rPr lang="zh-CN" altLang="en-US" dirty="0"/>
              <a:t>工作机制</a:t>
            </a:r>
            <a:endParaRPr lang="en-US" altLang="zh-CN" dirty="0"/>
          </a:p>
          <a:p>
            <a:r>
              <a:rPr lang="en-US" altLang="zh-CN" dirty="0"/>
              <a:t>MR </a:t>
            </a:r>
            <a:r>
              <a:rPr lang="zh-CN" altLang="en-US" dirty="0"/>
              <a:t>常见参数</a:t>
            </a:r>
            <a:endParaRPr lang="en-US" altLang="zh-CN" dirty="0"/>
          </a:p>
          <a:p>
            <a:r>
              <a:rPr lang="en-US" altLang="zh-CN" dirty="0"/>
              <a:t>MR </a:t>
            </a:r>
            <a:r>
              <a:rPr lang="zh-CN" altLang="en-US" dirty="0"/>
              <a:t>开发步骤</a:t>
            </a:r>
            <a:endParaRPr lang="en-US" altLang="zh-CN" dirty="0"/>
          </a:p>
          <a:p>
            <a:r>
              <a:rPr lang="en-US" altLang="zh-CN" dirty="0"/>
              <a:t>MR </a:t>
            </a:r>
            <a:r>
              <a:rPr lang="zh-CN" altLang="en-US" dirty="0"/>
              <a:t>编程实践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0D35-2F70-41A9-8D04-FAE1738AA3FD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02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把安装目录下的</a:t>
            </a:r>
            <a:r>
              <a:rPr lang="en-US" altLang="zh-CN" dirty="0" err="1"/>
              <a:t>contrib</a:t>
            </a:r>
            <a:r>
              <a:rPr lang="en-US" altLang="zh-CN" dirty="0"/>
              <a:t>/eclipse-plugin  </a:t>
            </a:r>
            <a:r>
              <a:rPr lang="zh-CN" altLang="en-US" dirty="0"/>
              <a:t>文件复制到</a:t>
            </a:r>
            <a:r>
              <a:rPr lang="en-US" altLang="zh-CN" dirty="0"/>
              <a:t>eclipse</a:t>
            </a:r>
            <a:r>
              <a:rPr lang="zh-CN" altLang="en-US" dirty="0"/>
              <a:t>安装目录的</a:t>
            </a:r>
            <a:r>
              <a:rPr lang="en-US" altLang="zh-CN" dirty="0"/>
              <a:t>plugins</a:t>
            </a:r>
            <a:r>
              <a:rPr lang="zh-CN" altLang="en-US" dirty="0"/>
              <a:t>目录下</a:t>
            </a:r>
            <a:endParaRPr lang="en-US" altLang="zh-CN" dirty="0"/>
          </a:p>
          <a:p>
            <a:r>
              <a:rPr lang="zh-CN" altLang="en-US" dirty="0"/>
              <a:t>下载位置：</a:t>
            </a:r>
            <a:endParaRPr lang="en-US" altLang="zh-CN" dirty="0"/>
          </a:p>
          <a:p>
            <a:pPr lvl="1"/>
            <a:r>
              <a:rPr lang="en-US" altLang="zh-CN" dirty="0"/>
              <a:t>https://github.com/Woooosz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AA8-9147-498D-9308-2EE1A41ABA89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34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pc="-5" dirty="0">
                <a:latin typeface="微软雅黑"/>
                <a:cs typeface="微软雅黑"/>
              </a:rPr>
              <a:t>打开</a:t>
            </a:r>
            <a:r>
              <a:rPr lang="en-US" altLang="zh-CN" spc="-5" dirty="0">
                <a:latin typeface="微软雅黑"/>
                <a:cs typeface="微软雅黑"/>
              </a:rPr>
              <a:t>W</a:t>
            </a:r>
            <a:r>
              <a:rPr lang="en-US" altLang="zh-CN" spc="-15" dirty="0">
                <a:latin typeface="微软雅黑"/>
                <a:cs typeface="微软雅黑"/>
              </a:rPr>
              <a:t>i</a:t>
            </a:r>
            <a:r>
              <a:rPr lang="en-US" altLang="zh-CN" spc="-10" dirty="0">
                <a:latin typeface="微软雅黑"/>
                <a:cs typeface="微软雅黑"/>
              </a:rPr>
              <a:t>ndo</a:t>
            </a:r>
            <a:r>
              <a:rPr lang="en-US" altLang="zh-CN" dirty="0">
                <a:latin typeface="微软雅黑"/>
                <a:cs typeface="微软雅黑"/>
              </a:rPr>
              <a:t>w--</a:t>
            </a:r>
            <a:r>
              <a:rPr lang="en-US" altLang="zh-CN" spc="-5" dirty="0">
                <a:latin typeface="微软雅黑"/>
                <a:cs typeface="微软雅黑"/>
              </a:rPr>
              <a:t>&gt;P</a:t>
            </a:r>
            <a:r>
              <a:rPr lang="en-US" altLang="zh-CN" spc="-30" dirty="0">
                <a:latin typeface="微软雅黑"/>
                <a:cs typeface="微软雅黑"/>
              </a:rPr>
              <a:t>r</a:t>
            </a:r>
            <a:r>
              <a:rPr lang="en-US" altLang="zh-CN" spc="-15" dirty="0">
                <a:latin typeface="微软雅黑"/>
                <a:cs typeface="微软雅黑"/>
              </a:rPr>
              <a:t>e</a:t>
            </a:r>
            <a:r>
              <a:rPr lang="en-US" altLang="zh-CN" spc="-5" dirty="0">
                <a:latin typeface="微软雅黑"/>
                <a:cs typeface="微软雅黑"/>
              </a:rPr>
              <a:t>f</a:t>
            </a:r>
            <a:r>
              <a:rPr lang="en-US" altLang="zh-CN" spc="-15" dirty="0">
                <a:latin typeface="微软雅黑"/>
                <a:cs typeface="微软雅黑"/>
              </a:rPr>
              <a:t>e</a:t>
            </a:r>
            <a:r>
              <a:rPr lang="en-US" altLang="zh-CN" spc="-30" dirty="0">
                <a:latin typeface="微软雅黑"/>
                <a:cs typeface="微软雅黑"/>
              </a:rPr>
              <a:t>r</a:t>
            </a:r>
            <a:r>
              <a:rPr lang="en-US" altLang="zh-CN" spc="-15" dirty="0">
                <a:latin typeface="微软雅黑"/>
                <a:cs typeface="微软雅黑"/>
              </a:rPr>
              <a:t>e</a:t>
            </a:r>
            <a:r>
              <a:rPr lang="en-US" altLang="zh-CN" spc="-10" dirty="0">
                <a:latin typeface="微软雅黑"/>
                <a:cs typeface="微软雅黑"/>
              </a:rPr>
              <a:t>n</a:t>
            </a:r>
            <a:r>
              <a:rPr lang="en-US" altLang="zh-CN" spc="-5" dirty="0">
                <a:latin typeface="微软雅黑"/>
                <a:cs typeface="微软雅黑"/>
              </a:rPr>
              <a:t>ce</a:t>
            </a:r>
            <a:endParaRPr lang="en-US" altLang="zh-CN" dirty="0">
              <a:latin typeface="微软雅黑"/>
              <a:cs typeface="微软雅黑"/>
            </a:endParaRPr>
          </a:p>
          <a:p>
            <a:r>
              <a:rPr lang="zh-CN" altLang="en-US" spc="-5" dirty="0">
                <a:latin typeface="微软雅黑"/>
                <a:cs typeface="微软雅黑"/>
              </a:rPr>
              <a:t>选择</a:t>
            </a:r>
            <a:r>
              <a:rPr lang="en-US" altLang="zh-CN" spc="-5" dirty="0">
                <a:latin typeface="微软雅黑"/>
                <a:cs typeface="微软雅黑"/>
              </a:rPr>
              <a:t>Hadoop</a:t>
            </a:r>
            <a:r>
              <a:rPr lang="en-US" altLang="zh-CN" spc="-80" dirty="0">
                <a:latin typeface="微软雅黑"/>
                <a:cs typeface="微软雅黑"/>
              </a:rPr>
              <a:t> </a:t>
            </a:r>
            <a:r>
              <a:rPr lang="en-US" altLang="zh-CN" spc="-10" dirty="0">
                <a:latin typeface="微软雅黑"/>
                <a:cs typeface="微软雅黑"/>
              </a:rPr>
              <a:t>Map/Reduce</a:t>
            </a:r>
            <a:r>
              <a:rPr lang="zh-CN" altLang="en-US" spc="-5" dirty="0">
                <a:latin typeface="微软雅黑"/>
                <a:cs typeface="微软雅黑"/>
              </a:rPr>
              <a:t>选项</a:t>
            </a:r>
            <a:endParaRPr lang="zh-CN" altLang="en-US" dirty="0">
              <a:latin typeface="微软雅黑"/>
              <a:cs typeface="微软雅黑"/>
            </a:endParaRPr>
          </a:p>
          <a:p>
            <a:r>
              <a:rPr lang="en-US" altLang="zh-CN" dirty="0"/>
              <a:t>Hadoop installation directory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Hadoop</a:t>
            </a:r>
            <a:r>
              <a:rPr lang="zh-CN" altLang="en-US" dirty="0"/>
              <a:t>的安装目录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EF72-1662-4940-A6FF-A1425B83E9FD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00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pc="-5" dirty="0">
                <a:latin typeface="微软雅黑"/>
                <a:cs typeface="微软雅黑"/>
              </a:rPr>
              <a:t>在</a:t>
            </a:r>
            <a:r>
              <a:rPr lang="en-US" altLang="zh-CN" spc="-5" dirty="0">
                <a:latin typeface="微软雅黑"/>
                <a:cs typeface="微软雅黑"/>
              </a:rPr>
              <a:t>Window--&gt;Show</a:t>
            </a:r>
            <a:r>
              <a:rPr lang="en-US" altLang="zh-CN" dirty="0">
                <a:latin typeface="微软雅黑"/>
                <a:cs typeface="微软雅黑"/>
              </a:rPr>
              <a:t> </a:t>
            </a:r>
            <a:r>
              <a:rPr lang="en-US" altLang="zh-CN" spc="-10" dirty="0">
                <a:latin typeface="微软雅黑"/>
                <a:cs typeface="微软雅黑"/>
              </a:rPr>
              <a:t>View</a:t>
            </a:r>
            <a:r>
              <a:rPr lang="zh-CN" altLang="en-US" spc="-5" dirty="0">
                <a:latin typeface="微软雅黑"/>
                <a:cs typeface="微软雅黑"/>
              </a:rPr>
              <a:t>中打开</a:t>
            </a:r>
            <a:r>
              <a:rPr lang="en-US" altLang="zh-CN" spc="-10" dirty="0">
                <a:latin typeface="微软雅黑"/>
                <a:cs typeface="微软雅黑"/>
              </a:rPr>
              <a:t>Map/Reduce</a:t>
            </a:r>
            <a:r>
              <a:rPr lang="en-US" altLang="zh-CN" spc="35" dirty="0">
                <a:latin typeface="微软雅黑"/>
                <a:cs typeface="微软雅黑"/>
              </a:rPr>
              <a:t> </a:t>
            </a:r>
            <a:r>
              <a:rPr lang="en-US" altLang="zh-CN" spc="-5" dirty="0">
                <a:latin typeface="微软雅黑"/>
                <a:cs typeface="微软雅黑"/>
              </a:rPr>
              <a:t>Locations</a:t>
            </a:r>
            <a:r>
              <a:rPr lang="zh-CN" altLang="en-US" spc="-5" dirty="0">
                <a:latin typeface="微软雅黑"/>
                <a:cs typeface="微软雅黑"/>
              </a:rPr>
              <a:t>。</a:t>
            </a:r>
            <a:endParaRPr lang="en-US" altLang="zh-CN" dirty="0">
              <a:latin typeface="微软雅黑"/>
              <a:cs typeface="微软雅黑"/>
            </a:endParaRPr>
          </a:p>
          <a:p>
            <a:r>
              <a:rPr lang="zh-CN" altLang="en-US" spc="-5" dirty="0">
                <a:latin typeface="微软雅黑"/>
                <a:cs typeface="微软雅黑"/>
              </a:rPr>
              <a:t>在下方点选右键</a:t>
            </a:r>
            <a:r>
              <a:rPr lang="en-US" altLang="zh-CN" spc="-5" dirty="0">
                <a:latin typeface="微软雅黑"/>
                <a:cs typeface="微软雅黑"/>
              </a:rPr>
              <a:t>--&gt;New</a:t>
            </a:r>
            <a:r>
              <a:rPr lang="en-US" altLang="zh-CN" spc="-10" dirty="0">
                <a:latin typeface="微软雅黑"/>
                <a:cs typeface="微软雅黑"/>
              </a:rPr>
              <a:t> </a:t>
            </a:r>
            <a:r>
              <a:rPr lang="en-US" altLang="zh-CN" spc="-5" dirty="0">
                <a:latin typeface="微软雅黑"/>
                <a:cs typeface="微软雅黑"/>
              </a:rPr>
              <a:t>Hadoop</a:t>
            </a:r>
            <a:r>
              <a:rPr lang="en-US" altLang="zh-CN" spc="-20" dirty="0">
                <a:latin typeface="微软雅黑"/>
                <a:cs typeface="微软雅黑"/>
              </a:rPr>
              <a:t> </a:t>
            </a:r>
            <a:r>
              <a:rPr lang="en-US" altLang="zh-CN" spc="-5" dirty="0">
                <a:latin typeface="微软雅黑"/>
                <a:cs typeface="微软雅黑"/>
              </a:rPr>
              <a:t>Location</a:t>
            </a:r>
            <a:endParaRPr lang="en-US" altLang="zh-CN" dirty="0">
              <a:latin typeface="微软雅黑"/>
              <a:cs typeface="微软雅黑"/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General</a:t>
            </a:r>
            <a:r>
              <a:rPr lang="zh-CN" altLang="en-US" dirty="0"/>
              <a:t>标签中，输入：</a:t>
            </a:r>
            <a:endParaRPr lang="en-US" altLang="zh-CN" dirty="0"/>
          </a:p>
          <a:p>
            <a:pPr lvl="1"/>
            <a:r>
              <a:rPr lang="en-US" altLang="zh-CN" dirty="0"/>
              <a:t>Location name</a:t>
            </a:r>
            <a:r>
              <a:rPr lang="zh-CN" altLang="en-US" dirty="0"/>
              <a:t>：输入自定义的名称</a:t>
            </a:r>
            <a:endParaRPr lang="en-US" altLang="zh-CN" dirty="0"/>
          </a:p>
          <a:p>
            <a:pPr lvl="1"/>
            <a:r>
              <a:rPr lang="en-US" altLang="zh-CN" dirty="0"/>
              <a:t>Map/Reduce Master</a:t>
            </a:r>
          </a:p>
          <a:p>
            <a:pPr lvl="2"/>
            <a:r>
              <a:rPr lang="en-US" altLang="zh-CN" dirty="0"/>
              <a:t>Host</a:t>
            </a:r>
            <a:r>
              <a:rPr lang="zh-CN" altLang="en-US" dirty="0"/>
              <a:t>：输入</a:t>
            </a:r>
            <a:r>
              <a:rPr lang="en-US" altLang="zh-CN" dirty="0"/>
              <a:t>master</a:t>
            </a:r>
            <a:r>
              <a:rPr lang="zh-CN" altLang="en-US" dirty="0"/>
              <a:t>（</a:t>
            </a:r>
            <a:r>
              <a:rPr lang="en-US" altLang="zh-CN" dirty="0" err="1"/>
              <a:t>ResourceManager</a:t>
            </a:r>
            <a:r>
              <a:rPr lang="zh-CN" altLang="en-US" dirty="0"/>
              <a:t>）的主机名</a:t>
            </a:r>
            <a:endParaRPr lang="en-US" altLang="zh-CN" dirty="0"/>
          </a:p>
          <a:p>
            <a:pPr lvl="2"/>
            <a:r>
              <a:rPr lang="en-US" altLang="zh-CN" dirty="0"/>
              <a:t>Post</a:t>
            </a:r>
            <a:r>
              <a:rPr lang="zh-CN" altLang="en-US" dirty="0"/>
              <a:t>：</a:t>
            </a:r>
            <a:r>
              <a:rPr lang="en-US" altLang="zh-CN" dirty="0"/>
              <a:t>9001</a:t>
            </a:r>
          </a:p>
          <a:p>
            <a:pPr lvl="1"/>
            <a:r>
              <a:rPr lang="en-US" altLang="zh-CN" dirty="0"/>
              <a:t>DFS Master</a:t>
            </a:r>
          </a:p>
          <a:p>
            <a:pPr lvl="2"/>
            <a:r>
              <a:rPr lang="en-US" altLang="zh-CN" dirty="0"/>
              <a:t>Host</a:t>
            </a:r>
            <a:r>
              <a:rPr lang="zh-CN" altLang="en-US" dirty="0"/>
              <a:t>：输入</a:t>
            </a:r>
            <a:r>
              <a:rPr lang="en-US" altLang="zh-CN" dirty="0"/>
              <a:t>master</a:t>
            </a:r>
            <a:r>
              <a:rPr lang="zh-CN" altLang="en-US" dirty="0"/>
              <a:t>（</a:t>
            </a:r>
            <a:r>
              <a:rPr lang="en-US" altLang="zh-CN" dirty="0"/>
              <a:t>NameNode</a:t>
            </a:r>
            <a:r>
              <a:rPr lang="zh-CN" altLang="en-US" dirty="0"/>
              <a:t>）的主机名</a:t>
            </a:r>
            <a:endParaRPr lang="en-US" altLang="zh-CN" dirty="0"/>
          </a:p>
          <a:p>
            <a:pPr lvl="2"/>
            <a:r>
              <a:rPr lang="en-US" altLang="zh-CN" dirty="0"/>
              <a:t>Port</a:t>
            </a:r>
            <a:r>
              <a:rPr lang="zh-CN" altLang="en-US" dirty="0"/>
              <a:t>：</a:t>
            </a:r>
            <a:r>
              <a:rPr lang="en-US" altLang="zh-CN" dirty="0"/>
              <a:t>9000</a:t>
            </a:r>
          </a:p>
          <a:p>
            <a:pPr lvl="1"/>
            <a:r>
              <a:rPr lang="en-US" altLang="zh-CN" dirty="0"/>
              <a:t>User name</a:t>
            </a:r>
            <a:r>
              <a:rPr lang="zh-CN" altLang="en-US" dirty="0"/>
              <a:t>：输入</a:t>
            </a:r>
            <a:r>
              <a:rPr lang="en-US" altLang="zh-CN" dirty="0"/>
              <a:t>Hadoop</a:t>
            </a:r>
            <a:r>
              <a:rPr lang="zh-CN" altLang="en-US" dirty="0"/>
              <a:t>用户名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2BFA-94AA-492A-AF41-3DA8229202EB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15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左边的</a:t>
            </a:r>
            <a:r>
              <a:rPr lang="en-US" altLang="zh-CN" dirty="0"/>
              <a:t>DFS Locations</a:t>
            </a:r>
            <a:r>
              <a:rPr lang="zh-CN" altLang="en-US" dirty="0"/>
              <a:t>下面的主机点选右键刷新</a:t>
            </a:r>
          </a:p>
          <a:p>
            <a:r>
              <a:rPr lang="zh-CN" altLang="en-US" dirty="0"/>
              <a:t>安装成功可以看得到</a:t>
            </a:r>
            <a:r>
              <a:rPr lang="en-US" altLang="zh-CN" dirty="0"/>
              <a:t>HDFS</a:t>
            </a:r>
            <a:r>
              <a:rPr lang="zh-CN" altLang="en-US" dirty="0"/>
              <a:t>目录树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1A2C-F334-4042-AB37-402CD0CBB57E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61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左侧的目录树中的目录点选右键，选择 </a:t>
            </a:r>
            <a:r>
              <a:rPr lang="en-US" altLang="zh-CN" dirty="0"/>
              <a:t>update files to DFS,</a:t>
            </a:r>
            <a:r>
              <a:rPr lang="zh-CN" altLang="en-US" dirty="0"/>
              <a:t>然后可以将文件上传</a:t>
            </a:r>
            <a:r>
              <a:rPr lang="en-US" altLang="zh-CN" dirty="0"/>
              <a:t>HDFS</a:t>
            </a:r>
          </a:p>
          <a:p>
            <a:r>
              <a:rPr lang="zh-CN" altLang="en-US" dirty="0"/>
              <a:t>也可以采用传统的命令行上传方法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33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-10" dirty="0">
                <a:solidFill>
                  <a:srgbClr val="000000"/>
                </a:solidFill>
                <a:latin typeface="微软雅黑"/>
                <a:cs typeface="微软雅黑"/>
              </a:rPr>
              <a:t>MapReduce</a:t>
            </a:r>
            <a:r>
              <a:rPr lang="en-US" altLang="zh-CN" spc="-100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lang="en-US" altLang="zh-CN" spc="-10" dirty="0">
                <a:solidFill>
                  <a:srgbClr val="000000"/>
                </a:solidFill>
                <a:latin typeface="微软雅黑"/>
                <a:cs typeface="微软雅黑"/>
              </a:rPr>
              <a:t>Project</a:t>
            </a:r>
            <a:br>
              <a:rPr lang="en-US" altLang="zh-CN" spc="-10" dirty="0">
                <a:solidFill>
                  <a:srgbClr val="000000"/>
                </a:solidFill>
                <a:latin typeface="微软雅黑"/>
                <a:cs typeface="微软雅黑"/>
              </a:rPr>
            </a:br>
            <a:r>
              <a:rPr lang="zh-CN" altLang="en-US" spc="-5" dirty="0">
                <a:solidFill>
                  <a:srgbClr val="000000"/>
                </a:solidFill>
                <a:latin typeface="微软雅黑"/>
                <a:cs typeface="微软雅黑"/>
              </a:rPr>
              <a:t>创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cs typeface="微软雅黑"/>
              </a:rPr>
              <a:t>建、</a:t>
            </a:r>
            <a:r>
              <a:rPr lang="en-US" altLang="zh-CN" spc="-10" dirty="0">
                <a:solidFill>
                  <a:srgbClr val="000000"/>
                </a:solidFill>
                <a:latin typeface="微软雅黑"/>
                <a:cs typeface="微软雅黑"/>
              </a:rPr>
              <a:t> Eclipse</a:t>
            </a:r>
            <a:r>
              <a:rPr lang="zh-CN" altLang="en-US" spc="-10" dirty="0">
                <a:solidFill>
                  <a:srgbClr val="000000"/>
                </a:solidFill>
                <a:latin typeface="微软雅黑"/>
                <a:cs typeface="微软雅黑"/>
              </a:rPr>
              <a:t>运行、程序导出、命令行运行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安装插件之后，可以在</a:t>
            </a:r>
            <a:r>
              <a:rPr lang="en-US" altLang="zh-CN" dirty="0"/>
              <a:t>New Project</a:t>
            </a:r>
            <a:r>
              <a:rPr lang="zh-CN" altLang="en-US" dirty="0"/>
              <a:t>页面建立</a:t>
            </a:r>
            <a:r>
              <a:rPr lang="en-US" altLang="zh-CN" dirty="0"/>
              <a:t>M/R Project</a:t>
            </a:r>
            <a:r>
              <a:rPr lang="zh-CN" altLang="en-US" dirty="0"/>
              <a:t>，便能自带编程所需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右键 </a:t>
            </a:r>
            <a:r>
              <a:rPr lang="en-US" altLang="zh-CN" dirty="0" err="1"/>
              <a:t>RunConfig</a:t>
            </a:r>
            <a:r>
              <a:rPr lang="zh-CN" altLang="en-US" dirty="0"/>
              <a:t>，可以在</a:t>
            </a:r>
            <a:r>
              <a:rPr lang="en-US" altLang="zh-CN" dirty="0"/>
              <a:t>Arguments</a:t>
            </a:r>
            <a:r>
              <a:rPr lang="zh-CN" altLang="en-US" dirty="0"/>
              <a:t>输入命令行参数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Project</a:t>
            </a:r>
            <a:r>
              <a:rPr lang="zh-CN" altLang="en-US" dirty="0"/>
              <a:t>右键 </a:t>
            </a:r>
            <a:r>
              <a:rPr lang="en-US" altLang="zh-CN" spc="-5" dirty="0">
                <a:latin typeface="微软雅黑"/>
                <a:cs typeface="微软雅黑"/>
              </a:rPr>
              <a:t>--&gt;</a:t>
            </a:r>
            <a:r>
              <a:rPr lang="en-US" altLang="zh-CN" spc="-35" dirty="0">
                <a:latin typeface="微软雅黑"/>
                <a:cs typeface="微软雅黑"/>
              </a:rPr>
              <a:t> </a:t>
            </a:r>
            <a:r>
              <a:rPr lang="en-US" altLang="zh-CN" dirty="0">
                <a:latin typeface="微软雅黑"/>
                <a:cs typeface="微软雅黑"/>
              </a:rPr>
              <a:t>Export</a:t>
            </a:r>
          </a:p>
          <a:p>
            <a:pPr lvl="1"/>
            <a:r>
              <a:rPr lang="zh-CN" altLang="en-US" dirty="0">
                <a:latin typeface="微软雅黑"/>
              </a:rPr>
              <a:t>选择 </a:t>
            </a:r>
            <a:r>
              <a:rPr lang="en-US" altLang="zh-CN" dirty="0">
                <a:latin typeface="微软雅黑"/>
              </a:rPr>
              <a:t>Java</a:t>
            </a:r>
            <a:r>
              <a:rPr lang="en-US" altLang="zh-CN" spc="-5" dirty="0">
                <a:latin typeface="微软雅黑"/>
                <a:cs typeface="微软雅黑"/>
              </a:rPr>
              <a:t> --&gt;</a:t>
            </a:r>
            <a:r>
              <a:rPr lang="en-US" altLang="zh-CN" spc="-35" dirty="0">
                <a:latin typeface="微软雅黑"/>
                <a:cs typeface="微软雅黑"/>
              </a:rPr>
              <a:t> </a:t>
            </a:r>
            <a:r>
              <a:rPr lang="en-US" altLang="zh-CN" dirty="0">
                <a:latin typeface="微软雅黑"/>
                <a:cs typeface="微软雅黑"/>
              </a:rPr>
              <a:t>JAR file</a:t>
            </a:r>
          </a:p>
          <a:p>
            <a:pPr lvl="1"/>
            <a:r>
              <a:rPr lang="zh-CN" altLang="en-US" dirty="0">
                <a:latin typeface="微软雅黑"/>
              </a:rPr>
              <a:t>选择</a:t>
            </a:r>
            <a:r>
              <a:rPr lang="en-US" altLang="zh-CN" dirty="0">
                <a:latin typeface="微软雅黑"/>
              </a:rPr>
              <a:t>JAR file</a:t>
            </a:r>
            <a:r>
              <a:rPr lang="zh-CN" altLang="en-US" dirty="0">
                <a:latin typeface="微软雅黑"/>
              </a:rPr>
              <a:t>： 指定</a:t>
            </a:r>
            <a:r>
              <a:rPr lang="en-US" altLang="zh-CN" dirty="0">
                <a:latin typeface="微软雅黑"/>
              </a:rPr>
              <a:t>jar</a:t>
            </a:r>
            <a:r>
              <a:rPr lang="zh-CN" altLang="en-US" dirty="0">
                <a:latin typeface="微软雅黑"/>
              </a:rPr>
              <a:t>文件输出路径</a:t>
            </a:r>
            <a:endParaRPr lang="en-US" altLang="zh-CN" dirty="0">
              <a:latin typeface="微软雅黑"/>
            </a:endParaRPr>
          </a:p>
          <a:p>
            <a:pPr lvl="1"/>
            <a:r>
              <a:rPr lang="zh-CN" altLang="en-US" dirty="0">
                <a:latin typeface="微软雅黑"/>
              </a:rPr>
              <a:t>选择</a:t>
            </a:r>
            <a:r>
              <a:rPr lang="en-US" altLang="zh-CN" dirty="0">
                <a:latin typeface="微软雅黑"/>
              </a:rPr>
              <a:t>Main class</a:t>
            </a:r>
            <a:r>
              <a:rPr lang="zh-CN" altLang="en-US" dirty="0">
                <a:latin typeface="微软雅黑"/>
              </a:rPr>
              <a:t>：指定</a:t>
            </a:r>
            <a:r>
              <a:rPr lang="en-US" altLang="zh-CN" dirty="0" err="1">
                <a:latin typeface="微软雅黑"/>
              </a:rPr>
              <a:t>MainClass</a:t>
            </a:r>
            <a:endParaRPr lang="en-US" altLang="zh-CN" dirty="0">
              <a:latin typeface="微软雅黑"/>
            </a:endParaRPr>
          </a:p>
          <a:p>
            <a:r>
              <a:rPr lang="en-US" altLang="zh-CN" dirty="0" err="1">
                <a:latin typeface="微软雅黑"/>
              </a:rPr>
              <a:t>hadoop</a:t>
            </a:r>
            <a:r>
              <a:rPr lang="en-US" altLang="zh-CN" dirty="0">
                <a:latin typeface="微软雅黑"/>
              </a:rPr>
              <a:t> jar xxx.jar [</a:t>
            </a:r>
            <a:r>
              <a:rPr lang="zh-CN" altLang="en-US" dirty="0">
                <a:latin typeface="微软雅黑"/>
              </a:rPr>
              <a:t>输入</a:t>
            </a:r>
            <a:r>
              <a:rPr lang="en-US" altLang="zh-CN" dirty="0">
                <a:latin typeface="微软雅黑"/>
              </a:rPr>
              <a:t>...]</a:t>
            </a:r>
            <a:r>
              <a:rPr lang="zh-CN" altLang="en-US" dirty="0">
                <a:latin typeface="微软雅黑"/>
              </a:rPr>
              <a:t> </a:t>
            </a:r>
            <a:r>
              <a:rPr lang="en-US" altLang="zh-CN" dirty="0">
                <a:latin typeface="微软雅黑"/>
              </a:rPr>
              <a:t>[</a:t>
            </a:r>
            <a:r>
              <a:rPr lang="zh-CN" altLang="en-US" dirty="0">
                <a:latin typeface="微软雅黑"/>
              </a:rPr>
              <a:t>输出</a:t>
            </a:r>
            <a:r>
              <a:rPr lang="en-US" altLang="zh-CN" dirty="0">
                <a:latin typeface="微软雅黑"/>
              </a:rPr>
              <a:t>]</a:t>
            </a:r>
          </a:p>
          <a:p>
            <a:pPr lvl="1"/>
            <a:r>
              <a:rPr lang="zh-CN" altLang="en-US" dirty="0">
                <a:latin typeface="微软雅黑"/>
              </a:rPr>
              <a:t>假设：只有一个输入文件夹、一个输出文件夹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E878-7097-4817-B4D2-44D6E1632151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07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编程实践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87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任务要求</a:t>
            </a:r>
          </a:p>
          <a:p>
            <a:pPr lvl="1"/>
            <a:r>
              <a:rPr lang="zh-CN" altLang="en-US" dirty="0"/>
              <a:t>有一批电话通信清单，记录了用户</a:t>
            </a:r>
            <a:r>
              <a:rPr lang="en-US" altLang="zh-CN" dirty="0"/>
              <a:t>A</a:t>
            </a:r>
            <a:r>
              <a:rPr lang="zh-CN" altLang="en-US" dirty="0"/>
              <a:t>拨打用户</a:t>
            </a:r>
            <a:r>
              <a:rPr lang="en-US" altLang="zh-CN" dirty="0"/>
              <a:t>B</a:t>
            </a:r>
            <a:r>
              <a:rPr lang="zh-CN" altLang="en-US" dirty="0"/>
              <a:t>的记录</a:t>
            </a:r>
          </a:p>
          <a:p>
            <a:pPr lvl="1"/>
            <a:r>
              <a:rPr lang="zh-CN" altLang="en-US" dirty="0"/>
              <a:t>需要做一个倒排索引，记录拨打给用户</a:t>
            </a:r>
            <a:r>
              <a:rPr lang="en-US" altLang="zh-CN" dirty="0"/>
              <a:t>B</a:t>
            </a:r>
            <a:r>
              <a:rPr lang="zh-CN" altLang="en-US" dirty="0"/>
              <a:t>的所有用户</a:t>
            </a:r>
            <a:r>
              <a:rPr lang="en-US" altLang="zh-CN" dirty="0"/>
              <a:t>A</a:t>
            </a:r>
          </a:p>
          <a:p>
            <a:pPr lvl="1"/>
            <a:r>
              <a:rPr lang="zh-CN" altLang="en-US" spc="-5" dirty="0">
                <a:latin typeface="微软雅黑"/>
                <a:cs typeface="微软雅黑"/>
              </a:rPr>
              <a:t>任务输出，主叫以</a:t>
            </a:r>
            <a:r>
              <a:rPr lang="zh-CN" altLang="en-US" dirty="0">
                <a:latin typeface="微软雅黑"/>
                <a:cs typeface="微软雅黑"/>
              </a:rPr>
              <a:t>‘</a:t>
            </a:r>
            <a:r>
              <a:rPr lang="en-US" altLang="zh-CN" spc="-5" dirty="0">
                <a:latin typeface="微软雅黑"/>
                <a:cs typeface="微软雅黑"/>
              </a:rPr>
              <a:t>|’</a:t>
            </a:r>
            <a:r>
              <a:rPr lang="zh-CN" altLang="en-US" spc="-5" dirty="0">
                <a:latin typeface="微软雅黑"/>
                <a:cs typeface="微软雅黑"/>
              </a:rPr>
              <a:t>分割</a:t>
            </a:r>
            <a:endParaRPr lang="zh-CN" altLang="en-US" dirty="0">
              <a:latin typeface="微软雅黑"/>
              <a:cs typeface="微软雅黑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81B0-D90C-40AF-B365-877828D3D9C4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1378332" y="3962908"/>
            <a:ext cx="4863337" cy="1983855"/>
          </a:xfrm>
          <a:prstGeom prst="rect">
            <a:avLst/>
          </a:prstGeom>
          <a:blipFill>
            <a:blip r:embed="rId2" cstate="print"/>
            <a:srcRect/>
            <a:stretch>
              <a:fillRect t="-2064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781801" y="3962908"/>
            <a:ext cx="3624349" cy="764771"/>
          </a:xfrm>
          <a:prstGeom prst="rect">
            <a:avLst/>
          </a:prstGeom>
          <a:blipFill>
            <a:blip r:embed="rId3" cstate="print"/>
            <a:srcRect/>
            <a:stretch>
              <a:fillRect l="-72111" t="-118940" r="-68539" b="-22217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051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6" y="1115748"/>
            <a:ext cx="8609301" cy="51707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BEA8-9145-4423-8C83-3CCD5861D9DE}" type="datetime1">
              <a:rPr lang="zh-CN" altLang="en-US" smtClean="0"/>
              <a:t>2019/6/17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86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  <a:latin typeface="微软雅黑"/>
                <a:cs typeface="微软雅黑"/>
              </a:rPr>
              <a:t>带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cs typeface="微软雅黑"/>
              </a:rPr>
              <a:t>有</a:t>
            </a:r>
            <a:r>
              <a:rPr lang="en-US" altLang="zh-CN" spc="-60" dirty="0">
                <a:solidFill>
                  <a:srgbClr val="000000"/>
                </a:solidFill>
                <a:latin typeface="微软雅黑"/>
                <a:cs typeface="微软雅黑"/>
              </a:rPr>
              <a:t>R</a:t>
            </a:r>
            <a:r>
              <a:rPr lang="en-US" altLang="zh-CN" spc="-5" dirty="0">
                <a:solidFill>
                  <a:srgbClr val="000000"/>
                </a:solidFill>
                <a:latin typeface="微软雅黑"/>
                <a:cs typeface="微软雅黑"/>
              </a:rPr>
              <a:t>e</a:t>
            </a:r>
            <a:r>
              <a:rPr lang="en-US" altLang="zh-CN" spc="-10" dirty="0">
                <a:solidFill>
                  <a:srgbClr val="000000"/>
                </a:solidFill>
                <a:latin typeface="微软雅黑"/>
                <a:cs typeface="微软雅黑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cs typeface="微软雅黑"/>
              </a:rPr>
              <a:t>uc</a:t>
            </a:r>
            <a:r>
              <a:rPr lang="en-US" altLang="zh-CN" spc="-10" dirty="0">
                <a:solidFill>
                  <a:srgbClr val="000000"/>
                </a:solidFill>
                <a:latin typeface="微软雅黑"/>
                <a:cs typeface="微软雅黑"/>
              </a:rPr>
              <a:t>e</a:t>
            </a:r>
            <a:r>
              <a:rPr lang="zh-CN" altLang="en-US" spc="-5" dirty="0">
                <a:solidFill>
                  <a:srgbClr val="000000"/>
                </a:solidFill>
                <a:latin typeface="微软雅黑"/>
                <a:cs typeface="微软雅黑"/>
              </a:rPr>
              <a:t>的任务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程序不带</a:t>
            </a:r>
            <a:r>
              <a:rPr lang="en-US" altLang="zh-CN" dirty="0"/>
              <a:t>Reduce</a:t>
            </a:r>
            <a:r>
              <a:rPr lang="zh-CN" altLang="en-US" dirty="0"/>
              <a:t>任务，系统自动把</a:t>
            </a:r>
            <a:r>
              <a:rPr lang="en-US" altLang="zh-CN" dirty="0"/>
              <a:t>Map</a:t>
            </a:r>
            <a:r>
              <a:rPr lang="zh-CN" altLang="en-US" dirty="0"/>
              <a:t>函数的输出发送到输出文件，</a:t>
            </a:r>
            <a:r>
              <a:rPr lang="en-US" altLang="zh-CN" dirty="0"/>
              <a:t>Map</a:t>
            </a:r>
            <a:r>
              <a:rPr lang="zh-CN" altLang="en-US" dirty="0"/>
              <a:t>函数 的输出格式必须与程序输出格式一致。</a:t>
            </a:r>
          </a:p>
          <a:p>
            <a:r>
              <a:rPr lang="zh-CN" altLang="en-US" dirty="0"/>
              <a:t>程序带有</a:t>
            </a:r>
            <a:r>
              <a:rPr lang="en-US" altLang="zh-CN" dirty="0"/>
              <a:t>Reduce</a:t>
            </a:r>
            <a:r>
              <a:rPr lang="zh-CN" altLang="en-US" dirty="0"/>
              <a:t>任务，系统首先把</a:t>
            </a:r>
            <a:r>
              <a:rPr lang="en-US" altLang="zh-CN" dirty="0"/>
              <a:t>Mapper</a:t>
            </a:r>
            <a:r>
              <a:rPr lang="zh-CN" altLang="en-US" dirty="0"/>
              <a:t>的输出中</a:t>
            </a:r>
            <a:r>
              <a:rPr lang="en-US" altLang="zh-CN" dirty="0"/>
              <a:t>Key</a:t>
            </a:r>
            <a:r>
              <a:rPr lang="zh-CN" altLang="en-US" dirty="0"/>
              <a:t>相同的部分都发送到同 一个</a:t>
            </a:r>
            <a:r>
              <a:rPr lang="en-US" altLang="zh-CN" dirty="0"/>
              <a:t>Reducer</a:t>
            </a:r>
            <a:r>
              <a:rPr lang="zh-CN" altLang="en-US" dirty="0"/>
              <a:t>，然后再把</a:t>
            </a:r>
            <a:r>
              <a:rPr lang="en-US" altLang="zh-CN" dirty="0"/>
              <a:t>Reduce</a:t>
            </a:r>
            <a:r>
              <a:rPr lang="zh-CN" altLang="en-US" dirty="0"/>
              <a:t>函数的结果输出，</a:t>
            </a:r>
            <a:r>
              <a:rPr lang="en-US" altLang="zh-CN" dirty="0"/>
              <a:t>Map</a:t>
            </a:r>
            <a:r>
              <a:rPr lang="zh-CN" altLang="en-US" dirty="0"/>
              <a:t>函数的输出格式必须和</a:t>
            </a:r>
            <a:r>
              <a:rPr lang="en-US" altLang="zh-CN" dirty="0"/>
              <a:t>Reduce</a:t>
            </a:r>
            <a:r>
              <a:rPr lang="zh-CN" altLang="en-US" dirty="0"/>
              <a:t>函数的输入格式一致。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0EA-0A89-41B3-9BFC-CA26CEFEB2C3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5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编程模型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Mapper</a:t>
            </a:r>
            <a:r>
              <a:rPr lang="zh-CN" altLang="en-US" dirty="0"/>
              <a:t>、</a:t>
            </a:r>
            <a:r>
              <a:rPr lang="en-US" altLang="zh-CN" dirty="0"/>
              <a:t>Reducer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541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</a:t>
            </a:r>
            <a:r>
              <a:rPr lang="en-US" altLang="zh-CN" dirty="0"/>
              <a:t>Map</a:t>
            </a:r>
            <a:r>
              <a:rPr lang="zh-CN" altLang="en-US" dirty="0"/>
              <a:t>函数的主要作用是把两个号码分割</a:t>
            </a:r>
            <a:endParaRPr lang="en-US" altLang="zh-CN" dirty="0"/>
          </a:p>
          <a:p>
            <a:pPr lvl="1"/>
            <a:r>
              <a:rPr lang="zh-CN" altLang="en-US" dirty="0"/>
              <a:t>被叫作为</a:t>
            </a:r>
            <a:r>
              <a:rPr lang="en-US" altLang="zh-CN" dirty="0"/>
              <a:t>Key</a:t>
            </a:r>
            <a:r>
              <a:rPr lang="zh-CN" altLang="en-US" dirty="0"/>
              <a:t>，主叫作为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1BC-41F4-432B-8203-ACF8D4610C33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50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803193" y="2837875"/>
            <a:ext cx="8534400" cy="3800475"/>
            <a:chOff x="323532" y="2132850"/>
            <a:chExt cx="8534400" cy="3800475"/>
          </a:xfrm>
        </p:grpSpPr>
        <p:sp>
          <p:nvSpPr>
            <p:cNvPr id="7" name="object 5"/>
            <p:cNvSpPr/>
            <p:nvPr/>
          </p:nvSpPr>
          <p:spPr>
            <a:xfrm>
              <a:off x="323532" y="2132850"/>
              <a:ext cx="8534400" cy="38004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 txBox="1"/>
            <p:nvPr/>
          </p:nvSpPr>
          <p:spPr>
            <a:xfrm>
              <a:off x="5411470" y="3857625"/>
              <a:ext cx="4826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主叫</a:t>
              </a:r>
              <a:endParaRPr sz="1800">
                <a:latin typeface="宋体"/>
                <a:cs typeface="宋体"/>
              </a:endParaRPr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4347209" y="3696080"/>
              <a:ext cx="4826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被叫</a:t>
              </a:r>
              <a:endParaRPr sz="1800" dirty="0"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190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Reducer</a:t>
            </a:r>
            <a:r>
              <a:rPr lang="zh-CN" altLang="en-US" dirty="0"/>
              <a:t>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61EF-C1FF-401B-9CF7-EC57E318983C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51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718373" y="1680159"/>
            <a:ext cx="8755253" cy="4676191"/>
            <a:chOff x="266700" y="1186433"/>
            <a:chExt cx="8755253" cy="4676191"/>
          </a:xfrm>
        </p:grpSpPr>
        <p:sp>
          <p:nvSpPr>
            <p:cNvPr id="7" name="object 6"/>
            <p:cNvSpPr/>
            <p:nvPr/>
          </p:nvSpPr>
          <p:spPr>
            <a:xfrm>
              <a:off x="564908" y="1798066"/>
              <a:ext cx="7585836" cy="40645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 txBox="1"/>
            <p:nvPr/>
          </p:nvSpPr>
          <p:spPr>
            <a:xfrm>
              <a:off x="266700" y="1186433"/>
              <a:ext cx="846772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45075" algn="l"/>
                  <a:tab pos="8454390" algn="l"/>
                </a:tabLst>
              </a:pPr>
              <a:r>
                <a:rPr sz="1800" strike="sngStrike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	</a:t>
              </a:r>
              <a:r>
                <a:rPr sz="1800" strike="sngStrike" dirty="0">
                  <a:solidFill>
                    <a:srgbClr val="FF0000"/>
                  </a:solidFill>
                  <a:latin typeface="宋体"/>
                  <a:cs typeface="宋体"/>
                </a:rPr>
                <a:t>输入格式	</a:t>
              </a:r>
              <a:endParaRPr sz="1800" dirty="0">
                <a:latin typeface="宋体"/>
                <a:cs typeface="宋体"/>
              </a:endParaRPr>
            </a:p>
            <a:p>
              <a:pPr marL="5045710">
                <a:lnSpc>
                  <a:spcPct val="100000"/>
                </a:lnSpc>
              </a:pP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必须与</a:t>
              </a:r>
              <a:r>
                <a:rPr sz="1800" spc="-5" dirty="0">
                  <a:solidFill>
                    <a:srgbClr val="FF0000"/>
                  </a:solidFill>
                  <a:latin typeface="Arial"/>
                  <a:cs typeface="Arial"/>
                </a:rPr>
                <a:t>Ma</a:t>
              </a:r>
              <a:r>
                <a:rPr sz="1800" spc="-15" dirty="0">
                  <a:solidFill>
                    <a:srgbClr val="FF0000"/>
                  </a:solidFill>
                  <a:latin typeface="Arial"/>
                  <a:cs typeface="Arial"/>
                </a:rPr>
                <a:t>p</a:t>
              </a: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函数的输出一致</a:t>
              </a:r>
              <a:endParaRPr sz="1800" dirty="0">
                <a:latin typeface="宋体"/>
                <a:cs typeface="宋体"/>
              </a:endParaRPr>
            </a:p>
          </p:txBody>
        </p:sp>
        <p:sp>
          <p:nvSpPr>
            <p:cNvPr id="9" name="object 8"/>
            <p:cNvSpPr txBox="1"/>
            <p:nvPr/>
          </p:nvSpPr>
          <p:spPr>
            <a:xfrm>
              <a:off x="4653153" y="3704082"/>
              <a:ext cx="436880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每一个</a:t>
              </a:r>
              <a:r>
                <a:rPr sz="1800" spc="-35" dirty="0">
                  <a:solidFill>
                    <a:srgbClr val="FF0000"/>
                  </a:solidFill>
                  <a:latin typeface="Arial"/>
                  <a:cs typeface="Arial"/>
                </a:rPr>
                <a:t>Value</a:t>
              </a: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代表</a:t>
              </a:r>
              <a:r>
                <a:rPr sz="1800" spc="-5" dirty="0">
                  <a:solidFill>
                    <a:srgbClr val="FF0000"/>
                  </a:solidFill>
                  <a:latin typeface="Arial"/>
                  <a:cs typeface="Arial"/>
                </a:rPr>
                <a:t>Map</a:t>
              </a: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函数发送的一个</a:t>
              </a:r>
              <a:r>
                <a:rPr sz="1800" spc="-30" dirty="0">
                  <a:solidFill>
                    <a:srgbClr val="FF0000"/>
                  </a:solidFill>
                  <a:latin typeface="Arial"/>
                  <a:cs typeface="Arial"/>
                </a:rPr>
                <a:t>Value  </a:t>
              </a: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在这里代表拨打了这个被叫号码的一个主叫</a:t>
              </a:r>
              <a:endParaRPr sz="1800" dirty="0"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158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MRController</a:t>
            </a:r>
            <a:r>
              <a:rPr lang="en-US" altLang="zh-CN" dirty="0"/>
              <a:t> Run </a:t>
            </a:r>
            <a:r>
              <a:rPr lang="zh-CN" altLang="en-US" dirty="0"/>
              <a:t>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943-DB3A-4766-B072-CD490CDC3742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52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105891" y="1675051"/>
            <a:ext cx="7980218" cy="4652485"/>
            <a:chOff x="548641" y="1379912"/>
            <a:chExt cx="7980218" cy="4652485"/>
          </a:xfrm>
        </p:grpSpPr>
        <p:sp>
          <p:nvSpPr>
            <p:cNvPr id="7" name="object 2"/>
            <p:cNvSpPr/>
            <p:nvPr/>
          </p:nvSpPr>
          <p:spPr>
            <a:xfrm>
              <a:off x="548641" y="1379912"/>
              <a:ext cx="7980218" cy="4652485"/>
            </a:xfrm>
            <a:prstGeom prst="rect">
              <a:avLst/>
            </a:prstGeom>
            <a:blipFill>
              <a:blip r:embed="rId2" cstate="print"/>
              <a:srcRect/>
              <a:stretch>
                <a:fillRect l="-4125" t="-17867" r="-3998" b="1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 txBox="1"/>
            <p:nvPr/>
          </p:nvSpPr>
          <p:spPr>
            <a:xfrm>
              <a:off x="4642484" y="3170301"/>
              <a:ext cx="12687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指定</a:t>
              </a:r>
              <a:r>
                <a:rPr sz="1800" spc="-5" dirty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r>
                <a:rPr sz="1800" spc="-15" dirty="0">
                  <a:solidFill>
                    <a:srgbClr val="FF0000"/>
                  </a:solidFill>
                  <a:latin typeface="Arial"/>
                  <a:cs typeface="Arial"/>
                </a:rPr>
                <a:t>e</a:t>
              </a:r>
              <a:r>
                <a:rPr sz="1800" spc="-5" dirty="0">
                  <a:solidFill>
                    <a:srgbClr val="FF0000"/>
                  </a:solidFill>
                  <a:latin typeface="Arial"/>
                  <a:cs typeface="Arial"/>
                </a:rPr>
                <a:t>d</a:t>
              </a:r>
              <a:r>
                <a:rPr sz="1800" spc="-15" dirty="0">
                  <a:solidFill>
                    <a:srgbClr val="FF0000"/>
                  </a:solidFill>
                  <a:latin typeface="Arial"/>
                  <a:cs typeface="Arial"/>
                </a:rPr>
                <a:t>u</a:t>
              </a:r>
              <a:r>
                <a:rPr sz="1800" spc="-5" dirty="0">
                  <a:solidFill>
                    <a:srgbClr val="FF0000"/>
                  </a:solidFill>
                  <a:latin typeface="Arial"/>
                  <a:cs typeface="Arial"/>
                </a:rPr>
                <a:t>ce</a:t>
              </a:r>
              <a:endParaRPr sz="18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266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编程实践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0D9A-6AB7-46F7-9680-C3A99603E5A3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646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WordCount</a:t>
            </a:r>
            <a:endParaRPr lang="en-US" altLang="zh-CN" dirty="0"/>
          </a:p>
          <a:p>
            <a:pPr lvl="1"/>
            <a:r>
              <a:rPr lang="en-US" altLang="zh-CN" dirty="0"/>
              <a:t>1.0 2.0</a:t>
            </a:r>
          </a:p>
          <a:p>
            <a:r>
              <a:rPr lang="en-US" altLang="zh-CN" dirty="0"/>
              <a:t>NCDC</a:t>
            </a:r>
          </a:p>
          <a:p>
            <a:r>
              <a:rPr lang="en-US" altLang="zh-CN" dirty="0" err="1"/>
              <a:t>ReverseIndex</a:t>
            </a:r>
            <a:endParaRPr lang="en-US" altLang="zh-CN" dirty="0"/>
          </a:p>
          <a:p>
            <a:r>
              <a:rPr lang="en-US" altLang="zh-CN" dirty="0" err="1"/>
              <a:t>MovieLines</a:t>
            </a:r>
            <a:endParaRPr lang="en-US" altLang="zh-CN" dirty="0"/>
          </a:p>
          <a:p>
            <a:r>
              <a:rPr lang="en-US" altLang="zh-CN" dirty="0" err="1"/>
              <a:t>JoinBean</a:t>
            </a:r>
            <a:endParaRPr lang="en-US" altLang="zh-CN" dirty="0"/>
          </a:p>
          <a:p>
            <a:r>
              <a:rPr lang="en-US" altLang="zh-CN" dirty="0" err="1"/>
              <a:t>DBBean</a:t>
            </a:r>
            <a:endParaRPr lang="en-US" altLang="zh-CN" dirty="0"/>
          </a:p>
          <a:p>
            <a:r>
              <a:rPr lang="zh-CN" altLang="en-US" dirty="0"/>
              <a:t>扩展</a:t>
            </a:r>
            <a:r>
              <a:rPr lang="en-US" altLang="zh-CN"/>
              <a:t>...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2BBF-D650-4635-8417-82CDF150EFB8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62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68B19EC-9A23-456C-824D-4DEC00C3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 </a:t>
            </a:r>
            <a:r>
              <a:rPr lang="zh-CN" altLang="en-US" dirty="0"/>
              <a:t>高级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25B9AD0-97B5-40B5-928C-F1AB631E1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992F1-6FAA-416A-A33A-6C5DFFAA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E2ABE-0956-4649-8AB3-399B397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6DF8F-03DD-4242-82A1-C519B334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47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E6B92-5E3A-443D-9093-BD873164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928A9-A1D7-4AE8-8FA6-77C69969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MapReduce</a:t>
            </a:r>
            <a:r>
              <a:rPr lang="zh-CN" altLang="en-US" dirty="0"/>
              <a:t>的类型</a:t>
            </a:r>
          </a:p>
          <a:p>
            <a:pPr lvl="1"/>
            <a:r>
              <a:rPr lang="zh-CN" altLang="en-US" dirty="0"/>
              <a:t>默认的</a:t>
            </a:r>
            <a:r>
              <a:rPr lang="en-US" altLang="zh-CN" dirty="0"/>
              <a:t>MapReduce</a:t>
            </a:r>
            <a:r>
              <a:rPr lang="zh-CN" altLang="en-US" dirty="0"/>
              <a:t>作业</a:t>
            </a:r>
          </a:p>
          <a:p>
            <a:r>
              <a:rPr lang="zh-CN" altLang="en-US" dirty="0"/>
              <a:t>输入格式</a:t>
            </a:r>
          </a:p>
          <a:p>
            <a:pPr lvl="1"/>
            <a:r>
              <a:rPr lang="zh-CN" altLang="en-US" dirty="0"/>
              <a:t>输入分片与记录</a:t>
            </a:r>
          </a:p>
          <a:p>
            <a:pPr lvl="1"/>
            <a:r>
              <a:rPr lang="zh-CN" altLang="en-US" dirty="0"/>
              <a:t>文本输入</a:t>
            </a:r>
          </a:p>
          <a:p>
            <a:pPr lvl="1"/>
            <a:r>
              <a:rPr lang="zh-CN" altLang="en-US" dirty="0"/>
              <a:t>二进制输入</a:t>
            </a:r>
          </a:p>
          <a:p>
            <a:pPr lvl="1"/>
            <a:r>
              <a:rPr lang="zh-CN" altLang="en-US" dirty="0"/>
              <a:t>多种输入</a:t>
            </a:r>
          </a:p>
          <a:p>
            <a:pPr lvl="1"/>
            <a:r>
              <a:rPr lang="zh-CN" altLang="en-US" dirty="0"/>
              <a:t>数据库输入（和输出）</a:t>
            </a:r>
          </a:p>
          <a:p>
            <a:r>
              <a:rPr lang="zh-CN" altLang="en-US" dirty="0"/>
              <a:t>输出格式</a:t>
            </a:r>
          </a:p>
          <a:p>
            <a:pPr lvl="1"/>
            <a:r>
              <a:rPr lang="zh-CN" altLang="en-US" dirty="0"/>
              <a:t>文本输出</a:t>
            </a:r>
          </a:p>
          <a:p>
            <a:pPr lvl="1"/>
            <a:r>
              <a:rPr lang="zh-CN" altLang="en-US" dirty="0"/>
              <a:t>二进制输出</a:t>
            </a:r>
          </a:p>
          <a:p>
            <a:pPr lvl="1"/>
            <a:r>
              <a:rPr lang="zh-CN" altLang="en-US" dirty="0"/>
              <a:t>多个输出</a:t>
            </a:r>
          </a:p>
          <a:p>
            <a:pPr lvl="1"/>
            <a:r>
              <a:rPr lang="zh-CN" altLang="en-US" dirty="0"/>
              <a:t>延迟输出</a:t>
            </a:r>
          </a:p>
          <a:p>
            <a:pPr lvl="1"/>
            <a:r>
              <a:rPr lang="zh-CN" altLang="en-US" dirty="0"/>
              <a:t>数据库输出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72973-B4BB-4C8D-91AE-61145838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562A2-76CA-4692-BC8C-5785811C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AA69A-37DB-468F-A2E1-7DA15C02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85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26C37-F4DC-4B79-98C0-CECDC5BC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D2B86-51E6-44BA-BB6C-3782978F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map:(K1,V1)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     map(K2,V2)</a:t>
            </a:r>
          </a:p>
          <a:p>
            <a:r>
              <a:rPr lang="en-US" altLang="zh-CN" dirty="0"/>
              <a:t>reduce:(K2,list(V2))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     map(K3,V3)</a:t>
            </a:r>
          </a:p>
          <a:p>
            <a:r>
              <a:rPr lang="zh-CN" altLang="en-US" dirty="0"/>
              <a:t>一般来说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函数输入的键</a:t>
            </a:r>
            <a:r>
              <a:rPr lang="en-US" altLang="zh-CN" dirty="0"/>
              <a:t>/</a:t>
            </a:r>
            <a:r>
              <a:rPr lang="zh-CN" altLang="en-US" dirty="0"/>
              <a:t>值的类型（</a:t>
            </a:r>
            <a:r>
              <a:rPr lang="en-US" altLang="zh-CN" dirty="0"/>
              <a:t>K1</a:t>
            </a:r>
            <a:r>
              <a:rPr lang="zh-CN" altLang="en-US" dirty="0"/>
              <a:t>和</a:t>
            </a:r>
            <a:r>
              <a:rPr lang="en-US" altLang="zh-CN" dirty="0"/>
              <a:t>V1</a:t>
            </a:r>
            <a:r>
              <a:rPr lang="zh-CN" altLang="en-US" dirty="0"/>
              <a:t>）不同于输出类型（</a:t>
            </a:r>
            <a:r>
              <a:rPr lang="en-US" altLang="zh-CN" dirty="0"/>
              <a:t>K2</a:t>
            </a:r>
            <a:r>
              <a:rPr lang="zh-CN" altLang="en-US" dirty="0"/>
              <a:t>和</a:t>
            </a:r>
            <a:r>
              <a:rPr lang="en-US" altLang="zh-CN" dirty="0"/>
              <a:t>V2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reduce</a:t>
            </a:r>
            <a:r>
              <a:rPr lang="zh-CN" altLang="en-US" dirty="0"/>
              <a:t>函数的输入类型必须与</a:t>
            </a:r>
            <a:r>
              <a:rPr lang="en-US" altLang="zh-CN" dirty="0"/>
              <a:t>map</a:t>
            </a:r>
            <a:r>
              <a:rPr lang="zh-CN" altLang="en-US" dirty="0"/>
              <a:t>函数的输出类型相同</a:t>
            </a:r>
            <a:endParaRPr lang="en-US" altLang="zh-CN" dirty="0"/>
          </a:p>
          <a:p>
            <a:pPr lvl="1"/>
            <a:r>
              <a:rPr lang="en-US" altLang="zh-CN" dirty="0"/>
              <a:t>reduce</a:t>
            </a:r>
            <a:r>
              <a:rPr lang="zh-CN" altLang="en-US" dirty="0"/>
              <a:t>函数的输出类型可以不同于输入类型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8ECD4-B26C-4A55-B616-5F9AEC9B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BDE38-CC8C-4FCE-9358-A163FCD2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72B79-D059-4ED8-A2A6-8FB14DEC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977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375A-7DED-4383-958E-D154EE44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E2530-5965-4F2A-A258-EBCDE338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map:(K1,V1)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        </a:t>
            </a:r>
            <a:r>
              <a:rPr lang="en-US" altLang="zh-CN" dirty="0"/>
              <a:t>map</a:t>
            </a:r>
            <a:r>
              <a:rPr lang="zh-CN" altLang="en-US" dirty="0"/>
              <a:t>(K2,V2)</a:t>
            </a:r>
          </a:p>
          <a:p>
            <a:r>
              <a:rPr lang="zh-CN" altLang="en-US" dirty="0"/>
              <a:t>combine：(K2,list(V2))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        </a:t>
            </a:r>
            <a:r>
              <a:rPr lang="en-US" altLang="zh-CN" dirty="0"/>
              <a:t>map</a:t>
            </a:r>
            <a:r>
              <a:rPr lang="zh-CN" altLang="en-US" dirty="0"/>
              <a:t>(K2,V2)</a:t>
            </a:r>
          </a:p>
          <a:p>
            <a:r>
              <a:rPr lang="zh-CN" altLang="en-US" dirty="0"/>
              <a:t>reduce:(K2,list(V2))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       </a:t>
            </a:r>
            <a:r>
              <a:rPr lang="en-US" altLang="zh-CN" dirty="0"/>
              <a:t>map</a:t>
            </a:r>
            <a:r>
              <a:rPr lang="zh-CN" altLang="en-US" dirty="0"/>
              <a:t>(K3,V3)</a:t>
            </a:r>
            <a:endParaRPr lang="en-US" altLang="zh-CN" dirty="0"/>
          </a:p>
          <a:p>
            <a:r>
              <a:rPr lang="zh-CN" altLang="en-US" dirty="0"/>
              <a:t>combine函数与reduce函数通常是一样的，</a:t>
            </a:r>
            <a:endParaRPr lang="en-US" altLang="zh-CN" dirty="0"/>
          </a:p>
          <a:p>
            <a:pPr lvl="1"/>
            <a:r>
              <a:rPr lang="zh-CN" altLang="en-US" dirty="0"/>
              <a:t>在这种情况下，K3与K2类型相同，V3与V2类型相同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1699C-3028-4194-B785-73A7A3A3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5B5FF-EA76-4D58-B9CA-90EBFACB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29888-F635-42BC-B3BD-32AEBA77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467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DD89A-C91D-4598-88AA-A292065D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A94D8-1D47-4A44-8456-DEDE004B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partition:(K2,V2)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     integer</a:t>
            </a:r>
          </a:p>
          <a:p>
            <a:r>
              <a:rPr lang="en-US" altLang="zh-CN" dirty="0"/>
              <a:t>partition</a:t>
            </a:r>
            <a:r>
              <a:rPr lang="zh-CN" altLang="en-US" dirty="0"/>
              <a:t>函数将中间的键</a:t>
            </a:r>
            <a:r>
              <a:rPr lang="en-US" altLang="zh-CN" dirty="0"/>
              <a:t>/</a:t>
            </a:r>
            <a:r>
              <a:rPr lang="zh-CN" altLang="en-US" dirty="0"/>
              <a:t>值对（</a:t>
            </a:r>
            <a:r>
              <a:rPr lang="en-US" altLang="zh-CN" dirty="0"/>
              <a:t>K2</a:t>
            </a:r>
            <a:r>
              <a:rPr lang="zh-CN" altLang="en-US" dirty="0"/>
              <a:t>和</a:t>
            </a:r>
            <a:r>
              <a:rPr lang="en-US" altLang="zh-CN" dirty="0"/>
              <a:t>V2</a:t>
            </a:r>
            <a:r>
              <a:rPr lang="zh-CN" altLang="en-US" dirty="0"/>
              <a:t>）进行处理，并且返回一个分区索引。</a:t>
            </a:r>
            <a:endParaRPr lang="en-US" altLang="zh-CN" dirty="0"/>
          </a:p>
          <a:p>
            <a:r>
              <a:rPr lang="zh-CN" altLang="en-US" dirty="0"/>
              <a:t>实际上分区单独由键决定。</a:t>
            </a:r>
            <a:endParaRPr lang="en-US" altLang="zh-CN" dirty="0"/>
          </a:p>
          <a:p>
            <a:pPr lvl="1"/>
            <a:r>
              <a:rPr lang="zh-CN" altLang="en-US" dirty="0"/>
              <a:t>就是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EBFC6-C526-493B-8D51-C15D898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9D68D-9EC0-48CF-9E0C-8334367E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5CED1-66AD-4F36-96FB-62EBB87A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7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Ma</a:t>
            </a:r>
            <a:r>
              <a:rPr lang="en-US" altLang="zh-CN" dirty="0"/>
              <a:t>p</a:t>
            </a:r>
            <a:r>
              <a:rPr lang="en-US" altLang="zh-CN" spc="-10" dirty="0"/>
              <a:t>-</a:t>
            </a:r>
            <a:r>
              <a:rPr lang="en-US" altLang="zh-CN" spc="-60" dirty="0"/>
              <a:t>R</a:t>
            </a:r>
            <a:r>
              <a:rPr lang="en-US" altLang="zh-CN" spc="-5" dirty="0"/>
              <a:t>e</a:t>
            </a:r>
            <a:r>
              <a:rPr lang="en-US" altLang="zh-CN" spc="-10" dirty="0"/>
              <a:t>d</a:t>
            </a:r>
            <a:r>
              <a:rPr lang="en-US" altLang="zh-CN" dirty="0"/>
              <a:t>uc</a:t>
            </a:r>
            <a:r>
              <a:rPr lang="en-US" altLang="zh-CN" spc="-10" dirty="0"/>
              <a:t>e</a:t>
            </a:r>
            <a:r>
              <a:rPr lang="zh-CN" altLang="en-US" spc="-5" dirty="0"/>
              <a:t>编程模型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6D49-3773-49EF-9BDF-68818310CF11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object 5"/>
          <p:cNvSpPr/>
          <p:nvPr/>
        </p:nvSpPr>
        <p:spPr>
          <a:xfrm>
            <a:off x="2863850" y="1690688"/>
            <a:ext cx="6464300" cy="4548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304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2B9CD-4895-45D6-949B-9561C79D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9C4AF-DDF2-408A-ADD7-6CE173D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为什么不能结合</a:t>
            </a:r>
            <a:r>
              <a:rPr lang="en-US" altLang="zh-CN" dirty="0"/>
              <a:t>mapper</a:t>
            </a:r>
            <a:r>
              <a:rPr lang="zh-CN" altLang="en-US" dirty="0"/>
              <a:t>和</a:t>
            </a:r>
            <a:r>
              <a:rPr lang="en-US" altLang="zh-CN" dirty="0"/>
              <a:t>reducer</a:t>
            </a:r>
            <a:r>
              <a:rPr lang="zh-CN" altLang="en-US" dirty="0"/>
              <a:t>导出类型呢？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9A22C-7AE7-4052-B40D-0585CED0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F4D6A-3AA0-4526-8554-07ED9B38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5A76A-CF55-48EC-86B6-75E5708D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8BAB677-FBF5-484E-B143-668D39E6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4362" y="2741613"/>
            <a:ext cx="8423275" cy="2519362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8460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BB22-DA77-408C-8B7C-50990E04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默认的</a:t>
            </a:r>
            <a:r>
              <a:rPr lang="en-US" altLang="zh-CN" dirty="0"/>
              <a:t>MapReduce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38442-4D23-40F1-B394-F4B7076E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默认的输入格式是</a:t>
            </a:r>
            <a:r>
              <a:rPr lang="en-US" altLang="zh-CN" dirty="0" err="1"/>
              <a:t>TextInputFormat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产生的键类型是</a:t>
            </a:r>
            <a:r>
              <a:rPr lang="en-US" altLang="zh-CN" dirty="0" err="1"/>
              <a:t>LongWritable</a:t>
            </a:r>
            <a:r>
              <a:rPr lang="zh-CN" altLang="en-US" dirty="0"/>
              <a:t>，值类型是</a:t>
            </a:r>
            <a:r>
              <a:rPr lang="en-US" altLang="zh-CN" dirty="0"/>
              <a:t>Text</a:t>
            </a:r>
            <a:r>
              <a:rPr lang="zh-CN" altLang="en-US" dirty="0"/>
              <a:t>（文本行）</a:t>
            </a:r>
          </a:p>
          <a:p>
            <a:r>
              <a:rPr lang="zh-CN" altLang="en-US" dirty="0"/>
              <a:t>默认的</a:t>
            </a:r>
            <a:r>
              <a:rPr lang="en-US" altLang="zh-CN" dirty="0"/>
              <a:t>mapper</a:t>
            </a:r>
            <a:r>
              <a:rPr lang="zh-CN" altLang="en-US" dirty="0"/>
              <a:t>是</a:t>
            </a:r>
            <a:r>
              <a:rPr lang="en-US" altLang="zh-CN" dirty="0" err="1"/>
              <a:t>IdentityMapper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将输入的键和值原封不动地写到输出中，</a:t>
            </a:r>
          </a:p>
          <a:p>
            <a:pPr lvl="1"/>
            <a:r>
              <a:rPr lang="en-US" altLang="zh-CN" dirty="0" err="1"/>
              <a:t>IdentityMapper</a:t>
            </a:r>
            <a:r>
              <a:rPr lang="zh-CN" altLang="en-US" dirty="0"/>
              <a:t>是一个泛型类型，</a:t>
            </a:r>
            <a:endParaRPr lang="en-US" altLang="zh-CN" dirty="0"/>
          </a:p>
          <a:p>
            <a:pPr lvl="1"/>
            <a:r>
              <a:rPr lang="zh-CN" altLang="en-US" dirty="0"/>
              <a:t>可以接受任何键或值的类型，</a:t>
            </a:r>
            <a:endParaRPr lang="en-US" altLang="zh-CN" dirty="0"/>
          </a:p>
          <a:p>
            <a:pPr lvl="1"/>
            <a:r>
              <a:rPr lang="zh-CN" altLang="en-US" dirty="0"/>
              <a:t>只要</a:t>
            </a:r>
            <a:r>
              <a:rPr lang="en-US" altLang="zh-CN" dirty="0"/>
              <a:t>map</a:t>
            </a:r>
            <a:r>
              <a:rPr lang="zh-CN" altLang="en-US" dirty="0"/>
              <a:t>输入和输出键的类型相同，值的类型也相同就可以。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9A346-E0A2-49AF-BFBA-F81EC58E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9B2AA-397B-4FCB-9D46-FE45CDE2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4C015-5AD3-4A28-AFF1-ABF3C8C4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21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37DC9-8AD7-4818-8B91-949DBE8A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IdentityMapper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C37BA-2F42-450D-A26C-04D5EEF9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68872-581D-48D6-ADB7-C362D223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BC3A6-7C8C-4B34-8992-C261358F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3F8B1-CADA-4B7A-9729-AE78467E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051F97F-F527-4340-8FB7-A610B59A2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9262" y="3101181"/>
            <a:ext cx="6213475" cy="1800225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86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F1DFA-2832-4B8E-9C6A-42D2396A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默认的</a:t>
            </a:r>
            <a:r>
              <a:rPr lang="en-US" altLang="zh-CN" dirty="0"/>
              <a:t>MapReduce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11F12-12DD-4A1C-A15E-3B971963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默认的</a:t>
            </a:r>
            <a:r>
              <a:rPr lang="en-US" altLang="zh-CN" dirty="0" err="1"/>
              <a:t>partitioner</a:t>
            </a:r>
            <a:r>
              <a:rPr lang="zh-CN" altLang="en-US" dirty="0"/>
              <a:t>是</a:t>
            </a:r>
            <a:r>
              <a:rPr lang="en-US" altLang="zh-CN" dirty="0" err="1"/>
              <a:t>HashPartitioner</a:t>
            </a:r>
            <a:r>
              <a:rPr lang="zh-CN" altLang="en-US" dirty="0"/>
              <a:t>，它对每条记录的键进行哈希操作以决定该记录应该属于哪个分区。</a:t>
            </a:r>
            <a:endParaRPr lang="en-US" altLang="zh-CN" dirty="0"/>
          </a:p>
          <a:p>
            <a:pPr lvl="1"/>
            <a:r>
              <a:rPr lang="zh-CN" altLang="en-US" dirty="0"/>
              <a:t>每个分区对应一个</a:t>
            </a:r>
            <a:r>
              <a:rPr lang="en-US" altLang="zh-CN" dirty="0"/>
              <a:t>reducer</a:t>
            </a:r>
            <a:r>
              <a:rPr lang="zh-CN" altLang="en-US" dirty="0"/>
              <a:t>任务。</a:t>
            </a:r>
          </a:p>
          <a:p>
            <a:r>
              <a:rPr lang="zh-CN" altLang="en-US" dirty="0"/>
              <a:t>键的哈希码被转换为一个非负整数，它由哈希值与最大的整型值做一次按位与操作而获得，然后用分区数进行取模操作，来决定该记录属于哪个分区索引。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E1F84-D3C7-434C-BC31-3A353159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66B99-9E91-4885-8910-8137D368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A6E0C-0DA2-4EF2-A950-6F72E11E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41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40611-BD3A-4792-BB34-D9FDD24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HashPartitioner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C8C34-4954-421C-9666-FEA8916C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ADF2A-6127-43E8-9630-447C933A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B41EB-C594-4B1E-9815-25F8FC8A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4525D-85EF-4BF9-95D1-5ADF0B8D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64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CE9F63A-964D-4B59-9D9D-F8A0DF54D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2" y="2889250"/>
            <a:ext cx="71278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1F788BD6-A248-4507-ACF8-315AEAD18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4" y="3968750"/>
            <a:ext cx="71977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2960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FF57D-6539-4793-A879-A698D466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默认的</a:t>
            </a:r>
            <a:r>
              <a:rPr lang="en-US" altLang="zh-CN" dirty="0"/>
              <a:t>MapReduce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A06C4-0BEE-4508-A6D9-C75ED63F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默认的</a:t>
            </a:r>
            <a:r>
              <a:rPr lang="en-US" altLang="zh-CN" dirty="0"/>
              <a:t>reducer</a:t>
            </a:r>
            <a:r>
              <a:rPr lang="zh-CN" altLang="en-US" dirty="0"/>
              <a:t>是</a:t>
            </a:r>
            <a:r>
              <a:rPr lang="en-US" altLang="zh-CN" dirty="0" err="1"/>
              <a:t>IdentityReducer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是一个泛型类型，</a:t>
            </a:r>
            <a:endParaRPr lang="en-US" altLang="zh-CN" dirty="0"/>
          </a:p>
          <a:p>
            <a:pPr lvl="1"/>
            <a:r>
              <a:rPr lang="zh-CN" altLang="en-US" dirty="0"/>
              <a:t>简单的将所有的输入写到输出中。</a:t>
            </a:r>
          </a:p>
          <a:p>
            <a:r>
              <a:rPr lang="zh-CN" altLang="en-US" dirty="0"/>
              <a:t>大多数</a:t>
            </a:r>
            <a:r>
              <a:rPr lang="en-US" altLang="zh-CN" dirty="0"/>
              <a:t>MapReduce</a:t>
            </a:r>
            <a:r>
              <a:rPr lang="zh-CN" altLang="en-US" dirty="0"/>
              <a:t>程序不会一直用相同的键或值类型</a:t>
            </a:r>
            <a:endParaRPr lang="en-US" altLang="zh-CN" dirty="0"/>
          </a:p>
          <a:p>
            <a:pPr lvl="1"/>
            <a:r>
              <a:rPr lang="zh-CN" altLang="en-US" dirty="0"/>
              <a:t>必须配置作业来声明使用的类型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4AFA8-B3D5-44EF-805F-D5224EB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E3D7B-7ADF-48DF-88F0-2512EABC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F3B43-3DE5-49A2-A678-FF03EDE6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55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BE30-548D-4656-AE27-793EFD8E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IdentityReducer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DE503-FF57-42F8-BFA3-BB8207B65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1D235-C8AD-4887-BBBF-3FE52B23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10120-0E89-41FA-85A7-79EF2216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37C62-24D6-42C0-9314-AD818821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66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C7A33D2-B33C-486B-AE21-5D22D40B1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921794"/>
            <a:ext cx="695007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4974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A238E-48B0-483D-B8E8-DDDB93E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默认的</a:t>
            </a:r>
            <a:r>
              <a:rPr lang="en-US" altLang="zh-CN" dirty="0"/>
              <a:t>Streaming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B08C5-22A8-43D7-94F0-308317F5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必须提供一个</a:t>
            </a:r>
            <a:r>
              <a:rPr lang="en-US" altLang="zh-CN" dirty="0"/>
              <a:t>mapper</a:t>
            </a:r>
          </a:p>
          <a:p>
            <a:r>
              <a:rPr lang="zh-CN" altLang="en-US" dirty="0"/>
              <a:t>因为默认的输入格式</a:t>
            </a:r>
            <a:r>
              <a:rPr lang="en-US" altLang="zh-CN" dirty="0" err="1"/>
              <a:t>TextInputFormat</a:t>
            </a:r>
            <a:r>
              <a:rPr lang="zh-CN" altLang="en-US" dirty="0"/>
              <a:t>产生的键类型是</a:t>
            </a:r>
            <a:r>
              <a:rPr lang="en-US" altLang="zh-CN" dirty="0" err="1"/>
              <a:t>LongWritable</a:t>
            </a:r>
            <a:r>
              <a:rPr lang="zh-CN" altLang="en-US" dirty="0"/>
              <a:t>，值类型是</a:t>
            </a:r>
            <a:r>
              <a:rPr lang="en-US" altLang="zh-CN" dirty="0"/>
              <a:t>Text</a:t>
            </a:r>
            <a:r>
              <a:rPr lang="zh-CN" altLang="en-US" dirty="0"/>
              <a:t>，而</a:t>
            </a:r>
            <a:r>
              <a:rPr lang="en-US" altLang="zh-CN" dirty="0"/>
              <a:t>Streaming</a:t>
            </a:r>
            <a:r>
              <a:rPr lang="zh-CN" altLang="en-US" dirty="0"/>
              <a:t>的输出键和值（包括</a:t>
            </a:r>
            <a:r>
              <a:rPr lang="en-US" altLang="zh-CN" dirty="0"/>
              <a:t>map</a:t>
            </a:r>
            <a:r>
              <a:rPr lang="zh-CN" altLang="en-US" dirty="0"/>
              <a:t>的键和值）都是</a:t>
            </a:r>
            <a:r>
              <a:rPr lang="en-US" altLang="zh-CN" dirty="0"/>
              <a:t>Text</a:t>
            </a:r>
            <a:r>
              <a:rPr lang="zh-CN" altLang="en-US" dirty="0"/>
              <a:t>类型。</a:t>
            </a:r>
            <a:endParaRPr lang="en-US" altLang="zh-CN" dirty="0"/>
          </a:p>
          <a:p>
            <a:pPr lvl="1"/>
            <a:r>
              <a:rPr lang="zh-CN" altLang="en-US" dirty="0"/>
              <a:t>默认的</a:t>
            </a:r>
            <a:r>
              <a:rPr lang="en-US" altLang="zh-CN" dirty="0" err="1"/>
              <a:t>IdentityMapper</a:t>
            </a:r>
            <a:r>
              <a:rPr lang="zh-CN" altLang="en-US" dirty="0"/>
              <a:t>无法将</a:t>
            </a:r>
            <a:r>
              <a:rPr lang="en-US" altLang="zh-CN" dirty="0" err="1"/>
              <a:t>LongWritable</a:t>
            </a:r>
            <a:r>
              <a:rPr lang="zh-CN" altLang="en-US" dirty="0"/>
              <a:t>类型的键转换为</a:t>
            </a:r>
            <a:r>
              <a:rPr lang="en-US" altLang="zh-CN" dirty="0"/>
              <a:t>Text</a:t>
            </a:r>
            <a:r>
              <a:rPr lang="zh-CN" altLang="en-US" dirty="0"/>
              <a:t>类型的键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AA598-7076-42CA-86A3-E56607C5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60D2F-842C-4DFF-A2C0-3484DF39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06EB7-2695-4C0D-890D-2CCB45AB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67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91738CE-D3FE-486B-9A7F-770487E5B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4737101"/>
            <a:ext cx="77311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8835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680B-A09A-4ACA-B47F-0E3447EB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Streaming</a:t>
            </a:r>
            <a:r>
              <a:rPr lang="zh-CN" altLang="en-US" dirty="0"/>
              <a:t>中的键和值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B17C5-6B2E-4AC3-9C9A-B5F4CF2A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Streaming</a:t>
            </a:r>
            <a:r>
              <a:rPr lang="zh-CN" altLang="en-US" dirty="0"/>
              <a:t>应用可以决定分隔符，该分隔符用于通过标准输入把键</a:t>
            </a:r>
            <a:r>
              <a:rPr lang="en-US" altLang="zh-CN" dirty="0"/>
              <a:t>/</a:t>
            </a:r>
            <a:r>
              <a:rPr lang="zh-CN" altLang="en-US" dirty="0"/>
              <a:t>值对转换为一串比特值发送到</a:t>
            </a:r>
            <a:r>
              <a:rPr lang="en-US" altLang="zh-CN" dirty="0"/>
              <a:t>map</a:t>
            </a:r>
            <a:r>
              <a:rPr lang="zh-CN" altLang="en-US" dirty="0"/>
              <a:t>或</a:t>
            </a:r>
            <a:r>
              <a:rPr lang="en-US" altLang="zh-CN" dirty="0"/>
              <a:t>reduce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分隔符默认情况下是</a:t>
            </a:r>
            <a:r>
              <a:rPr lang="en-US" altLang="zh-CN" dirty="0"/>
              <a:t>Tab</a:t>
            </a:r>
            <a:r>
              <a:rPr lang="zh-CN" altLang="en-US" dirty="0"/>
              <a:t>（制表符</a:t>
            </a:r>
            <a:r>
              <a:rPr lang="en-US" altLang="zh-CN" dirty="0"/>
              <a:t>)</a:t>
            </a:r>
            <a:r>
              <a:rPr lang="zh-CN" altLang="en-US" dirty="0"/>
              <a:t>，但如果键或值本身含有</a:t>
            </a:r>
            <a:r>
              <a:rPr lang="en-US" altLang="zh-CN" dirty="0"/>
              <a:t>Tab</a:t>
            </a:r>
            <a:r>
              <a:rPr lang="zh-CN" altLang="en-US" dirty="0"/>
              <a:t>，它能将分隔符修改成其他符号。</a:t>
            </a:r>
          </a:p>
          <a:p>
            <a:r>
              <a:rPr lang="zh-CN" altLang="en-US" dirty="0"/>
              <a:t>输出键</a:t>
            </a:r>
            <a:r>
              <a:rPr lang="en-US" altLang="zh-CN" dirty="0"/>
              <a:t>/</a:t>
            </a:r>
            <a:r>
              <a:rPr lang="zh-CN" altLang="en-US" dirty="0"/>
              <a:t>值对时，也需要用一个可配置的分隔符来进行分割。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700D3-B9F3-436E-BB24-FAC792BE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AC068-3069-4B5F-B29B-BDA5372B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D1EFC-9A1E-4A70-9E88-D08EF7E4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872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7DD10-C979-45DF-B117-B99D42BE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Streaming </a:t>
            </a:r>
            <a:r>
              <a:rPr lang="zh-CN" altLang="en-US" dirty="0"/>
              <a:t>的分隔符属性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38901-F264-40A2-94BF-1ED53AC7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B60FC-2DEC-497A-A621-4820D685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17E39-D877-43C5-A378-9CE18364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A744-9480-4002-AAD9-6CC07A89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69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46E21CD-7DA4-4748-BF22-E91D69FB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4"/>
          <a:stretch/>
        </p:blipFill>
        <p:spPr bwMode="auto">
          <a:xfrm>
            <a:off x="3081337" y="2171699"/>
            <a:ext cx="6029325" cy="29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C50E2439-6CBE-431F-A6F9-C80E4D22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4" y="5110162"/>
            <a:ext cx="59404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63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没</a:t>
            </a:r>
            <a:r>
              <a:rPr lang="zh-CN" altLang="en-US" dirty="0"/>
              <a:t>有</a:t>
            </a:r>
            <a:r>
              <a:rPr lang="en-US" altLang="zh-CN" spc="-10" dirty="0"/>
              <a:t>r</a:t>
            </a:r>
            <a:r>
              <a:rPr lang="en-US" altLang="zh-CN" spc="-5" dirty="0"/>
              <a:t>e</a:t>
            </a:r>
            <a:r>
              <a:rPr lang="en-US" altLang="zh-CN" spc="-10" dirty="0"/>
              <a:t>d</a:t>
            </a:r>
            <a:r>
              <a:rPr lang="en-US" altLang="zh-CN" dirty="0"/>
              <a:t>uc</a:t>
            </a:r>
            <a:r>
              <a:rPr lang="en-US" altLang="zh-CN" spc="-10" dirty="0"/>
              <a:t>e</a:t>
            </a:r>
            <a:r>
              <a:rPr lang="zh-CN" altLang="en-US" spc="-5" dirty="0"/>
              <a:t>的简单编程模型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432C-AF02-4B6A-A2A6-F954FBA3D356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object 5"/>
          <p:cNvSpPr/>
          <p:nvPr/>
        </p:nvSpPr>
        <p:spPr>
          <a:xfrm>
            <a:off x="3155188" y="1950244"/>
            <a:ext cx="5881624" cy="414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874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B6EDA-45AB-4709-ADAF-D9CA704A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Streaming MapReduce </a:t>
            </a:r>
            <a:r>
              <a:rPr lang="zh-CN" altLang="en-US" dirty="0"/>
              <a:t>作业中使用分隔符的位置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7C87E-3B2E-4AE2-8AF7-4ECE0874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D39A3-B4DA-4789-A417-22753FC4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B03AF-4510-4979-A9E1-A1DC6B7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161BA-2DF1-4B2F-B1FC-106310F7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70</a:t>
            </a:fld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005891-8ACF-4E4F-BD4F-6C0F8936A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 bwMode="auto">
          <a:xfrm>
            <a:off x="2362200" y="2669381"/>
            <a:ext cx="7620000" cy="225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61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4BD94-1939-4925-A22F-1FE263F5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70BAE-2534-40A8-B8A6-BCA8B27E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440C4-8424-40C3-B2CF-2030F84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6E716-573B-46A5-8144-78EDA9E5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307B4-BC58-43A5-ABA5-37C07B3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71</a:t>
            </a:fld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8A3A0FF-AEAA-4006-B7CB-A3727154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5619" y="1498601"/>
            <a:ext cx="6100762" cy="4678362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2110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44E2D-E889-4C3B-8100-D0C2826C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C426F-C843-4A1D-9EFD-03B2206C2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输入分片与记录：</a:t>
            </a:r>
          </a:p>
          <a:p>
            <a:pPr lvl="1"/>
            <a:r>
              <a:rPr lang="zh-CN" altLang="en-US" dirty="0"/>
              <a:t>一个输入分片（</a:t>
            </a:r>
            <a:r>
              <a:rPr lang="en-US" altLang="zh-CN" dirty="0"/>
              <a:t>split</a:t>
            </a:r>
            <a:r>
              <a:rPr lang="zh-CN" altLang="en-US" dirty="0"/>
              <a:t>）就是由单个</a:t>
            </a:r>
            <a:r>
              <a:rPr lang="en-US" altLang="zh-CN" dirty="0"/>
              <a:t>map</a:t>
            </a:r>
            <a:r>
              <a:rPr lang="zh-CN" altLang="en-US" dirty="0"/>
              <a:t>处理的输入块</a:t>
            </a:r>
          </a:p>
          <a:p>
            <a:pPr lvl="1"/>
            <a:r>
              <a:rPr lang="zh-CN" altLang="en-US" dirty="0"/>
              <a:t>每条记录就是一个键</a:t>
            </a:r>
            <a:r>
              <a:rPr lang="en-US" altLang="zh-CN" dirty="0"/>
              <a:t>/</a:t>
            </a:r>
            <a:r>
              <a:rPr lang="zh-CN" altLang="en-US" dirty="0"/>
              <a:t>值对</a:t>
            </a:r>
          </a:p>
          <a:p>
            <a:r>
              <a:rPr lang="zh-CN" altLang="en-US" dirty="0"/>
              <a:t>在数据库的场景中：</a:t>
            </a:r>
            <a:endParaRPr lang="en-US" altLang="zh-CN" dirty="0"/>
          </a:p>
          <a:p>
            <a:pPr lvl="1"/>
            <a:r>
              <a:rPr lang="zh-CN" altLang="en-US" dirty="0"/>
              <a:t>一个输入分片对应于一个表上的若干行，</a:t>
            </a:r>
            <a:endParaRPr lang="en-US" altLang="zh-CN" dirty="0"/>
          </a:p>
          <a:p>
            <a:pPr lvl="1"/>
            <a:r>
              <a:rPr lang="zh-CN" altLang="en-US" dirty="0"/>
              <a:t>一条记录对应到一行。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 err="1"/>
              <a:t>DBInputFormat</a:t>
            </a:r>
            <a:r>
              <a:rPr lang="zh-CN" altLang="en-US" dirty="0"/>
              <a:t>正是这么做的，这种输入格式用于从关系数据库读取数据）。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D24E9-4299-4730-880E-5F0D9E4E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8BF7C-B689-407C-B107-21BF7A31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62870-29A0-4B59-9F8F-C6678E8D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251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3986E-356E-4B1D-AD56-A0E7634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DD07C-04BD-4982-84F8-40BB215F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输入分片与记录</a:t>
            </a:r>
          </a:p>
          <a:p>
            <a:r>
              <a:rPr lang="zh-CN" altLang="en-US" dirty="0"/>
              <a:t>输入分片（</a:t>
            </a:r>
            <a:r>
              <a:rPr lang="en-US" altLang="zh-CN" dirty="0"/>
              <a:t>split</a:t>
            </a:r>
            <a:r>
              <a:rPr lang="zh-CN" altLang="en-US" dirty="0"/>
              <a:t>）在</a:t>
            </a:r>
            <a:r>
              <a:rPr lang="en-US" altLang="zh-CN" dirty="0"/>
              <a:t>Java</a:t>
            </a:r>
            <a:r>
              <a:rPr lang="zh-CN" altLang="en-US" dirty="0"/>
              <a:t>中被表示为</a:t>
            </a:r>
            <a:r>
              <a:rPr lang="en-US" altLang="zh-CN" dirty="0" err="1"/>
              <a:t>InputSplit</a:t>
            </a:r>
            <a:r>
              <a:rPr lang="zh-CN" altLang="en-US" dirty="0"/>
              <a:t>接口</a:t>
            </a:r>
          </a:p>
          <a:p>
            <a:r>
              <a:rPr lang="en-US" altLang="zh-CN" dirty="0" err="1"/>
              <a:t>InputSplit</a:t>
            </a:r>
            <a:r>
              <a:rPr lang="zh-CN" altLang="en-US" dirty="0"/>
              <a:t>包含一个以字节为单位的长度和一组存储位置（即一组主机名）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1ED45-A44C-424E-8456-8066A8A3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57B7D-38A7-4C39-8618-045B5340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606C5-5835-4CD4-A547-1EF4F4EA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73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A8517EF-DA0E-498B-AA89-00D0BD99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4106864"/>
            <a:ext cx="52514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1551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65BC3-A2C3-4128-876C-00BF69A1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6F130-1A8C-42E8-A4C7-A8D3BA65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输入分片与记录</a:t>
            </a:r>
          </a:p>
          <a:p>
            <a:r>
              <a:rPr lang="en-US" altLang="zh-CN" dirty="0" err="1"/>
              <a:t>InputSplit</a:t>
            </a:r>
            <a:r>
              <a:rPr lang="zh-CN" altLang="en-US" dirty="0"/>
              <a:t>是由</a:t>
            </a:r>
            <a:r>
              <a:rPr lang="en-US" altLang="zh-CN" dirty="0" err="1"/>
              <a:t>InputForamt</a:t>
            </a:r>
            <a:r>
              <a:rPr lang="zh-CN" altLang="en-US" dirty="0"/>
              <a:t>创建的。</a:t>
            </a:r>
            <a:r>
              <a:rPr lang="en-US" altLang="zh-CN" dirty="0" err="1"/>
              <a:t>InputForamt</a:t>
            </a:r>
            <a:r>
              <a:rPr lang="zh-CN" altLang="en-US" dirty="0"/>
              <a:t>负责产生输入分片并将它们分割成记录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4F58E-4AC7-49C8-BCA8-1712AE8A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A065C-23B6-4F38-A675-EA35179E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39B8A-64CB-4702-AD58-11EAC94F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74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A0D1D3E-657B-4FAD-9F93-978D2162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3837782"/>
            <a:ext cx="61023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9202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35131-92D2-4C53-8CEC-33017C48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EE9A2-D191-4CC0-9FAA-CBDF6EBE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FileInputFormat</a:t>
            </a:r>
            <a:r>
              <a:rPr lang="zh-CN" altLang="en-US" dirty="0"/>
              <a:t>类</a:t>
            </a:r>
          </a:p>
          <a:p>
            <a:pPr lvl="1"/>
            <a:r>
              <a:rPr lang="zh-CN" altLang="en-US" dirty="0"/>
              <a:t>是所有使用文件作为其数据源的</a:t>
            </a:r>
            <a:r>
              <a:rPr lang="en-US" altLang="zh-CN" dirty="0" err="1"/>
              <a:t>InputFormat</a:t>
            </a:r>
            <a:r>
              <a:rPr lang="zh-CN" altLang="en-US" dirty="0"/>
              <a:t>实现的基类</a:t>
            </a:r>
          </a:p>
          <a:p>
            <a:pPr lvl="1"/>
            <a:r>
              <a:rPr lang="zh-CN" altLang="en-US" dirty="0"/>
              <a:t>提供了两个功能：</a:t>
            </a:r>
            <a:endParaRPr lang="en-US" altLang="zh-CN" dirty="0"/>
          </a:p>
          <a:p>
            <a:pPr lvl="2"/>
            <a:r>
              <a:rPr lang="zh-CN" altLang="en-US" dirty="0"/>
              <a:t>一个定义哪些文件包含在一个作业的输入中，</a:t>
            </a:r>
            <a:endParaRPr lang="en-US" altLang="zh-CN" dirty="0"/>
          </a:p>
          <a:p>
            <a:pPr lvl="2"/>
            <a:r>
              <a:rPr lang="zh-CN" altLang="en-US" dirty="0"/>
              <a:t>一个为输入文件生成分片的实现。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3D720-46E7-46A5-96A5-068049F5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41CCB-6E3B-473D-90ED-A88387A6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ABF5B-1613-4603-987D-A07B09EF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640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45BCB-33C4-40AA-825E-DD8637E1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47867-7DDE-42D6-8F60-D6F5A634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FileInputFormat</a:t>
            </a:r>
            <a:r>
              <a:rPr lang="zh-CN" altLang="en-US" dirty="0"/>
              <a:t>类的输入路径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18EC6-4870-4F3B-BE10-355EBAFB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FA5CF-8950-4EB2-A369-FFB4DF6C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DE911-F5C7-40D4-A772-BBBF62CD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76</a:t>
            </a:fld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04AE61D-A83B-4689-B0BE-C13E8F46D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2525" y="2921794"/>
            <a:ext cx="6188075" cy="2159000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5310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2B663-8601-4524-BF6E-117FDE05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DF94C-4E93-4774-962A-F800B99B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FileInputFormat</a:t>
            </a:r>
            <a:r>
              <a:rPr lang="zh-CN" altLang="en-US" dirty="0"/>
              <a:t>类的输入路径</a:t>
            </a:r>
          </a:p>
          <a:p>
            <a:pPr lvl="1"/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set</a:t>
            </a:r>
            <a:r>
              <a:rPr lang="zh-CN" altLang="en-US" dirty="0"/>
              <a:t>方法允许指定包含的文件。如果需要排除特定文件，可以使用</a:t>
            </a:r>
            <a:r>
              <a:rPr lang="en-US" altLang="zh-CN" dirty="0" err="1"/>
              <a:t>setInputPathFilter</a:t>
            </a:r>
            <a:r>
              <a:rPr lang="zh-CN" altLang="en-US" dirty="0"/>
              <a:t>（）方法设置一个过滤器</a:t>
            </a:r>
          </a:p>
          <a:p>
            <a:pPr lvl="1"/>
            <a:r>
              <a:rPr lang="zh-CN" altLang="en-US" dirty="0"/>
              <a:t>即使不设置过滤器，也会使用一个默认的过滤器来排除隐藏文件</a:t>
            </a:r>
            <a:endParaRPr lang="en-US" altLang="zh-CN" dirty="0"/>
          </a:p>
          <a:p>
            <a:pPr lvl="2"/>
            <a:r>
              <a:rPr lang="zh-CN" altLang="en-US" dirty="0"/>
              <a:t>（名称中以</a:t>
            </a:r>
            <a:r>
              <a:rPr lang="en-US" altLang="zh-CN" dirty="0"/>
              <a:t>"."</a:t>
            </a:r>
            <a:r>
              <a:rPr lang="zh-CN" altLang="en-US" dirty="0"/>
              <a:t>和</a:t>
            </a:r>
            <a:r>
              <a:rPr lang="en-US" altLang="zh-CN" dirty="0"/>
              <a:t>"_"</a:t>
            </a:r>
            <a:r>
              <a:rPr lang="zh-CN" altLang="en-US" dirty="0"/>
              <a:t>开头的文件）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BE18C-0AD9-4E63-A9E4-052ACBE1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F8D67-3F1B-4CC6-B6C0-37784328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8E6C9-187C-48A5-8B83-255055EC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77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F7F6645-AE0C-46C8-AFFA-7DA56C4A9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15" y="3882073"/>
            <a:ext cx="55054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1BAAE16-B699-4AE2-AF10-C4E002FD9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8"/>
          <a:stretch/>
        </p:blipFill>
        <p:spPr bwMode="auto">
          <a:xfrm>
            <a:off x="3819525" y="4480560"/>
            <a:ext cx="5457825" cy="143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884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06A9-97CB-473C-8D2A-628B9920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 </a:t>
            </a:r>
            <a:r>
              <a:rPr lang="en-US" altLang="zh-CN" dirty="0"/>
              <a:t>– </a:t>
            </a:r>
            <a:r>
              <a:rPr lang="zh-CN" altLang="en-US" dirty="0"/>
              <a:t>控制分片大小的属性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9B2AA-D450-4DA3-8B21-6F6758973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FileInputFormat</a:t>
            </a:r>
            <a:r>
              <a:rPr lang="zh-CN" altLang="en-US" dirty="0"/>
              <a:t>类的输入分片</a:t>
            </a:r>
          </a:p>
          <a:p>
            <a:r>
              <a:rPr lang="zh-CN" altLang="en-US" dirty="0"/>
              <a:t>最小的输入分片大小通常是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</a:p>
          <a:p>
            <a:r>
              <a:rPr lang="zh-CN" altLang="en-US" dirty="0"/>
              <a:t>最大的分片大小默认为</a:t>
            </a:r>
            <a:r>
              <a:rPr lang="en-US" altLang="zh-CN" dirty="0"/>
              <a:t>Java long</a:t>
            </a:r>
            <a:r>
              <a:rPr lang="zh-CN" altLang="en-US" dirty="0"/>
              <a:t>类型表示的最大值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2A396-A16E-420A-BC21-43E55BB7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74EA9-2E4A-4FD9-BE3B-867C4E7F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25FD1-B23A-401A-9772-94A6F3EE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78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47F983E-119C-4F40-8826-2A8F4933C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2"/>
          <a:stretch/>
        </p:blipFill>
        <p:spPr bwMode="auto">
          <a:xfrm>
            <a:off x="1566863" y="4001294"/>
            <a:ext cx="8037512" cy="165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7189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83CE2-7C40-4967-B910-9CF77DDF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3884D-10E4-4C2F-AAAA-756695A3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FileInputFormat</a:t>
            </a:r>
            <a:r>
              <a:rPr lang="zh-CN" altLang="en-US" dirty="0"/>
              <a:t>类的输入分片</a:t>
            </a:r>
          </a:p>
          <a:p>
            <a:r>
              <a:rPr lang="zh-CN" altLang="en-US" dirty="0"/>
              <a:t>若需增加</a:t>
            </a:r>
            <a:r>
              <a:rPr lang="en-US" altLang="zh-CN" dirty="0"/>
              <a:t>map</a:t>
            </a:r>
            <a:r>
              <a:rPr lang="zh-CN" altLang="en-US" dirty="0"/>
              <a:t>数</a:t>
            </a:r>
            <a:r>
              <a:rPr lang="en-US" altLang="zh-CN" dirty="0"/>
              <a:t>,</a:t>
            </a:r>
            <a:r>
              <a:rPr lang="zh-CN" altLang="en-US" dirty="0"/>
              <a:t>可以把</a:t>
            </a:r>
            <a:r>
              <a:rPr lang="en-US" altLang="zh-CN" dirty="0" err="1"/>
              <a:t>mapred.min.split.size</a:t>
            </a:r>
            <a:r>
              <a:rPr lang="zh-CN" altLang="en-US" dirty="0"/>
              <a:t>调小，把</a:t>
            </a:r>
            <a:r>
              <a:rPr lang="en-US" altLang="zh-CN" dirty="0" err="1"/>
              <a:t>mapred.max.split.size</a:t>
            </a:r>
            <a:r>
              <a:rPr lang="zh-CN" altLang="en-US" dirty="0"/>
              <a:t>调大</a:t>
            </a:r>
          </a:p>
          <a:p>
            <a:r>
              <a:rPr lang="zh-CN" altLang="en-US" dirty="0"/>
              <a:t>若需减少</a:t>
            </a:r>
            <a:r>
              <a:rPr lang="en-US" altLang="zh-CN" dirty="0"/>
              <a:t>map</a:t>
            </a:r>
            <a:r>
              <a:rPr lang="zh-CN" altLang="en-US" dirty="0"/>
              <a:t>数</a:t>
            </a:r>
            <a:r>
              <a:rPr lang="en-US" altLang="zh-CN" dirty="0"/>
              <a:t>, </a:t>
            </a:r>
            <a:r>
              <a:rPr lang="zh-CN" altLang="en-US" dirty="0"/>
              <a:t>可以把</a:t>
            </a:r>
            <a:r>
              <a:rPr lang="en-US" altLang="zh-CN" dirty="0" err="1"/>
              <a:t>mapred.min.split.size</a:t>
            </a:r>
            <a:r>
              <a:rPr lang="zh-CN" altLang="en-US" dirty="0"/>
              <a:t>调大</a:t>
            </a:r>
            <a:r>
              <a:rPr lang="en-US" altLang="zh-CN" dirty="0"/>
              <a:t>,</a:t>
            </a:r>
            <a:r>
              <a:rPr lang="zh-CN" altLang="en-US" dirty="0"/>
              <a:t>并把</a:t>
            </a:r>
            <a:r>
              <a:rPr lang="en-US" altLang="zh-CN" dirty="0" err="1"/>
              <a:t>mapred.max.split.size</a:t>
            </a:r>
            <a:r>
              <a:rPr lang="zh-CN" altLang="en-US" dirty="0"/>
              <a:t>调小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68806-BF76-474C-AEA3-0D62E20B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62DDB-2280-4EDA-B7F7-B657BF7B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7F717-E2CD-4752-8F7C-9E47CD2A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79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229861F-BF4A-40D2-AE28-F80F3AF41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7" y="4697412"/>
            <a:ext cx="7827963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2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复杂的编程模型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1819-8CB9-4E78-84F4-14C8E76755B8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" name="object 5"/>
          <p:cNvSpPr/>
          <p:nvPr/>
        </p:nvSpPr>
        <p:spPr>
          <a:xfrm>
            <a:off x="2516949" y="2090706"/>
            <a:ext cx="7158101" cy="3865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6603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09C3-6FC5-4A62-9A2A-C0B7B2DD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985D6-E51C-47B8-9715-575B30FD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FileInputFormat</a:t>
            </a:r>
            <a:r>
              <a:rPr lang="zh-CN" altLang="en-US" dirty="0"/>
              <a:t>类的输入分片（</a:t>
            </a:r>
            <a:r>
              <a:rPr lang="en-US" altLang="zh-CN" dirty="0"/>
              <a:t>Hadoop 3.x</a:t>
            </a:r>
            <a:r>
              <a:rPr lang="zh-CN" altLang="en-US" dirty="0"/>
              <a:t>以后，块大小为</a:t>
            </a:r>
            <a:r>
              <a:rPr lang="en-US" altLang="zh-CN" dirty="0"/>
              <a:t>128M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394B6-20AB-47CB-AF14-59F77D24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B4B70-8D8F-4021-874C-D3E7D6EC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5D680-0A6A-4D31-9F4E-AAC95843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80</a:t>
            </a:fld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450B5B0-3421-4500-A455-0314F9ED2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4"/>
          <a:stretch/>
        </p:blipFill>
        <p:spPr>
          <a:xfrm>
            <a:off x="3084512" y="2943225"/>
            <a:ext cx="6022975" cy="2930525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6374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0DF5-7A4B-4F42-AD53-A6B1888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15BA2-A19A-4759-8D07-DFD33A66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小文件与</a:t>
            </a:r>
            <a:r>
              <a:rPr lang="en-US" altLang="zh-CN" dirty="0" err="1"/>
              <a:t>CombineFileInputFormat</a:t>
            </a:r>
            <a:endParaRPr lang="en-US" altLang="zh-CN" dirty="0"/>
          </a:p>
          <a:p>
            <a:pPr lvl="1"/>
            <a:r>
              <a:rPr lang="en-US" altLang="zh-CN" dirty="0" err="1"/>
              <a:t>FileInputFormat</a:t>
            </a:r>
            <a:r>
              <a:rPr lang="zh-CN" altLang="en-US" dirty="0"/>
              <a:t>会让每个输入文件至少产生一个</a:t>
            </a:r>
            <a:r>
              <a:rPr lang="en-US" altLang="zh-CN" dirty="0"/>
              <a:t>map</a:t>
            </a:r>
            <a:r>
              <a:rPr lang="zh-CN" altLang="en-US" dirty="0"/>
              <a:t>任务</a:t>
            </a:r>
            <a:r>
              <a:rPr lang="en-US" altLang="zh-CN" dirty="0"/>
              <a:t>, </a:t>
            </a:r>
          </a:p>
          <a:p>
            <a:pPr lvl="2"/>
            <a:r>
              <a:rPr lang="zh-CN" altLang="en-US" dirty="0"/>
              <a:t>因此如果输入目录下有许多文件</a:t>
            </a:r>
            <a:r>
              <a:rPr lang="en-US" altLang="zh-CN" dirty="0"/>
              <a:t>, </a:t>
            </a:r>
            <a:r>
              <a:rPr lang="zh-CN" altLang="en-US" dirty="0"/>
              <a:t>而每个文件都很小</a:t>
            </a:r>
            <a:r>
              <a:rPr lang="en-US" altLang="zh-CN" dirty="0"/>
              <a:t>, </a:t>
            </a:r>
            <a:r>
              <a:rPr lang="zh-CN" altLang="en-US" dirty="0"/>
              <a:t>例如几十</a:t>
            </a:r>
            <a:r>
              <a:rPr lang="en-US" altLang="zh-CN" dirty="0"/>
              <a:t>kb, </a:t>
            </a:r>
          </a:p>
          <a:p>
            <a:pPr lvl="2"/>
            <a:r>
              <a:rPr lang="zh-CN" altLang="en-US" dirty="0"/>
              <a:t>那么每个文件都产生一个</a:t>
            </a:r>
            <a:r>
              <a:rPr lang="en-US" altLang="zh-CN" dirty="0"/>
              <a:t>map</a:t>
            </a:r>
            <a:r>
              <a:rPr lang="zh-CN" altLang="en-US" dirty="0"/>
              <a:t>会增加调度开销，导致作业变慢。</a:t>
            </a:r>
            <a:endParaRPr lang="en-US" altLang="zh-CN" dirty="0"/>
          </a:p>
          <a:p>
            <a:pPr lvl="1"/>
            <a:r>
              <a:rPr lang="zh-CN" altLang="en-US" dirty="0"/>
              <a:t>如何防止这种问题呢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 err="1"/>
              <a:t>CombineFileInputFormat</a:t>
            </a:r>
            <a:r>
              <a:rPr lang="zh-CN" altLang="en-US" dirty="0"/>
              <a:t>能有效的减少</a:t>
            </a:r>
            <a:r>
              <a:rPr lang="en-US" altLang="zh-CN" dirty="0"/>
              <a:t>map</a:t>
            </a:r>
            <a:r>
              <a:rPr lang="zh-CN" altLang="en-US" dirty="0"/>
              <a:t>数量。</a:t>
            </a:r>
            <a:endParaRPr lang="en-US" altLang="zh-CN" dirty="0"/>
          </a:p>
          <a:p>
            <a:r>
              <a:rPr lang="en-US" altLang="zh-CN" dirty="0" err="1"/>
              <a:t>CombineFileInputFormat</a:t>
            </a:r>
            <a:r>
              <a:rPr lang="zh-CN" altLang="en-US" dirty="0"/>
              <a:t>是针对小文件而设计的抽象类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76FBE-AB49-4A94-8C6F-6408741C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F1EDE-5F6D-4C09-A23F-04524180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3F5B7-F509-4947-8CB6-F090466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135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C234C-2276-45F0-BE0A-A28DA7AA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634BD-2FE3-439D-B4A2-6D6FA099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避免切分</a:t>
            </a:r>
          </a:p>
          <a:p>
            <a:r>
              <a:rPr lang="zh-CN" altLang="en-US" dirty="0"/>
              <a:t>有些应用程序可能不希望文件被切分，而是用一个</a:t>
            </a:r>
            <a:r>
              <a:rPr lang="en-US" altLang="zh-CN" dirty="0"/>
              <a:t>mapper</a:t>
            </a:r>
            <a:r>
              <a:rPr lang="zh-CN" altLang="en-US" dirty="0"/>
              <a:t>完整处理每一个输入文件。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CA474-50C0-4E61-80D8-5A45E860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F3ADC-E683-4AAF-AF5B-AB2F7F2A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6DD53-7694-4967-B422-B07E5CBE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82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3E5F17B-CD2C-4D42-AB0F-0A023557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31" y="3097213"/>
            <a:ext cx="6738938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8512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7C8C0-E7B9-48DF-9B3B-F42DDD4A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3025A-7B37-4758-9520-97060921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把整个文件作为一条记录来处理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354B1-014C-478D-BB76-E946D9D7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22A46-92FA-4271-9DE5-2D79A2C9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ED265-650F-4359-B208-BDB1E7B1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83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7BDE24A-F0E4-46F8-AD6D-A20D8B5A5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2"/>
          <a:stretch/>
        </p:blipFill>
        <p:spPr bwMode="auto">
          <a:xfrm>
            <a:off x="2580481" y="2971800"/>
            <a:ext cx="7031038" cy="297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043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D8F35-7584-43FF-A38F-DD7F7F76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D638D-ED00-443E-828A-8A04196E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将若干个小文件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打包成顺序文件的MapReduce程序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40DE5-A432-4BAC-B203-E288C64B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21D0A-AAD3-4A2B-9684-F2F6101E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4F1ED-9E8C-47B8-8F59-AFFBB316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84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DEFFA6A-94F6-4ECE-93BD-315DB837A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"/>
          <a:stretch/>
        </p:blipFill>
        <p:spPr bwMode="auto">
          <a:xfrm>
            <a:off x="7372350" y="681036"/>
            <a:ext cx="4229894" cy="548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5889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8D43-E867-4113-B6E8-668EE04B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41042-1F82-43CC-A62B-38CCA789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TextInputFormat</a:t>
            </a:r>
            <a:endParaRPr lang="en-US" altLang="zh-CN" dirty="0"/>
          </a:p>
          <a:p>
            <a:pPr lvl="1"/>
            <a:r>
              <a:rPr lang="zh-CN" altLang="en-US" dirty="0"/>
              <a:t>默认的</a:t>
            </a:r>
            <a:r>
              <a:rPr lang="en-US" altLang="zh-CN" dirty="0" err="1"/>
              <a:t>InputFormat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键是</a:t>
            </a:r>
            <a:r>
              <a:rPr lang="en-US" altLang="zh-CN" dirty="0" err="1"/>
              <a:t>LongWritable</a:t>
            </a:r>
            <a:r>
              <a:rPr lang="zh-CN" altLang="en-US" dirty="0"/>
              <a:t>类型，存储该行在整个文件中的字节偏移量，</a:t>
            </a:r>
            <a:endParaRPr lang="en-US" altLang="zh-CN" dirty="0"/>
          </a:p>
          <a:p>
            <a:pPr lvl="1"/>
            <a:r>
              <a:rPr lang="zh-CN" altLang="en-US" dirty="0"/>
              <a:t>值是</a:t>
            </a:r>
            <a:r>
              <a:rPr lang="en-US" altLang="zh-CN" dirty="0"/>
              <a:t>Text</a:t>
            </a:r>
            <a:r>
              <a:rPr lang="zh-CN" altLang="en-US" dirty="0"/>
              <a:t>类型，是这行的内容，</a:t>
            </a:r>
            <a:endParaRPr lang="en-US" altLang="zh-CN" dirty="0"/>
          </a:p>
          <a:p>
            <a:pPr lvl="2"/>
            <a:r>
              <a:rPr lang="zh-CN" altLang="en-US" dirty="0"/>
              <a:t>不包括任何终止符（换行符和回车符）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A18B2-F923-4456-A5D9-C2519F6F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7769C-3183-4C09-857B-C5093585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79499-7EB1-41F0-B14C-790E4D18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85</a:t>
            </a:fld>
            <a:endParaRPr lang="zh-CN" alt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1382916-2DA6-4F37-A8EA-7FF193D8E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7" y="4521200"/>
            <a:ext cx="31273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69119B6F-B294-4885-8F1D-943DC5254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7" y="3657600"/>
            <a:ext cx="3121025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967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E32FD-A57D-4239-A672-A505D282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8458D-DF8D-4724-AEE5-639B4156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KeyValueTextInputFormat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CD8E7-43CE-4958-BADD-C259AB85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EDFAF-740B-482A-8DE4-0302EEFD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01C39-A1B2-4260-B491-CB8D9F0D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86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C62AC36-2C96-4F1E-B2F7-4FFAFFF5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81" y="2561431"/>
            <a:ext cx="7412037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0675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C41E-9E2D-452A-A65B-18AA6895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3E070-DE76-4FC4-A6F4-B091C31D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NLineInputFormat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8F77D-9A8C-4D0A-894B-895E08C0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0722A-A98D-4473-967A-586C93EF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3EEC1-67BA-43E7-9BA2-B1BF4A06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87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7B410C-84CC-45CF-9444-1CFA699A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21794"/>
            <a:ext cx="7551737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9507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52701-B69D-485B-BC6A-FE03AA56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0C7D0-62E2-4036-B1E1-A783AE5C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</a:p>
          <a:p>
            <a:pPr lvl="1"/>
            <a:r>
              <a:rPr lang="zh-CN" altLang="en-US" dirty="0"/>
              <a:t>大多数</a:t>
            </a:r>
            <a:r>
              <a:rPr lang="en-US" altLang="zh-CN" dirty="0"/>
              <a:t>XML</a:t>
            </a:r>
            <a:r>
              <a:rPr lang="zh-CN" altLang="en-US" dirty="0"/>
              <a:t>解析器会处理整个</a:t>
            </a:r>
            <a:r>
              <a:rPr lang="en-US" altLang="zh-CN" dirty="0"/>
              <a:t>XML</a:t>
            </a:r>
            <a:r>
              <a:rPr lang="zh-CN" altLang="en-US" dirty="0"/>
              <a:t>文档，所以如果一个大型</a:t>
            </a:r>
            <a:r>
              <a:rPr lang="en-US" altLang="zh-CN" dirty="0"/>
              <a:t>XML</a:t>
            </a:r>
            <a:r>
              <a:rPr lang="zh-CN" altLang="en-US" dirty="0"/>
              <a:t>文档由多个输入分片组成，单独处理每个分片就比较麻烦。</a:t>
            </a:r>
          </a:p>
          <a:p>
            <a:r>
              <a:rPr lang="zh-CN" altLang="en-US" dirty="0"/>
              <a:t>需要把整个文件作为一条记录来处理</a:t>
            </a:r>
          </a:p>
          <a:p>
            <a:pPr lvl="1"/>
            <a:r>
              <a:rPr lang="en-US" altLang="zh-CN" dirty="0" err="1"/>
              <a:t>StreamXmlRecordReader</a:t>
            </a:r>
            <a:r>
              <a:rPr lang="zh-CN" altLang="en-US" dirty="0"/>
              <a:t>类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484A6-19D9-4609-ADEE-568D1A17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1EB78-5032-433A-9BA9-8E621AEE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32E1E-361E-496D-998F-E8361E7E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450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78711-2E77-4E6D-ABEB-E6AF0D6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561B1-8E6E-4058-A58E-BE3311CA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二进制输入</a:t>
            </a:r>
          </a:p>
          <a:p>
            <a:pPr lvl="1"/>
            <a:r>
              <a:rPr lang="en-US" altLang="zh-CN" dirty="0" err="1"/>
              <a:t>SequenceFileInputFormat</a:t>
            </a:r>
            <a:endParaRPr lang="en-US" altLang="zh-CN" dirty="0"/>
          </a:p>
          <a:p>
            <a:pPr lvl="1"/>
            <a:r>
              <a:rPr lang="en-US" altLang="zh-CN" dirty="0"/>
              <a:t>Hadoop</a:t>
            </a:r>
            <a:r>
              <a:rPr lang="zh-CN" altLang="en-US" dirty="0"/>
              <a:t>的顺序文件格式存储二进制的键</a:t>
            </a:r>
            <a:r>
              <a:rPr lang="en-US" altLang="zh-CN" dirty="0"/>
              <a:t>/</a:t>
            </a:r>
            <a:r>
              <a:rPr lang="zh-CN" altLang="en-US" dirty="0"/>
              <a:t>值对的序列</a:t>
            </a:r>
          </a:p>
          <a:p>
            <a:r>
              <a:rPr lang="en-US" altLang="zh-CN" dirty="0" err="1"/>
              <a:t>SequenceFileAsTextInputFormat</a:t>
            </a:r>
            <a:endParaRPr lang="en-US" altLang="zh-CN" dirty="0"/>
          </a:p>
          <a:p>
            <a:r>
              <a:rPr lang="en-US" altLang="zh-CN" dirty="0" err="1"/>
              <a:t>SequenceFileAsBinaryInputFormat</a:t>
            </a:r>
            <a:endParaRPr lang="en-US" altLang="zh-CN" dirty="0"/>
          </a:p>
          <a:p>
            <a:pPr lvl="1"/>
            <a:r>
              <a:rPr lang="zh-CN" altLang="en-US" dirty="0"/>
              <a:t>变体    二进制对象   </a:t>
            </a:r>
            <a:r>
              <a:rPr lang="en-US" altLang="zh-CN" dirty="0" err="1"/>
              <a:t>SequenceFile.Reader</a:t>
            </a:r>
            <a:r>
              <a:rPr lang="zh-CN" altLang="en-US" dirty="0"/>
              <a:t>的</a:t>
            </a:r>
            <a:r>
              <a:rPr lang="en-US" altLang="zh-CN" dirty="0" err="1"/>
              <a:t>appendRaw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B044F-6F4A-4C01-81D1-F83B5067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66005-206C-49F1-A538-7EE276E2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44E02-64F2-4DD2-818A-A73D3734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89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198A17-D0B7-4CFD-BC04-A2F08A1F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03313"/>
            <a:ext cx="80105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Mapp</a:t>
            </a:r>
            <a:r>
              <a:rPr lang="en-US" altLang="zh-CN" spc="-15" dirty="0"/>
              <a:t>e</a:t>
            </a: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Map-reduce</a:t>
            </a:r>
            <a:r>
              <a:rPr lang="zh-CN" altLang="en-US" dirty="0"/>
              <a:t>的思想就是“分而治之”</a:t>
            </a:r>
          </a:p>
          <a:p>
            <a:r>
              <a:rPr lang="en-US" altLang="zh-CN" dirty="0"/>
              <a:t>Mapper</a:t>
            </a:r>
            <a:r>
              <a:rPr lang="zh-CN" altLang="en-US" dirty="0"/>
              <a:t>负责“分”，即把复杂的任务分解为若干个“简单的任务”执行</a:t>
            </a:r>
          </a:p>
          <a:p>
            <a:r>
              <a:rPr lang="zh-CN" altLang="en-US" dirty="0"/>
              <a:t>“简单的任务”有几个含义：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数据或计算规模相对于原任务要大大缩小；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就近计算</a:t>
            </a:r>
            <a:r>
              <a:rPr lang="en-US" altLang="zh-CN" dirty="0"/>
              <a:t>, </a:t>
            </a:r>
            <a:r>
              <a:rPr lang="zh-CN" altLang="en-US" dirty="0"/>
              <a:t>本地计算和存储</a:t>
            </a:r>
            <a:r>
              <a:rPr lang="en-US" altLang="zh-CN" dirty="0"/>
              <a:t>, </a:t>
            </a:r>
            <a:r>
              <a:rPr lang="zh-CN" altLang="en-US" dirty="0"/>
              <a:t>不需网络传输；</a:t>
            </a:r>
            <a:endParaRPr lang="en-US" altLang="zh-CN" dirty="0"/>
          </a:p>
          <a:p>
            <a:pPr lvl="2"/>
            <a:r>
              <a:rPr lang="zh-CN" altLang="en-US" dirty="0"/>
              <a:t>即会被分配到存放了所需数据的节点进行计算；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这些小任务可以并行计算，彼此间几乎没有依赖关系；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9DB-FECC-489D-8CD5-0FC235BB85D5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971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884C7-1A95-4D2A-807D-D6AB00EE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E016A-AE70-4626-B433-1D1FB742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多种输入</a:t>
            </a:r>
          </a:p>
          <a:p>
            <a:r>
              <a:rPr lang="zh-CN" altLang="en-US" dirty="0"/>
              <a:t>数据格式往往会随着时间演变</a:t>
            </a:r>
          </a:p>
          <a:p>
            <a:r>
              <a:rPr lang="zh-CN" altLang="en-US" dirty="0"/>
              <a:t>对不同的数据集进行连接（</a:t>
            </a:r>
            <a:r>
              <a:rPr lang="en-US" altLang="zh-CN" dirty="0"/>
              <a:t>join</a:t>
            </a:r>
            <a:r>
              <a:rPr lang="zh-CN" altLang="en-US" dirty="0"/>
              <a:t>，也称“联接”）操作</a:t>
            </a:r>
          </a:p>
          <a:p>
            <a:r>
              <a:rPr lang="en-US" altLang="zh-CN" dirty="0" err="1"/>
              <a:t>MultipleInputs</a:t>
            </a:r>
            <a:r>
              <a:rPr lang="en-US" altLang="zh-CN" dirty="0"/>
              <a:t>  </a:t>
            </a:r>
            <a:r>
              <a:rPr lang="zh-CN" altLang="en-US" dirty="0"/>
              <a:t>允许为每条输入路径指定</a:t>
            </a:r>
            <a:r>
              <a:rPr lang="en-US" altLang="zh-CN" dirty="0" err="1"/>
              <a:t>InputFormat</a:t>
            </a:r>
            <a:r>
              <a:rPr lang="zh-CN" altLang="en-US" dirty="0"/>
              <a:t>和</a:t>
            </a:r>
            <a:r>
              <a:rPr lang="en-US" altLang="zh-CN" dirty="0"/>
              <a:t>Mapper</a:t>
            </a:r>
          </a:p>
          <a:p>
            <a:endParaRPr lang="zh-CN" altLang="en-US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98602-69D2-4047-AD4C-AE709CB4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5D1CE-D369-40AE-9CD5-ABAA7DEA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E2DA0-B0C1-4C99-84FA-26385D01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90</a:t>
            </a:fld>
            <a:endParaRPr lang="zh-CN" alt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94A12EAC-43BE-4E32-9235-CA81B7116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4737100"/>
            <a:ext cx="80930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5554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14409-47E3-45A7-B5DC-28D2BF50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DA4B5-C624-482A-A98D-BA697739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数据库输入（和输出）</a:t>
            </a:r>
          </a:p>
          <a:p>
            <a:r>
              <a:rPr lang="en-US" altLang="zh-CN" dirty="0" err="1"/>
              <a:t>DBInputFormat</a:t>
            </a:r>
            <a:endParaRPr lang="en-US" altLang="zh-CN" dirty="0"/>
          </a:p>
          <a:p>
            <a:pPr lvl="1"/>
            <a:r>
              <a:rPr lang="zh-CN" altLang="en-US" dirty="0"/>
              <a:t>用于使用</a:t>
            </a:r>
            <a:r>
              <a:rPr lang="en-US" altLang="zh-CN" dirty="0"/>
              <a:t>JDBC</a:t>
            </a:r>
            <a:r>
              <a:rPr lang="zh-CN" altLang="en-US" dirty="0"/>
              <a:t>从关系数据库中读取数据</a:t>
            </a:r>
          </a:p>
          <a:p>
            <a:pPr lvl="1"/>
            <a:r>
              <a:rPr lang="zh-CN" altLang="en-US" dirty="0"/>
              <a:t>最好用于加载小量的数据集，如果需要与来自</a:t>
            </a:r>
            <a:r>
              <a:rPr lang="en-US" altLang="zh-CN" dirty="0"/>
              <a:t>HDFS</a:t>
            </a:r>
            <a:r>
              <a:rPr lang="zh-CN" altLang="en-US" dirty="0"/>
              <a:t>的大数据集连接，要使用</a:t>
            </a:r>
            <a:r>
              <a:rPr lang="en-US" altLang="zh-CN" dirty="0" err="1"/>
              <a:t>MultipleInputs</a:t>
            </a:r>
            <a:r>
              <a:rPr lang="en-US" altLang="zh-CN" dirty="0"/>
              <a:t>  </a:t>
            </a:r>
          </a:p>
          <a:p>
            <a:r>
              <a:rPr lang="en-US" altLang="zh-CN" dirty="0" err="1"/>
              <a:t>DBOutputFormat</a:t>
            </a:r>
            <a:endParaRPr lang="en-US" altLang="zh-CN" dirty="0"/>
          </a:p>
          <a:p>
            <a:pPr lvl="1"/>
            <a:r>
              <a:rPr lang="zh-CN" altLang="en-US" dirty="0"/>
              <a:t>适用于将作业输出数据（中等规模的数据）转储到数据库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B4C52-B141-4758-9B20-DB38CF5F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B42ED-62F6-4C4B-B4B6-14DF6130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0107E-3699-4480-80F6-F7C0D98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708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F39F4-0A0F-4A04-8120-5F61070B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AB21F-FD80-43D8-BFAA-66F09B35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文本输出</a:t>
            </a:r>
          </a:p>
          <a:p>
            <a:pPr lvl="1"/>
            <a:r>
              <a:rPr lang="zh-CN" altLang="en-US" dirty="0"/>
              <a:t>默认的输出格式是</a:t>
            </a:r>
            <a:r>
              <a:rPr lang="en-US" altLang="zh-CN" dirty="0" err="1"/>
              <a:t>TextOutputFormat</a:t>
            </a:r>
            <a:endParaRPr lang="en-US" altLang="zh-CN" dirty="0"/>
          </a:p>
          <a:p>
            <a:pPr lvl="1"/>
            <a:r>
              <a:rPr lang="zh-CN" altLang="en-US" dirty="0"/>
              <a:t>键和值可以是任意类型，因为</a:t>
            </a:r>
            <a:r>
              <a:rPr lang="en-US" altLang="zh-CN" dirty="0" err="1"/>
              <a:t>TextOutputFormat</a:t>
            </a:r>
            <a:r>
              <a:rPr lang="zh-CN" altLang="en-US" dirty="0"/>
              <a:t>调用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方法把它们转换为字符串</a:t>
            </a:r>
          </a:p>
          <a:p>
            <a:pPr lvl="1"/>
            <a:r>
              <a:rPr lang="zh-CN" altLang="en-US" dirty="0"/>
              <a:t>每个键和值由制表符进行分割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 err="1"/>
              <a:t>TextOutputFormat</a:t>
            </a:r>
            <a:r>
              <a:rPr lang="zh-CN" altLang="en-US" dirty="0"/>
              <a:t>对应的输入格式是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</a:p>
          <a:p>
            <a:pPr lvl="2"/>
            <a:r>
              <a:rPr lang="zh-CN" altLang="en-US" dirty="0"/>
              <a:t>类似</a:t>
            </a:r>
            <a:r>
              <a:rPr lang="en-US" altLang="zh-CN" dirty="0" err="1"/>
              <a:t>TextInputFormat</a:t>
            </a:r>
            <a:endParaRPr lang="en-US" altLang="zh-CN" dirty="0"/>
          </a:p>
          <a:p>
            <a:r>
              <a:rPr lang="en-US" altLang="zh-CN" dirty="0" err="1"/>
              <a:t>NullWritable</a:t>
            </a:r>
            <a:endParaRPr lang="en-US" altLang="zh-CN" dirty="0"/>
          </a:p>
          <a:p>
            <a:pPr lvl="1"/>
            <a:r>
              <a:rPr lang="zh-CN" altLang="en-US" dirty="0"/>
              <a:t>空类型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477AD-2174-4802-BD45-254B4636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DDFB0-BF18-4381-9C27-89AF1778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AA396-AA09-462E-AE4A-F52FC343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159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1ABF1-09FA-4415-9D58-43F5CAF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2E266-C2D2-4BB5-85D3-C908579A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二进制输出</a:t>
            </a:r>
          </a:p>
          <a:p>
            <a:pPr lvl="1"/>
            <a:r>
              <a:rPr lang="en-US" altLang="zh-CN" dirty="0" err="1"/>
              <a:t>SequenceFileOutputFormat</a:t>
            </a:r>
            <a:endParaRPr lang="en-US" altLang="zh-CN" dirty="0"/>
          </a:p>
          <a:p>
            <a:pPr lvl="1"/>
            <a:r>
              <a:rPr lang="en-US" altLang="zh-CN" dirty="0" err="1"/>
              <a:t>SequenceFileAsBinaryOutputFormat</a:t>
            </a:r>
            <a:endParaRPr lang="en-US" altLang="zh-CN" dirty="0"/>
          </a:p>
          <a:p>
            <a:pPr lvl="1"/>
            <a:r>
              <a:rPr lang="en-US" altLang="zh-CN" dirty="0" err="1"/>
              <a:t>MapFileOutputFormat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6CAEF-5635-4D0B-86FB-8C09668E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96F92-CE59-4880-9EC7-E792066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C4AFE-D856-45E5-93EF-EBF12534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470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D4DFC-FA34-4DB4-B184-3AEEDA57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06645-0814-4912-AB51-2EB4A2C8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多个输出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D7D3D-7B44-4CAB-9951-76F0E510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926AE-996D-4B4A-A86D-D9E56891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483FD-BE4C-43D8-A430-E677B0F9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94</a:t>
            </a:fld>
            <a:endParaRPr lang="zh-CN" alt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9331E92A-0BB7-47D5-B9D9-5DCEA5E4E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06" y="1870075"/>
            <a:ext cx="6478588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5397E68-B665-4485-873B-7DF26467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06" y="3238500"/>
            <a:ext cx="64770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0828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D4DFC-FA34-4DB4-B184-3AEEDA57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06645-0814-4912-AB51-2EB4A2C8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多个输出</a:t>
            </a:r>
            <a:endParaRPr lang="en-US" altLang="zh-CN" dirty="0"/>
          </a:p>
          <a:p>
            <a:r>
              <a:rPr lang="en-US" altLang="zh-CN" dirty="0" err="1"/>
              <a:t>MultipleOutputFormat</a:t>
            </a:r>
            <a:endParaRPr lang="en-US" altLang="zh-CN" dirty="0"/>
          </a:p>
          <a:p>
            <a:pPr lvl="1"/>
            <a:r>
              <a:rPr lang="zh-CN" altLang="en-US" dirty="0"/>
              <a:t>可以将数据写到多个文件，这些文件的名称源于输出的键和值</a:t>
            </a:r>
          </a:p>
          <a:p>
            <a:pPr lvl="1"/>
            <a:r>
              <a:rPr lang="zh-CN" altLang="en-US" dirty="0"/>
              <a:t>抽象类，两个实体子类：</a:t>
            </a:r>
            <a:r>
              <a:rPr lang="en-US" altLang="zh-CN" dirty="0" err="1"/>
              <a:t>MultipleTextOutputFormat</a:t>
            </a:r>
            <a:r>
              <a:rPr lang="zh-CN" altLang="en-US" dirty="0"/>
              <a:t>和</a:t>
            </a:r>
            <a:r>
              <a:rPr lang="en-US" altLang="zh-CN" dirty="0" err="1"/>
              <a:t>MultipleSequenceFileOutputFormat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D7D3D-7B44-4CAB-9951-76F0E510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926AE-996D-4B4A-A86D-D9E56891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483FD-BE4C-43D8-A430-E677B0F9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899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AB6E5-F1CF-45C8-A93D-A6E21CE7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E46D6-D002-4F3B-9954-6C7B1C79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多个输出</a:t>
            </a:r>
          </a:p>
          <a:p>
            <a:r>
              <a:rPr lang="en-US" altLang="zh-CN" dirty="0" err="1"/>
              <a:t>MultipleOutput</a:t>
            </a:r>
            <a:endParaRPr lang="en-US" altLang="zh-CN" dirty="0"/>
          </a:p>
          <a:p>
            <a:pPr lvl="1"/>
            <a:r>
              <a:rPr lang="zh-CN" altLang="en-US" dirty="0"/>
              <a:t>可以为不同的输出</a:t>
            </a:r>
            <a:endParaRPr lang="en-US" altLang="zh-CN" dirty="0"/>
          </a:p>
          <a:p>
            <a:pPr lvl="1"/>
            <a:r>
              <a:rPr lang="zh-CN" altLang="en-US" dirty="0"/>
              <a:t>产生不同的类型，</a:t>
            </a:r>
            <a:endParaRPr lang="en-US" altLang="zh-CN" dirty="0"/>
          </a:p>
          <a:p>
            <a:pPr lvl="1"/>
            <a:r>
              <a:rPr lang="zh-CN" altLang="en-US" dirty="0"/>
              <a:t>意味着无法控制输出的命名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50B61-A020-41C1-9C0C-B4D42A55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97A9C-0FEA-46F1-8318-1E43CEF8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42832-23A7-482E-8AD4-2E8FB971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96</a:t>
            </a:fld>
            <a:endParaRPr lang="zh-CN" alt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9A3C67BA-DBB7-4311-B101-576DE5AE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2506"/>
            <a:ext cx="54006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6006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AB6E5-F1CF-45C8-A93D-A6E21CE7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E46D6-D002-4F3B-9954-6C7B1C79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延迟输出</a:t>
            </a:r>
          </a:p>
          <a:p>
            <a:r>
              <a:rPr lang="en-US" altLang="zh-CN" dirty="0" err="1"/>
              <a:t>FileOutputFormat</a:t>
            </a:r>
            <a:r>
              <a:rPr lang="zh-CN" altLang="en-US" dirty="0"/>
              <a:t>的子类会产生输出文件，即使文件是空的。</a:t>
            </a:r>
            <a:endParaRPr lang="en-US" altLang="zh-CN" dirty="0"/>
          </a:p>
          <a:p>
            <a:r>
              <a:rPr lang="zh-CN" altLang="en-US" dirty="0"/>
              <a:t>有些应用倾向于不创建空文件，</a:t>
            </a:r>
            <a:endParaRPr lang="en-US" altLang="zh-CN" dirty="0"/>
          </a:p>
          <a:p>
            <a:pPr lvl="1"/>
            <a:r>
              <a:rPr lang="zh-CN" altLang="en-US" dirty="0"/>
              <a:t>此时的可以使用</a:t>
            </a:r>
            <a:r>
              <a:rPr lang="en-US" altLang="zh-CN"/>
              <a:t>LazyOutputFormat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50B61-A020-41C1-9C0C-B4D42A55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9BB-FD77-4ABD-B124-EA3B1A183EC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97A9C-0FEA-46F1-8318-1E43CEF8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42832-23A7-482E-8AD4-2E8FB971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1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265-E525-4921-A326-04F696922CD0}" type="datetime1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D3DD-24F5-42A4-AA4D-D967220D4391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1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12567</TotalTime>
  <Words>4756</Words>
  <Application>Microsoft Office PowerPoint</Application>
  <PresentationFormat>宽屏</PresentationFormat>
  <Paragraphs>935</Paragraphs>
  <Slides>98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5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MR</vt:lpstr>
      <vt:lpstr>MR 基础</vt:lpstr>
      <vt:lpstr>目标</vt:lpstr>
      <vt:lpstr>主要内容</vt:lpstr>
      <vt:lpstr>MapReduce编程模型</vt:lpstr>
      <vt:lpstr>Map-Reduce编程模型</vt:lpstr>
      <vt:lpstr>没有reduce的简单编程模型</vt:lpstr>
      <vt:lpstr>复杂的编程模型</vt:lpstr>
      <vt:lpstr>Mapper</vt:lpstr>
      <vt:lpstr>Reducer</vt:lpstr>
      <vt:lpstr>Shuffler</vt:lpstr>
      <vt:lpstr>WordCount</vt:lpstr>
      <vt:lpstr>MR初级例子-WordCount</vt:lpstr>
      <vt:lpstr>WebUI查看</vt:lpstr>
      <vt:lpstr>MapReduce工作机制</vt:lpstr>
      <vt:lpstr>YARN框架下Map-Reduce2工作机制剖析</vt:lpstr>
      <vt:lpstr>Map-Reduce1 工作机制剖析</vt:lpstr>
      <vt:lpstr>MapReduce的两种运行机制</vt:lpstr>
      <vt:lpstr>经典的MR运行机制 - MR 1</vt:lpstr>
      <vt:lpstr>经典的MR1 作业运行机制</vt:lpstr>
      <vt:lpstr>经典的MR1 作业运行机制</vt:lpstr>
      <vt:lpstr>全新的MR运行机制 - MR 2 – YARN (yet another resource negotiator)</vt:lpstr>
      <vt:lpstr>YARN 框架</vt:lpstr>
      <vt:lpstr>YARN（MR2）的作业运行机制</vt:lpstr>
      <vt:lpstr>YARN（MR2）的作业运行机制</vt:lpstr>
      <vt:lpstr>YARN（MR2）的作业运行机制</vt:lpstr>
      <vt:lpstr>YARN（MR2）的作业运行机制</vt:lpstr>
      <vt:lpstr>常用参数</vt:lpstr>
      <vt:lpstr>常用任务参数配置</vt:lpstr>
      <vt:lpstr>调度机制</vt:lpstr>
      <vt:lpstr>性能调优</vt:lpstr>
      <vt:lpstr>任务执行优化</vt:lpstr>
      <vt:lpstr>错误处理机制：硬件故障</vt:lpstr>
      <vt:lpstr>错误处理机制：任务失败</vt:lpstr>
      <vt:lpstr>审计日志</vt:lpstr>
      <vt:lpstr>Namenode日志</vt:lpstr>
      <vt:lpstr>MapReduce开发步骤</vt:lpstr>
      <vt:lpstr>Hadoop API MR 开发步骤</vt:lpstr>
      <vt:lpstr>Eclipse的Hadoop插件</vt:lpstr>
      <vt:lpstr>安装方法</vt:lpstr>
      <vt:lpstr>安装方法</vt:lpstr>
      <vt:lpstr>安装方法</vt:lpstr>
      <vt:lpstr>安装方法</vt:lpstr>
      <vt:lpstr>上传文件</vt:lpstr>
      <vt:lpstr>MapReduce Project 创建、 Eclipse运行、程序导出、命令行运行</vt:lpstr>
      <vt:lpstr>编程实践</vt:lpstr>
      <vt:lpstr>倒排索引</vt:lpstr>
      <vt:lpstr>算法思路</vt:lpstr>
      <vt:lpstr>带有Reduce的任务</vt:lpstr>
      <vt:lpstr>Mapper函数</vt:lpstr>
      <vt:lpstr>Reducer函数</vt:lpstr>
      <vt:lpstr>MRController Run 方法</vt:lpstr>
      <vt:lpstr>编程实践</vt:lpstr>
      <vt:lpstr>编程实践</vt:lpstr>
      <vt:lpstr>MR 高级</vt:lpstr>
      <vt:lpstr>介绍内容</vt:lpstr>
      <vt:lpstr>MapReduce的类型</vt:lpstr>
      <vt:lpstr>MapReduce的类型</vt:lpstr>
      <vt:lpstr>MapReduce的类型</vt:lpstr>
      <vt:lpstr>MapReduce的类型</vt:lpstr>
      <vt:lpstr>默认的MapReduce作业</vt:lpstr>
      <vt:lpstr>IdentityMapper</vt:lpstr>
      <vt:lpstr>默认的MapReduce作业</vt:lpstr>
      <vt:lpstr>HashPartitioner</vt:lpstr>
      <vt:lpstr>默认的MapReduce作业</vt:lpstr>
      <vt:lpstr>IdentityReducer</vt:lpstr>
      <vt:lpstr>默认的Streaming作业</vt:lpstr>
      <vt:lpstr>Streaming中的键和值</vt:lpstr>
      <vt:lpstr>Streaming 的分隔符属性</vt:lpstr>
      <vt:lpstr>在 Streaming MapReduce 作业中使用分隔符的位置</vt:lpstr>
      <vt:lpstr>输入格式</vt:lpstr>
      <vt:lpstr>输入格式</vt:lpstr>
      <vt:lpstr>输入格式</vt:lpstr>
      <vt:lpstr>输入格式</vt:lpstr>
      <vt:lpstr>输入格式</vt:lpstr>
      <vt:lpstr>输入格式</vt:lpstr>
      <vt:lpstr>输入格式</vt:lpstr>
      <vt:lpstr>输入格式 – 控制分片大小的属性</vt:lpstr>
      <vt:lpstr>输入格式</vt:lpstr>
      <vt:lpstr>输入格式</vt:lpstr>
      <vt:lpstr>输入格式</vt:lpstr>
      <vt:lpstr>输入格式</vt:lpstr>
      <vt:lpstr>输入格式</vt:lpstr>
      <vt:lpstr>输入格式</vt:lpstr>
      <vt:lpstr>输入格式</vt:lpstr>
      <vt:lpstr>输入格式</vt:lpstr>
      <vt:lpstr>输入格式</vt:lpstr>
      <vt:lpstr>输入格式</vt:lpstr>
      <vt:lpstr>输入格式</vt:lpstr>
      <vt:lpstr>输入格式</vt:lpstr>
      <vt:lpstr>输入格式</vt:lpstr>
      <vt:lpstr>输出格式</vt:lpstr>
      <vt:lpstr>输出格式</vt:lpstr>
      <vt:lpstr>输出格式</vt:lpstr>
      <vt:lpstr>输出格式</vt:lpstr>
      <vt:lpstr>输出格式</vt:lpstr>
      <vt:lpstr>输出格式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集群安装、配置、管理、维护</dc:title>
  <dc:creator>李伟</dc:creator>
  <cp:lastModifiedBy>李 伟</cp:lastModifiedBy>
  <cp:revision>363</cp:revision>
  <dcterms:created xsi:type="dcterms:W3CDTF">2018-03-29T13:31:19Z</dcterms:created>
  <dcterms:modified xsi:type="dcterms:W3CDTF">2019-06-17T16:06:04Z</dcterms:modified>
</cp:coreProperties>
</file>