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60" r:id="rId5"/>
    <p:sldId id="259" r:id="rId6"/>
    <p:sldId id="261" r:id="rId7"/>
    <p:sldId id="277" r:id="rId8"/>
    <p:sldId id="287" r:id="rId9"/>
    <p:sldId id="276" r:id="rId10"/>
    <p:sldId id="278" r:id="rId11"/>
    <p:sldId id="28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62" r:id="rId21"/>
    <p:sldId id="263" r:id="rId22"/>
    <p:sldId id="264" r:id="rId23"/>
    <p:sldId id="275" r:id="rId24"/>
    <p:sldId id="265" r:id="rId25"/>
    <p:sldId id="289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3287" autoAdjust="0"/>
  </p:normalViewPr>
  <p:slideViewPr>
    <p:cSldViewPr snapToGrid="0">
      <p:cViewPr varScale="1">
        <p:scale>
          <a:sx n="68" d="100"/>
          <a:sy n="68" d="100"/>
        </p:scale>
        <p:origin x="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3DEF6-DE03-4B0A-B796-F3A6878D1942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62284-CCC7-4E53-8DCD-DB8735EA27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640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nexus.sonatype.org/downloads/%E4%B8%8B%E8%BD%BD%E6%9C%80%E6%96%B0%E7%89%88%E6%9C%AC%E7%9A%84Nexus%E7%9A%84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82295">
              <a:lnSpc>
                <a:spcPct val="100000"/>
              </a:lnSpc>
              <a:spcBef>
                <a:spcPts val="1670"/>
              </a:spcBef>
            </a:pPr>
            <a:r>
              <a:rPr lang="zh-CN" altLang="en-US" sz="1200" dirty="0">
                <a:latin typeface="宋体"/>
                <a:cs typeface="宋体"/>
              </a:rPr>
              <a:t>首先从</a:t>
            </a:r>
            <a:r>
              <a:rPr lang="en-US" altLang="zh-CN" sz="1200" u="sng" spc="-5" dirty="0">
                <a:solidFill>
                  <a:srgbClr val="009999"/>
                </a:solidFill>
                <a:latin typeface="宋体"/>
                <a:cs typeface="宋体"/>
                <a:hlinkClick r:id="rId3"/>
              </a:rPr>
              <a:t>http://nexus.sonatype.org/downloads/</a:t>
            </a:r>
            <a:r>
              <a:rPr lang="zh-CN" altLang="en-US" sz="1200" dirty="0">
                <a:latin typeface="宋体"/>
                <a:cs typeface="宋体"/>
                <a:hlinkClick r:id="rId3"/>
              </a:rPr>
              <a:t>下载最新版</a:t>
            </a:r>
            <a:r>
              <a:rPr lang="zh-CN" altLang="en-US" sz="1200" spc="-25" dirty="0">
                <a:latin typeface="宋体"/>
                <a:cs typeface="宋体"/>
                <a:hlinkClick r:id="rId3"/>
              </a:rPr>
              <a:t>本</a:t>
            </a:r>
            <a:r>
              <a:rPr lang="zh-CN" altLang="en-US" sz="1200" dirty="0">
                <a:latin typeface="宋体"/>
                <a:cs typeface="宋体"/>
                <a:hlinkClick r:id="rId3"/>
              </a:rPr>
              <a:t>的</a:t>
            </a:r>
            <a:r>
              <a:rPr lang="en-US" altLang="zh-CN" sz="1200" dirty="0">
                <a:latin typeface="宋体"/>
                <a:cs typeface="宋体"/>
                <a:hlinkClick r:id="rId3"/>
              </a:rPr>
              <a:t>Nexus</a:t>
            </a:r>
            <a:r>
              <a:rPr lang="zh-CN" altLang="en-US" sz="1200" dirty="0">
                <a:latin typeface="宋体"/>
                <a:cs typeface="宋体"/>
                <a:hlinkClick r:id="rId3"/>
              </a:rPr>
              <a:t>的</a:t>
            </a:r>
            <a:endParaRPr lang="zh-CN" altLang="en-US" sz="12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lang="en-US" altLang="zh-CN" sz="1200" spc="5" dirty="0">
                <a:latin typeface="宋体"/>
                <a:cs typeface="宋体"/>
              </a:rPr>
              <a:t>war</a:t>
            </a:r>
            <a:r>
              <a:rPr lang="zh-CN" altLang="en-US" sz="1200" dirty="0">
                <a:latin typeface="宋体"/>
                <a:cs typeface="宋体"/>
              </a:rPr>
              <a:t>包形式版本。</a:t>
            </a:r>
          </a:p>
          <a:p>
            <a:pPr marL="582295">
              <a:lnSpc>
                <a:spcPct val="100000"/>
              </a:lnSpc>
              <a:spcBef>
                <a:spcPts val="215"/>
              </a:spcBef>
            </a:pPr>
            <a:r>
              <a:rPr lang="zh-CN" altLang="en-US" sz="1200" dirty="0">
                <a:latin typeface="宋体"/>
                <a:cs typeface="宋体"/>
              </a:rPr>
              <a:t>登录时其默认的用户名为</a:t>
            </a:r>
            <a:r>
              <a:rPr lang="en-US" altLang="zh-CN" sz="1200" spc="5" dirty="0">
                <a:latin typeface="宋体"/>
                <a:cs typeface="宋体"/>
              </a:rPr>
              <a:t>ad</a:t>
            </a:r>
            <a:r>
              <a:rPr lang="en-US" altLang="zh-CN" sz="1200" spc="-15" dirty="0">
                <a:latin typeface="宋体"/>
                <a:cs typeface="宋体"/>
              </a:rPr>
              <a:t>m</a:t>
            </a:r>
            <a:r>
              <a:rPr lang="en-US" altLang="zh-CN" sz="1200" spc="5" dirty="0">
                <a:latin typeface="宋体"/>
                <a:cs typeface="宋体"/>
              </a:rPr>
              <a:t>i</a:t>
            </a:r>
            <a:r>
              <a:rPr lang="en-US" altLang="zh-CN" sz="1200" spc="-15" dirty="0">
                <a:latin typeface="宋体"/>
                <a:cs typeface="宋体"/>
              </a:rPr>
              <a:t>n</a:t>
            </a:r>
            <a:r>
              <a:rPr lang="zh-CN" altLang="en-US" sz="1200" dirty="0">
                <a:latin typeface="宋体"/>
                <a:cs typeface="宋体"/>
              </a:rPr>
              <a:t>，密码为</a:t>
            </a:r>
            <a:r>
              <a:rPr lang="en-US" altLang="zh-CN" sz="1200" spc="5" dirty="0">
                <a:latin typeface="宋体"/>
                <a:cs typeface="宋体"/>
              </a:rPr>
              <a:t>ad</a:t>
            </a:r>
            <a:r>
              <a:rPr lang="en-US" altLang="zh-CN" sz="1200" spc="-15" dirty="0">
                <a:latin typeface="宋体"/>
                <a:cs typeface="宋体"/>
              </a:rPr>
              <a:t>m</a:t>
            </a:r>
            <a:r>
              <a:rPr lang="en-US" altLang="zh-CN" sz="1200" spc="5" dirty="0">
                <a:latin typeface="宋体"/>
                <a:cs typeface="宋体"/>
              </a:rPr>
              <a:t>i</a:t>
            </a:r>
            <a:r>
              <a:rPr lang="en-US" altLang="zh-CN" sz="1200" spc="-15" dirty="0">
                <a:latin typeface="宋体"/>
                <a:cs typeface="宋体"/>
              </a:rPr>
              <a:t>n</a:t>
            </a:r>
            <a:r>
              <a:rPr lang="en-US" altLang="zh-CN" sz="1200" spc="5" dirty="0">
                <a:latin typeface="宋体"/>
                <a:cs typeface="宋体"/>
              </a:rPr>
              <a:t>1</a:t>
            </a:r>
            <a:r>
              <a:rPr lang="en-US" altLang="zh-CN" sz="1200" spc="-15" dirty="0">
                <a:latin typeface="宋体"/>
                <a:cs typeface="宋体"/>
              </a:rPr>
              <a:t>2</a:t>
            </a:r>
            <a:r>
              <a:rPr lang="en-US" altLang="zh-CN" sz="1200" spc="5" dirty="0">
                <a:latin typeface="宋体"/>
                <a:cs typeface="宋体"/>
              </a:rPr>
              <a:t>3</a:t>
            </a:r>
            <a:r>
              <a:rPr lang="zh-CN" altLang="en-US" sz="1200" dirty="0">
                <a:latin typeface="宋体"/>
                <a:cs typeface="宋体"/>
              </a:rPr>
              <a:t>。</a:t>
            </a:r>
          </a:p>
          <a:p>
            <a:pPr marL="582295">
              <a:lnSpc>
                <a:spcPct val="100000"/>
              </a:lnSpc>
              <a:spcBef>
                <a:spcPts val="190"/>
              </a:spcBef>
            </a:pPr>
            <a:r>
              <a:rPr lang="zh-CN" altLang="en-US" sz="1200" dirty="0">
                <a:latin typeface="宋体"/>
                <a:cs typeface="宋体"/>
              </a:rPr>
              <a:t>使用</a:t>
            </a:r>
            <a:r>
              <a:rPr lang="en-US" altLang="zh-CN" sz="1200" spc="5" dirty="0">
                <a:latin typeface="宋体"/>
                <a:cs typeface="宋体"/>
              </a:rPr>
              <a:t>ne</a:t>
            </a:r>
            <a:r>
              <a:rPr lang="en-US" altLang="zh-CN" sz="1200" spc="-15" dirty="0">
                <a:latin typeface="宋体"/>
                <a:cs typeface="宋体"/>
              </a:rPr>
              <a:t>x</a:t>
            </a:r>
            <a:r>
              <a:rPr lang="en-US" altLang="zh-CN" sz="1200" spc="5" dirty="0">
                <a:latin typeface="宋体"/>
                <a:cs typeface="宋体"/>
              </a:rPr>
              <a:t>us</a:t>
            </a:r>
            <a:r>
              <a:rPr lang="zh-CN" altLang="en-US" sz="1200" dirty="0">
                <a:latin typeface="宋体"/>
                <a:cs typeface="宋体"/>
              </a:rPr>
              <a:t>的时候，如果想支</a:t>
            </a:r>
            <a:r>
              <a:rPr lang="zh-CN" altLang="en-US" sz="1200" spc="-25" dirty="0">
                <a:latin typeface="宋体"/>
                <a:cs typeface="宋体"/>
              </a:rPr>
              <a:t>持</a:t>
            </a:r>
            <a:r>
              <a:rPr lang="zh-CN" altLang="en-US" sz="1200" dirty="0">
                <a:latin typeface="宋体"/>
                <a:cs typeface="宋体"/>
              </a:rPr>
              <a:t>搜索；可以从远程仓库下载其索引，这当然</a:t>
            </a: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lang="zh-CN" altLang="en-US" sz="1200" dirty="0">
                <a:latin typeface="宋体"/>
                <a:cs typeface="宋体"/>
              </a:rPr>
              <a:t>非常慢，我们可以使用</a:t>
            </a:r>
            <a:r>
              <a:rPr lang="en-US" altLang="zh-CN" sz="1200" spc="5" dirty="0" err="1">
                <a:latin typeface="宋体"/>
                <a:cs typeface="宋体"/>
              </a:rPr>
              <a:t>gui</a:t>
            </a:r>
            <a:r>
              <a:rPr lang="zh-CN" altLang="en-US" sz="1200" dirty="0">
                <a:latin typeface="宋体"/>
                <a:cs typeface="宋体"/>
              </a:rPr>
              <a:t>的</a:t>
            </a:r>
            <a:r>
              <a:rPr lang="zh-CN" altLang="en-US" sz="1200" spc="-25" dirty="0">
                <a:latin typeface="宋体"/>
                <a:cs typeface="宋体"/>
              </a:rPr>
              <a:t>方</a:t>
            </a:r>
            <a:r>
              <a:rPr lang="zh-CN" altLang="en-US" sz="1200" dirty="0">
                <a:latin typeface="宋体"/>
                <a:cs typeface="宋体"/>
              </a:rPr>
              <a:t>式在下载好的构件基础上重建索引。</a:t>
            </a:r>
          </a:p>
          <a:p>
            <a:pPr marL="582295">
              <a:lnSpc>
                <a:spcPct val="100000"/>
              </a:lnSpc>
              <a:spcBef>
                <a:spcPts val="210"/>
              </a:spcBef>
            </a:pPr>
            <a:r>
              <a:rPr lang="en-US" altLang="zh-CN" sz="1200" dirty="0">
                <a:latin typeface="宋体"/>
                <a:cs typeface="宋体"/>
              </a:rPr>
              <a:t>nexus</a:t>
            </a:r>
            <a:r>
              <a:rPr lang="zh-CN" altLang="en-US" sz="1200" dirty="0">
                <a:latin typeface="宋体"/>
                <a:cs typeface="宋体"/>
              </a:rPr>
              <a:t>支持非常全面的搜索方</a:t>
            </a:r>
            <a:r>
              <a:rPr lang="zh-CN" altLang="en-US" sz="1200" spc="-25" dirty="0">
                <a:latin typeface="宋体"/>
                <a:cs typeface="宋体"/>
              </a:rPr>
              <a:t>式</a:t>
            </a:r>
            <a:r>
              <a:rPr lang="zh-CN" altLang="en-US" sz="1200" dirty="0">
                <a:latin typeface="宋体"/>
                <a:cs typeface="宋体"/>
              </a:rPr>
              <a:t>。</a:t>
            </a:r>
            <a:r>
              <a:rPr lang="en-US" altLang="zh-CN" sz="1200" spc="0" dirty="0">
                <a:latin typeface="宋体"/>
                <a:cs typeface="宋体"/>
              </a:rPr>
              <a:t>GAV</a:t>
            </a:r>
            <a:r>
              <a:rPr lang="zh-CN" altLang="en-US" sz="1200" dirty="0">
                <a:latin typeface="宋体"/>
                <a:cs typeface="宋体"/>
              </a:rPr>
              <a:t>搜索：通</a:t>
            </a:r>
            <a:r>
              <a:rPr lang="zh-CN" altLang="en-US" sz="1200" spc="-25" dirty="0">
                <a:latin typeface="宋体"/>
                <a:cs typeface="宋体"/>
              </a:rPr>
              <a:t>过</a:t>
            </a:r>
            <a:r>
              <a:rPr lang="en-US" altLang="zh-CN" sz="1200" spc="-5" dirty="0" err="1">
                <a:latin typeface="宋体"/>
                <a:cs typeface="宋体"/>
              </a:rPr>
              <a:t>GroupId</a:t>
            </a:r>
            <a:r>
              <a:rPr lang="zh-CN" altLang="en-US" sz="1200" dirty="0">
                <a:latin typeface="宋体"/>
                <a:cs typeface="宋体"/>
              </a:rPr>
              <a:t>、</a:t>
            </a:r>
            <a:r>
              <a:rPr lang="en-US" altLang="zh-CN" sz="1200" spc="-5" dirty="0" err="1">
                <a:latin typeface="宋体"/>
                <a:cs typeface="宋体"/>
              </a:rPr>
              <a:t>ArtifactId</a:t>
            </a:r>
            <a:r>
              <a:rPr lang="zh-CN" altLang="en-US" sz="1200" dirty="0">
                <a:latin typeface="宋体"/>
                <a:cs typeface="宋体"/>
              </a:rPr>
              <a:t>和</a:t>
            </a: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lang="en-US" altLang="zh-CN" sz="1200" spc="5" dirty="0">
                <a:latin typeface="宋体"/>
                <a:cs typeface="宋体"/>
              </a:rPr>
              <a:t>Ve</a:t>
            </a:r>
            <a:r>
              <a:rPr lang="en-US" altLang="zh-CN" sz="1200" spc="-15" dirty="0">
                <a:latin typeface="宋体"/>
                <a:cs typeface="宋体"/>
              </a:rPr>
              <a:t>r</a:t>
            </a:r>
            <a:r>
              <a:rPr lang="en-US" altLang="zh-CN" sz="1200" spc="5" dirty="0">
                <a:latin typeface="宋体"/>
                <a:cs typeface="宋体"/>
              </a:rPr>
              <a:t>s</a:t>
            </a:r>
            <a:r>
              <a:rPr lang="en-US" altLang="zh-CN" sz="1200" spc="-15" dirty="0">
                <a:latin typeface="宋体"/>
                <a:cs typeface="宋体"/>
              </a:rPr>
              <a:t>i</a:t>
            </a:r>
            <a:r>
              <a:rPr lang="en-US" altLang="zh-CN" sz="1200" spc="5" dirty="0">
                <a:latin typeface="宋体"/>
                <a:cs typeface="宋体"/>
              </a:rPr>
              <a:t>on</a:t>
            </a:r>
            <a:r>
              <a:rPr lang="zh-CN" altLang="en-US" sz="1200" dirty="0">
                <a:latin typeface="宋体"/>
                <a:cs typeface="宋体"/>
              </a:rPr>
              <a:t>进行搜索；全类名搜</a:t>
            </a:r>
            <a:r>
              <a:rPr lang="zh-CN" altLang="en-US" sz="1200" spc="-25" dirty="0">
                <a:latin typeface="宋体"/>
                <a:cs typeface="宋体"/>
              </a:rPr>
              <a:t>索</a:t>
            </a:r>
            <a:r>
              <a:rPr lang="zh-CN" altLang="en-US" sz="1200" dirty="0">
                <a:latin typeface="宋体"/>
                <a:cs typeface="宋体"/>
              </a:rPr>
              <a:t>；关键词搜索。</a:t>
            </a:r>
          </a:p>
          <a:p>
            <a:pPr marL="582295">
              <a:lnSpc>
                <a:spcPct val="100000"/>
              </a:lnSpc>
              <a:spcBef>
                <a:spcPts val="210"/>
              </a:spcBef>
            </a:pPr>
            <a:r>
              <a:rPr lang="zh-CN" altLang="en-US" sz="1200" dirty="0">
                <a:latin typeface="宋体"/>
                <a:cs typeface="宋体"/>
              </a:rPr>
              <a:t>配置客户机使用</a:t>
            </a:r>
            <a:r>
              <a:rPr lang="en-US" altLang="zh-CN" sz="1200" spc="5" dirty="0">
                <a:latin typeface="宋体"/>
                <a:cs typeface="宋体"/>
              </a:rPr>
              <a:t>ne</a:t>
            </a:r>
            <a:r>
              <a:rPr lang="en-US" altLang="zh-CN" sz="1200" spc="-15" dirty="0">
                <a:latin typeface="宋体"/>
                <a:cs typeface="宋体"/>
              </a:rPr>
              <a:t>x</a:t>
            </a:r>
            <a:r>
              <a:rPr lang="en-US" altLang="zh-CN" sz="1200" spc="5" dirty="0">
                <a:latin typeface="宋体"/>
                <a:cs typeface="宋体"/>
              </a:rPr>
              <a:t>us</a:t>
            </a:r>
            <a:r>
              <a:rPr lang="zh-CN" altLang="en-US" sz="1200" dirty="0">
                <a:latin typeface="宋体"/>
                <a:cs typeface="宋体"/>
              </a:rPr>
              <a:t>时，需</a:t>
            </a:r>
            <a:r>
              <a:rPr lang="zh-CN" altLang="en-US" sz="1200" spc="-25" dirty="0">
                <a:latin typeface="宋体"/>
                <a:cs typeface="宋体"/>
              </a:rPr>
              <a:t>要</a:t>
            </a:r>
            <a:r>
              <a:rPr lang="zh-CN" altLang="en-US" sz="1200" dirty="0">
                <a:latin typeface="宋体"/>
                <a:cs typeface="宋体"/>
              </a:rPr>
              <a:t>在</a:t>
            </a:r>
            <a:r>
              <a:rPr lang="en-US" altLang="zh-CN" sz="1200" spc="5" dirty="0">
                <a:latin typeface="宋体"/>
                <a:cs typeface="宋体"/>
              </a:rPr>
              <a:t>se</a:t>
            </a:r>
            <a:r>
              <a:rPr lang="en-US" altLang="zh-CN" sz="1200" spc="-15" dirty="0">
                <a:latin typeface="宋体"/>
                <a:cs typeface="宋体"/>
              </a:rPr>
              <a:t>t</a:t>
            </a:r>
            <a:r>
              <a:rPr lang="en-US" altLang="zh-CN" sz="1200" spc="5" dirty="0">
                <a:latin typeface="宋体"/>
                <a:cs typeface="宋体"/>
              </a:rPr>
              <a:t>t</a:t>
            </a:r>
            <a:r>
              <a:rPr lang="en-US" altLang="zh-CN" sz="1200" spc="-15" dirty="0">
                <a:latin typeface="宋体"/>
                <a:cs typeface="宋体"/>
              </a:rPr>
              <a:t>i</a:t>
            </a:r>
            <a:r>
              <a:rPr lang="en-US" altLang="zh-CN" sz="1200" spc="5" dirty="0">
                <a:latin typeface="宋体"/>
                <a:cs typeface="宋体"/>
              </a:rPr>
              <a:t>n</a:t>
            </a:r>
            <a:r>
              <a:rPr lang="en-US" altLang="zh-CN" sz="1200" spc="-15" dirty="0">
                <a:latin typeface="宋体"/>
                <a:cs typeface="宋体"/>
              </a:rPr>
              <a:t>g</a:t>
            </a:r>
            <a:r>
              <a:rPr lang="en-US" altLang="zh-CN" sz="1200" spc="5" dirty="0">
                <a:latin typeface="宋体"/>
                <a:cs typeface="宋体"/>
              </a:rPr>
              <a:t>s</a:t>
            </a:r>
            <a:r>
              <a:rPr lang="en-US" altLang="zh-CN" sz="1200" spc="-15" dirty="0">
                <a:latin typeface="宋体"/>
                <a:cs typeface="宋体"/>
              </a:rPr>
              <a:t>.</a:t>
            </a:r>
            <a:r>
              <a:rPr lang="en-US" altLang="zh-CN" sz="1200" spc="5" dirty="0">
                <a:latin typeface="宋体"/>
                <a:cs typeface="宋体"/>
              </a:rPr>
              <a:t>x</a:t>
            </a:r>
            <a:r>
              <a:rPr lang="en-US" altLang="zh-CN" sz="1200" spc="-15" dirty="0">
                <a:latin typeface="宋体"/>
                <a:cs typeface="宋体"/>
              </a:rPr>
              <a:t>m</a:t>
            </a:r>
            <a:r>
              <a:rPr lang="en-US" altLang="zh-CN" sz="1200" spc="5" dirty="0">
                <a:latin typeface="宋体"/>
                <a:cs typeface="宋体"/>
              </a:rPr>
              <a:t>l</a:t>
            </a:r>
            <a:r>
              <a:rPr lang="zh-CN" altLang="en-US" sz="1200" dirty="0">
                <a:latin typeface="宋体"/>
                <a:cs typeface="宋体"/>
              </a:rPr>
              <a:t>文件中加入</a:t>
            </a:r>
            <a:r>
              <a:rPr lang="zh-CN" altLang="en-US" sz="1200" spc="-25" dirty="0">
                <a:latin typeface="宋体"/>
                <a:cs typeface="宋体"/>
              </a:rPr>
              <a:t>相</a:t>
            </a:r>
            <a:r>
              <a:rPr lang="zh-CN" altLang="en-US" sz="1200" dirty="0">
                <a:latin typeface="宋体"/>
                <a:cs typeface="宋体"/>
              </a:rPr>
              <a:t>应的配置，从</a:t>
            </a: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lang="en-US" altLang="zh-CN" sz="1200" spc="5" dirty="0">
                <a:latin typeface="宋体"/>
                <a:cs typeface="宋体"/>
              </a:rPr>
              <a:t>ne</a:t>
            </a:r>
            <a:r>
              <a:rPr lang="en-US" altLang="zh-CN" sz="1200" spc="-15" dirty="0">
                <a:latin typeface="宋体"/>
                <a:cs typeface="宋体"/>
              </a:rPr>
              <a:t>x</a:t>
            </a:r>
            <a:r>
              <a:rPr lang="en-US" altLang="zh-CN" sz="1200" spc="5" dirty="0">
                <a:latin typeface="宋体"/>
                <a:cs typeface="宋体"/>
              </a:rPr>
              <a:t>us</a:t>
            </a:r>
            <a:r>
              <a:rPr lang="zh-CN" altLang="en-US" sz="1200" dirty="0">
                <a:latin typeface="宋体"/>
                <a:cs typeface="宋体"/>
              </a:rPr>
              <a:t>的仓库组中下载构件和</a:t>
            </a:r>
            <a:r>
              <a:rPr lang="zh-CN" altLang="en-US" sz="1200" spc="-25" dirty="0">
                <a:latin typeface="宋体"/>
                <a:cs typeface="宋体"/>
              </a:rPr>
              <a:t>插</a:t>
            </a:r>
            <a:r>
              <a:rPr lang="zh-CN" altLang="en-US" sz="1200" dirty="0">
                <a:latin typeface="宋体"/>
                <a:cs typeface="宋体"/>
              </a:rPr>
              <a:t>件。</a:t>
            </a:r>
            <a:endParaRPr lang="en-US" altLang="zh-CN" sz="12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endParaRPr lang="en-US" altLang="zh-CN" sz="1200" dirty="0">
              <a:latin typeface="宋体"/>
            </a:endParaRPr>
          </a:p>
          <a:p>
            <a:pPr marL="356870" marR="5080" indent="569595">
              <a:lnSpc>
                <a:spcPct val="110000"/>
              </a:lnSpc>
            </a:pPr>
            <a:r>
              <a:rPr lang="zh-CN" altLang="en-US" sz="1200" dirty="0">
                <a:latin typeface="宋体"/>
                <a:cs typeface="宋体"/>
              </a:rPr>
              <a:t>正常情况下，</a:t>
            </a:r>
            <a:r>
              <a:rPr lang="en-US" altLang="zh-CN" sz="1200" spc="5" dirty="0">
                <a:latin typeface="宋体"/>
                <a:cs typeface="宋体"/>
              </a:rPr>
              <a:t>ma</a:t>
            </a:r>
            <a:r>
              <a:rPr lang="en-US" altLang="zh-CN" sz="1200" spc="-15" dirty="0">
                <a:latin typeface="宋体"/>
                <a:cs typeface="宋体"/>
              </a:rPr>
              <a:t>v</a:t>
            </a:r>
            <a:r>
              <a:rPr lang="en-US" altLang="zh-CN" sz="1200" spc="5" dirty="0">
                <a:latin typeface="宋体"/>
                <a:cs typeface="宋体"/>
              </a:rPr>
              <a:t>en</a:t>
            </a:r>
            <a:r>
              <a:rPr lang="zh-CN" altLang="en-US" sz="1200" dirty="0">
                <a:latin typeface="宋体"/>
                <a:cs typeface="宋体"/>
              </a:rPr>
              <a:t>会到中央</a:t>
            </a:r>
            <a:r>
              <a:rPr lang="zh-CN" altLang="en-US" sz="1200" spc="-25" dirty="0">
                <a:latin typeface="宋体"/>
                <a:cs typeface="宋体"/>
              </a:rPr>
              <a:t>仓</a:t>
            </a:r>
            <a:r>
              <a:rPr lang="zh-CN" altLang="en-US" sz="1200" dirty="0">
                <a:latin typeface="宋体"/>
                <a:cs typeface="宋体"/>
              </a:rPr>
              <a:t>库去下载需要的构件或者插件；在不能上网的环境中，可以使用私服。</a:t>
            </a:r>
            <a:endParaRPr lang="en-US" altLang="zh-CN" sz="1200" dirty="0">
              <a:latin typeface="宋体"/>
              <a:cs typeface="宋体"/>
            </a:endParaRPr>
          </a:p>
          <a:p>
            <a:pPr marL="356870" marR="5080" indent="569595">
              <a:lnSpc>
                <a:spcPct val="110000"/>
              </a:lnSpc>
            </a:pPr>
            <a:r>
              <a:rPr lang="zh-CN" altLang="en-US" sz="1200" dirty="0">
                <a:latin typeface="宋体"/>
                <a:cs typeface="宋体"/>
              </a:rPr>
              <a:t>需要将私服加入到下载的配置中。建立 </a:t>
            </a:r>
            <a:r>
              <a:rPr lang="en-US" altLang="zh-CN" sz="1200" spc="-5" dirty="0">
                <a:latin typeface="宋体"/>
                <a:cs typeface="宋体"/>
              </a:rPr>
              <a:t>C:\Documents</a:t>
            </a:r>
            <a:r>
              <a:rPr lang="en-US" altLang="zh-CN" sz="1200" spc="40" dirty="0">
                <a:latin typeface="宋体"/>
                <a:cs typeface="宋体"/>
              </a:rPr>
              <a:t> </a:t>
            </a:r>
            <a:r>
              <a:rPr lang="en-US" altLang="zh-CN" sz="1200" spc="-5" dirty="0">
                <a:latin typeface="宋体"/>
                <a:cs typeface="宋体"/>
              </a:rPr>
              <a:t>and</a:t>
            </a:r>
            <a:r>
              <a:rPr lang="en-US" altLang="zh-CN" sz="1200" spc="40" dirty="0">
                <a:latin typeface="宋体"/>
                <a:cs typeface="宋体"/>
              </a:rPr>
              <a:t> </a:t>
            </a:r>
            <a:r>
              <a:rPr lang="en-US" altLang="zh-CN" sz="1200" spc="-5" dirty="0">
                <a:latin typeface="宋体"/>
                <a:cs typeface="宋体"/>
              </a:rPr>
              <a:t>Settings\Administrator\.m2</a:t>
            </a:r>
            <a:r>
              <a:rPr lang="zh-CN" altLang="en-US" sz="1200" dirty="0">
                <a:latin typeface="宋体"/>
                <a:cs typeface="宋体"/>
              </a:rPr>
              <a:t>文件夹，</a:t>
            </a:r>
            <a:r>
              <a:rPr lang="zh-CN" altLang="en-US" sz="1200" spc="-25" dirty="0">
                <a:latin typeface="宋体"/>
                <a:cs typeface="宋体"/>
              </a:rPr>
              <a:t>其</a:t>
            </a:r>
            <a:r>
              <a:rPr lang="zh-CN" altLang="en-US" sz="1200" dirty="0">
                <a:latin typeface="宋体"/>
                <a:cs typeface="宋体"/>
              </a:rPr>
              <a:t>中</a:t>
            </a:r>
            <a:r>
              <a:rPr lang="en-US" altLang="zh-CN" sz="1200" spc="-5" dirty="0">
                <a:latin typeface="宋体"/>
                <a:cs typeface="宋体"/>
              </a:rPr>
              <a:t>Administrator</a:t>
            </a:r>
            <a:r>
              <a:rPr lang="zh-CN" altLang="en-US" sz="1200" dirty="0">
                <a:latin typeface="宋体"/>
                <a:cs typeface="宋体"/>
              </a:rPr>
              <a:t>为 当前登录的用户。拷入准备好的</a:t>
            </a:r>
            <a:r>
              <a:rPr lang="en-US" altLang="zh-CN" sz="1200" spc="5" dirty="0">
                <a:latin typeface="宋体"/>
                <a:cs typeface="宋体"/>
              </a:rPr>
              <a:t>se</a:t>
            </a:r>
            <a:r>
              <a:rPr lang="en-US" altLang="zh-CN" sz="1200" spc="-15" dirty="0">
                <a:latin typeface="宋体"/>
                <a:cs typeface="宋体"/>
              </a:rPr>
              <a:t>t</a:t>
            </a:r>
            <a:r>
              <a:rPr lang="en-US" altLang="zh-CN" sz="1200" spc="5" dirty="0">
                <a:latin typeface="宋体"/>
                <a:cs typeface="宋体"/>
              </a:rPr>
              <a:t>t</a:t>
            </a:r>
            <a:r>
              <a:rPr lang="en-US" altLang="zh-CN" sz="1200" spc="-15" dirty="0">
                <a:latin typeface="宋体"/>
                <a:cs typeface="宋体"/>
              </a:rPr>
              <a:t>i</a:t>
            </a:r>
            <a:r>
              <a:rPr lang="en-US" altLang="zh-CN" sz="1200" spc="5" dirty="0">
                <a:latin typeface="宋体"/>
                <a:cs typeface="宋体"/>
              </a:rPr>
              <a:t>n</a:t>
            </a:r>
            <a:r>
              <a:rPr lang="en-US" altLang="zh-CN" sz="1200" spc="-15" dirty="0">
                <a:latin typeface="宋体"/>
                <a:cs typeface="宋体"/>
              </a:rPr>
              <a:t>g</a:t>
            </a:r>
            <a:r>
              <a:rPr lang="en-US" altLang="zh-CN" sz="1200" spc="5" dirty="0">
                <a:latin typeface="宋体"/>
                <a:cs typeface="宋体"/>
              </a:rPr>
              <a:t>s</a:t>
            </a:r>
            <a:r>
              <a:rPr lang="en-US" altLang="zh-CN" sz="1200" spc="-15" dirty="0">
                <a:latin typeface="宋体"/>
                <a:cs typeface="宋体"/>
              </a:rPr>
              <a:t>.</a:t>
            </a:r>
            <a:r>
              <a:rPr lang="en-US" altLang="zh-CN" sz="1200" spc="5" dirty="0">
                <a:latin typeface="宋体"/>
                <a:cs typeface="宋体"/>
              </a:rPr>
              <a:t>x</a:t>
            </a:r>
            <a:r>
              <a:rPr lang="en-US" altLang="zh-CN" sz="1200" spc="-15" dirty="0">
                <a:latin typeface="宋体"/>
                <a:cs typeface="宋体"/>
              </a:rPr>
              <a:t>m</a:t>
            </a:r>
            <a:r>
              <a:rPr lang="en-US" altLang="zh-CN" sz="1200" spc="5" dirty="0">
                <a:latin typeface="宋体"/>
                <a:cs typeface="宋体"/>
              </a:rPr>
              <a:t>l</a:t>
            </a:r>
            <a:r>
              <a:rPr lang="zh-CN" altLang="en-US" sz="1200" dirty="0">
                <a:latin typeface="宋体"/>
                <a:cs typeface="宋体"/>
              </a:rPr>
              <a:t>。其中</a:t>
            </a:r>
          </a:p>
          <a:p>
            <a:pPr marL="588645">
              <a:lnSpc>
                <a:spcPct val="100000"/>
              </a:lnSpc>
              <a:spcBef>
                <a:spcPts val="219"/>
              </a:spcBef>
            </a:pPr>
            <a:r>
              <a:rPr lang="en-US" altLang="zh-CN" sz="1200" spc="-10" dirty="0">
                <a:latin typeface="宋体"/>
                <a:cs typeface="宋体"/>
              </a:rPr>
              <a:t>&lt;profile&gt;</a:t>
            </a:r>
            <a:r>
              <a:rPr lang="en-US" altLang="zh-CN" sz="1200" spc="5" dirty="0">
                <a:latin typeface="宋体"/>
                <a:cs typeface="宋体"/>
              </a:rPr>
              <a:t>  </a:t>
            </a:r>
            <a:endParaRPr lang="en-US" altLang="zh-CN" sz="1200" dirty="0">
              <a:latin typeface="宋体"/>
              <a:cs typeface="宋体"/>
            </a:endParaRPr>
          </a:p>
          <a:p>
            <a:pPr marL="926465">
              <a:lnSpc>
                <a:spcPct val="100000"/>
              </a:lnSpc>
              <a:spcBef>
                <a:spcPts val="215"/>
              </a:spcBef>
            </a:pPr>
            <a:r>
              <a:rPr lang="zh-CN" altLang="en-US" sz="1200" dirty="0">
                <a:latin typeface="宋体"/>
                <a:cs typeface="宋体"/>
              </a:rPr>
              <a:t>。。。</a:t>
            </a:r>
          </a:p>
          <a:p>
            <a:pPr marL="356870" marR="2181225" indent="916940">
              <a:lnSpc>
                <a:spcPct val="110000"/>
              </a:lnSpc>
            </a:pPr>
            <a:r>
              <a:rPr lang="en-US" altLang="zh-CN" sz="1200" spc="-10" dirty="0">
                <a:latin typeface="宋体"/>
                <a:cs typeface="宋体"/>
              </a:rPr>
              <a:t>&lt;</a:t>
            </a:r>
            <a:r>
              <a:rPr lang="en-US" altLang="zh-CN" sz="1200" spc="-10" dirty="0" err="1">
                <a:latin typeface="宋体"/>
                <a:cs typeface="宋体"/>
              </a:rPr>
              <a:t>url</a:t>
            </a:r>
            <a:r>
              <a:rPr lang="en-US" altLang="zh-CN" sz="1200" spc="-10" dirty="0">
                <a:latin typeface="宋体"/>
                <a:cs typeface="宋体"/>
              </a:rPr>
              <a:t>&gt;http://10.83.1.111:10080/nexus-webapp-  </a:t>
            </a:r>
            <a:r>
              <a:rPr lang="en-US" altLang="zh-CN" sz="1200" spc="-5" dirty="0">
                <a:latin typeface="宋体"/>
                <a:cs typeface="宋体"/>
              </a:rPr>
              <a:t>1.9.1.1/content/groups/public/&lt;/</a:t>
            </a:r>
            <a:r>
              <a:rPr lang="en-US" altLang="zh-CN" sz="1200" spc="-5" dirty="0" err="1">
                <a:latin typeface="宋体"/>
                <a:cs typeface="宋体"/>
              </a:rPr>
              <a:t>url</a:t>
            </a:r>
            <a:r>
              <a:rPr lang="en-US" altLang="zh-CN" sz="1200" spc="-5" dirty="0">
                <a:latin typeface="宋体"/>
                <a:cs typeface="宋体"/>
              </a:rPr>
              <a:t>&gt;</a:t>
            </a:r>
            <a:r>
              <a:rPr lang="en-US" altLang="zh-CN" sz="1200" spc="5" dirty="0">
                <a:latin typeface="宋体"/>
                <a:cs typeface="宋体"/>
              </a:rPr>
              <a:t>  </a:t>
            </a:r>
            <a:endParaRPr lang="en-US" altLang="zh-CN" sz="1200" dirty="0">
              <a:latin typeface="宋体"/>
              <a:cs typeface="宋体"/>
            </a:endParaRPr>
          </a:p>
          <a:p>
            <a:pPr marL="356870" marR="2063114" indent="916940">
              <a:lnSpc>
                <a:spcPct val="110000"/>
              </a:lnSpc>
            </a:pPr>
            <a:r>
              <a:rPr lang="en-US" altLang="zh-CN" sz="1200" spc="-5" dirty="0">
                <a:latin typeface="宋体"/>
                <a:cs typeface="宋体"/>
              </a:rPr>
              <a:t>&lt;</a:t>
            </a:r>
            <a:r>
              <a:rPr lang="en-US" altLang="zh-CN" sz="1200" spc="-5" dirty="0" err="1">
                <a:latin typeface="宋体"/>
                <a:cs typeface="宋体"/>
              </a:rPr>
              <a:t>url</a:t>
            </a:r>
            <a:r>
              <a:rPr lang="en-US" altLang="zh-CN" sz="1200" spc="-5" dirty="0">
                <a:latin typeface="宋体"/>
                <a:cs typeface="宋体"/>
              </a:rPr>
              <a:t>&gt;http://10.83.1.111::10080/nexus-webapp-  1.9.1.1/content/groups/public/&lt;/</a:t>
            </a:r>
            <a:r>
              <a:rPr lang="en-US" altLang="zh-CN" sz="1200" spc="-5" dirty="0" err="1">
                <a:latin typeface="宋体"/>
                <a:cs typeface="宋体"/>
              </a:rPr>
              <a:t>url</a:t>
            </a:r>
            <a:r>
              <a:rPr lang="en-US" altLang="zh-CN" sz="1200" spc="-5" dirty="0">
                <a:latin typeface="宋体"/>
                <a:cs typeface="宋体"/>
              </a:rPr>
              <a:t>&gt;</a:t>
            </a:r>
            <a:r>
              <a:rPr lang="en-US" altLang="zh-CN" sz="1200" spc="5" dirty="0">
                <a:latin typeface="宋体"/>
                <a:cs typeface="宋体"/>
              </a:rPr>
              <a:t>  </a:t>
            </a:r>
            <a:endParaRPr lang="en-US" altLang="zh-CN" sz="1200" spc="0" dirty="0">
              <a:latin typeface="宋体"/>
              <a:cs typeface="宋体"/>
            </a:endParaRPr>
          </a:p>
          <a:p>
            <a:pPr marL="356870" marR="2063114" indent="916940">
              <a:lnSpc>
                <a:spcPct val="110000"/>
              </a:lnSpc>
            </a:pPr>
            <a:r>
              <a:rPr lang="en-US" altLang="zh-CN" sz="1200" spc="-5" dirty="0">
                <a:latin typeface="宋体"/>
                <a:cs typeface="宋体"/>
              </a:rPr>
              <a:t>&lt;/profile&gt; </a:t>
            </a:r>
          </a:p>
          <a:p>
            <a:pPr marL="356870" marR="2063114" lvl="0" indent="91694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宋体"/>
                <a:cs typeface="宋体"/>
              </a:rPr>
              <a:t>代表私服</a:t>
            </a:r>
          </a:p>
          <a:p>
            <a:pPr marL="356870" marR="2063114" indent="916940">
              <a:lnSpc>
                <a:spcPct val="110000"/>
              </a:lnSpc>
            </a:pPr>
            <a:endParaRPr lang="en-US" altLang="zh-CN" sz="12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62284-CCC7-4E53-8DCD-DB8735EA274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523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参看 </a:t>
            </a:r>
            <a:r>
              <a:rPr lang="en-US" altLang="zh-CN" dirty="0"/>
              <a:t>settings.xml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62284-CCC7-4E53-8DCD-DB8735EA274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532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41BE9D-3576-4443-BEEB-E054E8507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FEDAF6-DE18-4ADF-9D78-01030F405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61206A-6362-49C9-84FC-54ECDDA3B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CF2A1-971A-4FA3-914F-ED7E624715DA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CE1582-CCB6-498A-8936-F90194643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CC185E-EB54-4CAE-BC5D-154C95491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54FF-C523-43E9-828B-FC0A544BE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520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8E949-CD6C-43A3-B2C9-E8D9300C6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B06C2B-81AA-4D2A-A4ED-4C3FC88EA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176692-FFC8-4B37-B13F-3EDCCB3C4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CF2A1-971A-4FA3-914F-ED7E624715DA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A0D7C7-B7A5-465A-BBE5-47FF282A3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ABB994-AAAB-41C8-897C-F42354830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54FF-C523-43E9-828B-FC0A544BE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78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FDCD39-6CCB-4D04-AC7C-B6969CB523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679D35-BA0C-4DF9-A94F-534EFEE73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FAC589-12A2-47DD-BFC9-70D9A4F5A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CF2A1-971A-4FA3-914F-ED7E624715DA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E46096-5E75-4DD0-96D3-4BEE43DE7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FFA4B5-63D5-4929-89BF-8FF572701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54FF-C523-43E9-828B-FC0A544BE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28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ACF16F-385C-4296-AA23-677504968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1EEA16-3BB0-4A58-A492-037BB82A1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C9229C-47A3-46E6-A561-492C53D77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CF2A1-971A-4FA3-914F-ED7E624715DA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31B9B0-CB43-4C1F-9E94-14819D32E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6FCCFF-780B-49C4-9000-F9AA47AE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54FF-C523-43E9-828B-FC0A544BE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89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8A047-63F1-4895-A039-83316731F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8ABB33-B57D-48DA-B6CC-AEECF34D1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9EFAC1-8C35-4F25-AB3E-3E40DF84F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CF2A1-971A-4FA3-914F-ED7E624715DA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D86999-1D31-4DF5-95EA-D390C557C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C91D94-14B1-4DCD-AE98-336AD6E6E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54FF-C523-43E9-828B-FC0A544BE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033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5B351-F203-4DFB-AD71-79E6B0E07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E88085-3D17-4962-9925-E122540E4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AE0A1E-4334-411E-9666-5693BCB63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6E9F10-4739-4C44-81A3-3D49C1172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CF2A1-971A-4FA3-914F-ED7E624715DA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0522B6-B645-4B52-95BB-CFE437E7A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255544-527C-42E3-885A-24DA3708B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54FF-C523-43E9-828B-FC0A544BE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498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E5A18-11CC-4727-9D7B-4D917A39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CE2691-9D03-40E6-9B44-4F0727294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C1FED5-F17D-41AA-8B47-21EB7BE28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F7DE22-7E0D-4BBF-9A8C-58CD57C2E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BC76D7-0A68-4CA2-B7D9-23EFCEAE2B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6A4D77-5646-43FC-9316-DD50A94AB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CF2A1-971A-4FA3-914F-ED7E624715DA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82B4F1-983A-47E9-BEB5-953B1B808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4F2B1D-CDF4-4572-A8A3-1B79BA65B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54FF-C523-43E9-828B-FC0A544BE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07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93038-2BA2-4E4B-8042-C16D286B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274A8D-1167-4F82-B7AB-D224C7EDD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CF2A1-971A-4FA3-914F-ED7E624715DA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112CFF-2806-48E4-892F-2821531CA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DFA7EA-E5A8-410C-84C6-2ABBD43D4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54FF-C523-43E9-828B-FC0A544BE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325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44FC82-3665-4A40-9819-1BCB7666F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CF2A1-971A-4FA3-914F-ED7E624715DA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D6C9E5-AAB4-4FFF-82D1-5292C2FBD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102E92-510F-4583-A794-F9C17B7A4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54FF-C523-43E9-828B-FC0A544BE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362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DD6A1-81BF-41E9-8B7A-3C9555A51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7C9347-6CF2-4A40-B872-B4CA9AD2F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D72EFA-5B16-4429-BE4C-EFB3DC90E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615388-123D-46B5-BEDE-B30051DF8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CF2A1-971A-4FA3-914F-ED7E624715DA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ACCFA4-FCFB-4980-A664-A68A1B96E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5812E0-3F87-4FD5-9219-4F37FB0A5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54FF-C523-43E9-828B-FC0A544BE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451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8919F-F577-4E9B-B5C2-BC5DF77B9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BE0386-3287-42F2-8E19-BC01CDFB27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5D4080-F673-4337-A047-B3C901DBD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755868-3BFC-4C57-A610-05649EABF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CF2A1-971A-4FA3-914F-ED7E624715DA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0FF3D7-1CCB-41BA-B2F1-137073E67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42BD4F-21E1-4D00-9ACC-D3136DC9E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54FF-C523-43E9-828B-FC0A544BE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24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342785C-8360-4724-8EF5-5E5B3C850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51650F-DACD-4896-B733-4E6B95856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459571-B2A7-4395-915A-62DBCD3B3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CF2A1-971A-4FA3-914F-ED7E624715DA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547025-FD20-421F-8449-37AF0DC73E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C7F998-8EA9-4608-9418-9A11871B9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554FF-C523-43E9-828B-FC0A544BE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95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DB165-EF1F-4FF1-BB53-79A5143214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Maven </a:t>
            </a:r>
            <a:r>
              <a:rPr lang="zh-CN" altLang="en-US" dirty="0"/>
              <a:t>初步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CD1A68-3B72-428C-B947-91598CFED6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888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2F2AD-C39F-4CED-858E-659EAB12E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依赖</a:t>
            </a:r>
            <a:r>
              <a:rPr lang="en-US" altLang="zh-CN" dirty="0"/>
              <a:t>(Dependency)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E80920-81AD-4546-9EDF-8B2AC1ABE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为了能够构建或运行，</a:t>
            </a:r>
            <a:r>
              <a:rPr lang="en-US" altLang="zh-CN" dirty="0"/>
              <a:t>Java</a:t>
            </a:r>
            <a:r>
              <a:rPr lang="zh-CN" altLang="en-US" dirty="0"/>
              <a:t>工程一般会依赖其它的包。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Maven</a:t>
            </a:r>
            <a:r>
              <a:rPr lang="zh-CN" altLang="en-US" dirty="0"/>
              <a:t>中，这些被依赖的包就被称为</a:t>
            </a:r>
            <a:r>
              <a:rPr lang="en-US" altLang="zh-CN" dirty="0"/>
              <a:t>dependency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dependency</a:t>
            </a:r>
            <a:r>
              <a:rPr lang="zh-CN" altLang="en-US" dirty="0"/>
              <a:t>一般是其它工程的坐标。</a:t>
            </a:r>
          </a:p>
          <a:p>
            <a:r>
              <a:rPr lang="zh-CN" altLang="en-US" dirty="0"/>
              <a:t>依赖具有传递性。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7242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C5357-17EF-44A6-A0A5-8E38BF546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依赖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391411-C9E5-445C-8BFF-3B46128D6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&lt;dependencies&gt; </a:t>
            </a:r>
          </a:p>
          <a:p>
            <a:pPr marL="0" indent="0">
              <a:buNone/>
            </a:pPr>
            <a:r>
              <a:rPr lang="en-US" altLang="zh-CN" dirty="0"/>
              <a:t>	&lt;dependency&gt; </a:t>
            </a:r>
          </a:p>
          <a:p>
            <a:pPr marL="0" indent="0">
              <a:buNone/>
            </a:pPr>
            <a:r>
              <a:rPr lang="en-US" altLang="zh-CN" dirty="0"/>
              <a:t>		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junit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 </a:t>
            </a:r>
          </a:p>
          <a:p>
            <a:pPr marL="0" indent="0">
              <a:buNone/>
            </a:pPr>
            <a:r>
              <a:rPr lang="en-US" altLang="zh-CN" dirty="0"/>
              <a:t>		&lt;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  <a:r>
              <a:rPr lang="en-US" altLang="zh-CN" dirty="0" err="1"/>
              <a:t>junit</a:t>
            </a:r>
            <a:r>
              <a:rPr lang="en-US" altLang="zh-CN" dirty="0"/>
              <a:t>&lt;/</a:t>
            </a:r>
            <a:r>
              <a:rPr lang="en-US" altLang="zh-CN" dirty="0" err="1"/>
              <a:t>artifactId</a:t>
            </a:r>
            <a:r>
              <a:rPr lang="en-US" altLang="zh-CN" dirty="0"/>
              <a:t>&gt; </a:t>
            </a:r>
          </a:p>
          <a:p>
            <a:pPr marL="0" indent="0">
              <a:buNone/>
            </a:pPr>
            <a:r>
              <a:rPr lang="en-US" altLang="zh-CN" dirty="0"/>
              <a:t>		&lt;version&gt;3.7.1&lt;/version&gt; </a:t>
            </a:r>
          </a:p>
          <a:p>
            <a:pPr marL="0" indent="0">
              <a:buNone/>
            </a:pPr>
            <a:r>
              <a:rPr lang="en-US" altLang="zh-CN" dirty="0"/>
              <a:t>		&lt;scope&gt;test&lt;/scope&gt; </a:t>
            </a:r>
          </a:p>
          <a:p>
            <a:pPr marL="0" indent="0">
              <a:buNone/>
            </a:pPr>
            <a:r>
              <a:rPr lang="en-US" altLang="zh-CN" dirty="0"/>
              <a:t>	&lt;/dependency&gt; </a:t>
            </a:r>
          </a:p>
          <a:p>
            <a:pPr marL="0" indent="0">
              <a:buNone/>
            </a:pPr>
            <a:r>
              <a:rPr lang="en-US" altLang="zh-CN" dirty="0"/>
              <a:t>&lt;/dependencies&gt; 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5176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66FFB-FAB4-478C-9E58-B9948B3A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生命周期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379B38-A9CE-44E4-8128-E8585EF74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项目的生命周期是指软件开发人员每天都在对项目进行清理、编译以及部署。</a:t>
            </a:r>
            <a:endParaRPr lang="en-US" altLang="zh-CN" dirty="0"/>
          </a:p>
          <a:p>
            <a:pPr lvl="1"/>
            <a:r>
              <a:rPr lang="zh-CN" altLang="en-US" dirty="0"/>
              <a:t>虽然都在不停的做构建工作，但公司和公司间、项目和项目间，往往使用不同的方式做类似的工作。</a:t>
            </a:r>
          </a:p>
          <a:p>
            <a:r>
              <a:rPr lang="en-US" altLang="zh-CN" dirty="0"/>
              <a:t>Maven</a:t>
            </a:r>
            <a:r>
              <a:rPr lang="zh-CN" altLang="en-US" dirty="0"/>
              <a:t>的生命周期就是为了所有的构建过程进行抽象和统一。</a:t>
            </a:r>
            <a:endParaRPr lang="en-US" altLang="zh-CN" dirty="0"/>
          </a:p>
          <a:p>
            <a:r>
              <a:rPr lang="zh-CN" altLang="en-US" dirty="0"/>
              <a:t>生命周期包含了项目的清理、初始化、编译、测试、打包、集成测试、验证、部署和站点生成等几乎所有构建步骤。</a:t>
            </a:r>
          </a:p>
          <a:p>
            <a:r>
              <a:rPr lang="en-US" altLang="zh-CN" dirty="0"/>
              <a:t>Maven</a:t>
            </a:r>
            <a:r>
              <a:rPr lang="zh-CN" altLang="en-US" dirty="0"/>
              <a:t>拥有三套相互独立的生命周期，</a:t>
            </a:r>
            <a:endParaRPr lang="en-US" altLang="zh-CN" dirty="0"/>
          </a:p>
          <a:p>
            <a:pPr lvl="1"/>
            <a:r>
              <a:rPr lang="zh-CN" altLang="en-US" dirty="0"/>
              <a:t>分别为</a:t>
            </a:r>
            <a:r>
              <a:rPr lang="en-US" altLang="zh-CN" dirty="0"/>
              <a:t>clean</a:t>
            </a:r>
            <a:r>
              <a:rPr lang="zh-CN" altLang="en-US" dirty="0"/>
              <a:t>、</a:t>
            </a:r>
            <a:r>
              <a:rPr lang="en-US" altLang="zh-CN" dirty="0"/>
              <a:t>default</a:t>
            </a:r>
            <a:r>
              <a:rPr lang="zh-CN" altLang="en-US" dirty="0"/>
              <a:t>和</a:t>
            </a:r>
            <a:r>
              <a:rPr lang="en-US" altLang="zh-CN" dirty="0"/>
              <a:t>site</a:t>
            </a:r>
            <a:r>
              <a:rPr lang="zh-CN" altLang="en-US" dirty="0"/>
              <a:t>。</a:t>
            </a:r>
          </a:p>
          <a:p>
            <a:pPr lvl="1"/>
            <a:r>
              <a:rPr lang="en-US" altLang="zh-CN" dirty="0"/>
              <a:t>clean</a:t>
            </a:r>
            <a:r>
              <a:rPr lang="zh-CN" altLang="en-US" dirty="0"/>
              <a:t>生命周期的目的是清理项目，</a:t>
            </a:r>
            <a:endParaRPr lang="en-US" altLang="zh-CN" dirty="0"/>
          </a:p>
          <a:p>
            <a:pPr lvl="1"/>
            <a:r>
              <a:rPr lang="en-US" altLang="zh-CN" dirty="0"/>
              <a:t>default</a:t>
            </a:r>
            <a:r>
              <a:rPr lang="zh-CN" altLang="en-US" dirty="0"/>
              <a:t>生命周期的目的是构建项目，</a:t>
            </a:r>
            <a:endParaRPr lang="en-US" altLang="zh-CN" dirty="0"/>
          </a:p>
          <a:p>
            <a:pPr lvl="1"/>
            <a:r>
              <a:rPr lang="en-US" altLang="zh-CN" dirty="0"/>
              <a:t>site</a:t>
            </a:r>
            <a:r>
              <a:rPr lang="zh-CN" altLang="en-US" dirty="0"/>
              <a:t>生命周期的目的是建立项目站点。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3211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58183-8845-4FB0-8F8C-96DE3C918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阶段</a:t>
            </a:r>
            <a:r>
              <a:rPr lang="en-US" altLang="zh-CN" dirty="0"/>
              <a:t>【phase】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A78807-C6FF-4E45-BD42-BB0AC1AB7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每个生命周期包含一些阶段，这些阶段是有顺序的，并且后面的阶段依赖于前面的阶段。</a:t>
            </a:r>
            <a:endParaRPr lang="en-US" altLang="zh-CN" dirty="0"/>
          </a:p>
          <a:p>
            <a:r>
              <a:rPr lang="zh-CN" altLang="en-US" dirty="0"/>
              <a:t>用户和</a:t>
            </a:r>
            <a:r>
              <a:rPr lang="en-US" altLang="zh-CN" dirty="0"/>
              <a:t>Maven</a:t>
            </a:r>
            <a:r>
              <a:rPr lang="zh-CN" altLang="en-US" dirty="0"/>
              <a:t>最直接的交互方式就是调用这些生命周期阶段。</a:t>
            </a:r>
          </a:p>
          <a:p>
            <a:r>
              <a:rPr lang="zh-CN" altLang="en-US" dirty="0"/>
              <a:t>较之于生命周期阶段的前后依赖关系，三套生命周期本身是相互独立的，</a:t>
            </a:r>
            <a:endParaRPr lang="en-US" altLang="zh-CN" dirty="0"/>
          </a:p>
          <a:p>
            <a:pPr lvl="1"/>
            <a:r>
              <a:rPr lang="zh-CN" altLang="en-US" dirty="0"/>
              <a:t>用户可以仅仅调用</a:t>
            </a:r>
            <a:r>
              <a:rPr lang="en-US" altLang="zh-CN" dirty="0"/>
              <a:t>clean</a:t>
            </a:r>
            <a:r>
              <a:rPr lang="zh-CN" altLang="en-US" dirty="0"/>
              <a:t>生命周期的某个阶段，</a:t>
            </a:r>
            <a:endParaRPr lang="en-US" altLang="zh-CN" dirty="0"/>
          </a:p>
          <a:p>
            <a:pPr lvl="1"/>
            <a:r>
              <a:rPr lang="zh-CN" altLang="en-US" dirty="0"/>
              <a:t>或者仅仅调用</a:t>
            </a:r>
            <a:r>
              <a:rPr lang="en-US" altLang="zh-CN" dirty="0"/>
              <a:t>default</a:t>
            </a:r>
            <a:r>
              <a:rPr lang="zh-CN" altLang="en-US" dirty="0"/>
              <a:t>生命周期的某个阶段，</a:t>
            </a:r>
            <a:endParaRPr lang="en-US" altLang="zh-CN" dirty="0"/>
          </a:p>
          <a:p>
            <a:pPr lvl="1"/>
            <a:r>
              <a:rPr lang="zh-CN" altLang="en-US" dirty="0"/>
              <a:t>不会对其他生命周期产生任何影响。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3302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87FB6-C085-4F19-9D7C-7BC6676D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clean</a:t>
            </a:r>
            <a:r>
              <a:rPr lang="zh-CN" altLang="en-US" dirty="0"/>
              <a:t>生命周期包含三个阶段：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AA5727-69F2-4C39-829D-38024E582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pre-clean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0000"/>
                </a:solidFill>
              </a:rPr>
              <a:t>clean</a:t>
            </a:r>
            <a:r>
              <a:rPr lang="zh-CN" altLang="en-US" dirty="0"/>
              <a:t>、</a:t>
            </a:r>
            <a:r>
              <a:rPr lang="en-US" altLang="zh-CN" dirty="0"/>
              <a:t>post-clean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625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A18A30-24C5-4988-B4A4-369808BA0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default</a:t>
            </a:r>
            <a:r>
              <a:rPr lang="zh-CN" altLang="en-US" dirty="0"/>
              <a:t>生命周期包含很多阶段：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F8A58A-4134-4BE5-9939-2F24C0F95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validate</a:t>
            </a:r>
            <a:r>
              <a:rPr lang="zh-CN" altLang="en-US" dirty="0"/>
              <a:t>、</a:t>
            </a:r>
            <a:r>
              <a:rPr lang="en-US" altLang="zh-CN" dirty="0"/>
              <a:t>initialize</a:t>
            </a:r>
            <a:r>
              <a:rPr lang="zh-CN" altLang="en-US" dirty="0"/>
              <a:t>、</a:t>
            </a:r>
            <a:r>
              <a:rPr lang="en-US" altLang="zh-CN" dirty="0"/>
              <a:t>generate-sources</a:t>
            </a:r>
            <a:r>
              <a:rPr lang="zh-CN" altLang="en-US" dirty="0"/>
              <a:t>、</a:t>
            </a:r>
            <a:r>
              <a:rPr lang="en-US" altLang="zh-CN" dirty="0"/>
              <a:t>process-sources</a:t>
            </a:r>
            <a:r>
              <a:rPr lang="zh-CN" altLang="en-US" dirty="0"/>
              <a:t>、 </a:t>
            </a:r>
            <a:r>
              <a:rPr lang="en-US" altLang="zh-CN" dirty="0"/>
              <a:t>generate-resources</a:t>
            </a:r>
            <a:r>
              <a:rPr lang="zh-CN" altLang="en-US" dirty="0"/>
              <a:t>、</a:t>
            </a:r>
            <a:r>
              <a:rPr lang="en-US" altLang="zh-CN" dirty="0"/>
              <a:t>process-resources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0000"/>
                </a:solidFill>
              </a:rPr>
              <a:t>compile</a:t>
            </a:r>
            <a:r>
              <a:rPr lang="zh-CN" altLang="en-US" dirty="0"/>
              <a:t>、</a:t>
            </a:r>
            <a:r>
              <a:rPr lang="en-US" altLang="zh-CN" dirty="0"/>
              <a:t>process-classes</a:t>
            </a:r>
            <a:r>
              <a:rPr lang="zh-CN" altLang="en-US" dirty="0"/>
              <a:t>、 </a:t>
            </a:r>
            <a:r>
              <a:rPr lang="en-US" altLang="zh-CN" dirty="0"/>
              <a:t>generate-test-sources</a:t>
            </a:r>
            <a:r>
              <a:rPr lang="zh-CN" altLang="en-US" dirty="0"/>
              <a:t>、</a:t>
            </a:r>
            <a:r>
              <a:rPr lang="en-US" altLang="zh-CN" dirty="0"/>
              <a:t>process-test-sources</a:t>
            </a:r>
            <a:r>
              <a:rPr lang="zh-CN" altLang="en-US" dirty="0"/>
              <a:t>、</a:t>
            </a:r>
            <a:r>
              <a:rPr lang="en-US" altLang="zh-CN" dirty="0"/>
              <a:t>generate-test-resources</a:t>
            </a:r>
            <a:r>
              <a:rPr lang="zh-CN" altLang="en-US" dirty="0"/>
              <a:t>、 </a:t>
            </a:r>
            <a:r>
              <a:rPr lang="en-US" altLang="zh-CN" dirty="0"/>
              <a:t>process-test-resources</a:t>
            </a:r>
            <a:r>
              <a:rPr lang="zh-CN" altLang="en-US" dirty="0"/>
              <a:t>、</a:t>
            </a:r>
            <a:r>
              <a:rPr lang="en-US" altLang="zh-CN" dirty="0"/>
              <a:t>test-compile</a:t>
            </a:r>
            <a:r>
              <a:rPr lang="zh-CN" altLang="en-US" dirty="0"/>
              <a:t>、</a:t>
            </a:r>
            <a:r>
              <a:rPr lang="en-US" altLang="zh-CN" dirty="0"/>
              <a:t>process-test-classes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0000"/>
                </a:solidFill>
              </a:rPr>
              <a:t>test</a:t>
            </a:r>
            <a:r>
              <a:rPr lang="zh-CN" altLang="en-US" dirty="0"/>
              <a:t>、 </a:t>
            </a:r>
            <a:r>
              <a:rPr lang="en-US" altLang="zh-CN" dirty="0"/>
              <a:t>prepare-package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0000"/>
                </a:solidFill>
              </a:rPr>
              <a:t>package</a:t>
            </a:r>
            <a:r>
              <a:rPr lang="zh-CN" altLang="en-US" dirty="0"/>
              <a:t>、</a:t>
            </a:r>
            <a:r>
              <a:rPr lang="en-US" altLang="zh-CN" dirty="0"/>
              <a:t>pre-</a:t>
            </a:r>
            <a:r>
              <a:rPr lang="en-US" altLang="zh-CN" dirty="0" err="1"/>
              <a:t>intergration</a:t>
            </a:r>
            <a:r>
              <a:rPr lang="en-US" altLang="zh-CN" dirty="0"/>
              <a:t>-test</a:t>
            </a:r>
            <a:r>
              <a:rPr lang="zh-CN" altLang="en-US" dirty="0"/>
              <a:t>、</a:t>
            </a:r>
            <a:r>
              <a:rPr lang="en-US" altLang="zh-CN" dirty="0"/>
              <a:t>integration-test</a:t>
            </a:r>
            <a:r>
              <a:rPr lang="zh-CN" altLang="en-US" dirty="0"/>
              <a:t>、 </a:t>
            </a:r>
            <a:r>
              <a:rPr lang="en-US" altLang="zh-CN" dirty="0"/>
              <a:t>post-</a:t>
            </a:r>
            <a:r>
              <a:rPr lang="en-US" altLang="zh-CN" dirty="0" err="1"/>
              <a:t>integeration</a:t>
            </a:r>
            <a:r>
              <a:rPr lang="en-US" altLang="zh-CN" dirty="0"/>
              <a:t>-test</a:t>
            </a:r>
            <a:r>
              <a:rPr lang="zh-CN" altLang="en-US" dirty="0"/>
              <a:t>、</a:t>
            </a:r>
            <a:r>
              <a:rPr lang="en-US" altLang="zh-CN" dirty="0"/>
              <a:t>verify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0000"/>
                </a:solidFill>
              </a:rPr>
              <a:t>install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0000"/>
                </a:solidFill>
              </a:rPr>
              <a:t>deploy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8664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7C541-34B5-4C68-A0F2-9094CF642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site</a:t>
            </a:r>
            <a:r>
              <a:rPr lang="zh-CN" altLang="en-US" dirty="0"/>
              <a:t>生命周期包含四个阶段：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312340-CE90-4BF9-8BE1-4FDE2CAD2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pre-site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0000"/>
                </a:solidFill>
              </a:rPr>
              <a:t>site</a:t>
            </a:r>
            <a:r>
              <a:rPr lang="zh-CN" altLang="en-US" dirty="0"/>
              <a:t>、</a:t>
            </a:r>
            <a:r>
              <a:rPr lang="en-US" altLang="zh-CN" dirty="0"/>
              <a:t>post-site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0000"/>
                </a:solidFill>
              </a:rPr>
              <a:t>site-deploy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3737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FCEAD-0481-4F97-A7EF-BAD850A73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插件及其目标</a:t>
            </a:r>
            <a:r>
              <a:rPr lang="en-US" altLang="zh-CN" dirty="0"/>
              <a:t>【goal】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A8C250-499F-4582-9AD5-A73969572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Maven</a:t>
            </a:r>
            <a:r>
              <a:rPr lang="zh-CN" altLang="en-US" dirty="0"/>
              <a:t>的核心仅仅定义了抽象的生命周期，具体的任务是交由插件完成的，插件以独立的构建形式存在。</a:t>
            </a:r>
          </a:p>
          <a:p>
            <a:r>
              <a:rPr lang="zh-CN" altLang="en-US" dirty="0"/>
              <a:t>对于插件本身，为了能够复用代码，它往往能够完成多个任务。</a:t>
            </a:r>
            <a:endParaRPr lang="en-US" altLang="zh-CN" dirty="0"/>
          </a:p>
          <a:p>
            <a:pPr lvl="1"/>
            <a:r>
              <a:rPr lang="zh-CN" altLang="en-US" dirty="0"/>
              <a:t>例如 </a:t>
            </a:r>
            <a:r>
              <a:rPr lang="en-US" altLang="zh-CN" dirty="0"/>
              <a:t>maven-dependency-plugin</a:t>
            </a:r>
            <a:r>
              <a:rPr lang="zh-CN" altLang="en-US" dirty="0"/>
              <a:t>插件，能够基于项目以来做很多事情。</a:t>
            </a:r>
            <a:endParaRPr lang="en-US" altLang="zh-CN" dirty="0"/>
          </a:p>
          <a:p>
            <a:pPr lvl="1"/>
            <a:r>
              <a:rPr lang="zh-CN" altLang="en-US" dirty="0"/>
              <a:t>比如，能够分析项目依赖，找到无用的或者重复的依赖；还能够列出项目的依赖树。</a:t>
            </a:r>
            <a:endParaRPr lang="en-US" altLang="zh-CN" dirty="0"/>
          </a:p>
          <a:p>
            <a:pPr lvl="1"/>
            <a:r>
              <a:rPr lang="zh-CN" altLang="en-US" dirty="0"/>
              <a:t>这些功能往往背后有很多可以复用的代码，</a:t>
            </a:r>
            <a:endParaRPr lang="en-US" altLang="zh-CN" dirty="0"/>
          </a:p>
          <a:p>
            <a:pPr lvl="1"/>
            <a:r>
              <a:rPr lang="zh-CN" altLang="en-US" dirty="0"/>
              <a:t>因此，可以把这些功能聚集在一个插件里，每 个功能就是一个插件目标。</a:t>
            </a:r>
          </a:p>
          <a:p>
            <a:r>
              <a:rPr lang="zh-CN" altLang="en-US" dirty="0"/>
              <a:t>可以用冒号来指定调用插件的某个具体目标了，</a:t>
            </a:r>
            <a:endParaRPr lang="en-US" altLang="zh-CN" dirty="0"/>
          </a:p>
          <a:p>
            <a:pPr lvl="1"/>
            <a:r>
              <a:rPr lang="zh-CN" altLang="en-US" dirty="0"/>
              <a:t>比如：</a:t>
            </a:r>
            <a:r>
              <a:rPr lang="en-US" altLang="zh-CN" dirty="0" err="1"/>
              <a:t>mvn</a:t>
            </a:r>
            <a:r>
              <a:rPr lang="en-US" altLang="zh-CN" dirty="0"/>
              <a:t> </a:t>
            </a:r>
            <a:r>
              <a:rPr lang="en-US" altLang="zh-CN" dirty="0" err="1"/>
              <a:t>dependency:tree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冒号前面是插件的前缀，冒号后是该插件的目标。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0390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137726-E868-4463-97D8-6ADE6EBD9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仓库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813BC4-A320-46EC-9EEA-D1A759F44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Maven</a:t>
            </a:r>
            <a:r>
              <a:rPr lang="zh-CN" altLang="en-US" dirty="0"/>
              <a:t>世界中，任何一个依赖、插件或者项目的构建输出，都可以称为构件。</a:t>
            </a:r>
            <a:endParaRPr lang="en-US" altLang="zh-CN" dirty="0"/>
          </a:p>
          <a:p>
            <a:pPr lvl="1"/>
            <a:r>
              <a:rPr lang="zh-CN" altLang="en-US" dirty="0"/>
              <a:t>任何一个构件都有一组坐标唯一标识。</a:t>
            </a:r>
          </a:p>
          <a:p>
            <a:pPr lvl="1"/>
            <a:r>
              <a:rPr lang="zh-CN" altLang="en-US" dirty="0"/>
              <a:t>基于坐标机制，任何</a:t>
            </a:r>
            <a:r>
              <a:rPr lang="en-US" altLang="zh-CN" dirty="0"/>
              <a:t>Maven</a:t>
            </a:r>
            <a:r>
              <a:rPr lang="zh-CN" altLang="en-US" dirty="0"/>
              <a:t>项目使用任何一个构件的方式都是完全相同 的。</a:t>
            </a:r>
            <a:endParaRPr lang="en-US" altLang="zh-CN" dirty="0"/>
          </a:p>
          <a:p>
            <a:r>
              <a:rPr lang="zh-CN" altLang="en-US" dirty="0"/>
              <a:t>在此基础上，</a:t>
            </a:r>
            <a:r>
              <a:rPr lang="en-US" altLang="zh-CN" dirty="0"/>
              <a:t>Maven</a:t>
            </a:r>
            <a:r>
              <a:rPr lang="zh-CN" altLang="en-US" dirty="0"/>
              <a:t>可以在某个位置统一存储所有</a:t>
            </a:r>
            <a:r>
              <a:rPr lang="en-US" altLang="zh-CN" dirty="0"/>
              <a:t>Maven</a:t>
            </a:r>
            <a:r>
              <a:rPr lang="zh-CN" altLang="en-US" dirty="0"/>
              <a:t>项目共享的构件，这 个统一的位置就是仓库。</a:t>
            </a:r>
          </a:p>
          <a:p>
            <a:r>
              <a:rPr lang="zh-CN" altLang="en-US" dirty="0"/>
              <a:t>对于</a:t>
            </a:r>
            <a:r>
              <a:rPr lang="en-US" altLang="zh-CN" dirty="0"/>
              <a:t>Maven</a:t>
            </a:r>
            <a:r>
              <a:rPr lang="zh-CN" altLang="en-US" dirty="0"/>
              <a:t>来说，仓库只分为两大类：本地仓库和远程仓库。</a:t>
            </a:r>
            <a:endParaRPr lang="en-US" altLang="zh-CN" dirty="0"/>
          </a:p>
          <a:p>
            <a:pPr lvl="1"/>
            <a:r>
              <a:rPr lang="zh-CN" altLang="en-US" dirty="0"/>
              <a:t>当</a:t>
            </a:r>
            <a:r>
              <a:rPr lang="en-US" altLang="zh-CN" dirty="0"/>
              <a:t>Maven</a:t>
            </a:r>
            <a:r>
              <a:rPr lang="zh-CN" altLang="en-US" dirty="0"/>
              <a:t>根据坐标寻找构件的时候，它首先会查看本地仓库，如果本地仓库存在此构件，则直接使用；</a:t>
            </a:r>
            <a:endParaRPr lang="en-US" altLang="zh-CN" dirty="0"/>
          </a:p>
          <a:p>
            <a:pPr lvl="1"/>
            <a:r>
              <a:rPr lang="zh-CN" altLang="en-US" dirty="0"/>
              <a:t>如果本地仓库部不存在此构件，</a:t>
            </a:r>
            <a:r>
              <a:rPr lang="en-US" altLang="zh-CN" dirty="0"/>
              <a:t>Maven </a:t>
            </a:r>
            <a:r>
              <a:rPr lang="zh-CN" altLang="en-US" dirty="0"/>
              <a:t>就会去远程仓库查找，发现需要的构件之后，下载到本地仓库再使用。</a:t>
            </a:r>
          </a:p>
          <a:p>
            <a:pPr lvl="1"/>
            <a:r>
              <a:rPr lang="en-US" altLang="zh-CN" dirty="0"/>
              <a:t>【</a:t>
            </a:r>
            <a:r>
              <a:rPr lang="zh-CN" altLang="en-US" dirty="0"/>
              <a:t>类似一级缓存和二级缓存的关系。</a:t>
            </a:r>
            <a:r>
              <a:rPr lang="en-US" altLang="zh-CN" dirty="0"/>
              <a:t>】</a:t>
            </a:r>
          </a:p>
          <a:p>
            <a:r>
              <a:rPr lang="zh-CN" altLang="en-US" dirty="0"/>
              <a:t>私服是一种特殊的远程仓库，它是架设在局域网内的仓库服务。</a:t>
            </a:r>
            <a:endParaRPr lang="en-US" altLang="zh-CN" dirty="0"/>
          </a:p>
          <a:p>
            <a:pPr lvl="1"/>
            <a:r>
              <a:rPr lang="zh-CN" altLang="en-US" dirty="0"/>
              <a:t>私服代理广域网上的远程仓库，供局域网内的</a:t>
            </a:r>
            <a:r>
              <a:rPr lang="en-US" altLang="zh-CN" dirty="0"/>
              <a:t>Maven</a:t>
            </a:r>
            <a:r>
              <a:rPr lang="zh-CN" altLang="en-US" dirty="0"/>
              <a:t>用户使用。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4714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71E8EC-724F-4A3F-8DC9-21FE0F8E2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搭建并使用私服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0C63EA6-A763-439D-85C8-99A2B48F740D}"/>
              </a:ext>
            </a:extLst>
          </p:cNvPr>
          <p:cNvGrpSpPr/>
          <p:nvPr/>
        </p:nvGrpSpPr>
        <p:grpSpPr>
          <a:xfrm>
            <a:off x="838200" y="1940657"/>
            <a:ext cx="10319481" cy="2976685"/>
            <a:chOff x="1243583" y="2481579"/>
            <a:chExt cx="7989316" cy="2304542"/>
          </a:xfrm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D9F95754-BB7B-49AD-A16D-C943D8EF7432}"/>
                </a:ext>
              </a:extLst>
            </p:cNvPr>
            <p:cNvSpPr txBox="1"/>
            <p:nvPr/>
          </p:nvSpPr>
          <p:spPr>
            <a:xfrm>
              <a:off x="1545336" y="3460306"/>
              <a:ext cx="685800" cy="25590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1989"/>
                </a:lnSpc>
              </a:pPr>
              <a:r>
                <a:rPr sz="1800" spc="-45" dirty="0">
                  <a:latin typeface="Arial"/>
                  <a:cs typeface="Arial"/>
                </a:rPr>
                <a:t>M</a:t>
              </a:r>
              <a:r>
                <a:rPr sz="1800" spc="20" dirty="0">
                  <a:latin typeface="Arial"/>
                  <a:cs typeface="Arial"/>
                </a:rPr>
                <a:t>a</a:t>
              </a:r>
              <a:r>
                <a:rPr sz="1800" spc="-15" dirty="0">
                  <a:latin typeface="Arial"/>
                  <a:cs typeface="Arial"/>
                </a:rPr>
                <a:t>v</a:t>
              </a:r>
              <a:r>
                <a:rPr sz="1800" dirty="0">
                  <a:latin typeface="Arial"/>
                  <a:cs typeface="Arial"/>
                </a:rPr>
                <a:t>en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E3E6E3C2-5DA6-4ABA-874E-4C57092BA495}"/>
                </a:ext>
              </a:extLst>
            </p:cNvPr>
            <p:cNvSpPr/>
            <p:nvPr/>
          </p:nvSpPr>
          <p:spPr>
            <a:xfrm>
              <a:off x="1243583" y="3271011"/>
              <a:ext cx="1295400" cy="6004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2BEA3071-90D3-498E-82CF-3370F7251F21}"/>
                </a:ext>
              </a:extLst>
            </p:cNvPr>
            <p:cNvSpPr txBox="1"/>
            <p:nvPr/>
          </p:nvSpPr>
          <p:spPr>
            <a:xfrm>
              <a:off x="1243583" y="3271011"/>
              <a:ext cx="1295400" cy="576580"/>
            </a:xfrm>
            <a:prstGeom prst="rect">
              <a:avLst/>
            </a:prstGeom>
            <a:ln w="9144">
              <a:solidFill>
                <a:srgbClr val="282888"/>
              </a:solidFill>
            </a:ln>
          </p:spPr>
          <p:txBody>
            <a:bodyPr vert="horz" wrap="square" lIns="0" tIns="146050" rIns="0" bIns="0" rtlCol="0">
              <a:spAutoFit/>
            </a:bodyPr>
            <a:lstStyle/>
            <a:p>
              <a:pPr marL="301625">
                <a:lnSpc>
                  <a:spcPct val="100000"/>
                </a:lnSpc>
                <a:spcBef>
                  <a:spcPts val="1150"/>
                </a:spcBef>
              </a:pPr>
              <a:r>
                <a:rPr sz="1800" spc="-10" dirty="0">
                  <a:solidFill>
                    <a:srgbClr val="FFFFFF"/>
                  </a:solidFill>
                  <a:latin typeface="Arial"/>
                  <a:cs typeface="Arial"/>
                </a:rPr>
                <a:t>Maven</a:t>
              </a:r>
              <a:endParaRPr sz="1800" dirty="0">
                <a:latin typeface="Arial"/>
                <a:cs typeface="Arial"/>
              </a:endParaRPr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95FAF892-3041-4DDE-B3C6-D4B9F0766928}"/>
                </a:ext>
              </a:extLst>
            </p:cNvPr>
            <p:cNvSpPr txBox="1"/>
            <p:nvPr/>
          </p:nvSpPr>
          <p:spPr>
            <a:xfrm>
              <a:off x="3185160" y="3271011"/>
              <a:ext cx="1369060" cy="576580"/>
            </a:xfrm>
            <a:prstGeom prst="rect">
              <a:avLst/>
            </a:prstGeom>
            <a:solidFill>
              <a:srgbClr val="2C2C89"/>
            </a:solidFill>
            <a:ln w="24383">
              <a:solidFill>
                <a:srgbClr val="1E1E63"/>
              </a:solidFill>
            </a:ln>
          </p:spPr>
          <p:txBody>
            <a:bodyPr vert="horz" wrap="square" lIns="0" tIns="158115" rIns="0" bIns="0" rtlCol="0">
              <a:spAutoFit/>
            </a:bodyPr>
            <a:lstStyle/>
            <a:p>
              <a:pPr marL="340995">
                <a:lnSpc>
                  <a:spcPct val="100000"/>
                </a:lnSpc>
                <a:spcBef>
                  <a:spcPts val="1245"/>
                </a:spcBef>
              </a:pPr>
              <a:r>
                <a:rPr sz="1800" dirty="0">
                  <a:solidFill>
                    <a:srgbClr val="FFFFFF"/>
                  </a:solidFill>
                  <a:latin typeface="宋体"/>
                  <a:cs typeface="宋体"/>
                </a:rPr>
                <a:t>仓库组</a:t>
              </a:r>
              <a:endParaRPr sz="1800" dirty="0">
                <a:latin typeface="宋体"/>
                <a:cs typeface="宋体"/>
              </a:endParaRPr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243AF2AC-C9C1-4B02-B7A4-BA3EA0B72257}"/>
                </a:ext>
              </a:extLst>
            </p:cNvPr>
            <p:cNvSpPr txBox="1"/>
            <p:nvPr/>
          </p:nvSpPr>
          <p:spPr>
            <a:xfrm>
              <a:off x="5202935" y="2481579"/>
              <a:ext cx="1438910" cy="646430"/>
            </a:xfrm>
            <a:prstGeom prst="rect">
              <a:avLst/>
            </a:prstGeom>
            <a:solidFill>
              <a:srgbClr val="2C2C89"/>
            </a:solidFill>
            <a:ln w="24384">
              <a:solidFill>
                <a:srgbClr val="1E1E63"/>
              </a:solidFill>
            </a:ln>
          </p:spPr>
          <p:txBody>
            <a:bodyPr vert="horz" wrap="square" lIns="0" tIns="191770" rIns="0" bIns="0" rtlCol="0">
              <a:spAutoFit/>
            </a:bodyPr>
            <a:lstStyle/>
            <a:p>
              <a:pPr marL="261620">
                <a:lnSpc>
                  <a:spcPct val="100000"/>
                </a:lnSpc>
                <a:spcBef>
                  <a:spcPts val="1510"/>
                </a:spcBef>
              </a:pPr>
              <a:r>
                <a:rPr sz="1800" dirty="0">
                  <a:solidFill>
                    <a:srgbClr val="FFFFFF"/>
                  </a:solidFill>
                  <a:latin typeface="宋体"/>
                  <a:cs typeface="宋体"/>
                </a:rPr>
                <a:t>宿主仓库</a:t>
              </a:r>
              <a:endParaRPr sz="1800">
                <a:latin typeface="宋体"/>
                <a:cs typeface="宋体"/>
              </a:endParaRPr>
            </a:p>
          </p:txBody>
        </p:sp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56F6B965-F4BD-40E7-8E7F-1393649DDEA4}"/>
                </a:ext>
              </a:extLst>
            </p:cNvPr>
            <p:cNvSpPr txBox="1"/>
            <p:nvPr/>
          </p:nvSpPr>
          <p:spPr>
            <a:xfrm>
              <a:off x="5202935" y="4063491"/>
              <a:ext cx="1511935" cy="722630"/>
            </a:xfrm>
            <a:prstGeom prst="rect">
              <a:avLst/>
            </a:prstGeom>
            <a:solidFill>
              <a:srgbClr val="2C2C89"/>
            </a:solidFill>
            <a:ln w="24384">
              <a:solidFill>
                <a:srgbClr val="1E1E63"/>
              </a:solidFill>
            </a:ln>
          </p:spPr>
          <p:txBody>
            <a:bodyPr vert="horz" wrap="square" lIns="0" tIns="190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5"/>
                </a:spcBef>
              </a:pPr>
              <a:endParaRPr sz="1550">
                <a:latin typeface="Times New Roman"/>
                <a:cs typeface="Times New Roman"/>
              </a:endParaRPr>
            </a:p>
            <a:p>
              <a:pPr marL="298450">
                <a:lnSpc>
                  <a:spcPct val="100000"/>
                </a:lnSpc>
              </a:pPr>
              <a:r>
                <a:rPr sz="1800" dirty="0">
                  <a:solidFill>
                    <a:srgbClr val="FFFFFF"/>
                  </a:solidFill>
                  <a:latin typeface="宋体"/>
                  <a:cs typeface="宋体"/>
                </a:rPr>
                <a:t>代理仓库</a:t>
              </a:r>
              <a:endParaRPr sz="1800">
                <a:latin typeface="宋体"/>
                <a:cs typeface="宋体"/>
              </a:endParaRPr>
            </a:p>
          </p:txBody>
        </p:sp>
        <p:sp>
          <p:nvSpPr>
            <p:cNvPr id="11" name="object 10">
              <a:extLst>
                <a:ext uri="{FF2B5EF4-FFF2-40B4-BE49-F238E27FC236}">
                  <a16:creationId xmlns:a16="http://schemas.microsoft.com/office/drawing/2014/main" id="{F2FD5A28-00F8-4B8E-AF0D-9671853381F8}"/>
                </a:ext>
              </a:extLst>
            </p:cNvPr>
            <p:cNvSpPr txBox="1"/>
            <p:nvPr/>
          </p:nvSpPr>
          <p:spPr>
            <a:xfrm>
              <a:off x="7360919" y="3993388"/>
              <a:ext cx="1871980" cy="792480"/>
            </a:xfrm>
            <a:prstGeom prst="rect">
              <a:avLst/>
            </a:prstGeom>
            <a:solidFill>
              <a:srgbClr val="2C2C89"/>
            </a:solidFill>
            <a:ln w="24384">
              <a:solidFill>
                <a:srgbClr val="1E1E63"/>
              </a:solidFill>
            </a:ln>
          </p:spPr>
          <p:txBody>
            <a:bodyPr vert="horz" wrap="square" lIns="0" tIns="190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5"/>
                </a:spcBef>
              </a:pPr>
              <a:endParaRPr sz="1800">
                <a:latin typeface="Times New Roman"/>
                <a:cs typeface="Times New Roman"/>
              </a:endParaRPr>
            </a:p>
            <a:p>
              <a:pPr marL="478155">
                <a:lnSpc>
                  <a:spcPct val="100000"/>
                </a:lnSpc>
              </a:pPr>
              <a:r>
                <a:rPr sz="1800" dirty="0">
                  <a:solidFill>
                    <a:srgbClr val="FFFFFF"/>
                  </a:solidFill>
                  <a:latin typeface="宋体"/>
                  <a:cs typeface="宋体"/>
                </a:rPr>
                <a:t>远程仓库</a:t>
              </a:r>
              <a:endParaRPr sz="1800">
                <a:latin typeface="宋体"/>
                <a:cs typeface="宋体"/>
              </a:endParaRPr>
            </a:p>
          </p:txBody>
        </p:sp>
        <p:sp>
          <p:nvSpPr>
            <p:cNvPr id="12" name="object 11">
              <a:extLst>
                <a:ext uri="{FF2B5EF4-FFF2-40B4-BE49-F238E27FC236}">
                  <a16:creationId xmlns:a16="http://schemas.microsoft.com/office/drawing/2014/main" id="{8B8E7C87-6E84-42A7-8C95-39CCD08DD66D}"/>
                </a:ext>
              </a:extLst>
            </p:cNvPr>
            <p:cNvSpPr/>
            <p:nvPr/>
          </p:nvSpPr>
          <p:spPr>
            <a:xfrm>
              <a:off x="2532888" y="3514852"/>
              <a:ext cx="637540" cy="97790"/>
            </a:xfrm>
            <a:custGeom>
              <a:avLst/>
              <a:gdLst/>
              <a:ahLst/>
              <a:cxnLst/>
              <a:rect l="l" t="t" r="r" b="b"/>
              <a:pathLst>
                <a:path w="637539" h="97789">
                  <a:moveTo>
                    <a:pt x="617220" y="47244"/>
                  </a:moveTo>
                  <a:lnTo>
                    <a:pt x="548639" y="88392"/>
                  </a:lnTo>
                  <a:lnTo>
                    <a:pt x="545592" y="94487"/>
                  </a:lnTo>
                  <a:lnTo>
                    <a:pt x="554736" y="97536"/>
                  </a:lnTo>
                  <a:lnTo>
                    <a:pt x="631888" y="51815"/>
                  </a:lnTo>
                  <a:lnTo>
                    <a:pt x="624839" y="51815"/>
                  </a:lnTo>
                  <a:lnTo>
                    <a:pt x="617220" y="47244"/>
                  </a:lnTo>
                  <a:close/>
                </a:path>
                <a:path w="637539" h="97789">
                  <a:moveTo>
                    <a:pt x="609600" y="42672"/>
                  </a:moveTo>
                  <a:lnTo>
                    <a:pt x="6095" y="42672"/>
                  </a:lnTo>
                  <a:lnTo>
                    <a:pt x="0" y="45720"/>
                  </a:lnTo>
                  <a:lnTo>
                    <a:pt x="6095" y="51815"/>
                  </a:lnTo>
                  <a:lnTo>
                    <a:pt x="609600" y="51815"/>
                  </a:lnTo>
                  <a:lnTo>
                    <a:pt x="617220" y="47244"/>
                  </a:lnTo>
                  <a:lnTo>
                    <a:pt x="609600" y="42672"/>
                  </a:lnTo>
                  <a:close/>
                </a:path>
                <a:path w="637539" h="97789">
                  <a:moveTo>
                    <a:pt x="624839" y="42672"/>
                  </a:moveTo>
                  <a:lnTo>
                    <a:pt x="617220" y="47244"/>
                  </a:lnTo>
                  <a:lnTo>
                    <a:pt x="624839" y="51815"/>
                  </a:lnTo>
                  <a:lnTo>
                    <a:pt x="624839" y="42672"/>
                  </a:lnTo>
                  <a:close/>
                </a:path>
                <a:path w="637539" h="97789">
                  <a:moveTo>
                    <a:pt x="626744" y="42672"/>
                  </a:moveTo>
                  <a:lnTo>
                    <a:pt x="624839" y="42672"/>
                  </a:lnTo>
                  <a:lnTo>
                    <a:pt x="624839" y="51815"/>
                  </a:lnTo>
                  <a:lnTo>
                    <a:pt x="627888" y="51815"/>
                  </a:lnTo>
                  <a:lnTo>
                    <a:pt x="630936" y="48768"/>
                  </a:lnTo>
                  <a:lnTo>
                    <a:pt x="628369" y="43634"/>
                  </a:lnTo>
                  <a:lnTo>
                    <a:pt x="626744" y="42672"/>
                  </a:lnTo>
                  <a:close/>
                </a:path>
                <a:path w="637539" h="97789">
                  <a:moveTo>
                    <a:pt x="628369" y="43634"/>
                  </a:moveTo>
                  <a:lnTo>
                    <a:pt x="630936" y="48768"/>
                  </a:lnTo>
                  <a:lnTo>
                    <a:pt x="627888" y="51815"/>
                  </a:lnTo>
                  <a:lnTo>
                    <a:pt x="631888" y="51815"/>
                  </a:lnTo>
                  <a:lnTo>
                    <a:pt x="637032" y="48768"/>
                  </a:lnTo>
                  <a:lnTo>
                    <a:pt x="628369" y="43634"/>
                  </a:lnTo>
                  <a:close/>
                </a:path>
                <a:path w="637539" h="97789">
                  <a:moveTo>
                    <a:pt x="554736" y="0"/>
                  </a:moveTo>
                  <a:lnTo>
                    <a:pt x="545592" y="0"/>
                  </a:lnTo>
                  <a:lnTo>
                    <a:pt x="548639" y="6096"/>
                  </a:lnTo>
                  <a:lnTo>
                    <a:pt x="617220" y="47244"/>
                  </a:lnTo>
                  <a:lnTo>
                    <a:pt x="624839" y="42672"/>
                  </a:lnTo>
                  <a:lnTo>
                    <a:pt x="626744" y="42672"/>
                  </a:lnTo>
                  <a:lnTo>
                    <a:pt x="554736" y="0"/>
                  </a:lnTo>
                  <a:close/>
                </a:path>
                <a:path w="637539" h="97789">
                  <a:moveTo>
                    <a:pt x="627888" y="42672"/>
                  </a:moveTo>
                  <a:lnTo>
                    <a:pt x="626744" y="42672"/>
                  </a:lnTo>
                  <a:lnTo>
                    <a:pt x="628369" y="43634"/>
                  </a:lnTo>
                  <a:lnTo>
                    <a:pt x="627888" y="426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1C2AB584-EAD7-40D0-AAD9-E9ABA05FF701}"/>
                </a:ext>
              </a:extLst>
            </p:cNvPr>
            <p:cNvSpPr/>
            <p:nvPr/>
          </p:nvSpPr>
          <p:spPr>
            <a:xfrm>
              <a:off x="4550664" y="2816860"/>
              <a:ext cx="640080" cy="746760"/>
            </a:xfrm>
            <a:custGeom>
              <a:avLst/>
              <a:gdLst/>
              <a:ahLst/>
              <a:cxnLst/>
              <a:rect l="l" t="t" r="r" b="b"/>
              <a:pathLst>
                <a:path w="640079" h="746760">
                  <a:moveTo>
                    <a:pt x="629087" y="15029"/>
                  </a:moveTo>
                  <a:lnTo>
                    <a:pt x="620685" y="18029"/>
                  </a:lnTo>
                  <a:lnTo>
                    <a:pt x="0" y="740663"/>
                  </a:lnTo>
                  <a:lnTo>
                    <a:pt x="0" y="746760"/>
                  </a:lnTo>
                  <a:lnTo>
                    <a:pt x="6096" y="746760"/>
                  </a:lnTo>
                  <a:lnTo>
                    <a:pt x="627340" y="23475"/>
                  </a:lnTo>
                  <a:lnTo>
                    <a:pt x="629087" y="15029"/>
                  </a:lnTo>
                  <a:close/>
                </a:path>
                <a:path w="640079" h="746760">
                  <a:moveTo>
                    <a:pt x="639588" y="3048"/>
                  </a:moveTo>
                  <a:lnTo>
                    <a:pt x="637032" y="3048"/>
                  </a:lnTo>
                  <a:lnTo>
                    <a:pt x="637032" y="12191"/>
                  </a:lnTo>
                  <a:lnTo>
                    <a:pt x="627340" y="23475"/>
                  </a:lnTo>
                  <a:lnTo>
                    <a:pt x="612648" y="94487"/>
                  </a:lnTo>
                  <a:lnTo>
                    <a:pt x="618744" y="100584"/>
                  </a:lnTo>
                  <a:lnTo>
                    <a:pt x="624839" y="94487"/>
                  </a:lnTo>
                  <a:lnTo>
                    <a:pt x="639588" y="3048"/>
                  </a:lnTo>
                  <a:close/>
                </a:path>
                <a:path w="640079" h="746760">
                  <a:moveTo>
                    <a:pt x="640080" y="0"/>
                  </a:moveTo>
                  <a:lnTo>
                    <a:pt x="548639" y="33527"/>
                  </a:lnTo>
                  <a:lnTo>
                    <a:pt x="545591" y="39624"/>
                  </a:lnTo>
                  <a:lnTo>
                    <a:pt x="551688" y="42672"/>
                  </a:lnTo>
                  <a:lnTo>
                    <a:pt x="620685" y="18029"/>
                  </a:lnTo>
                  <a:lnTo>
                    <a:pt x="630936" y="6095"/>
                  </a:lnTo>
                  <a:lnTo>
                    <a:pt x="637032" y="3048"/>
                  </a:lnTo>
                  <a:lnTo>
                    <a:pt x="639588" y="3048"/>
                  </a:lnTo>
                  <a:lnTo>
                    <a:pt x="640080" y="0"/>
                  </a:lnTo>
                  <a:close/>
                </a:path>
                <a:path w="640079" h="746760">
                  <a:moveTo>
                    <a:pt x="637032" y="12191"/>
                  </a:moveTo>
                  <a:lnTo>
                    <a:pt x="629087" y="15029"/>
                  </a:lnTo>
                  <a:lnTo>
                    <a:pt x="627340" y="23475"/>
                  </a:lnTo>
                  <a:lnTo>
                    <a:pt x="637032" y="12191"/>
                  </a:lnTo>
                  <a:close/>
                </a:path>
                <a:path w="640079" h="746760">
                  <a:moveTo>
                    <a:pt x="630936" y="6095"/>
                  </a:moveTo>
                  <a:lnTo>
                    <a:pt x="620685" y="18029"/>
                  </a:lnTo>
                  <a:lnTo>
                    <a:pt x="629087" y="15029"/>
                  </a:lnTo>
                  <a:lnTo>
                    <a:pt x="630936" y="6095"/>
                  </a:lnTo>
                  <a:close/>
                </a:path>
                <a:path w="640079" h="746760">
                  <a:moveTo>
                    <a:pt x="630936" y="6095"/>
                  </a:moveTo>
                  <a:lnTo>
                    <a:pt x="629087" y="15029"/>
                  </a:lnTo>
                  <a:lnTo>
                    <a:pt x="637032" y="12191"/>
                  </a:lnTo>
                  <a:lnTo>
                    <a:pt x="630936" y="6095"/>
                  </a:lnTo>
                  <a:close/>
                </a:path>
                <a:path w="640079" h="746760">
                  <a:moveTo>
                    <a:pt x="637032" y="3048"/>
                  </a:moveTo>
                  <a:lnTo>
                    <a:pt x="630936" y="6095"/>
                  </a:lnTo>
                  <a:lnTo>
                    <a:pt x="637032" y="12191"/>
                  </a:lnTo>
                  <a:lnTo>
                    <a:pt x="637032" y="3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C316E2C7-F5D6-4A94-A129-134181B14655}"/>
                </a:ext>
              </a:extLst>
            </p:cNvPr>
            <p:cNvSpPr/>
            <p:nvPr/>
          </p:nvSpPr>
          <p:spPr>
            <a:xfrm>
              <a:off x="4550664" y="3557523"/>
              <a:ext cx="640080" cy="853440"/>
            </a:xfrm>
            <a:custGeom>
              <a:avLst/>
              <a:gdLst/>
              <a:ahLst/>
              <a:cxnLst/>
              <a:rect l="l" t="t" r="r" b="b"/>
              <a:pathLst>
                <a:path w="640079" h="853439">
                  <a:moveTo>
                    <a:pt x="618125" y="833248"/>
                  </a:moveTo>
                  <a:lnTo>
                    <a:pt x="630140" y="849326"/>
                  </a:lnTo>
                  <a:lnTo>
                    <a:pt x="640080" y="853439"/>
                  </a:lnTo>
                  <a:lnTo>
                    <a:pt x="639490" y="847344"/>
                  </a:lnTo>
                  <a:lnTo>
                    <a:pt x="630936" y="847344"/>
                  </a:lnTo>
                  <a:lnTo>
                    <a:pt x="629997" y="838271"/>
                  </a:lnTo>
                  <a:lnTo>
                    <a:pt x="618125" y="833248"/>
                  </a:lnTo>
                  <a:close/>
                </a:path>
                <a:path w="640079" h="853439">
                  <a:moveTo>
                    <a:pt x="630140" y="849326"/>
                  </a:moveTo>
                  <a:lnTo>
                    <a:pt x="630936" y="850392"/>
                  </a:lnTo>
                  <a:lnTo>
                    <a:pt x="632714" y="850392"/>
                  </a:lnTo>
                  <a:lnTo>
                    <a:pt x="630140" y="849326"/>
                  </a:lnTo>
                  <a:close/>
                </a:path>
                <a:path w="640079" h="853439">
                  <a:moveTo>
                    <a:pt x="639064" y="842943"/>
                  </a:moveTo>
                  <a:lnTo>
                    <a:pt x="639785" y="850392"/>
                  </a:lnTo>
                  <a:lnTo>
                    <a:pt x="640080" y="850392"/>
                  </a:lnTo>
                  <a:lnTo>
                    <a:pt x="640080" y="844295"/>
                  </a:lnTo>
                  <a:lnTo>
                    <a:pt x="639064" y="842943"/>
                  </a:lnTo>
                  <a:close/>
                </a:path>
                <a:path w="640079" h="853439">
                  <a:moveTo>
                    <a:pt x="557784" y="807719"/>
                  </a:moveTo>
                  <a:lnTo>
                    <a:pt x="548639" y="810768"/>
                  </a:lnTo>
                  <a:lnTo>
                    <a:pt x="551688" y="816863"/>
                  </a:lnTo>
                  <a:lnTo>
                    <a:pt x="630140" y="849326"/>
                  </a:lnTo>
                  <a:lnTo>
                    <a:pt x="618125" y="833248"/>
                  </a:lnTo>
                  <a:lnTo>
                    <a:pt x="557784" y="807719"/>
                  </a:lnTo>
                  <a:close/>
                </a:path>
                <a:path w="640079" h="853439">
                  <a:moveTo>
                    <a:pt x="629997" y="838271"/>
                  </a:moveTo>
                  <a:lnTo>
                    <a:pt x="630936" y="847344"/>
                  </a:lnTo>
                  <a:lnTo>
                    <a:pt x="637032" y="841248"/>
                  </a:lnTo>
                  <a:lnTo>
                    <a:pt x="629997" y="838271"/>
                  </a:lnTo>
                  <a:close/>
                </a:path>
                <a:path w="640079" h="853439">
                  <a:moveTo>
                    <a:pt x="629109" y="829685"/>
                  </a:moveTo>
                  <a:lnTo>
                    <a:pt x="629997" y="838271"/>
                  </a:lnTo>
                  <a:lnTo>
                    <a:pt x="637032" y="841248"/>
                  </a:lnTo>
                  <a:lnTo>
                    <a:pt x="630936" y="847344"/>
                  </a:lnTo>
                  <a:lnTo>
                    <a:pt x="639490" y="847344"/>
                  </a:lnTo>
                  <a:lnTo>
                    <a:pt x="639064" y="842943"/>
                  </a:lnTo>
                  <a:lnTo>
                    <a:pt x="629109" y="829685"/>
                  </a:lnTo>
                  <a:close/>
                </a:path>
                <a:path w="640079" h="853439">
                  <a:moveTo>
                    <a:pt x="624839" y="755903"/>
                  </a:moveTo>
                  <a:lnTo>
                    <a:pt x="621791" y="758951"/>
                  </a:lnTo>
                  <a:lnTo>
                    <a:pt x="629109" y="829685"/>
                  </a:lnTo>
                  <a:lnTo>
                    <a:pt x="639064" y="842943"/>
                  </a:lnTo>
                  <a:lnTo>
                    <a:pt x="630936" y="758951"/>
                  </a:lnTo>
                  <a:lnTo>
                    <a:pt x="624839" y="755903"/>
                  </a:lnTo>
                  <a:close/>
                </a:path>
                <a:path w="640079" h="853439">
                  <a:moveTo>
                    <a:pt x="6096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618125" y="833248"/>
                  </a:lnTo>
                  <a:lnTo>
                    <a:pt x="629997" y="838271"/>
                  </a:lnTo>
                  <a:lnTo>
                    <a:pt x="629109" y="829685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3777466C-C2C0-4692-AA2D-80EF749961C6}"/>
                </a:ext>
              </a:extLst>
            </p:cNvPr>
            <p:cNvSpPr/>
            <p:nvPr/>
          </p:nvSpPr>
          <p:spPr>
            <a:xfrm>
              <a:off x="6708647" y="4346955"/>
              <a:ext cx="637540" cy="97790"/>
            </a:xfrm>
            <a:custGeom>
              <a:avLst/>
              <a:gdLst/>
              <a:ahLst/>
              <a:cxnLst/>
              <a:rect l="l" t="t" r="r" b="b"/>
              <a:pathLst>
                <a:path w="637540" h="97789">
                  <a:moveTo>
                    <a:pt x="630935" y="39624"/>
                  </a:moveTo>
                  <a:lnTo>
                    <a:pt x="627887" y="39624"/>
                  </a:lnTo>
                  <a:lnTo>
                    <a:pt x="633983" y="42672"/>
                  </a:lnTo>
                  <a:lnTo>
                    <a:pt x="627887" y="48768"/>
                  </a:lnTo>
                  <a:lnTo>
                    <a:pt x="609648" y="49751"/>
                  </a:lnTo>
                  <a:lnTo>
                    <a:pt x="551687" y="88392"/>
                  </a:lnTo>
                  <a:lnTo>
                    <a:pt x="551687" y="94488"/>
                  </a:lnTo>
                  <a:lnTo>
                    <a:pt x="557783" y="97536"/>
                  </a:lnTo>
                  <a:lnTo>
                    <a:pt x="637031" y="42672"/>
                  </a:lnTo>
                  <a:lnTo>
                    <a:pt x="630935" y="39624"/>
                  </a:lnTo>
                  <a:close/>
                </a:path>
                <a:path w="637540" h="97789">
                  <a:moveTo>
                    <a:pt x="609193" y="40632"/>
                  </a:moveTo>
                  <a:lnTo>
                    <a:pt x="6096" y="73152"/>
                  </a:lnTo>
                  <a:lnTo>
                    <a:pt x="0" y="79248"/>
                  </a:lnTo>
                  <a:lnTo>
                    <a:pt x="6096" y="82296"/>
                  </a:lnTo>
                  <a:lnTo>
                    <a:pt x="609648" y="49751"/>
                  </a:lnTo>
                  <a:lnTo>
                    <a:pt x="617134" y="44761"/>
                  </a:lnTo>
                  <a:lnTo>
                    <a:pt x="609193" y="40632"/>
                  </a:lnTo>
                  <a:close/>
                </a:path>
                <a:path w="637540" h="97789">
                  <a:moveTo>
                    <a:pt x="617134" y="44761"/>
                  </a:moveTo>
                  <a:lnTo>
                    <a:pt x="609648" y="49751"/>
                  </a:lnTo>
                  <a:lnTo>
                    <a:pt x="627887" y="48768"/>
                  </a:lnTo>
                  <a:lnTo>
                    <a:pt x="624840" y="48768"/>
                  </a:lnTo>
                  <a:lnTo>
                    <a:pt x="617134" y="44761"/>
                  </a:lnTo>
                  <a:close/>
                </a:path>
                <a:path w="637540" h="97789">
                  <a:moveTo>
                    <a:pt x="624840" y="39788"/>
                  </a:moveTo>
                  <a:lnTo>
                    <a:pt x="624571" y="39802"/>
                  </a:lnTo>
                  <a:lnTo>
                    <a:pt x="617134" y="44761"/>
                  </a:lnTo>
                  <a:lnTo>
                    <a:pt x="624840" y="48768"/>
                  </a:lnTo>
                  <a:lnTo>
                    <a:pt x="624840" y="39788"/>
                  </a:lnTo>
                  <a:close/>
                </a:path>
                <a:path w="637540" h="97789">
                  <a:moveTo>
                    <a:pt x="627887" y="39624"/>
                  </a:moveTo>
                  <a:lnTo>
                    <a:pt x="624840" y="39788"/>
                  </a:lnTo>
                  <a:lnTo>
                    <a:pt x="624840" y="48768"/>
                  </a:lnTo>
                  <a:lnTo>
                    <a:pt x="627887" y="48768"/>
                  </a:lnTo>
                  <a:lnTo>
                    <a:pt x="633983" y="42672"/>
                  </a:lnTo>
                  <a:lnTo>
                    <a:pt x="627887" y="39624"/>
                  </a:lnTo>
                  <a:close/>
                </a:path>
                <a:path w="637540" h="97789">
                  <a:moveTo>
                    <a:pt x="624571" y="39802"/>
                  </a:moveTo>
                  <a:lnTo>
                    <a:pt x="609193" y="40632"/>
                  </a:lnTo>
                  <a:lnTo>
                    <a:pt x="617134" y="44761"/>
                  </a:lnTo>
                  <a:lnTo>
                    <a:pt x="624571" y="39802"/>
                  </a:lnTo>
                  <a:close/>
                </a:path>
                <a:path w="637540" h="97789">
                  <a:moveTo>
                    <a:pt x="551687" y="0"/>
                  </a:moveTo>
                  <a:lnTo>
                    <a:pt x="545592" y="3048"/>
                  </a:lnTo>
                  <a:lnTo>
                    <a:pt x="548640" y="9144"/>
                  </a:lnTo>
                  <a:lnTo>
                    <a:pt x="609193" y="40632"/>
                  </a:lnTo>
                  <a:lnTo>
                    <a:pt x="624571" y="39802"/>
                  </a:lnTo>
                  <a:lnTo>
                    <a:pt x="624840" y="39624"/>
                  </a:lnTo>
                  <a:lnTo>
                    <a:pt x="630935" y="39624"/>
                  </a:lnTo>
                  <a:lnTo>
                    <a:pt x="551687" y="0"/>
                  </a:lnTo>
                  <a:close/>
                </a:path>
                <a:path w="637540" h="97789">
                  <a:moveTo>
                    <a:pt x="624840" y="39624"/>
                  </a:moveTo>
                  <a:lnTo>
                    <a:pt x="624571" y="39802"/>
                  </a:lnTo>
                  <a:lnTo>
                    <a:pt x="624840" y="39788"/>
                  </a:lnTo>
                  <a:lnTo>
                    <a:pt x="624840" y="39624"/>
                  </a:lnTo>
                  <a:close/>
                </a:path>
                <a:path w="637540" h="97789">
                  <a:moveTo>
                    <a:pt x="627887" y="39624"/>
                  </a:moveTo>
                  <a:lnTo>
                    <a:pt x="624840" y="39624"/>
                  </a:lnTo>
                  <a:lnTo>
                    <a:pt x="624840" y="39788"/>
                  </a:lnTo>
                  <a:lnTo>
                    <a:pt x="627887" y="396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158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F282A3A7-6650-492B-B081-E60373F7E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Maven </a:t>
            </a:r>
            <a:r>
              <a:rPr lang="zh-CN" altLang="en-US" dirty="0"/>
              <a:t>初识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374A4B53-98E6-4731-8DAE-29DEECDBEA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811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D7EEAD1-0452-490E-90B8-D61828398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下载、安装、配置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4DA1C8-2D7C-447B-854E-FEB717A06B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7554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72830E-95AC-429F-9561-1708018AC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3F521D-8B4E-431E-8446-3A8D59817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下载</a:t>
            </a:r>
            <a:r>
              <a:rPr lang="en-US" altLang="zh-CN" dirty="0"/>
              <a:t>maven</a:t>
            </a:r>
            <a:r>
              <a:rPr lang="zh-CN" altLang="en-US" dirty="0"/>
              <a:t>的安装包</a:t>
            </a:r>
            <a:endParaRPr lang="en-US" altLang="zh-CN" dirty="0"/>
          </a:p>
          <a:p>
            <a:pPr lvl="1"/>
            <a:r>
              <a:rPr lang="en-US" altLang="zh-CN" dirty="0"/>
              <a:t>apache-maven-3.x.x-bin.tar.gz</a:t>
            </a:r>
            <a:r>
              <a:rPr lang="zh-CN" altLang="en-US" dirty="0"/>
              <a:t>（</a:t>
            </a:r>
            <a:r>
              <a:rPr lang="en-US" altLang="zh-CN" dirty="0"/>
              <a:t>for Linux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apache-maven-3.x.x-bin.zip</a:t>
            </a:r>
            <a:r>
              <a:rPr lang="zh-CN" altLang="en-US" dirty="0"/>
              <a:t>（</a:t>
            </a:r>
            <a:r>
              <a:rPr lang="en-US" altLang="zh-CN" dirty="0"/>
              <a:t>for Windows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7589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8361E-625A-4FE3-8DB7-2DC2224D1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E1E6F3-81AF-497F-BCFD-88D95A7F2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解压至任何目录 </a:t>
            </a:r>
            <a:endParaRPr lang="en-US" altLang="zh-CN" dirty="0"/>
          </a:p>
          <a:p>
            <a:pPr lvl="1"/>
            <a:r>
              <a:rPr lang="zh-CN" altLang="en-US" dirty="0"/>
              <a:t>此为 </a:t>
            </a:r>
            <a:r>
              <a:rPr lang="en-US" altLang="zh-CN" dirty="0"/>
              <a:t>maven </a:t>
            </a:r>
            <a:r>
              <a:rPr lang="zh-CN" altLang="en-US" dirty="0"/>
              <a:t>的主目录</a:t>
            </a:r>
            <a:endParaRPr lang="en-US" altLang="zh-CN" dirty="0"/>
          </a:p>
          <a:p>
            <a:r>
              <a:rPr lang="zh-CN" altLang="en-US" dirty="0"/>
              <a:t>设置环境变量 </a:t>
            </a:r>
            <a:r>
              <a:rPr lang="en-US" altLang="zh-CN" dirty="0"/>
              <a:t>- 【</a:t>
            </a:r>
            <a:r>
              <a:rPr lang="zh-CN" altLang="en-US" dirty="0"/>
              <a:t>跟 </a:t>
            </a:r>
            <a:r>
              <a:rPr lang="en-US" altLang="zh-CN" dirty="0"/>
              <a:t>java </a:t>
            </a:r>
            <a:r>
              <a:rPr lang="zh-CN" altLang="en-US" dirty="0"/>
              <a:t>的安装几乎一模一样</a:t>
            </a:r>
            <a:r>
              <a:rPr lang="en-US" altLang="zh-CN" dirty="0"/>
              <a:t>】</a:t>
            </a:r>
          </a:p>
          <a:p>
            <a:pPr lvl="1"/>
            <a:r>
              <a:rPr lang="zh-CN" altLang="en-US" dirty="0"/>
              <a:t>设置环境变量 </a:t>
            </a:r>
            <a:r>
              <a:rPr lang="en-US" altLang="zh-CN" dirty="0"/>
              <a:t>MAVEN_HOME</a:t>
            </a:r>
            <a:r>
              <a:rPr lang="zh-CN" altLang="en-US" dirty="0"/>
              <a:t>，（同时也建议设置 </a:t>
            </a:r>
            <a:r>
              <a:rPr lang="en-US" altLang="zh-CN" dirty="0"/>
              <a:t>M2_HOME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设置为</a:t>
            </a:r>
            <a:r>
              <a:rPr lang="en-US" altLang="zh-CN" dirty="0"/>
              <a:t>maven</a:t>
            </a:r>
            <a:r>
              <a:rPr lang="zh-CN" altLang="en-US" dirty="0"/>
              <a:t>的主目录（即：安装路径）</a:t>
            </a:r>
            <a:endParaRPr lang="en-US" altLang="zh-CN" dirty="0"/>
          </a:p>
          <a:p>
            <a:pPr lvl="1"/>
            <a:r>
              <a:rPr lang="zh-CN" altLang="en-US" dirty="0"/>
              <a:t>把 </a:t>
            </a:r>
            <a:r>
              <a:rPr lang="en-US" altLang="zh-CN" dirty="0"/>
              <a:t>maven </a:t>
            </a:r>
            <a:r>
              <a:rPr lang="zh-CN" altLang="en-US" dirty="0"/>
              <a:t>的 </a:t>
            </a:r>
            <a:r>
              <a:rPr lang="en-US" altLang="zh-CN" dirty="0"/>
              <a:t>bin </a:t>
            </a:r>
            <a:r>
              <a:rPr lang="zh-CN" altLang="en-US" dirty="0"/>
              <a:t>目录增加至环境变量</a:t>
            </a:r>
            <a:r>
              <a:rPr lang="en-US" altLang="zh-CN" dirty="0"/>
              <a:t>path</a:t>
            </a:r>
            <a:r>
              <a:rPr lang="zh-CN" altLang="en-US" dirty="0"/>
              <a:t>里。</a:t>
            </a:r>
            <a:endParaRPr lang="en-US" altLang="zh-CN" dirty="0"/>
          </a:p>
          <a:p>
            <a:r>
              <a:rPr lang="zh-CN" altLang="en-US" dirty="0"/>
              <a:t>验证：</a:t>
            </a:r>
            <a:endParaRPr lang="en-US" altLang="zh-CN" dirty="0"/>
          </a:p>
          <a:p>
            <a:pPr lvl="1"/>
            <a:r>
              <a:rPr lang="en-US" altLang="zh-CN" dirty="0" err="1"/>
              <a:t>cmd</a:t>
            </a:r>
            <a:r>
              <a:rPr lang="en-US" altLang="zh-CN" dirty="0"/>
              <a:t>:</a:t>
            </a:r>
          </a:p>
          <a:p>
            <a:pPr lvl="2"/>
            <a:r>
              <a:rPr lang="en-US" altLang="zh-CN" dirty="0" err="1"/>
              <a:t>mvn</a:t>
            </a:r>
            <a:r>
              <a:rPr lang="en-US" altLang="zh-CN" dirty="0"/>
              <a:t> --version 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3782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575916-62D7-4A3A-9D62-971FDE71F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配置本地仓库 </a:t>
            </a:r>
            <a:r>
              <a:rPr lang="en-US" altLang="zh-CN" dirty="0"/>
              <a:t>&amp; </a:t>
            </a:r>
            <a:r>
              <a:rPr lang="zh-CN" altLang="en-US" dirty="0"/>
              <a:t>镜像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1F39FD-4DFB-41A7-9350-BE07CCAA3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配置 </a:t>
            </a:r>
            <a:r>
              <a:rPr lang="en-US" altLang="zh-CN" dirty="0"/>
              <a:t>maven </a:t>
            </a:r>
            <a:r>
              <a:rPr lang="zh-CN" altLang="en-US" dirty="0"/>
              <a:t>目录下 </a:t>
            </a:r>
            <a:r>
              <a:rPr lang="en-US" altLang="zh-CN" dirty="0"/>
              <a:t>conf/settings.xml </a:t>
            </a:r>
            <a:r>
              <a:rPr lang="zh-CN" altLang="en-US" dirty="0"/>
              <a:t>文件，其中：</a:t>
            </a:r>
            <a:endParaRPr lang="en-US" altLang="zh-CN" dirty="0"/>
          </a:p>
          <a:p>
            <a:r>
              <a:rPr lang="zh-CN" altLang="en-US" dirty="0"/>
              <a:t>设置本地仓库：</a:t>
            </a:r>
            <a:endParaRPr lang="en-US" altLang="zh-CN" dirty="0"/>
          </a:p>
          <a:p>
            <a:pPr lvl="1"/>
            <a:r>
              <a:rPr lang="en-US" altLang="zh-CN" dirty="0"/>
              <a:t>&lt;!-- </a:t>
            </a:r>
            <a:r>
              <a:rPr lang="zh-CN" altLang="en-US" dirty="0"/>
              <a:t>设置本地仓库位置 </a:t>
            </a:r>
            <a:r>
              <a:rPr lang="en-US" altLang="zh-CN" dirty="0"/>
              <a:t>--&gt;  &lt;</a:t>
            </a:r>
            <a:r>
              <a:rPr lang="en-US" altLang="zh-CN" dirty="0" err="1"/>
              <a:t>localRepository</a:t>
            </a:r>
            <a:r>
              <a:rPr lang="en-US" altLang="zh-CN" dirty="0"/>
              <a:t>&gt;C:\Dev\Maven\.m2\repository&lt;/</a:t>
            </a:r>
            <a:r>
              <a:rPr lang="en-US" altLang="zh-CN" dirty="0" err="1"/>
              <a:t>localRepository</a:t>
            </a:r>
            <a:r>
              <a:rPr lang="en-US" altLang="zh-CN" dirty="0"/>
              <a:t>&gt;</a:t>
            </a:r>
          </a:p>
          <a:p>
            <a:endParaRPr lang="en-US" altLang="zh-CN" dirty="0"/>
          </a:p>
          <a:p>
            <a:r>
              <a:rPr lang="zh-CN" altLang="en-US" dirty="0"/>
              <a:t>设置镜像：</a:t>
            </a:r>
            <a:endParaRPr lang="en-US" altLang="zh-CN" dirty="0"/>
          </a:p>
          <a:p>
            <a:pPr lvl="1"/>
            <a:r>
              <a:rPr lang="en-US" altLang="zh-CN" dirty="0"/>
              <a:t>&lt;!-- </a:t>
            </a:r>
            <a:r>
              <a:rPr lang="zh-CN" altLang="en-US" dirty="0"/>
              <a:t>设置国内代理：使用国内的阿里源 </a:t>
            </a:r>
            <a:r>
              <a:rPr lang="en-US" altLang="zh-CN" dirty="0"/>
              <a:t>--&gt;      </a:t>
            </a:r>
          </a:p>
          <a:p>
            <a:pPr lvl="1"/>
            <a:r>
              <a:rPr lang="en-US" altLang="zh-CN" dirty="0"/>
              <a:t>&lt;id&gt;</a:t>
            </a:r>
            <a:r>
              <a:rPr lang="en-US" altLang="zh-CN" dirty="0" err="1"/>
              <a:t>alimaven</a:t>
            </a:r>
            <a:r>
              <a:rPr lang="en-US" altLang="zh-CN" dirty="0"/>
              <a:t>&lt;/id&gt;      </a:t>
            </a:r>
          </a:p>
          <a:p>
            <a:pPr lvl="1"/>
            <a:r>
              <a:rPr lang="en-US" altLang="zh-CN" dirty="0"/>
              <a:t>&lt;name&gt;</a:t>
            </a:r>
            <a:r>
              <a:rPr lang="en-US" altLang="zh-CN" dirty="0" err="1"/>
              <a:t>aliyun</a:t>
            </a:r>
            <a:r>
              <a:rPr lang="en-US" altLang="zh-CN" dirty="0"/>
              <a:t> maven&lt;/name&gt;      </a:t>
            </a:r>
          </a:p>
          <a:p>
            <a:pPr lvl="1"/>
            <a:r>
              <a:rPr lang="en-US" altLang="zh-CN" dirty="0"/>
              <a:t>&lt;</a:t>
            </a:r>
            <a:r>
              <a:rPr lang="en-US" altLang="zh-CN" dirty="0" err="1"/>
              <a:t>url</a:t>
            </a:r>
            <a:r>
              <a:rPr lang="en-US" altLang="zh-CN" dirty="0"/>
              <a:t>&gt;http://maven.aliyun.com/nexus/content/groups/public/&lt;/url&gt;      </a:t>
            </a:r>
          </a:p>
          <a:p>
            <a:pPr lvl="1"/>
            <a:r>
              <a:rPr lang="en-US" altLang="zh-CN" dirty="0"/>
              <a:t>&lt;</a:t>
            </a:r>
            <a:r>
              <a:rPr lang="en-US" altLang="zh-CN" dirty="0" err="1"/>
              <a:t>mirrorOf</a:t>
            </a:r>
            <a:r>
              <a:rPr lang="en-US" altLang="zh-CN" dirty="0"/>
              <a:t>&gt;central&lt;/</a:t>
            </a:r>
            <a:r>
              <a:rPr lang="en-US" altLang="zh-CN" dirty="0" err="1"/>
              <a:t>mirrorOf</a:t>
            </a:r>
            <a:r>
              <a:rPr lang="en-US" altLang="zh-CN" dirty="0"/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1148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C4740-6BDB-44C9-B62F-05E4856A8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配置和 </a:t>
            </a:r>
            <a:r>
              <a:rPr lang="en-US" altLang="zh-CN" dirty="0"/>
              <a:t>IDE </a:t>
            </a:r>
            <a:r>
              <a:rPr lang="zh-CN" altLang="en-US" dirty="0"/>
              <a:t>的绑定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117C2A-9DD4-4E27-96A1-842228CBB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Eclipse </a:t>
            </a:r>
            <a:r>
              <a:rPr lang="zh-CN" altLang="en-US" dirty="0"/>
              <a:t>和 </a:t>
            </a:r>
            <a:r>
              <a:rPr lang="en-US" altLang="zh-CN" dirty="0"/>
              <a:t>Maven </a:t>
            </a:r>
            <a:r>
              <a:rPr lang="zh-CN" altLang="en-US" dirty="0"/>
              <a:t>的绑定</a:t>
            </a:r>
            <a:endParaRPr lang="en-US" altLang="zh-CN" dirty="0"/>
          </a:p>
          <a:p>
            <a:pPr lvl="1"/>
            <a:r>
              <a:rPr lang="en-US" altLang="zh-CN" dirty="0"/>
              <a:t>Eclipse </a:t>
            </a:r>
            <a:r>
              <a:rPr lang="zh-CN" altLang="en-US" dirty="0"/>
              <a:t>内置了 </a:t>
            </a:r>
            <a:r>
              <a:rPr lang="en-US" altLang="zh-CN" dirty="0"/>
              <a:t>m2eclipse </a:t>
            </a:r>
            <a:r>
              <a:rPr lang="zh-CN" altLang="en-US" dirty="0"/>
              <a:t>插件</a:t>
            </a:r>
            <a:endParaRPr lang="en-US" altLang="zh-CN" dirty="0"/>
          </a:p>
          <a:p>
            <a:r>
              <a:rPr lang="en-US" altLang="zh-CN" dirty="0"/>
              <a:t>IntelliJ IDEA </a:t>
            </a:r>
            <a:r>
              <a:rPr lang="zh-CN" altLang="en-US" dirty="0"/>
              <a:t>和 </a:t>
            </a:r>
            <a:r>
              <a:rPr lang="en-US" altLang="zh-CN" dirty="0"/>
              <a:t>Maven </a:t>
            </a:r>
            <a:r>
              <a:rPr lang="zh-CN" altLang="en-US" dirty="0"/>
              <a:t>的绑定</a:t>
            </a:r>
          </a:p>
        </p:txBody>
      </p:sp>
    </p:spTree>
    <p:extLst>
      <p:ext uri="{BB962C8B-B14F-4D97-AF65-F5344CB8AC3E}">
        <p14:creationId xmlns:p14="http://schemas.microsoft.com/office/powerpoint/2010/main" val="916529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30FE59F-0D6C-4B85-9F72-DA6EFC303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常见的 </a:t>
            </a:r>
            <a:r>
              <a:rPr lang="en-US" altLang="zh-CN" dirty="0" err="1"/>
              <a:t>mvn</a:t>
            </a:r>
            <a:r>
              <a:rPr lang="en-US" altLang="zh-CN" dirty="0"/>
              <a:t> </a:t>
            </a:r>
            <a:r>
              <a:rPr lang="zh-CN" altLang="en-US" dirty="0"/>
              <a:t>命令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4635DC-94EB-49A4-93C7-76F927ED65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007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8EC7AF-2ADC-4929-8A98-90FBB0F48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常见的 </a:t>
            </a:r>
            <a:r>
              <a:rPr lang="en-US" altLang="zh-CN" dirty="0" err="1"/>
              <a:t>mvn</a:t>
            </a:r>
            <a:r>
              <a:rPr lang="en-US" altLang="zh-CN" dirty="0"/>
              <a:t> 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0D17A0-1CC7-4FCF-9B05-3EF7F2D53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命令：</a:t>
            </a:r>
            <a:endParaRPr lang="en-US" altLang="zh-CN" dirty="0"/>
          </a:p>
          <a:p>
            <a:pPr lvl="1"/>
            <a:r>
              <a:rPr lang="en-US" altLang="zh-CN" dirty="0" err="1"/>
              <a:t>mvn</a:t>
            </a:r>
            <a:r>
              <a:rPr lang="en-US" altLang="zh-CN" dirty="0"/>
              <a:t> clean test  </a:t>
            </a:r>
          </a:p>
          <a:p>
            <a:pPr lvl="1"/>
            <a:r>
              <a:rPr lang="en-US" altLang="zh-CN" dirty="0" err="1"/>
              <a:t>mvn</a:t>
            </a:r>
            <a:r>
              <a:rPr lang="en-US" altLang="zh-CN" dirty="0"/>
              <a:t> clean package  </a:t>
            </a:r>
          </a:p>
          <a:p>
            <a:pPr lvl="1"/>
            <a:r>
              <a:rPr lang="en-US" altLang="zh-CN" dirty="0" err="1"/>
              <a:t>mvn</a:t>
            </a:r>
            <a:r>
              <a:rPr lang="en-US" altLang="zh-CN" dirty="0"/>
              <a:t> clean install</a:t>
            </a:r>
          </a:p>
          <a:p>
            <a:r>
              <a:rPr lang="zh-CN" altLang="en-US" dirty="0"/>
              <a:t>其中：</a:t>
            </a:r>
            <a:endParaRPr lang="en-US" altLang="zh-CN" dirty="0"/>
          </a:p>
          <a:p>
            <a:pPr lvl="1"/>
            <a:r>
              <a:rPr lang="en-US" altLang="zh-CN" dirty="0" err="1"/>
              <a:t>mvn</a:t>
            </a:r>
            <a:r>
              <a:rPr lang="en-US" altLang="zh-CN" dirty="0"/>
              <a:t> </a:t>
            </a:r>
            <a:r>
              <a:rPr lang="zh-CN" altLang="en-US" dirty="0"/>
              <a:t>是命令名</a:t>
            </a:r>
          </a:p>
          <a:p>
            <a:pPr lvl="1"/>
            <a:r>
              <a:rPr lang="en-US" altLang="zh-CN" dirty="0"/>
              <a:t>clean </a:t>
            </a:r>
            <a:r>
              <a:rPr lang="zh-CN" altLang="en-US" dirty="0"/>
              <a:t>说明要清空所有的配置文件</a:t>
            </a:r>
          </a:p>
          <a:p>
            <a:pPr lvl="1"/>
            <a:r>
              <a:rPr lang="en-US" altLang="zh-CN" dirty="0"/>
              <a:t>test </a:t>
            </a:r>
            <a:r>
              <a:rPr lang="zh-CN" altLang="en-US" dirty="0"/>
              <a:t>说明要运行单元测试</a:t>
            </a:r>
          </a:p>
          <a:p>
            <a:pPr lvl="1"/>
            <a:r>
              <a:rPr lang="en-US" altLang="zh-CN" dirty="0"/>
              <a:t>package </a:t>
            </a:r>
            <a:r>
              <a:rPr lang="zh-CN" altLang="en-US" dirty="0"/>
              <a:t>说明要打包</a:t>
            </a:r>
          </a:p>
          <a:p>
            <a:pPr lvl="1"/>
            <a:r>
              <a:rPr lang="en-US" altLang="zh-CN" dirty="0"/>
              <a:t>install </a:t>
            </a:r>
            <a:r>
              <a:rPr lang="zh-CN" altLang="en-US" dirty="0"/>
              <a:t>说明安装到本地仓库</a:t>
            </a:r>
          </a:p>
        </p:txBody>
      </p:sp>
    </p:spTree>
    <p:extLst>
      <p:ext uri="{BB962C8B-B14F-4D97-AF65-F5344CB8AC3E}">
        <p14:creationId xmlns:p14="http://schemas.microsoft.com/office/powerpoint/2010/main" val="290118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8B4B463-6B13-450C-8669-73DF730A2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Maven </a:t>
            </a:r>
            <a:r>
              <a:rPr lang="zh-CN" altLang="en-US" dirty="0"/>
              <a:t>项目架构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3BEB7EF-DA55-43A5-8527-79E45E0E28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95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B7102F-97BB-4733-A5D2-8E8534F9D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356E53-16F1-46E1-8955-A24E72D3B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7DE9D6F7-726E-4966-8190-3AB79507C850}"/>
              </a:ext>
            </a:extLst>
          </p:cNvPr>
          <p:cNvSpPr/>
          <p:nvPr/>
        </p:nvSpPr>
        <p:spPr>
          <a:xfrm>
            <a:off x="1456944" y="3054604"/>
            <a:ext cx="4535424" cy="2752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48638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5ADD2-0D42-4EF2-B081-CA4B7CEB9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mvn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web </a:t>
            </a:r>
            <a:r>
              <a:rPr lang="zh-CN" altLang="en-US" dirty="0"/>
              <a:t>项目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en-US" dirty="0"/>
              <a:t>也未必和下面的一样的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ECE32B-257E-4ADB-8715-68E4F74A7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WTP</a:t>
            </a:r>
            <a:r>
              <a:rPr lang="zh-CN" altLang="en-US" dirty="0"/>
              <a:t>项目</a:t>
            </a:r>
            <a:r>
              <a:rPr lang="en-US" altLang="zh-CN" dirty="0"/>
              <a:t>【</a:t>
            </a:r>
            <a:r>
              <a:rPr lang="zh-CN" altLang="en-US" dirty="0"/>
              <a:t>也就是的</a:t>
            </a:r>
            <a:r>
              <a:rPr lang="en-US" altLang="zh-CN" dirty="0"/>
              <a:t>eclipse</a:t>
            </a:r>
            <a:r>
              <a:rPr lang="zh-CN" altLang="en-US" dirty="0"/>
              <a:t>下的</a:t>
            </a:r>
            <a:r>
              <a:rPr lang="en-US" altLang="zh-CN" dirty="0"/>
              <a:t>dynamic web project】</a:t>
            </a:r>
          </a:p>
          <a:p>
            <a:pPr lvl="1"/>
            <a:r>
              <a:rPr lang="en-US" altLang="zh-CN" dirty="0" err="1"/>
              <a:t>src</a:t>
            </a:r>
            <a:r>
              <a:rPr lang="en-US" altLang="zh-CN" dirty="0"/>
              <a:t>/main/java:</a:t>
            </a:r>
            <a:r>
              <a:rPr lang="zh-CN" altLang="en-US" dirty="0"/>
              <a:t>源码目录</a:t>
            </a:r>
          </a:p>
          <a:p>
            <a:pPr lvl="1"/>
            <a:r>
              <a:rPr lang="en-US" altLang="zh-CN" dirty="0" err="1"/>
              <a:t>src</a:t>
            </a:r>
            <a:r>
              <a:rPr lang="en-US" altLang="zh-CN" dirty="0"/>
              <a:t>/main/resources:</a:t>
            </a:r>
            <a:r>
              <a:rPr lang="zh-CN" altLang="en-US" dirty="0"/>
              <a:t>资源目录</a:t>
            </a:r>
            <a:r>
              <a:rPr lang="en-US" altLang="zh-CN" dirty="0"/>
              <a:t>(</a:t>
            </a:r>
            <a:r>
              <a:rPr lang="zh-CN" altLang="en-US" dirty="0"/>
              <a:t>如存放</a:t>
            </a:r>
            <a:r>
              <a:rPr lang="en-US" altLang="zh-CN" dirty="0"/>
              <a:t>log4j.properties)</a:t>
            </a:r>
          </a:p>
          <a:p>
            <a:pPr lvl="1"/>
            <a:r>
              <a:rPr lang="en-US" altLang="zh-CN" dirty="0" err="1"/>
              <a:t>src</a:t>
            </a:r>
            <a:r>
              <a:rPr lang="en-US" altLang="zh-CN" dirty="0"/>
              <a:t>/main/</a:t>
            </a:r>
            <a:r>
              <a:rPr lang="en-US" altLang="zh-CN" dirty="0" err="1"/>
              <a:t>webapp:web</a:t>
            </a:r>
            <a:r>
              <a:rPr lang="zh-CN" altLang="en-US" dirty="0"/>
              <a:t>目录</a:t>
            </a:r>
            <a:r>
              <a:rPr lang="en-US" altLang="zh-CN" dirty="0"/>
              <a:t>【</a:t>
            </a:r>
            <a:r>
              <a:rPr lang="zh-CN" altLang="en-US" dirty="0"/>
              <a:t>它下面就是</a:t>
            </a:r>
            <a:r>
              <a:rPr lang="en-US" altLang="zh-CN" dirty="0"/>
              <a:t>WEB-INF】</a:t>
            </a:r>
          </a:p>
          <a:p>
            <a:pPr lvl="1"/>
            <a:r>
              <a:rPr lang="en-US" altLang="zh-CN" dirty="0" err="1"/>
              <a:t>src</a:t>
            </a:r>
            <a:r>
              <a:rPr lang="en-US" altLang="zh-CN" dirty="0"/>
              <a:t>/test/java:</a:t>
            </a:r>
            <a:r>
              <a:rPr lang="zh-CN" altLang="en-US" dirty="0"/>
              <a:t>测试源码目录</a:t>
            </a:r>
          </a:p>
          <a:p>
            <a:pPr lvl="1"/>
            <a:r>
              <a:rPr lang="en-US" altLang="zh-CN" dirty="0" err="1"/>
              <a:t>src</a:t>
            </a:r>
            <a:r>
              <a:rPr lang="en-US" altLang="zh-CN" dirty="0"/>
              <a:t>/test/resources:</a:t>
            </a:r>
            <a:r>
              <a:rPr lang="zh-CN" altLang="en-US" dirty="0"/>
              <a:t>测试资源目录</a:t>
            </a:r>
          </a:p>
          <a:p>
            <a:pPr lvl="1"/>
            <a:r>
              <a:rPr lang="en-US" altLang="zh-CN" dirty="0"/>
              <a:t>target:</a:t>
            </a:r>
            <a:r>
              <a:rPr lang="zh-CN" altLang="en-US" dirty="0"/>
              <a:t>编译结果目录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1927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5291B-1613-4402-992C-B058E2172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maven </a:t>
            </a:r>
            <a:r>
              <a:rPr lang="zh-CN" altLang="en-US" dirty="0"/>
              <a:t>是什么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F4C6FD-E817-4CD8-880F-7086C13E4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maven </a:t>
            </a:r>
            <a:r>
              <a:rPr lang="zh-CN" altLang="en-US" dirty="0"/>
              <a:t>可以翻译为“知识的积累”，也可以翻译为“专家”或“内 行”。</a:t>
            </a:r>
            <a:endParaRPr lang="en-US" altLang="zh-CN" dirty="0"/>
          </a:p>
          <a:p>
            <a:r>
              <a:rPr lang="zh-CN" altLang="en-US" dirty="0"/>
              <a:t>是 </a:t>
            </a:r>
            <a:r>
              <a:rPr lang="en-US" altLang="zh-CN" dirty="0"/>
              <a:t>apache </a:t>
            </a:r>
            <a:r>
              <a:rPr lang="zh-CN" altLang="en-US" dirty="0"/>
              <a:t>组织中的一个开源项目，</a:t>
            </a:r>
            <a:endParaRPr lang="en-US" altLang="zh-CN" dirty="0"/>
          </a:p>
          <a:p>
            <a:r>
              <a:rPr lang="en-US" altLang="zh-CN" dirty="0"/>
              <a:t>maven </a:t>
            </a:r>
            <a:r>
              <a:rPr lang="zh-CN" altLang="en-US" dirty="0"/>
              <a:t>主要服务于基于 </a:t>
            </a:r>
            <a:r>
              <a:rPr lang="en-US" altLang="zh-CN" dirty="0"/>
              <a:t>java </a:t>
            </a:r>
            <a:r>
              <a:rPr lang="zh-CN" altLang="en-US" dirty="0"/>
              <a:t>平台的</a:t>
            </a:r>
            <a:r>
              <a:rPr lang="zh-CN" altLang="en-US" dirty="0">
                <a:solidFill>
                  <a:srgbClr val="FF0000"/>
                </a:solidFill>
              </a:rPr>
              <a:t>项目构建、依赖管理和项目信息管理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25067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734F91-4163-4FDC-B44C-0CBF73214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1810F0-915B-4759-BBE9-38F7CD74E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4860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15EA87-ED58-4284-A8F5-12C22A25F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FAA304-E01C-4221-B0E9-7CF84E18C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467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3C10F0-65A2-46CE-BBFE-50E8EBCE6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B8B3F1-FDE7-4ABB-8F95-A82B1D86E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9195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31327-1779-4701-9F79-AC653BE73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6BB0B0-CA31-422B-9CAC-FC5F5320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8511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9E057-9041-4787-8975-7A5807947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FB5270-860A-40FD-BA79-743FF062D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093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D33D6-1D3C-4819-831D-818FDCB2C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maven </a:t>
            </a:r>
            <a:r>
              <a:rPr lang="zh-CN" altLang="en-US" dirty="0"/>
              <a:t>能干什么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F2285C-B0A8-4C76-8914-DD2EC8386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使项目构建构成更容易；</a:t>
            </a:r>
          </a:p>
          <a:p>
            <a:r>
              <a:rPr lang="zh-CN" altLang="en-US" dirty="0"/>
              <a:t>提供统一构建系统</a:t>
            </a:r>
            <a:r>
              <a:rPr lang="en-US" altLang="zh-CN" dirty="0"/>
              <a:t>(</a:t>
            </a:r>
            <a:r>
              <a:rPr lang="zh-CN" altLang="en-US" dirty="0"/>
              <a:t>编译、测试、持续整合</a:t>
            </a:r>
            <a:r>
              <a:rPr lang="en-US" altLang="zh-CN" dirty="0"/>
              <a:t>...)</a:t>
            </a:r>
            <a:r>
              <a:rPr lang="zh-CN" altLang="en-US" dirty="0"/>
              <a:t>； </a:t>
            </a:r>
            <a:endParaRPr lang="en-US" altLang="zh-CN" dirty="0"/>
          </a:p>
          <a:p>
            <a:r>
              <a:rPr lang="zh-CN" altLang="en-US" dirty="0"/>
              <a:t>提供高质量的项目信息</a:t>
            </a:r>
            <a:r>
              <a:rPr lang="en-US" altLang="zh-CN" dirty="0"/>
              <a:t>(</a:t>
            </a:r>
            <a:r>
              <a:rPr lang="zh-CN" altLang="en-US" dirty="0"/>
              <a:t>依赖、报告、</a:t>
            </a:r>
            <a:r>
              <a:rPr lang="en-US" altLang="zh-CN" dirty="0"/>
              <a:t>site...)</a:t>
            </a:r>
            <a:r>
              <a:rPr lang="zh-CN" altLang="en-US" dirty="0"/>
              <a:t>； </a:t>
            </a:r>
            <a:endParaRPr lang="en-US" altLang="zh-CN" dirty="0"/>
          </a:p>
          <a:p>
            <a:r>
              <a:rPr lang="zh-CN" altLang="en-US" dirty="0"/>
              <a:t>提供开发的最佳实践指南；</a:t>
            </a:r>
          </a:p>
          <a:p>
            <a:r>
              <a:rPr lang="zh-CN" altLang="en-US" dirty="0"/>
              <a:t>能无缝的加入新的特性；</a:t>
            </a:r>
          </a:p>
        </p:txBody>
      </p:sp>
    </p:spTree>
    <p:extLst>
      <p:ext uri="{BB962C8B-B14F-4D97-AF65-F5344CB8AC3E}">
        <p14:creationId xmlns:p14="http://schemas.microsoft.com/office/powerpoint/2010/main" val="3823811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1212B-D018-4110-B89B-1ACBCE37E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maven </a:t>
            </a:r>
            <a:r>
              <a:rPr lang="zh-CN" altLang="en-US" dirty="0"/>
              <a:t>有什么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513F7C-A550-4C51-9DCF-0E452A624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【maven</a:t>
            </a:r>
            <a:r>
              <a:rPr lang="zh-CN" altLang="en-US" dirty="0"/>
              <a:t>的核心概念</a:t>
            </a:r>
            <a:r>
              <a:rPr lang="en-US" altLang="zh-CN" dirty="0"/>
              <a:t>】</a:t>
            </a:r>
          </a:p>
          <a:p>
            <a:pPr lvl="1"/>
            <a:r>
              <a:rPr lang="zh-CN" altLang="en-US" dirty="0"/>
              <a:t>项目对象模型</a:t>
            </a:r>
            <a:r>
              <a:rPr lang="en-US" altLang="zh-CN" dirty="0"/>
              <a:t>(pom - Project Object Model),</a:t>
            </a:r>
          </a:p>
          <a:p>
            <a:pPr lvl="1"/>
            <a:r>
              <a:rPr lang="zh-CN" altLang="en-US" dirty="0"/>
              <a:t>坐标</a:t>
            </a:r>
            <a:r>
              <a:rPr lang="en-US" altLang="zh-CN" dirty="0"/>
              <a:t>(Coordinates),</a:t>
            </a:r>
          </a:p>
          <a:p>
            <a:pPr lvl="1"/>
            <a:r>
              <a:rPr lang="zh-CN" altLang="en-US" dirty="0"/>
              <a:t>项目生命周期</a:t>
            </a:r>
            <a:r>
              <a:rPr lang="en-US" altLang="zh-CN" dirty="0"/>
              <a:t>(Project Lifecycle),</a:t>
            </a:r>
          </a:p>
          <a:p>
            <a:pPr lvl="1"/>
            <a:r>
              <a:rPr lang="zh-CN" altLang="en-US" dirty="0"/>
              <a:t>插件</a:t>
            </a:r>
            <a:r>
              <a:rPr lang="en-US" altLang="zh-CN" dirty="0"/>
              <a:t>(plugin)</a:t>
            </a:r>
            <a:r>
              <a:rPr lang="zh-CN" altLang="en-US" dirty="0"/>
              <a:t>和目标</a:t>
            </a:r>
            <a:r>
              <a:rPr lang="en-US" altLang="zh-CN" dirty="0"/>
              <a:t>(goal),</a:t>
            </a:r>
          </a:p>
          <a:p>
            <a:pPr lvl="1"/>
            <a:r>
              <a:rPr lang="zh-CN" altLang="en-US" dirty="0"/>
              <a:t>依赖管理系统</a:t>
            </a:r>
            <a:r>
              <a:rPr lang="en-US" altLang="zh-CN" dirty="0"/>
              <a:t>(Dependency Management System),</a:t>
            </a:r>
          </a:p>
          <a:p>
            <a:pPr lvl="1"/>
            <a:r>
              <a:rPr lang="zh-CN" altLang="en-US" dirty="0"/>
              <a:t>仓库管理</a:t>
            </a:r>
            <a:r>
              <a:rPr lang="en-US" altLang="zh-CN" dirty="0"/>
              <a:t>(Repositories)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0113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2E85E-0DE0-4970-84C5-8661D9FCA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maven </a:t>
            </a:r>
            <a:r>
              <a:rPr lang="zh-CN" altLang="en-US" dirty="0"/>
              <a:t>概念模型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0DE7494B-9EA1-4CF9-9EBB-6197DD0069C5}"/>
              </a:ext>
            </a:extLst>
          </p:cNvPr>
          <p:cNvSpPr/>
          <p:nvPr/>
        </p:nvSpPr>
        <p:spPr>
          <a:xfrm>
            <a:off x="2289556" y="1639062"/>
            <a:ext cx="6114288" cy="4416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6884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BA6C0-B54F-43BF-BB6C-41F228C0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520C44-149E-4B25-BEBC-9BF0532E7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POM(Project Object Model):Maven</a:t>
            </a:r>
            <a:r>
              <a:rPr lang="zh-CN" altLang="en-US" dirty="0"/>
              <a:t>的核心文件，位于每个工程的根目录中，指示</a:t>
            </a:r>
            <a:r>
              <a:rPr lang="en-US" altLang="zh-CN" dirty="0"/>
              <a:t>Maven</a:t>
            </a:r>
            <a:r>
              <a:rPr lang="zh-CN" altLang="en-US" dirty="0"/>
              <a:t>如何工作的元数据文件，类似于</a:t>
            </a:r>
            <a:r>
              <a:rPr lang="en-US" altLang="zh-CN" dirty="0"/>
              <a:t>Ant</a:t>
            </a:r>
            <a:r>
              <a:rPr lang="zh-CN" altLang="en-US" dirty="0"/>
              <a:t>中的</a:t>
            </a:r>
            <a:r>
              <a:rPr lang="en-US" altLang="zh-CN" dirty="0"/>
              <a:t>build.xml</a:t>
            </a:r>
            <a:r>
              <a:rPr lang="zh-CN" altLang="en-US" dirty="0"/>
              <a:t>文件。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3475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282FC-652B-42F8-A242-05C7C839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工程描述文件</a:t>
            </a:r>
            <a:r>
              <a:rPr lang="en-US" altLang="zh-CN" dirty="0"/>
              <a:t>pom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D91398-C699-4604-B64A-4CBD5C75B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&lt;project </a:t>
            </a:r>
            <a:r>
              <a:rPr lang="en-US" altLang="zh-CN" dirty="0" err="1"/>
              <a:t>xmlns</a:t>
            </a:r>
            <a:r>
              <a:rPr lang="en-US" altLang="zh-CN" dirty="0"/>
              <a:t>="http://maven.apache.org/POM/4.0.0"  </a:t>
            </a:r>
            <a:r>
              <a:rPr lang="en-US" altLang="zh-CN" dirty="0" err="1"/>
              <a:t>xmlns:xsi</a:t>
            </a:r>
            <a:r>
              <a:rPr lang="en-US" altLang="zh-CN" dirty="0"/>
              <a:t>="http://www.w3.org/2001/XMLSchema-instance"  </a:t>
            </a:r>
            <a:r>
              <a:rPr lang="en-US" altLang="zh-CN" dirty="0" err="1"/>
              <a:t>xsi:schemaLocation</a:t>
            </a:r>
            <a:r>
              <a:rPr lang="en-US" altLang="zh-CN" dirty="0"/>
              <a:t>="http://maven.apache.org/POM/4.0.0  http://maven.apache.org/maven-v4_0_0.xsd"&gt; </a:t>
            </a:r>
          </a:p>
          <a:p>
            <a:r>
              <a:rPr lang="en-US" altLang="zh-CN" dirty="0"/>
              <a:t>&lt;</a:t>
            </a:r>
            <a:r>
              <a:rPr lang="en-US" altLang="zh-CN" dirty="0" err="1"/>
              <a:t>modelVersion</a:t>
            </a:r>
            <a:r>
              <a:rPr lang="en-US" altLang="zh-CN" dirty="0"/>
              <a:t>&gt;4.0.0&lt;/</a:t>
            </a:r>
            <a:r>
              <a:rPr lang="en-US" altLang="zh-CN" dirty="0" err="1"/>
              <a:t>modelVersion</a:t>
            </a:r>
            <a:r>
              <a:rPr lang="en-US" altLang="zh-CN" dirty="0"/>
              <a:t>&gt; </a:t>
            </a:r>
          </a:p>
          <a:p>
            <a:r>
              <a:rPr lang="en-US" altLang="zh-CN" dirty="0"/>
              <a:t>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com.test.myproject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 </a:t>
            </a:r>
          </a:p>
          <a:p>
            <a:r>
              <a:rPr lang="en-US" altLang="zh-CN" dirty="0"/>
              <a:t>&lt;</a:t>
            </a:r>
            <a:r>
              <a:rPr lang="en-US" altLang="zh-CN" dirty="0" err="1"/>
              <a:t>artifactId</a:t>
            </a:r>
            <a:r>
              <a:rPr lang="en-US" altLang="zh-CN" dirty="0"/>
              <a:t>&gt;hello-world&lt;/</a:t>
            </a:r>
            <a:r>
              <a:rPr lang="en-US" altLang="zh-CN" dirty="0" err="1"/>
              <a:t>artifactId</a:t>
            </a:r>
            <a:r>
              <a:rPr lang="en-US" altLang="zh-CN" dirty="0"/>
              <a:t>&gt; </a:t>
            </a:r>
          </a:p>
          <a:p>
            <a:r>
              <a:rPr lang="en-US" altLang="zh-CN" dirty="0"/>
              <a:t>&lt;version&gt;1.0-SNAPSHOT&lt;/version&gt; </a:t>
            </a:r>
          </a:p>
          <a:p>
            <a:r>
              <a:rPr lang="en-US" altLang="zh-CN" dirty="0"/>
              <a:t>&lt;name&gt;Maven Quick Start Archetype&lt;/name&gt;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4995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529B56-D3AD-4679-A1E9-33E14CDB0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坐标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A34C12-3D84-43CF-8372-A536EA547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Maven</a:t>
            </a:r>
            <a:r>
              <a:rPr lang="zh-CN" altLang="en-US" dirty="0"/>
              <a:t>的世界中拥有数量非常巨大的构件，</a:t>
            </a:r>
            <a:endParaRPr lang="en-US" altLang="zh-CN" dirty="0"/>
          </a:p>
          <a:p>
            <a:pPr lvl="1"/>
            <a:r>
              <a:rPr lang="zh-CN" altLang="en-US" dirty="0"/>
              <a:t>就是平时用的一些</a:t>
            </a:r>
            <a:r>
              <a:rPr lang="en-US" altLang="zh-CN" dirty="0"/>
              <a:t>jar</a:t>
            </a:r>
            <a:r>
              <a:rPr lang="zh-CN" altLang="en-US" dirty="0"/>
              <a:t>、</a:t>
            </a:r>
            <a:r>
              <a:rPr lang="en-US" altLang="zh-CN" dirty="0"/>
              <a:t>war</a:t>
            </a:r>
            <a:r>
              <a:rPr lang="zh-CN" altLang="en-US" dirty="0"/>
              <a:t>等文件。</a:t>
            </a:r>
            <a:endParaRPr lang="en-US" altLang="zh-CN" dirty="0"/>
          </a:p>
          <a:p>
            <a:r>
              <a:rPr lang="en-US" altLang="zh-CN" dirty="0"/>
              <a:t>Maven</a:t>
            </a:r>
            <a:r>
              <a:rPr lang="zh-CN" altLang="en-US" dirty="0"/>
              <a:t>定义了这样一组规则：</a:t>
            </a:r>
            <a:endParaRPr lang="en-US" altLang="zh-CN" dirty="0"/>
          </a:p>
          <a:p>
            <a:pPr lvl="1"/>
            <a:r>
              <a:rPr lang="zh-CN" altLang="en-US" dirty="0"/>
              <a:t>世界上任何一个构件都可以使用</a:t>
            </a:r>
            <a:r>
              <a:rPr lang="en-US" altLang="zh-CN" dirty="0"/>
              <a:t>Maven</a:t>
            </a:r>
            <a:r>
              <a:rPr lang="zh-CN" altLang="en-US" dirty="0"/>
              <a:t>坐标唯一标识。</a:t>
            </a:r>
            <a:endParaRPr lang="en-US" altLang="zh-CN" dirty="0"/>
          </a:p>
          <a:p>
            <a:r>
              <a:rPr lang="en-US" altLang="zh-CN" dirty="0"/>
              <a:t>Maven</a:t>
            </a:r>
            <a:r>
              <a:rPr lang="zh-CN" altLang="en-US" dirty="0"/>
              <a:t>坐标的元素包括</a:t>
            </a:r>
            <a:r>
              <a:rPr lang="en-US" altLang="zh-CN" dirty="0" err="1"/>
              <a:t>groupId</a:t>
            </a:r>
            <a:r>
              <a:rPr lang="zh-CN" altLang="en-US" dirty="0"/>
              <a:t>、</a:t>
            </a:r>
            <a:r>
              <a:rPr lang="en-US" altLang="zh-CN" dirty="0" err="1"/>
              <a:t>artifactId</a:t>
            </a:r>
            <a:r>
              <a:rPr lang="zh-CN" altLang="en-US" dirty="0"/>
              <a:t>、</a:t>
            </a:r>
            <a:r>
              <a:rPr lang="en-US" altLang="zh-CN" dirty="0"/>
              <a:t>version</a:t>
            </a:r>
            <a:r>
              <a:rPr lang="zh-CN" altLang="en-US" dirty="0"/>
              <a:t>、</a:t>
            </a:r>
            <a:r>
              <a:rPr lang="en-US" altLang="zh-CN" dirty="0"/>
              <a:t>packaging</a:t>
            </a:r>
            <a:r>
              <a:rPr lang="zh-CN" altLang="en-US" dirty="0"/>
              <a:t>、</a:t>
            </a:r>
            <a:r>
              <a:rPr lang="en-US" altLang="zh-CN" dirty="0"/>
              <a:t>classifier</a:t>
            </a:r>
            <a:r>
              <a:rPr lang="zh-CN" altLang="en-US" dirty="0"/>
              <a:t>。</a:t>
            </a:r>
          </a:p>
          <a:p>
            <a:pPr lvl="1"/>
            <a:r>
              <a:rPr lang="en-US" altLang="zh-CN" dirty="0" err="1"/>
              <a:t>groupId</a:t>
            </a:r>
            <a:r>
              <a:rPr lang="zh-CN" altLang="en-US" dirty="0"/>
              <a:t>：定义当前</a:t>
            </a:r>
            <a:r>
              <a:rPr lang="en-US" altLang="zh-CN" dirty="0"/>
              <a:t>Maven</a:t>
            </a:r>
            <a:r>
              <a:rPr lang="zh-CN" altLang="en-US" dirty="0"/>
              <a:t>项目隶属的实际项目。</a:t>
            </a:r>
            <a:endParaRPr lang="en-US" altLang="zh-CN" dirty="0"/>
          </a:p>
          <a:p>
            <a:pPr lvl="2"/>
            <a:r>
              <a:rPr lang="en-US" altLang="zh-CN" dirty="0" err="1"/>
              <a:t>groupId</a:t>
            </a:r>
            <a:r>
              <a:rPr lang="zh-CN" altLang="en-US" dirty="0"/>
              <a:t>的表示方式与</a:t>
            </a:r>
            <a:r>
              <a:rPr lang="en-US" altLang="zh-CN" dirty="0"/>
              <a:t>java</a:t>
            </a:r>
            <a:r>
              <a:rPr lang="zh-CN" altLang="en-US" dirty="0"/>
              <a:t>包名的表示方式类似，通常与域名反向一一对应。</a:t>
            </a:r>
          </a:p>
          <a:p>
            <a:pPr lvl="1"/>
            <a:r>
              <a:rPr lang="en-US" altLang="zh-CN" dirty="0" err="1"/>
              <a:t>artifactId</a:t>
            </a:r>
            <a:r>
              <a:rPr lang="zh-CN" altLang="en-US" dirty="0"/>
              <a:t>：该元素定义实际项目中的一个</a:t>
            </a:r>
            <a:r>
              <a:rPr lang="en-US" altLang="zh-CN" dirty="0"/>
              <a:t>Maven</a:t>
            </a:r>
            <a:r>
              <a:rPr lang="zh-CN" altLang="en-US" dirty="0"/>
              <a:t>项目</a:t>
            </a:r>
            <a:r>
              <a:rPr lang="en-US" altLang="zh-CN" dirty="0"/>
              <a:t>/</a:t>
            </a:r>
            <a:r>
              <a:rPr lang="zh-CN" altLang="en-US" dirty="0"/>
              <a:t>模块。</a:t>
            </a:r>
          </a:p>
          <a:p>
            <a:pPr lvl="1"/>
            <a:r>
              <a:rPr lang="en-US" altLang="zh-CN" dirty="0"/>
              <a:t>version</a:t>
            </a:r>
            <a:r>
              <a:rPr lang="zh-CN" altLang="en-US" dirty="0"/>
              <a:t>：版本</a:t>
            </a:r>
            <a:r>
              <a:rPr lang="en-US" altLang="zh-CN" dirty="0"/>
              <a:t>【</a:t>
            </a:r>
            <a:r>
              <a:rPr lang="zh-CN" altLang="en-US" dirty="0"/>
              <a:t>可以分成稳定版本和快照版本</a:t>
            </a:r>
            <a:r>
              <a:rPr lang="en-US" altLang="zh-CN" dirty="0"/>
              <a:t>】</a:t>
            </a:r>
            <a:r>
              <a:rPr lang="zh-CN" altLang="en-US" dirty="0"/>
              <a:t>。</a:t>
            </a:r>
          </a:p>
          <a:p>
            <a:pPr lvl="1"/>
            <a:r>
              <a:rPr lang="en-US" altLang="zh-CN" dirty="0"/>
              <a:t>packaging</a:t>
            </a:r>
            <a:r>
              <a:rPr lang="zh-CN" altLang="en-US" dirty="0"/>
              <a:t>：打包方式。如：</a:t>
            </a:r>
            <a:r>
              <a:rPr lang="en-US" altLang="zh-CN" dirty="0"/>
              <a:t>jar</a:t>
            </a:r>
            <a:r>
              <a:rPr lang="zh-CN" altLang="en-US" dirty="0"/>
              <a:t>、</a:t>
            </a:r>
            <a:r>
              <a:rPr lang="en-US" altLang="zh-CN" dirty="0"/>
              <a:t>war</a:t>
            </a:r>
            <a:r>
              <a:rPr lang="zh-CN" altLang="en-US" dirty="0"/>
              <a:t>。</a:t>
            </a:r>
          </a:p>
          <a:p>
            <a:pPr lvl="1"/>
            <a:r>
              <a:rPr lang="en-US" altLang="zh-CN" dirty="0"/>
              <a:t>classifier</a:t>
            </a:r>
            <a:r>
              <a:rPr lang="zh-CN" altLang="en-US" dirty="0"/>
              <a:t>：不能直接定义，用来表示构件到底用于何种</a:t>
            </a:r>
            <a:r>
              <a:rPr lang="en-US" altLang="zh-CN" dirty="0" err="1"/>
              <a:t>jdk</a:t>
            </a:r>
            <a:r>
              <a:rPr lang="zh-CN" altLang="en-US" dirty="0"/>
              <a:t>版本。</a:t>
            </a:r>
          </a:p>
        </p:txBody>
      </p:sp>
    </p:spTree>
    <p:extLst>
      <p:ext uri="{BB962C8B-B14F-4D97-AF65-F5344CB8AC3E}">
        <p14:creationId xmlns:p14="http://schemas.microsoft.com/office/powerpoint/2010/main" val="1424857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1754</Words>
  <Application>Microsoft Office PowerPoint</Application>
  <PresentationFormat>宽屏</PresentationFormat>
  <Paragraphs>181</Paragraphs>
  <Slides>34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0" baseType="lpstr">
      <vt:lpstr>等线</vt:lpstr>
      <vt:lpstr>等线 Light</vt:lpstr>
      <vt:lpstr>宋体</vt:lpstr>
      <vt:lpstr>Arial</vt:lpstr>
      <vt:lpstr>Times New Roman</vt:lpstr>
      <vt:lpstr>Office 主题​​</vt:lpstr>
      <vt:lpstr>Maven 初步</vt:lpstr>
      <vt:lpstr>Maven 初识</vt:lpstr>
      <vt:lpstr>maven 是什么</vt:lpstr>
      <vt:lpstr>maven 能干什么</vt:lpstr>
      <vt:lpstr>maven 有什么</vt:lpstr>
      <vt:lpstr>maven 概念模型</vt:lpstr>
      <vt:lpstr>pom</vt:lpstr>
      <vt:lpstr>工程描述文件pom</vt:lpstr>
      <vt:lpstr>坐标</vt:lpstr>
      <vt:lpstr>依赖(Dependency)</vt:lpstr>
      <vt:lpstr>依赖</vt:lpstr>
      <vt:lpstr>生命周期</vt:lpstr>
      <vt:lpstr>阶段【phase】</vt:lpstr>
      <vt:lpstr>clean生命周期包含三个阶段：</vt:lpstr>
      <vt:lpstr>default生命周期包含很多阶段：</vt:lpstr>
      <vt:lpstr>site生命周期包含四个阶段：</vt:lpstr>
      <vt:lpstr>插件及其目标【goal】</vt:lpstr>
      <vt:lpstr>仓库</vt:lpstr>
      <vt:lpstr>搭建并使用私服</vt:lpstr>
      <vt:lpstr>下载、安装、配置</vt:lpstr>
      <vt:lpstr>下载</vt:lpstr>
      <vt:lpstr>安装</vt:lpstr>
      <vt:lpstr>配置本地仓库 &amp; 镜像</vt:lpstr>
      <vt:lpstr>配置和 IDE 的绑定</vt:lpstr>
      <vt:lpstr>常见的 mvn 命令</vt:lpstr>
      <vt:lpstr>常见的 mvn 命令</vt:lpstr>
      <vt:lpstr>Maven 项目架构</vt:lpstr>
      <vt:lpstr>PowerPoint 演示文稿</vt:lpstr>
      <vt:lpstr>mvn 的 web 项目  也未必和下面的一样的…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 初步</dc:title>
  <dc:creator>李 伟</dc:creator>
  <cp:lastModifiedBy>李 伟</cp:lastModifiedBy>
  <cp:revision>12</cp:revision>
  <dcterms:created xsi:type="dcterms:W3CDTF">2019-07-28T18:26:39Z</dcterms:created>
  <dcterms:modified xsi:type="dcterms:W3CDTF">2019-07-28T20:16:34Z</dcterms:modified>
</cp:coreProperties>
</file>