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95" r:id="rId5"/>
    <p:sldId id="296" r:id="rId6"/>
    <p:sldId id="297" r:id="rId7"/>
    <p:sldId id="298" r:id="rId8"/>
    <p:sldId id="299" r:id="rId9"/>
    <p:sldId id="2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92" r:id="rId18"/>
    <p:sldId id="293" r:id="rId19"/>
    <p:sldId id="29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2" r:id="rId37"/>
    <p:sldId id="283" r:id="rId38"/>
    <p:sldId id="284" r:id="rId39"/>
    <p:sldId id="285" r:id="rId40"/>
    <p:sldId id="280" r:id="rId41"/>
    <p:sldId id="286" r:id="rId42"/>
    <p:sldId id="287" r:id="rId43"/>
    <p:sldId id="288" r:id="rId44"/>
    <p:sldId id="289" r:id="rId45"/>
    <p:sldId id="290" r:id="rId46"/>
    <p:sldId id="29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EDF9C8-99EA-47DB-BCC7-7E48484E3077}">
          <p14:sldIdLst>
            <p14:sldId id="256"/>
            <p14:sldId id="257"/>
          </p14:sldIdLst>
        </p14:section>
        <p14:section name="面向HTML5的JavaScript图表库" id="{1C651B61-C687-42E2-968F-CB5890BD4A76}">
          <p14:sldIdLst>
            <p14:sldId id="295"/>
            <p14:sldId id="296"/>
            <p14:sldId id="297"/>
            <p14:sldId id="298"/>
            <p14:sldId id="299"/>
          </p14:sldIdLst>
        </p14:section>
        <p14:section name="ECharts 介绍" id="{5731333F-1CAF-4FF7-8D8C-6FDAFC23BAFC}">
          <p14:sldIdLst>
            <p14:sldId id="281"/>
            <p14:sldId id="258"/>
            <p14:sldId id="259"/>
            <p14:sldId id="260"/>
            <p14:sldId id="261"/>
            <p14:sldId id="262"/>
            <p14:sldId id="263"/>
            <p14:sldId id="264"/>
            <p14:sldId id="292"/>
            <p14:sldId id="293"/>
            <p14:sldId id="294"/>
            <p14:sldId id="265"/>
          </p14:sldIdLst>
        </p14:section>
        <p14:section name="ECharts 下载" id="{0AA436BD-58EE-403C-8F61-8B576FC29654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Charts 使用" id="{19E02F27-E874-4198-A957-79826479F6C6}">
          <p14:sldIdLst>
            <p14:sldId id="273"/>
            <p14:sldId id="274"/>
            <p14:sldId id="275"/>
            <p14:sldId id="276"/>
          </p14:sldIdLst>
        </p14:section>
        <p14:section name="常见图表样例" id="{9D3E1CD5-30FA-4598-BBE5-CFE731701DD5}">
          <p14:sldIdLst>
            <p14:sldId id="278"/>
            <p14:sldId id="279"/>
            <p14:sldId id="282"/>
            <p14:sldId id="283"/>
            <p14:sldId id="284"/>
            <p14:sldId id="285"/>
            <p14:sldId id="280"/>
            <p14:sldId id="286"/>
            <p14:sldId id="287"/>
            <p14:sldId id="277"/>
          </p14:sldIdLst>
        </p14:section>
        <p14:section name="学习建议" id="{E3D5DA62-3D7A-4A10-B924-A23FEA57AB2F}">
          <p14:sldIdLst>
            <p14:sldId id="288"/>
            <p14:sldId id="289"/>
          </p14:sldIdLst>
        </p14:section>
        <p14:section name="案例演练" id="{B375000D-FED0-4CFA-9E36-EFCF46EC5DFA}">
          <p14:sldIdLst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9930" autoAdjust="0"/>
  </p:normalViewPr>
  <p:slideViewPr>
    <p:cSldViewPr snapToGrid="0">
      <p:cViewPr varScale="1">
        <p:scale>
          <a:sx n="67" d="100"/>
          <a:sy n="67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B9E82-2269-4BDA-951A-FF9428946D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2E28-AFA8-43DE-8BFE-6DAB68ED7B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ECharts 3 </a:t>
            </a:r>
            <a:r>
              <a:rPr lang="zh-CN" altLang="en-US" dirty="0"/>
              <a:t>开始不再强制使用 </a:t>
            </a:r>
            <a:r>
              <a:rPr lang="en-US" altLang="zh-CN" dirty="0"/>
              <a:t>AMD </a:t>
            </a:r>
            <a:r>
              <a:rPr lang="zh-CN" altLang="en-US" dirty="0"/>
              <a:t>的方式按需方式引入，代码中不再需要内置 </a:t>
            </a:r>
            <a:r>
              <a:rPr lang="en-US" altLang="zh-CN" dirty="0"/>
              <a:t>AMD </a:t>
            </a:r>
            <a:r>
              <a:rPr lang="zh-CN" altLang="en-US" dirty="0"/>
              <a:t>加载器。</a:t>
            </a:r>
            <a:endParaRPr lang="en-US" altLang="zh-CN" dirty="0"/>
          </a:p>
          <a:p>
            <a:r>
              <a:rPr lang="zh-CN" altLang="en-US" dirty="0"/>
              <a:t>只需要要普通的 </a:t>
            </a:r>
            <a:r>
              <a:rPr lang="en-US" altLang="zh-CN" dirty="0"/>
              <a:t>JavaScript </a:t>
            </a:r>
            <a:r>
              <a:rPr lang="zh-CN" altLang="en-US" dirty="0"/>
              <a:t>库一样用 </a:t>
            </a:r>
            <a:r>
              <a:rPr lang="en-US" altLang="zh-CN" dirty="0"/>
              <a:t>script </a:t>
            </a:r>
            <a:r>
              <a:rPr lang="zh-CN" altLang="en-US" dirty="0"/>
              <a:t>标签引入。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C7A-79E4-4D61-A965-B8F93988D4A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A5C-B692-4241-86AB-DDDC186C28B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944B-B843-4ABD-AD73-CAE4FB32731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D62B-2678-4DF3-B5B8-08D8ECC514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99C-24DE-4265-B4B5-9E17AD72871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18A-0DB7-4E5D-B129-95FDC6D607F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F29-8626-4C24-AEB5-E762D3873D6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53B0-00E1-4918-B3F0-A76BBF645A8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BF7E-C0EA-4A25-8239-539451B5241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779D-CF80-4D8F-A55A-A6179785CD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echarts.baidu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charts.baidu.com/option.html#titl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echarts.baidu.com/download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echarts.baidu.com/option.html#tit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ECharts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https://echarts.baidu.com/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主要图表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1132" y="1507945"/>
            <a:ext cx="5595367" cy="43513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418-F1F3-45C3-B116-E708BA9E1C5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724055" cy="3978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作为</a:t>
            </a:r>
            <a:r>
              <a:rPr lang="en-US" altLang="zh-CN" dirty="0"/>
              <a:t>BAT</a:t>
            </a:r>
            <a:r>
              <a:rPr lang="zh-CN" altLang="en-US" dirty="0"/>
              <a:t>之一的百度的开源项目，有一些优点</a:t>
            </a:r>
            <a:endParaRPr lang="zh-CN" altLang="en-US" dirty="0"/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容易使用</a:t>
            </a:r>
            <a:endParaRPr lang="zh-CN" altLang="en-US" dirty="0"/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的官方文档比较详细，而且官网中提供大量的使用示例供大家使用</a:t>
            </a:r>
            <a:endParaRPr lang="zh-CN" altLang="en-US" dirty="0"/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支持按需求打包</a:t>
            </a:r>
            <a:endParaRPr lang="zh-CN" altLang="en-US" dirty="0"/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官网提供了在线构建的工具，</a:t>
            </a:r>
            <a:endParaRPr lang="en-US" altLang="zh-CN" dirty="0"/>
          </a:p>
          <a:p>
            <a:pPr lvl="2"/>
            <a:r>
              <a:rPr lang="zh-CN" altLang="en-US" dirty="0"/>
              <a:t>可以在线构建项目时，选择项目所需要使用到的模块，从而达到减小</a:t>
            </a:r>
            <a:r>
              <a:rPr lang="en-US" altLang="zh-CN" dirty="0"/>
              <a:t>JS</a:t>
            </a:r>
            <a:r>
              <a:rPr lang="zh-CN" altLang="en-US" dirty="0"/>
              <a:t>文件的体积</a:t>
            </a:r>
            <a:endParaRPr lang="zh-CN" altLang="en-US" dirty="0"/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开源</a:t>
            </a:r>
            <a:endParaRPr lang="zh-CN" altLang="en-US" dirty="0"/>
          </a:p>
          <a:p>
            <a:pPr lvl="2"/>
            <a:r>
              <a:rPr lang="zh-CN" altLang="en-US" dirty="0"/>
              <a:t>支持中国地图功能</a:t>
            </a:r>
            <a:endParaRPr lang="zh-CN" altLang="en-US" dirty="0"/>
          </a:p>
          <a:p>
            <a:pPr lvl="2"/>
            <a:r>
              <a:rPr lang="zh-CN" altLang="en-US" dirty="0"/>
              <a:t>这个在其他的一些框架中是没有的，但是需要额外的下载方法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2D9D-FDBD-4F0F-ADC2-C23C6F2434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劣势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也存在着一些不好的地方，比如说：</a:t>
            </a:r>
            <a:endParaRPr lang="zh-CN" altLang="en-US" dirty="0"/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的体积较大</a:t>
            </a:r>
            <a:endParaRPr lang="zh-CN" altLang="en-US" dirty="0"/>
          </a:p>
          <a:p>
            <a:pPr lvl="2"/>
            <a:r>
              <a:rPr lang="zh-CN" altLang="en-US" dirty="0"/>
              <a:t>一个基础的</a:t>
            </a:r>
            <a:r>
              <a:rPr lang="en-US" altLang="zh-CN" dirty="0"/>
              <a:t>echarts.js</a:t>
            </a:r>
            <a:r>
              <a:rPr lang="zh-CN" altLang="en-US" dirty="0"/>
              <a:t>都要</a:t>
            </a:r>
            <a:r>
              <a:rPr lang="en-US" altLang="zh-CN" dirty="0"/>
              <a:t>400K</a:t>
            </a:r>
            <a:r>
              <a:rPr lang="zh-CN" altLang="en-US" dirty="0"/>
              <a:t>左右，相对于</a:t>
            </a:r>
            <a:r>
              <a:rPr lang="en-US" altLang="zh-CN" dirty="0"/>
              <a:t>D3.js</a:t>
            </a:r>
            <a:r>
              <a:rPr lang="zh-CN" altLang="en-US" dirty="0"/>
              <a:t>和</a:t>
            </a:r>
            <a:r>
              <a:rPr lang="en-US" altLang="zh-CN" dirty="0"/>
              <a:t>hightcharts.js</a:t>
            </a:r>
            <a:r>
              <a:rPr lang="zh-CN" altLang="en-US" dirty="0"/>
              <a:t>来说都是比较大的</a:t>
            </a:r>
            <a:endParaRPr lang="zh-CN" altLang="en-US" dirty="0"/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的可定制性差</a:t>
            </a:r>
            <a:endParaRPr lang="zh-CN" altLang="en-US" dirty="0"/>
          </a:p>
          <a:p>
            <a:pPr lvl="2"/>
            <a:r>
              <a:rPr lang="en-US" altLang="zh-CN" dirty="0"/>
              <a:t>hightcharts.js</a:t>
            </a:r>
            <a:r>
              <a:rPr lang="zh-CN" altLang="en-US" dirty="0"/>
              <a:t>也是如此，</a:t>
            </a:r>
            <a:endParaRPr lang="zh-CN" altLang="en-US" dirty="0"/>
          </a:p>
          <a:p>
            <a:pPr lvl="2"/>
            <a:r>
              <a:rPr lang="zh-CN" altLang="en-US" dirty="0"/>
              <a:t>数据可视化框架主要是高度的进行封装，在使用的时候只需要设置一下配置即可，</a:t>
            </a:r>
            <a:endParaRPr lang="zh-CN" altLang="en-US" dirty="0"/>
          </a:p>
          <a:p>
            <a:pPr lvl="2"/>
            <a:r>
              <a:rPr lang="zh-CN" altLang="en-US" dirty="0"/>
              <a:t>如果是要绘制配置中不支持的图表，只能放弃，尝试着使用其他的框架。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68F8-C45E-41BA-8005-80BF548153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从大的方向上面来看，</a:t>
            </a:r>
            <a:r>
              <a:rPr lang="en-US" altLang="zh-CN" dirty="0"/>
              <a:t>echarts.js</a:t>
            </a:r>
            <a:r>
              <a:rPr lang="zh-CN" altLang="en-US" dirty="0"/>
              <a:t>值得去了解学习使用。</a:t>
            </a:r>
            <a:endParaRPr lang="en-US" altLang="zh-CN" dirty="0"/>
          </a:p>
          <a:p>
            <a:r>
              <a:rPr lang="en-US" altLang="zh-CN" dirty="0"/>
              <a:t>echarts.js</a:t>
            </a:r>
            <a:r>
              <a:rPr lang="zh-CN" altLang="en-US" dirty="0"/>
              <a:t>得到了百度团队的重视，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上面的更新比较的频繁，</a:t>
            </a:r>
            <a:endParaRPr lang="en-US" altLang="zh-CN" dirty="0"/>
          </a:p>
          <a:p>
            <a:pPr lvl="1"/>
            <a:r>
              <a:rPr lang="zh-CN" altLang="en-US" dirty="0"/>
              <a:t>不会出现一些比较严重的</a:t>
            </a:r>
            <a:r>
              <a:rPr lang="en-US" altLang="zh-CN" dirty="0"/>
              <a:t>bug</a:t>
            </a:r>
            <a:r>
              <a:rPr lang="zh-CN" altLang="en-US" dirty="0"/>
              <a:t>之类的，</a:t>
            </a:r>
            <a:endParaRPr lang="en-US" altLang="zh-CN" dirty="0"/>
          </a:p>
          <a:p>
            <a:pPr lvl="1"/>
            <a:r>
              <a:rPr lang="zh-CN" altLang="en-US" dirty="0"/>
              <a:t>响应及时。</a:t>
            </a:r>
            <a:endParaRPr lang="en-US" altLang="zh-CN" dirty="0"/>
          </a:p>
          <a:p>
            <a:r>
              <a:rPr lang="zh-CN" altLang="en-US" dirty="0"/>
              <a:t>框架的配置文件相当的详细。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D05E-04A1-433E-A5BF-21B314A44A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配置项简介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框架的配置内容很是多，框架的配置文件参数比较多，</a:t>
            </a:r>
            <a:endParaRPr lang="en-US" altLang="zh-CN" dirty="0"/>
          </a:p>
          <a:p>
            <a:pPr lvl="1"/>
            <a:r>
              <a:rPr lang="zh-CN" altLang="en-US" dirty="0"/>
              <a:t>建议不要尝试着把这个框架中的方法都给记住，不太可能。</a:t>
            </a:r>
            <a:endParaRPr lang="zh-CN" altLang="en-US" dirty="0"/>
          </a:p>
          <a:p>
            <a:r>
              <a:rPr lang="zh-CN" altLang="en-US" dirty="0"/>
              <a:t>建议的切入点：通过理解配置项（</a:t>
            </a:r>
            <a:r>
              <a:rPr lang="en-US" altLang="zh-CN" dirty="0" err="1"/>
              <a:t>echarts</a:t>
            </a:r>
            <a:r>
              <a:rPr lang="zh-CN" altLang="en-US" dirty="0"/>
              <a:t>核心）了解其分类。</a:t>
            </a:r>
            <a:endParaRPr lang="en-US" altLang="zh-CN" dirty="0"/>
          </a:p>
          <a:p>
            <a:pPr lvl="1"/>
            <a:r>
              <a:rPr lang="en-US" altLang="zh-CN" dirty="0" err="1"/>
              <a:t>echarts</a:t>
            </a:r>
            <a:r>
              <a:rPr lang="zh-CN" altLang="en-US" dirty="0"/>
              <a:t>的图形化呈现主要是通过配置方法来实现的</a:t>
            </a:r>
            <a:r>
              <a:rPr lang="en-US" altLang="zh-CN" dirty="0"/>
              <a:t>(</a:t>
            </a:r>
            <a:r>
              <a:rPr lang="en-US" altLang="zh-CN" dirty="0" err="1"/>
              <a:t>setOption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实施步骤：</a:t>
            </a:r>
            <a:endParaRPr lang="en-US" altLang="zh-CN" dirty="0"/>
          </a:p>
          <a:p>
            <a:pPr lvl="1"/>
            <a:r>
              <a:rPr lang="zh-CN" altLang="en-US" dirty="0"/>
              <a:t>对图形标签进行初始化，</a:t>
            </a:r>
            <a:endParaRPr lang="zh-CN" altLang="en-US" dirty="0"/>
          </a:p>
          <a:p>
            <a:pPr lvl="1"/>
            <a:r>
              <a:rPr lang="zh-CN" altLang="en-US" dirty="0"/>
              <a:t>把配置方法</a:t>
            </a:r>
            <a:r>
              <a:rPr lang="en-US" altLang="zh-CN" dirty="0"/>
              <a:t>(</a:t>
            </a:r>
            <a:r>
              <a:rPr lang="en-US" altLang="zh-CN" dirty="0" err="1"/>
              <a:t>setOption</a:t>
            </a:r>
            <a:r>
              <a:rPr lang="en-US" altLang="zh-CN" dirty="0"/>
              <a:t>)</a:t>
            </a:r>
            <a:r>
              <a:rPr lang="zh-CN" altLang="en-US" dirty="0"/>
              <a:t>赋值到初始化图形中，</a:t>
            </a:r>
            <a:endParaRPr lang="zh-CN" altLang="en-US" dirty="0"/>
          </a:p>
          <a:p>
            <a:r>
              <a:rPr lang="zh-CN" altLang="en-US" dirty="0"/>
              <a:t>详细的配置文件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https://echarts.baidu.com/option.html#title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9AE0-90AC-48FD-8978-98967B0008E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466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标题组件，包含了主标题和副标题</a:t>
            </a:r>
            <a:endParaRPr lang="zh-CN" altLang="en-US" dirty="0"/>
          </a:p>
          <a:p>
            <a:r>
              <a:rPr lang="en-US" altLang="zh-CN" dirty="0"/>
              <a:t>Legend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图例组件</a:t>
            </a:r>
            <a:endParaRPr lang="zh-CN" altLang="en-US" dirty="0"/>
          </a:p>
          <a:p>
            <a:r>
              <a:rPr lang="en-US" altLang="zh-CN" dirty="0"/>
              <a:t>grid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布局</a:t>
            </a:r>
            <a:endParaRPr lang="zh-CN" altLang="en-US" dirty="0"/>
          </a:p>
          <a:p>
            <a:r>
              <a:rPr lang="en-US" altLang="zh-CN" dirty="0"/>
              <a:t>Tooltip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鼠标悬停的提示内容</a:t>
            </a:r>
            <a:endParaRPr lang="zh-CN" altLang="en-US" dirty="0"/>
          </a:p>
          <a:p>
            <a:r>
              <a:rPr lang="en-US" altLang="zh-CN" dirty="0" err="1"/>
              <a:t>xAxis</a:t>
            </a:r>
            <a:r>
              <a:rPr lang="en-US" altLang="zh-CN" dirty="0"/>
              <a:t>: </a:t>
            </a:r>
            <a:endParaRPr lang="en-US" altLang="zh-CN" dirty="0"/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  <a:endParaRPr lang="zh-CN" altLang="en-US" dirty="0"/>
          </a:p>
          <a:p>
            <a:r>
              <a:rPr lang="en-US" altLang="zh-CN" dirty="0" err="1"/>
              <a:t>yAxis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Y</a:t>
            </a:r>
            <a:r>
              <a:rPr lang="zh-CN" altLang="en-US" dirty="0"/>
              <a:t>轴</a:t>
            </a:r>
            <a:endParaRPr lang="zh-CN" altLang="en-US" dirty="0"/>
          </a:p>
          <a:p>
            <a:r>
              <a:rPr lang="en-US" altLang="zh-CN" dirty="0"/>
              <a:t>Series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echarts</a:t>
            </a:r>
            <a:r>
              <a:rPr lang="zh-CN" altLang="en-US" dirty="0"/>
              <a:t>必不可少的部分用于指定图表的类型（饼图、柱形图）及数据。</a:t>
            </a:r>
            <a:endParaRPr lang="zh-CN" altLang="en-US" dirty="0"/>
          </a:p>
        </p:txBody>
      </p:sp>
      <p:pic>
        <p:nvPicPr>
          <p:cNvPr id="7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865" y="0"/>
            <a:ext cx="3734673" cy="6858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5AC2-C910-454C-8C7D-CD20B40D6FCB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414337"/>
            <a:ext cx="11687175" cy="6029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47637"/>
            <a:ext cx="11925300" cy="656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6887"/>
            <a:ext cx="12192000" cy="59842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line</a:t>
            </a:r>
            <a:r>
              <a:rPr lang="zh-CN" altLang="en-US" dirty="0"/>
              <a:t>：折线面积图</a:t>
            </a:r>
            <a:endParaRPr lang="zh-CN" altLang="en-US" dirty="0"/>
          </a:p>
          <a:p>
            <a:r>
              <a:rPr lang="en-US" altLang="zh-CN" dirty="0"/>
              <a:t>bar</a:t>
            </a:r>
            <a:r>
              <a:rPr lang="zh-CN" altLang="en-US" dirty="0"/>
              <a:t>：柱形条状图</a:t>
            </a:r>
            <a:endParaRPr lang="zh-CN" altLang="en-US" dirty="0"/>
          </a:p>
          <a:p>
            <a:r>
              <a:rPr lang="en-US" altLang="zh-CN" dirty="0"/>
              <a:t>pie</a:t>
            </a:r>
            <a:r>
              <a:rPr lang="zh-CN" altLang="en-US" dirty="0"/>
              <a:t>：饼图</a:t>
            </a:r>
            <a:endParaRPr lang="zh-CN" altLang="en-US" dirty="0"/>
          </a:p>
          <a:p>
            <a:r>
              <a:rPr lang="en-US" altLang="zh-CN" dirty="0"/>
              <a:t>scatter</a:t>
            </a:r>
            <a:r>
              <a:rPr lang="zh-CN" altLang="en-US" dirty="0"/>
              <a:t>：散点（气泡）图</a:t>
            </a:r>
            <a:endParaRPr lang="zh-CN" altLang="en-US" dirty="0"/>
          </a:p>
          <a:p>
            <a:r>
              <a:rPr lang="en-US" altLang="zh-CN" dirty="0" err="1"/>
              <a:t>effectScatter</a:t>
            </a:r>
            <a:r>
              <a:rPr lang="zh-CN" altLang="en-US" dirty="0"/>
              <a:t>：带有涟漪特效动画的散点（气泡）图</a:t>
            </a:r>
            <a:endParaRPr lang="zh-CN" altLang="en-US" dirty="0"/>
          </a:p>
          <a:p>
            <a:r>
              <a:rPr lang="en-US" altLang="zh-CN" dirty="0"/>
              <a:t>radar</a:t>
            </a:r>
            <a:r>
              <a:rPr lang="zh-CN" altLang="en-US" dirty="0"/>
              <a:t>：雷达图</a:t>
            </a:r>
            <a:endParaRPr lang="zh-CN" altLang="en-US" dirty="0"/>
          </a:p>
          <a:p>
            <a:r>
              <a:rPr lang="en-US" altLang="zh-CN" dirty="0"/>
              <a:t>.........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8523" y="0"/>
            <a:ext cx="3921907" cy="6849628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39B-822E-4211-9DFB-86AFB4C9CF8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需要关注的核心点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zh-CN" altLang="en-US" dirty="0"/>
              <a:t>三种，介绍其中的普通下载、在线定制下载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常用图表样例</a:t>
            </a:r>
            <a:endParaRPr lang="en-US" altLang="zh-CN" dirty="0"/>
          </a:p>
          <a:p>
            <a:r>
              <a:rPr lang="zh-CN" altLang="en-US" dirty="0"/>
              <a:t>案例演练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0A22-538C-46E8-8159-AEEDF77E33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https://echarts.baidu.com/download.html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三种方式：</a:t>
            </a:r>
            <a:r>
              <a:rPr lang="en-US" altLang="zh-CN" dirty="0" err="1"/>
              <a:t>npm</a:t>
            </a:r>
            <a:r>
              <a:rPr lang="zh-CN" altLang="en-US" dirty="0"/>
              <a:t>、</a:t>
            </a:r>
            <a:r>
              <a:rPr lang="zh-CN" altLang="en-US" b="1" dirty="0"/>
              <a:t>普通下载</a:t>
            </a:r>
            <a:r>
              <a:rPr lang="zh-CN" altLang="en-US" dirty="0"/>
              <a:t>、</a:t>
            </a:r>
            <a:r>
              <a:rPr lang="zh-CN" altLang="en-US" b="1" dirty="0"/>
              <a:t>定制下载</a:t>
            </a:r>
            <a:endParaRPr lang="zh-CN" altLang="en-US" b="1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34B-0223-4C7E-ACC6-B05D797201BF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普通下载（该方式下载下来的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047" y="2979762"/>
            <a:ext cx="7875905" cy="276161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83D-12D7-4BEA-90AD-B5F06B1F4BC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在线定制下载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自定义在线构建下载（在线定制）</a:t>
            </a:r>
            <a:endParaRPr lang="zh-CN" altLang="en-US" dirty="0"/>
          </a:p>
          <a:p>
            <a:pPr lvl="1"/>
            <a:r>
              <a:rPr lang="zh-CN" altLang="en-US" dirty="0"/>
              <a:t>（此方式下载的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  <a:endParaRPr lang="zh-CN" altLang="en-US" dirty="0"/>
          </a:p>
          <a:p>
            <a:r>
              <a:rPr lang="zh-CN" altLang="en-US" dirty="0"/>
              <a:t>步骤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选择图表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选择坐标系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选择组件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其它选项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下载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3A3-6480-48E1-A1F3-52EFBF36C9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– </a:t>
            </a:r>
            <a:r>
              <a:rPr lang="zh-CN" altLang="en-US" dirty="0"/>
              <a:t>选择图表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1529" y="1825625"/>
            <a:ext cx="5488942" cy="43513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195-3D5E-4140-9E8F-87CE693273D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– </a:t>
            </a:r>
            <a:r>
              <a:rPr lang="zh-CN" altLang="en-US" dirty="0"/>
              <a:t>选择坐标系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1714" y="2367960"/>
            <a:ext cx="8028571" cy="3266667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55D-1746-4A9D-BC73-2FF39D3FC0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– </a:t>
            </a:r>
            <a:r>
              <a:rPr lang="zh-CN" altLang="en-US" dirty="0"/>
              <a:t>选择组件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5524" y="2053675"/>
            <a:ext cx="9380952" cy="38952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01CF-115C-4D3F-9082-B2DB0AE2DB5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其他选项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5047" y="1858437"/>
            <a:ext cx="7961905" cy="4285714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24A3-0A7F-45F3-A938-A95D929BAFA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3036765" cy="1500187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准备</a:t>
            </a:r>
            <a:r>
              <a:rPr lang="en-US" altLang="zh-CN" dirty="0" err="1"/>
              <a:t>dom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3868615" y="4659705"/>
            <a:ext cx="303676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设置配置项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显示图表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D213-B247-4359-A23D-C1D292276E0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引用下载好的</a:t>
            </a:r>
            <a:r>
              <a:rPr lang="en-US" altLang="zh-CN" dirty="0"/>
              <a:t>ECharts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准备一个有固定宽高的</a:t>
            </a:r>
            <a:r>
              <a:rPr lang="en-US" altLang="zh-CN" dirty="0" err="1"/>
              <a:t>dom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r>
              <a:rPr lang="zh-CN" altLang="en-US" dirty="0"/>
              <a:t>获取</a:t>
            </a:r>
            <a:r>
              <a:rPr lang="en-US" altLang="zh-CN" dirty="0" err="1"/>
              <a:t>dom</a:t>
            </a:r>
            <a:r>
              <a:rPr lang="zh-CN" altLang="en-US" dirty="0"/>
              <a:t>容器的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3687"/>
            <a:ext cx="11087070" cy="793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164476" cy="793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8" y="5567125"/>
            <a:ext cx="11505054" cy="86731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235-728B-4AD3-94F8-A4347122168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配置图表的配置项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1"/>
          <a:srcRect r="10876"/>
          <a:stretch>
            <a:fillRect/>
          </a:stretch>
        </p:blipFill>
        <p:spPr>
          <a:xfrm>
            <a:off x="4348235" y="1027905"/>
            <a:ext cx="7819247" cy="514905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B3D4-39B6-47DD-A93A-301038C6F20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还有很多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显示图表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790" y="2388431"/>
            <a:ext cx="9232186" cy="706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00" y="3348797"/>
            <a:ext cx="7056999" cy="3144078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554-369D-446D-8D4C-CB2C9B9638D7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常见图表样例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F5D-E0DD-489E-9533-25D80375728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E73A-5547-457C-925C-4E3889BA982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8385" y="79619"/>
            <a:ext cx="6724015" cy="3837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5" y="3799449"/>
            <a:ext cx="4438015" cy="2973070"/>
          </a:xfrm>
          <a:prstGeom prst="rect">
            <a:avLst/>
          </a:prstGeom>
        </p:spPr>
      </p:pic>
      <p:pic>
        <p:nvPicPr>
          <p:cNvPr id="12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68" y="2008973"/>
            <a:ext cx="5000000" cy="35809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1FDC-3000-4314-B5CA-183F628555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7428" y="2115579"/>
            <a:ext cx="7857143" cy="37714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6952" y="2125103"/>
            <a:ext cx="7838095" cy="37523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漏斗图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527" y="59055"/>
            <a:ext cx="7590790" cy="3561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7" y="3496310"/>
            <a:ext cx="7362190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仪表盘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333" y="2172722"/>
            <a:ext cx="7933333" cy="36571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26" y="1411605"/>
            <a:ext cx="6829425" cy="3400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06" y="3111817"/>
            <a:ext cx="5438140" cy="36855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3E8-FDAD-4554-8142-BB05884C39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6952" y="1920341"/>
            <a:ext cx="8438095" cy="41619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750" y="1272064"/>
            <a:ext cx="7086600" cy="365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3194209"/>
            <a:ext cx="7152640" cy="3580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D3.js – Data-Driven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开源项目</a:t>
            </a:r>
            <a:endParaRPr lang="en-US" altLang="zh-CN" dirty="0"/>
          </a:p>
          <a:p>
            <a:r>
              <a:rPr lang="zh-CN" altLang="en-US" dirty="0"/>
              <a:t>提供很多其他现有库没有的强大的功能</a:t>
            </a:r>
            <a:endParaRPr lang="en-US" altLang="zh-CN" dirty="0"/>
          </a:p>
          <a:p>
            <a:r>
              <a:rPr lang="en-US" altLang="zh-CN" dirty="0"/>
              <a:t>D3.js</a:t>
            </a:r>
            <a:r>
              <a:rPr lang="zh-CN" altLang="en-US" dirty="0"/>
              <a:t>图表使用</a:t>
            </a:r>
            <a:r>
              <a:rPr lang="en-US" altLang="zh-CN" dirty="0"/>
              <a:t>HTML+SVG+CSS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不支持旧版本的浏览器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809" y="2091770"/>
            <a:ext cx="6352381" cy="381904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echarts的学习</a:t>
            </a:r>
            <a:endParaRPr lang="en-US" altLang="zh-CN" dirty="0"/>
          </a:p>
          <a:p>
            <a:pPr lvl="1"/>
            <a:r>
              <a:rPr lang="zh-CN" altLang="en-US" dirty="0"/>
              <a:t>先了解一下框架大致的分类，</a:t>
            </a:r>
            <a:endParaRPr lang="en-US" altLang="zh-CN" dirty="0"/>
          </a:p>
          <a:p>
            <a:pPr lvl="1"/>
            <a:r>
              <a:rPr lang="zh-CN" altLang="en-US" dirty="0"/>
              <a:t>然后阅览全部的API文档，对框架有一个全局的认识，</a:t>
            </a:r>
            <a:endParaRPr lang="en-US" altLang="zh-CN" dirty="0"/>
          </a:p>
          <a:p>
            <a:pPr lvl="1"/>
            <a:r>
              <a:rPr lang="zh-CN" altLang="en-US" dirty="0"/>
              <a:t>然后实践，</a:t>
            </a:r>
            <a:endParaRPr lang="en-US" altLang="zh-CN" dirty="0"/>
          </a:p>
          <a:p>
            <a:pPr lvl="2"/>
            <a:r>
              <a:rPr lang="zh-CN" altLang="en-US" dirty="0"/>
              <a:t>示例只是这一步的辅助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案例演练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html </a:t>
            </a:r>
            <a:r>
              <a:rPr lang="zh-CN" altLang="en-US" dirty="0"/>
              <a:t>页面内部数据进行可视化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html </a:t>
            </a:r>
            <a:r>
              <a:rPr lang="zh-CN" altLang="en-US" dirty="0"/>
              <a:t>页面内部自行生成的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数据进行可视化</a:t>
            </a:r>
            <a:endParaRPr lang="en-US" altLang="zh-CN" dirty="0"/>
          </a:p>
          <a:p>
            <a:r>
              <a:rPr lang="zh-CN" altLang="en-US" dirty="0"/>
              <a:t>使用本地数据文件中的数据进行可视化</a:t>
            </a:r>
            <a:endParaRPr lang="en-US" altLang="zh-CN" dirty="0"/>
          </a:p>
          <a:p>
            <a:pPr lvl="1"/>
            <a:r>
              <a:rPr lang="zh-CN" altLang="en-US" dirty="0"/>
              <a:t>两种 </a:t>
            </a:r>
            <a:r>
              <a:rPr lang="en-US" altLang="zh-CN" dirty="0"/>
              <a:t>Json 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使用服务器端生成的远程数据进行可视化</a:t>
            </a:r>
            <a:endParaRPr lang="en-US" altLang="zh-CN" dirty="0"/>
          </a:p>
          <a:p>
            <a:pPr lvl="1"/>
            <a:r>
              <a:rPr lang="zh-CN" altLang="en-US" dirty="0"/>
              <a:t>两种 </a:t>
            </a:r>
            <a:r>
              <a:rPr lang="en-US" altLang="zh-CN" dirty="0"/>
              <a:t>Json </a:t>
            </a:r>
            <a:r>
              <a:rPr lang="zh-CN" altLang="en-US"/>
              <a:t>格式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可以更简单的创建图表。</a:t>
            </a:r>
            <a:endParaRPr lang="en-US" altLang="zh-CN" dirty="0"/>
          </a:p>
          <a:p>
            <a:r>
              <a:rPr lang="zh-CN" altLang="en-US" dirty="0"/>
              <a:t>提供很多内置的图表，如：条形图、日历图、饼图等等。</a:t>
            </a:r>
            <a:endParaRPr lang="en-US" altLang="zh-CN" dirty="0"/>
          </a:p>
          <a:p>
            <a:r>
              <a:rPr lang="zh-CN" altLang="en-US" dirty="0"/>
              <a:t>提供很多定制项可以定制图表外观。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HTML5/SVG</a:t>
            </a:r>
            <a:r>
              <a:rPr lang="zh-CN" altLang="en-US" dirty="0"/>
              <a:t>渲染来支持跨浏览器兼容性，</a:t>
            </a:r>
            <a:endParaRPr lang="en-US" altLang="zh-CN" dirty="0"/>
          </a:p>
          <a:p>
            <a:r>
              <a:rPr lang="zh-CN" altLang="en-US" dirty="0"/>
              <a:t>可以跨平台移植到</a:t>
            </a:r>
            <a:r>
              <a:rPr lang="en-US" altLang="zh-CN" dirty="0"/>
              <a:t>iPads</a:t>
            </a:r>
            <a:r>
              <a:rPr lang="zh-CN" altLang="en-US" dirty="0"/>
              <a:t>、</a:t>
            </a:r>
            <a:r>
              <a:rPr lang="en-US" altLang="zh-CN" dirty="0"/>
              <a:t>iPhones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包含支持旧版本</a:t>
            </a:r>
            <a:r>
              <a:rPr lang="en-US" altLang="zh-CN" dirty="0"/>
              <a:t>IE</a:t>
            </a:r>
            <a:r>
              <a:rPr lang="zh-CN" altLang="en-US" dirty="0"/>
              <a:t>的</a:t>
            </a:r>
            <a:r>
              <a:rPr lang="en-US" altLang="zh-CN" dirty="0"/>
              <a:t>VML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漂亮的平面设计风格。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canvas</a:t>
            </a:r>
            <a:r>
              <a:rPr lang="zh-CN" altLang="en-US" dirty="0"/>
              <a:t>属性渲染，支持旧版本的浏览器（如</a:t>
            </a:r>
            <a:r>
              <a:rPr lang="en-US" altLang="zh-CN" dirty="0"/>
              <a:t>IE7/8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默认是响应式的，良好的适应手机端和平板端。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en-US" altLang="zh-CN" dirty="0"/>
              <a:t> 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非常流行的图形图标库。</a:t>
            </a:r>
            <a:endParaRPr lang="en-US" altLang="zh-CN" dirty="0"/>
          </a:p>
          <a:p>
            <a:r>
              <a:rPr lang="zh-CN" altLang="en-US" dirty="0"/>
              <a:t>预置很多动画效果。</a:t>
            </a:r>
            <a:endParaRPr lang="en-US" altLang="zh-CN" dirty="0"/>
          </a:p>
          <a:p>
            <a:r>
              <a:rPr lang="zh-CN" altLang="en-US" dirty="0"/>
              <a:t>内置很多图形，如：</a:t>
            </a:r>
            <a:r>
              <a:rPr lang="en-US" altLang="zh-CN" dirty="0"/>
              <a:t>spline</a:t>
            </a:r>
            <a:r>
              <a:rPr lang="zh-CN" altLang="en-US" dirty="0"/>
              <a:t>、</a:t>
            </a:r>
            <a:r>
              <a:rPr lang="en-US" altLang="zh-CN" dirty="0"/>
              <a:t>area</a:t>
            </a:r>
            <a:r>
              <a:rPr lang="zh-CN" altLang="en-US" dirty="0"/>
              <a:t>、</a:t>
            </a:r>
            <a:r>
              <a:rPr lang="en-US" altLang="zh-CN" dirty="0" err="1"/>
              <a:t>areaspline</a:t>
            </a:r>
            <a:r>
              <a:rPr lang="zh-CN" altLang="en-US" dirty="0"/>
              <a:t>、</a:t>
            </a:r>
            <a:r>
              <a:rPr lang="en-US" altLang="zh-CN" dirty="0"/>
              <a:t>column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、</a:t>
            </a:r>
            <a:r>
              <a:rPr lang="en-US" altLang="zh-CN" dirty="0"/>
              <a:t>pie</a:t>
            </a:r>
            <a:r>
              <a:rPr lang="zh-CN" altLang="en-US" dirty="0"/>
              <a:t>、</a:t>
            </a:r>
            <a:r>
              <a:rPr lang="en-US" altLang="zh-CN" dirty="0"/>
              <a:t>scatter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兼容</a:t>
            </a:r>
            <a:r>
              <a:rPr lang="en-US" altLang="zh-CN" dirty="0"/>
              <a:t>IE6</a:t>
            </a:r>
            <a:r>
              <a:rPr lang="zh-CN" altLang="en-US" dirty="0"/>
              <a:t>等旧版浏览器</a:t>
            </a:r>
            <a:endParaRPr lang="en-US" altLang="zh-CN" dirty="0"/>
          </a:p>
          <a:p>
            <a:pPr lvl="1"/>
            <a:r>
              <a:rPr lang="zh-CN" altLang="en-US" dirty="0"/>
              <a:t>标准浏览器使用</a:t>
            </a:r>
            <a:r>
              <a:rPr lang="en-US" altLang="zh-CN" dirty="0"/>
              <a:t>SVG</a:t>
            </a:r>
            <a:r>
              <a:rPr lang="zh-CN" altLang="en-US" dirty="0"/>
              <a:t>渲染，旧版本浏览器使用</a:t>
            </a:r>
            <a:r>
              <a:rPr lang="en-US" altLang="zh-CN" dirty="0"/>
              <a:t>VML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个人免费使用，企业购买需要许可证。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配置项：</a:t>
            </a:r>
            <a:r>
              <a:rPr lang="en-US" altLang="zh-CN" dirty="0">
                <a:hlinkClick r:id="rId1"/>
              </a:rPr>
              <a:t> https://echarts.baidu.com/option.html#title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D66D-DE49-40A1-8EA3-10BCD828AFB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，一个纯</a:t>
            </a:r>
            <a:r>
              <a:rPr lang="en-US" altLang="zh-CN" dirty="0" err="1"/>
              <a:t>Javascript</a:t>
            </a:r>
            <a:r>
              <a:rPr lang="zh-CN" altLang="en-US" dirty="0"/>
              <a:t>的图表库。前端的数据可视化组件。</a:t>
            </a:r>
            <a:endParaRPr lang="zh-CN" altLang="en-US" dirty="0"/>
          </a:p>
          <a:p>
            <a:r>
              <a:rPr lang="zh-CN" altLang="en-US" dirty="0"/>
              <a:t>兼容当前绝大部分浏览器（</a:t>
            </a:r>
            <a:r>
              <a:rPr lang="en-US" altLang="zh-CN" dirty="0"/>
              <a:t>IE8/9/10/11,Chrome,Firefox,Safari</a:t>
            </a:r>
            <a:r>
              <a:rPr lang="zh-CN" altLang="en-US" dirty="0"/>
              <a:t>等）。</a:t>
            </a:r>
            <a:endParaRPr lang="en-US" altLang="zh-CN" dirty="0"/>
          </a:p>
          <a:p>
            <a:r>
              <a:rPr lang="zh-CN" altLang="en-US" dirty="0"/>
              <a:t>可以流畅的运行在桌面端和移动设备上。</a:t>
            </a:r>
            <a:endParaRPr lang="en-US" altLang="zh-CN" dirty="0"/>
          </a:p>
          <a:p>
            <a:r>
              <a:rPr lang="zh-CN" altLang="en-US" dirty="0"/>
              <a:t>底层依赖轻量级的</a:t>
            </a:r>
            <a:r>
              <a:rPr lang="en-US" altLang="zh-CN" dirty="0"/>
              <a:t>Canvas</a:t>
            </a:r>
            <a:r>
              <a:rPr lang="zh-CN" altLang="en-US" dirty="0"/>
              <a:t>类库</a:t>
            </a:r>
            <a:r>
              <a:rPr lang="en-US" altLang="zh-CN" dirty="0" err="1"/>
              <a:t>ZRender</a:t>
            </a:r>
            <a:endParaRPr lang="zh-CN" altLang="en-US" dirty="0"/>
          </a:p>
          <a:p>
            <a:r>
              <a:rPr lang="zh-CN" altLang="en-US" dirty="0"/>
              <a:t>提供直观、生动、可交互、高度个性化定制的数据可视化图表：</a:t>
            </a:r>
            <a:endParaRPr lang="en-US" altLang="zh-CN" dirty="0"/>
          </a:p>
          <a:p>
            <a:pPr lvl="1"/>
            <a:r>
              <a:rPr lang="zh-CN" altLang="en-US" dirty="0"/>
              <a:t>折线图、柱形图、饼图、散点图、</a:t>
            </a:r>
            <a:endParaRPr lang="en-US" altLang="zh-CN" dirty="0"/>
          </a:p>
          <a:p>
            <a:pPr lvl="1"/>
            <a:r>
              <a:rPr lang="zh-CN" altLang="en-US" dirty="0"/>
              <a:t>地图、雷达图、</a:t>
            </a:r>
            <a:r>
              <a:rPr lang="en-US" altLang="zh-CN" dirty="0"/>
              <a:t>K</a:t>
            </a:r>
            <a:r>
              <a:rPr lang="zh-CN" altLang="en-US" dirty="0"/>
              <a:t>线图、箱线图、热力图、关系图、矩形树图、</a:t>
            </a:r>
            <a:endParaRPr lang="en-US" altLang="zh-CN" dirty="0"/>
          </a:p>
          <a:p>
            <a:pPr lvl="1"/>
            <a:r>
              <a:rPr lang="zh-CN" altLang="en-US" dirty="0"/>
              <a:t>平行坐标、桑基图、漏斗图、仪表盘 等图表。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A55D-9305-4621-9EB7-E4715054E6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2972</Words>
  <Application>WPS 演示</Application>
  <PresentationFormat>宽屏</PresentationFormat>
  <Paragraphs>502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宋体</vt:lpstr>
      <vt:lpstr>Wingdings</vt:lpstr>
      <vt:lpstr>等线 Light</vt:lpstr>
      <vt:lpstr>Impact</vt:lpstr>
      <vt:lpstr>等线</vt:lpstr>
      <vt:lpstr>Gubbi</vt:lpstr>
      <vt:lpstr>微软雅黑</vt:lpstr>
      <vt:lpstr>Droid Sans Fallback</vt:lpstr>
      <vt:lpstr>宋体</vt:lpstr>
      <vt:lpstr>Arial Unicode MS</vt:lpstr>
      <vt:lpstr>Office 主题​​</vt:lpstr>
      <vt:lpstr>ECharts 4</vt:lpstr>
      <vt:lpstr>主要内容</vt:lpstr>
      <vt:lpstr>面向HTML5的JavaScript图表库</vt:lpstr>
      <vt:lpstr>D3.js – Data-Driven Documents</vt:lpstr>
      <vt:lpstr>Google Charts</vt:lpstr>
      <vt:lpstr>ChartJS</vt:lpstr>
      <vt:lpstr>Highcharts JS</vt:lpstr>
      <vt:lpstr>ECharts 介绍</vt:lpstr>
      <vt:lpstr>ECharts 介绍</vt:lpstr>
      <vt:lpstr>ECharts 主要图表</vt:lpstr>
      <vt:lpstr>ECharts 优势</vt:lpstr>
      <vt:lpstr>ECharts 劣势</vt:lpstr>
      <vt:lpstr>小结</vt:lpstr>
      <vt:lpstr>ECharts 配置项简介</vt:lpstr>
      <vt:lpstr>常见配置</vt:lpstr>
      <vt:lpstr>常见配置项</vt:lpstr>
      <vt:lpstr>常见配置项</vt:lpstr>
      <vt:lpstr>常见配置项</vt:lpstr>
      <vt:lpstr>图表类型</vt:lpstr>
      <vt:lpstr>ECharts 下载</vt:lpstr>
      <vt:lpstr>普通下载</vt:lpstr>
      <vt:lpstr>在线定制下载</vt:lpstr>
      <vt:lpstr>1 – 选择图表</vt:lpstr>
      <vt:lpstr>2 – 选择坐标系</vt:lpstr>
      <vt:lpstr>3 – 选择组件</vt:lpstr>
      <vt:lpstr>4 – 其他选项</vt:lpstr>
      <vt:lpstr>ECharts 使用</vt:lpstr>
      <vt:lpstr>ECharts 使用</vt:lpstr>
      <vt:lpstr>ECharts 使用</vt:lpstr>
      <vt:lpstr>ECharts 使用</vt:lpstr>
      <vt:lpstr>常见图表样例</vt:lpstr>
      <vt:lpstr>饼图</vt:lpstr>
      <vt:lpstr>南丁格尔图</vt:lpstr>
      <vt:lpstr>南丁格尔图</vt:lpstr>
      <vt:lpstr>漏斗图</vt:lpstr>
      <vt:lpstr>仪表盘</vt:lpstr>
      <vt:lpstr>雷达图</vt:lpstr>
      <vt:lpstr>雷达图</vt:lpstr>
      <vt:lpstr>折线图</vt:lpstr>
      <vt:lpstr>折线图</vt:lpstr>
      <vt:lpstr>学习建议</vt:lpstr>
      <vt:lpstr>建议</vt:lpstr>
      <vt:lpstr>案例演练</vt:lpstr>
      <vt:lpstr>step by step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</dc:title>
  <dc:creator>李 伟</dc:creator>
  <cp:lastModifiedBy>liangliang</cp:lastModifiedBy>
  <cp:revision>21</cp:revision>
  <dcterms:created xsi:type="dcterms:W3CDTF">2019-08-09T07:27:27Z</dcterms:created>
  <dcterms:modified xsi:type="dcterms:W3CDTF">2019-08-09T07:27:27Z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