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8" r:id="rId10"/>
    <p:sldId id="269"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96B94A-6BCA-48DF-A3B0-5D8C4F3BA813}"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14423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6B94A-6BCA-48DF-A3B0-5D8C4F3BA813}"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111079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6B94A-6BCA-48DF-A3B0-5D8C4F3BA813}"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6909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6B94A-6BCA-48DF-A3B0-5D8C4F3BA813}"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398232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6B94A-6BCA-48DF-A3B0-5D8C4F3BA813}"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37158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96B94A-6BCA-48DF-A3B0-5D8C4F3BA813}"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240342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96B94A-6BCA-48DF-A3B0-5D8C4F3BA813}"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382644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96B94A-6BCA-48DF-A3B0-5D8C4F3BA813}"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4701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6B94A-6BCA-48DF-A3B0-5D8C4F3BA813}"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11995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6B94A-6BCA-48DF-A3B0-5D8C4F3BA813}"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22701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6B94A-6BCA-48DF-A3B0-5D8C4F3BA813}"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D8FC-E94F-4FD9-B83B-7374108615C7}" type="slidenum">
              <a:rPr lang="en-US" smtClean="0"/>
              <a:t>‹#›</a:t>
            </a:fld>
            <a:endParaRPr lang="en-US"/>
          </a:p>
        </p:txBody>
      </p:sp>
    </p:spTree>
    <p:extLst>
      <p:ext uri="{BB962C8B-B14F-4D97-AF65-F5344CB8AC3E}">
        <p14:creationId xmlns:p14="http://schemas.microsoft.com/office/powerpoint/2010/main" val="303983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94A-6BCA-48DF-A3B0-5D8C4F3BA813}" type="datetimeFigureOut">
              <a:rPr lang="en-US" smtClean="0"/>
              <a:t>11/29/2016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1D8FC-E94F-4FD9-B83B-7374108615C7}" type="slidenum">
              <a:rPr lang="en-US" smtClean="0"/>
              <a:t>‹#›</a:t>
            </a:fld>
            <a:endParaRPr lang="en-US"/>
          </a:p>
        </p:txBody>
      </p:sp>
    </p:spTree>
    <p:extLst>
      <p:ext uri="{BB962C8B-B14F-4D97-AF65-F5344CB8AC3E}">
        <p14:creationId xmlns:p14="http://schemas.microsoft.com/office/powerpoint/2010/main" val="166456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ap.stanford.edu/data/amazon-meta.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981084"/>
          </a:xfrm>
          <a:ln w="12700">
            <a:solidFill>
              <a:schemeClr val="tx1"/>
            </a:solidFill>
          </a:ln>
        </p:spPr>
        <p:txBody>
          <a:bodyPr/>
          <a:lstStyle/>
          <a:p>
            <a:pPr algn="ctr"/>
            <a:r>
              <a:rPr lang="en-US" b="1" u="sng" dirty="0"/>
              <a:t>Project Title</a:t>
            </a:r>
            <a:r>
              <a:rPr lang="en-US" u="sng" dirty="0"/>
              <a:t>: </a:t>
            </a:r>
            <a:r>
              <a:rPr lang="en-US" dirty="0" smtClean="0"/>
              <a:t/>
            </a:r>
            <a:br>
              <a:rPr lang="en-US" dirty="0" smtClean="0"/>
            </a:br>
            <a:r>
              <a:rPr lang="en-US" dirty="0" smtClean="0"/>
              <a:t/>
            </a:r>
            <a:br>
              <a:rPr lang="en-US" dirty="0" smtClean="0"/>
            </a:br>
            <a:r>
              <a:rPr lang="en-US" sz="4000" dirty="0" smtClean="0"/>
              <a:t>Implementing </a:t>
            </a:r>
            <a:r>
              <a:rPr lang="en-US" sz="4000" dirty="0"/>
              <a:t>a Rating-Based User-Item-Item Recommender System </a:t>
            </a:r>
            <a:r>
              <a:rPr lang="en-US" sz="4000" dirty="0" smtClean="0"/>
              <a:t>using </a:t>
            </a:r>
            <a:r>
              <a:rPr lang="en-US" sz="4000" dirty="0"/>
              <a:t>Map-Reduce framework</a:t>
            </a:r>
            <a:br>
              <a:rPr lang="en-US" sz="4000" dirty="0"/>
            </a:br>
            <a:r>
              <a:rPr lang="en-US" dirty="0"/>
              <a:t/>
            </a:r>
            <a:br>
              <a:rPr lang="en-US" dirty="0"/>
            </a:br>
            <a:r>
              <a:rPr lang="en-US" dirty="0"/>
              <a:t/>
            </a:r>
            <a:br>
              <a:rPr lang="en-US" dirty="0"/>
            </a:br>
            <a:r>
              <a:rPr lang="en-US" sz="4000" dirty="0"/>
              <a:t>By</a:t>
            </a:r>
            <a:r>
              <a:rPr lang="en-US" sz="4000" dirty="0" smtClean="0"/>
              <a:t>:      </a:t>
            </a:r>
            <a:r>
              <a:rPr lang="en-US" sz="4000" dirty="0" err="1" smtClean="0"/>
              <a:t>Pratima</a:t>
            </a:r>
            <a:r>
              <a:rPr lang="en-US" sz="4000" dirty="0" smtClean="0"/>
              <a:t> </a:t>
            </a:r>
            <a:r>
              <a:rPr lang="en-US" sz="4000" dirty="0" err="1" smtClean="0"/>
              <a:t>Kshetry</a:t>
            </a:r>
            <a:endParaRPr lang="en-US" sz="4000" dirty="0"/>
          </a:p>
        </p:txBody>
      </p:sp>
    </p:spTree>
    <p:extLst>
      <p:ext uri="{BB962C8B-B14F-4D97-AF65-F5344CB8AC3E}">
        <p14:creationId xmlns:p14="http://schemas.microsoft.com/office/powerpoint/2010/main" val="338634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54" y="898836"/>
            <a:ext cx="11894336" cy="5763788"/>
          </a:xfrm>
          <a:ln w="9525">
            <a:solidFill>
              <a:schemeClr val="tx1"/>
            </a:solidFill>
          </a:ln>
        </p:spPr>
        <p:txBody>
          <a:bodyPr>
            <a:normAutofit/>
          </a:bodyPr>
          <a:lstStyle/>
          <a:p>
            <a:r>
              <a:rPr lang="en-US" dirty="0" smtClean="0">
                <a:latin typeface="Times New Roman" panose="02020603050405020304" pitchFamily="18" charset="0"/>
                <a:cs typeface="Times New Roman" panose="02020603050405020304" pitchFamily="18" charset="0"/>
              </a:rPr>
              <a:t>P@10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Range (0.155 – 0.1683)</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Recall-Precision Graph</a:t>
            </a:r>
          </a:p>
          <a:p>
            <a:r>
              <a:rPr lang="en-US" dirty="0" smtClean="0">
                <a:latin typeface="Times New Roman" panose="02020603050405020304" pitchFamily="18" charset="0"/>
                <a:cs typeface="Times New Roman" panose="02020603050405020304" pitchFamily="18" charset="0"/>
              </a:rPr>
              <a:t>MAP</a:t>
            </a:r>
          </a:p>
          <a:p>
            <a:pPr lvl="1"/>
            <a:r>
              <a:rPr lang="en-US" dirty="0" smtClean="0">
                <a:latin typeface="Times New Roman" panose="02020603050405020304" pitchFamily="18" charset="0"/>
                <a:cs typeface="Times New Roman" panose="02020603050405020304" pitchFamily="18" charset="0"/>
              </a:rPr>
              <a:t>Variation in MAP values between customers</a:t>
            </a:r>
          </a:p>
          <a:p>
            <a:pPr lvl="1"/>
            <a:r>
              <a:rPr lang="en-US" dirty="0" smtClean="0">
                <a:latin typeface="Times New Roman" panose="02020603050405020304" pitchFamily="18" charset="0"/>
                <a:cs typeface="Times New Roman" panose="02020603050405020304" pitchFamily="18" charset="0"/>
              </a:rPr>
              <a:t>Consistent across the two runs</a:t>
            </a:r>
          </a:p>
          <a:p>
            <a:r>
              <a:rPr lang="en-US" dirty="0" err="1" smtClean="0">
                <a:latin typeface="Times New Roman" panose="02020603050405020304" pitchFamily="18" charset="0"/>
                <a:cs typeface="Times New Roman" panose="02020603050405020304" pitchFamily="18" charset="0"/>
              </a:rPr>
              <a:t>Bpref</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(75% times relevant items ranked higher)</a:t>
            </a:r>
          </a:p>
          <a:p>
            <a:r>
              <a:rPr lang="en-US" dirty="0" smtClean="0">
                <a:latin typeface="Times New Roman" panose="02020603050405020304" pitchFamily="18" charset="0"/>
                <a:cs typeface="Times New Roman" panose="02020603050405020304" pitchFamily="18" charset="0"/>
              </a:rPr>
              <a:t>P@10 and MAP consistent in the two runs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Performance reasonably well for varied </a:t>
            </a:r>
          </a:p>
          <a:p>
            <a:pPr marL="0" indent="0">
              <a:buNone/>
            </a:pP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ser preference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09182" y="119466"/>
            <a:ext cx="11982734" cy="713047"/>
          </a:xfrm>
          <a:ln w="12700">
            <a:solidFill>
              <a:schemeClr val="tx1"/>
            </a:solidFill>
          </a:ln>
        </p:spPr>
        <p:txBody>
          <a:bodyPr/>
          <a:lstStyle/>
          <a:p>
            <a:r>
              <a:rPr lang="en-US" dirty="0"/>
              <a:t>8</a:t>
            </a:r>
            <a:r>
              <a:rPr lang="en-US" dirty="0" smtClean="0"/>
              <a:t>. Results and Conclusion</a:t>
            </a:r>
            <a:endParaRPr lang="en-US" dirty="0"/>
          </a:p>
        </p:txBody>
      </p:sp>
      <p:pic>
        <p:nvPicPr>
          <p:cNvPr id="6" name="Picture 5"/>
          <p:cNvPicPr>
            <a:picLocks noChangeAspect="1"/>
          </p:cNvPicPr>
          <p:nvPr/>
        </p:nvPicPr>
        <p:blipFill>
          <a:blip r:embed="rId2"/>
          <a:stretch>
            <a:fillRect/>
          </a:stretch>
        </p:blipFill>
        <p:spPr>
          <a:xfrm>
            <a:off x="6924115" y="898835"/>
            <a:ext cx="4475690" cy="2682061"/>
          </a:xfrm>
          <a:prstGeom prst="rect">
            <a:avLst/>
          </a:prstGeom>
        </p:spPr>
      </p:pic>
      <p:pic>
        <p:nvPicPr>
          <p:cNvPr id="7" name="Picture 6"/>
          <p:cNvPicPr>
            <a:picLocks noChangeAspect="1"/>
          </p:cNvPicPr>
          <p:nvPr/>
        </p:nvPicPr>
        <p:blipFill>
          <a:blip r:embed="rId3"/>
          <a:stretch>
            <a:fillRect/>
          </a:stretch>
        </p:blipFill>
        <p:spPr>
          <a:xfrm>
            <a:off x="6912440" y="3687720"/>
            <a:ext cx="4474649" cy="2974904"/>
          </a:xfrm>
          <a:prstGeom prst="rect">
            <a:avLst/>
          </a:prstGeom>
        </p:spPr>
      </p:pic>
    </p:spTree>
    <p:extLst>
      <p:ext uri="{BB962C8B-B14F-4D97-AF65-F5344CB8AC3E}">
        <p14:creationId xmlns:p14="http://schemas.microsoft.com/office/powerpoint/2010/main" val="428401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146762"/>
            <a:ext cx="11887200" cy="849526"/>
          </a:xfrm>
          <a:ln w="12700">
            <a:solidFill>
              <a:schemeClr val="tx1"/>
            </a:solidFill>
          </a:ln>
        </p:spPr>
        <p:txBody>
          <a:bodyPr/>
          <a:lstStyle/>
          <a:p>
            <a:r>
              <a:rPr lang="en-US" dirty="0" smtClean="0"/>
              <a:t>9. Future Enhancements</a:t>
            </a:r>
            <a:endParaRPr lang="en-US" dirty="0"/>
          </a:p>
        </p:txBody>
      </p:sp>
      <p:sp>
        <p:nvSpPr>
          <p:cNvPr id="3" name="Content Placeholder 2"/>
          <p:cNvSpPr>
            <a:spLocks noGrp="1"/>
          </p:cNvSpPr>
          <p:nvPr>
            <p:ph idx="1"/>
          </p:nvPr>
        </p:nvSpPr>
        <p:spPr>
          <a:xfrm>
            <a:off x="109182" y="1146412"/>
            <a:ext cx="11887200" cy="5500048"/>
          </a:xfrm>
          <a:ln w="12700">
            <a:solidFill>
              <a:schemeClr val="tx1"/>
            </a:solidFill>
          </a:ln>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considers only </a:t>
            </a:r>
            <a:r>
              <a:rPr lang="en-US" dirty="0" smtClean="0">
                <a:latin typeface="Times New Roman" panose="02020603050405020304" pitchFamily="18" charset="0"/>
                <a:cs typeface="Times New Roman" panose="02020603050405020304" pitchFamily="18" charset="0"/>
              </a:rPr>
              <a:t>user rating, including more parameters can improve recommendation </a:t>
            </a:r>
          </a:p>
          <a:p>
            <a:r>
              <a:rPr lang="en-US" dirty="0" smtClean="0">
                <a:latin typeface="Times New Roman" panose="02020603050405020304" pitchFamily="18" charset="0"/>
                <a:cs typeface="Times New Roman" panose="02020603050405020304" pitchFamily="18" charset="0"/>
              </a:rPr>
              <a:t>Refine the algorithm for graded relevance of items to users.</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534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78" y="98781"/>
            <a:ext cx="11955438" cy="720085"/>
          </a:xfrm>
          <a:ln w="9525">
            <a:solidFill>
              <a:schemeClr val="tx1"/>
            </a:solidFill>
          </a:ln>
        </p:spPr>
        <p:txBody>
          <a:bodyPr>
            <a:normAutofit fontScale="90000"/>
          </a:bodyPr>
          <a:lstStyle/>
          <a:p>
            <a:pPr algn="l"/>
            <a:r>
              <a:rPr lang="en-US" dirty="0" smtClean="0"/>
              <a:t>1. Introduction</a:t>
            </a:r>
            <a:endParaRPr lang="en-US" dirty="0"/>
          </a:p>
        </p:txBody>
      </p:sp>
      <p:sp>
        <p:nvSpPr>
          <p:cNvPr id="3" name="Subtitle 2"/>
          <p:cNvSpPr>
            <a:spLocks noGrp="1"/>
          </p:cNvSpPr>
          <p:nvPr>
            <p:ph type="subTitle" idx="1"/>
          </p:nvPr>
        </p:nvSpPr>
        <p:spPr>
          <a:xfrm>
            <a:off x="136478" y="941696"/>
            <a:ext cx="11955438" cy="5813946"/>
          </a:xfrm>
          <a:ln w="12700">
            <a:solidFill>
              <a:schemeClr val="tx1"/>
            </a:solidFill>
          </a:ln>
        </p:spPr>
        <p:txBody>
          <a:bodyPr>
            <a:normAutofit/>
          </a:bodyPr>
          <a:lstStyle/>
          <a:p>
            <a:pPr marL="342900" indent="-342900" algn="just">
              <a:buFont typeface="Arial"/>
              <a:buChar char="•"/>
            </a:pPr>
            <a:r>
              <a:rPr lang="en-US" dirty="0" smtClean="0">
                <a:latin typeface="Times New Roman" panose="02020603050405020304" pitchFamily="18" charset="0"/>
                <a:cs typeface="Times New Roman" panose="02020603050405020304" pitchFamily="18" charset="0"/>
              </a:rPr>
              <a:t>Definition: A subclass of information filtering system that seek to predict the 'preference' that a user would give to an item.</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Recommendation systems can be used to recommend a book, recommend a movie, restaurants or even recommend friends (as done by Facebook and other social media), and also to recommend more personalized products and services to users.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Extremely popular these days especially since the evolution of social media and easy accessibility to internet</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project uses the Amazon dataset available at: </a:t>
            </a:r>
          </a:p>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a:rPr>
              <a:t>http://snap.stanford.edu/data/amazon-meta.html</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Technologies used: Hadoop, MapReduce and Java </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960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05819"/>
            <a:ext cx="11928143" cy="740344"/>
          </a:xfrm>
          <a:ln w="12700">
            <a:solidFill>
              <a:schemeClr val="tx1"/>
            </a:solidFill>
          </a:ln>
        </p:spPr>
        <p:txBody>
          <a:bodyPr/>
          <a:lstStyle/>
          <a:p>
            <a:r>
              <a:rPr lang="en-US" dirty="0" smtClean="0"/>
              <a:t>2. Methodology</a:t>
            </a:r>
            <a:endParaRPr lang="en-US" dirty="0"/>
          </a:p>
        </p:txBody>
      </p:sp>
      <p:sp>
        <p:nvSpPr>
          <p:cNvPr id="3" name="Content Placeholder 2"/>
          <p:cNvSpPr>
            <a:spLocks noGrp="1"/>
          </p:cNvSpPr>
          <p:nvPr>
            <p:ph idx="1"/>
          </p:nvPr>
        </p:nvSpPr>
        <p:spPr>
          <a:xfrm>
            <a:off x="136477" y="1050878"/>
            <a:ext cx="11928143" cy="5704764"/>
          </a:xfrm>
          <a:ln w="12700">
            <a:solidFill>
              <a:schemeClr val="tx1"/>
            </a:solidFill>
          </a:ln>
        </p:spPr>
        <p:txBody>
          <a:bodyPr/>
          <a:lstStyle/>
          <a:p>
            <a:r>
              <a:rPr lang="en-US" dirty="0" smtClean="0">
                <a:latin typeface="Times New Roman" panose="02020603050405020304" pitchFamily="18" charset="0"/>
                <a:cs typeface="Times New Roman" panose="02020603050405020304" pitchFamily="18" charset="0"/>
              </a:rPr>
              <a:t>1. Parse the amazon dataset.</a:t>
            </a:r>
          </a:p>
          <a:p>
            <a:r>
              <a:rPr lang="en-US" dirty="0" smtClean="0">
                <a:latin typeface="Times New Roman" panose="02020603050405020304" pitchFamily="18" charset="0"/>
                <a:cs typeface="Times New Roman" panose="02020603050405020304" pitchFamily="18" charset="0"/>
              </a:rPr>
              <a:t>2. Generating Customer Profiles.</a:t>
            </a:r>
          </a:p>
          <a:p>
            <a:r>
              <a:rPr lang="en-US" dirty="0" smtClean="0">
                <a:latin typeface="Times New Roman" panose="02020603050405020304" pitchFamily="18" charset="0"/>
                <a:cs typeface="Times New Roman" panose="02020603050405020304" pitchFamily="18" charset="0"/>
              </a:rPr>
              <a:t>3. Generating Product Profiles.</a:t>
            </a:r>
          </a:p>
          <a:p>
            <a:r>
              <a:rPr lang="en-US" dirty="0" smtClean="0">
                <a:latin typeface="Times New Roman" panose="02020603050405020304" pitchFamily="18" charset="0"/>
                <a:cs typeface="Times New Roman" panose="02020603050405020304" pitchFamily="18" charset="0"/>
              </a:rPr>
              <a:t>4. Clustering Data Points.</a:t>
            </a:r>
          </a:p>
          <a:p>
            <a:r>
              <a:rPr lang="en-US" dirty="0" smtClean="0">
                <a:latin typeface="Times New Roman" panose="02020603050405020304" pitchFamily="18" charset="0"/>
                <a:cs typeface="Times New Roman" panose="02020603050405020304" pitchFamily="18" charset="0"/>
              </a:rPr>
              <a:t>5. Correlation computation between two products from cluster points generated from step 3.</a:t>
            </a:r>
          </a:p>
          <a:p>
            <a:r>
              <a:rPr lang="en-US" dirty="0" smtClean="0">
                <a:latin typeface="Times New Roman" panose="02020603050405020304" pitchFamily="18" charset="0"/>
                <a:cs typeface="Times New Roman" panose="02020603050405020304" pitchFamily="18" charset="0"/>
              </a:rPr>
              <a:t>6. Ranking of the products according to correlation value thus obtained from step 5.</a:t>
            </a:r>
          </a:p>
          <a:p>
            <a:r>
              <a:rPr lang="en-US" dirty="0" smtClean="0">
                <a:latin typeface="Times New Roman" panose="02020603050405020304" pitchFamily="18" charset="0"/>
                <a:cs typeface="Times New Roman" panose="02020603050405020304" pitchFamily="18" charset="0"/>
              </a:rPr>
              <a:t>7. Generate a Recommend List of products to users based on step 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333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7"/>
            <a:ext cx="10515600" cy="658457"/>
          </a:xfrm>
        </p:spPr>
        <p:txBody>
          <a:bodyPr>
            <a:normAutofit fontScale="90000"/>
          </a:bodyPr>
          <a:lstStyle/>
          <a:p>
            <a:r>
              <a:rPr lang="en-US" dirty="0" smtClean="0"/>
              <a:t>Methodology contd..</a:t>
            </a:r>
            <a:endParaRPr lang="en-US" dirty="0"/>
          </a:p>
        </p:txBody>
      </p:sp>
      <p:sp>
        <p:nvSpPr>
          <p:cNvPr id="3" name="Content Placeholder 2"/>
          <p:cNvSpPr>
            <a:spLocks noGrp="1"/>
          </p:cNvSpPr>
          <p:nvPr>
            <p:ph idx="1"/>
          </p:nvPr>
        </p:nvSpPr>
        <p:spPr>
          <a:xfrm>
            <a:off x="838200" y="982640"/>
            <a:ext cx="10515600" cy="5194324"/>
          </a:xfrm>
          <a:ln w="12700">
            <a:solidFill>
              <a:schemeClr val="tx1"/>
            </a:solidFill>
          </a:ln>
        </p:spPr>
        <p:txBody>
          <a:bodyPr/>
          <a:lstStyle/>
          <a:p>
            <a:r>
              <a:rPr lang="en-US" dirty="0" smtClean="0"/>
              <a:t>2.1 Parse the amazon dataset</a:t>
            </a:r>
          </a:p>
          <a:p>
            <a:endParaRPr lang="en-US"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1419369" y="1733266"/>
            <a:ext cx="7615132" cy="4234412"/>
          </a:xfrm>
          <a:prstGeom prst="rect">
            <a:avLst/>
          </a:prstGeom>
        </p:spPr>
      </p:pic>
    </p:spTree>
    <p:extLst>
      <p:ext uri="{BB962C8B-B14F-4D97-AF65-F5344CB8AC3E}">
        <p14:creationId xmlns:p14="http://schemas.microsoft.com/office/powerpoint/2010/main" val="535867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105818"/>
            <a:ext cx="11982734" cy="549275"/>
          </a:xfrm>
          <a:ln w="12700">
            <a:solidFill>
              <a:schemeClr val="tx1"/>
            </a:solidFill>
          </a:ln>
        </p:spPr>
        <p:txBody>
          <a:bodyPr>
            <a:normAutofit fontScale="90000"/>
          </a:bodyPr>
          <a:lstStyle/>
          <a:p>
            <a:r>
              <a:rPr lang="en-US" dirty="0" smtClean="0"/>
              <a:t>3. Clustering of </a:t>
            </a:r>
            <a:r>
              <a:rPr lang="en-US" dirty="0" err="1" smtClean="0"/>
              <a:t>DataPoints</a:t>
            </a:r>
            <a:endParaRPr lang="en-US" dirty="0"/>
          </a:p>
        </p:txBody>
      </p:sp>
      <p:sp>
        <p:nvSpPr>
          <p:cNvPr id="3" name="Content Placeholder 2"/>
          <p:cNvSpPr>
            <a:spLocks noGrp="1"/>
          </p:cNvSpPr>
          <p:nvPr>
            <p:ph idx="1"/>
          </p:nvPr>
        </p:nvSpPr>
        <p:spPr>
          <a:xfrm>
            <a:off x="95534" y="777922"/>
            <a:ext cx="11982734" cy="5964072"/>
          </a:xfrm>
          <a:ln w="12700">
            <a:solidFill>
              <a:schemeClr val="tx1"/>
            </a:solidFill>
          </a:ln>
        </p:spPr>
        <p:txBody>
          <a:bodyPr>
            <a:normAutofit lnSpcReduction="10000"/>
          </a:bodyPr>
          <a:lstStyle/>
          <a:p>
            <a:r>
              <a:rPr lang="en-US" sz="2600" dirty="0" smtClean="0">
                <a:latin typeface="Times New Roman" panose="02020603050405020304" pitchFamily="18" charset="0"/>
                <a:cs typeface="Times New Roman" panose="02020603050405020304" pitchFamily="18" charset="0"/>
              </a:rPr>
              <a:t>The most rigorous and the most important phase.</a:t>
            </a:r>
          </a:p>
          <a:p>
            <a:r>
              <a:rPr lang="en-US" sz="2600" dirty="0" smtClean="0">
                <a:latin typeface="Times New Roman" panose="02020603050405020304" pitchFamily="18" charset="0"/>
                <a:cs typeface="Times New Roman" panose="02020603050405020304" pitchFamily="18" charset="0"/>
              </a:rPr>
              <a:t>Data points generated using </a:t>
            </a:r>
            <a:r>
              <a:rPr lang="en-US" sz="2600" dirty="0" err="1" smtClean="0">
                <a:latin typeface="Times New Roman" panose="02020603050405020304" pitchFamily="18" charset="0"/>
                <a:cs typeface="Times New Roman" panose="02020603050405020304" pitchFamily="18" charset="0"/>
              </a:rPr>
              <a:t>Combinatorics</a:t>
            </a:r>
            <a:r>
              <a:rPr lang="en-US" sz="2600" dirty="0" smtClean="0">
                <a:latin typeface="Times New Roman" panose="02020603050405020304" pitchFamily="18" charset="0"/>
                <a:cs typeface="Times New Roman" panose="02020603050405020304" pitchFamily="18" charset="0"/>
              </a:rPr>
              <a:t> Approach (NC2) </a:t>
            </a:r>
            <a:r>
              <a:rPr lang="en-US" sz="2600" dirty="0" err="1" smtClean="0">
                <a:latin typeface="Times New Roman" panose="02020603050405020304" pitchFamily="18" charset="0"/>
                <a:cs typeface="Times New Roman" panose="02020603050405020304" pitchFamily="18" charset="0"/>
              </a:rPr>
              <a:t>i.e</a:t>
            </a:r>
            <a:r>
              <a:rPr lang="en-US" sz="2600" dirty="0" smtClean="0">
                <a:latin typeface="Times New Roman" panose="02020603050405020304" pitchFamily="18" charset="0"/>
                <a:cs typeface="Times New Roman" panose="02020603050405020304" pitchFamily="18" charset="0"/>
              </a:rPr>
              <a:t> for 5 customers, data points generated =5C2=10 data points.</a:t>
            </a:r>
          </a:p>
          <a:p>
            <a:r>
              <a:rPr lang="en-US" sz="2600" dirty="0" smtClean="0">
                <a:latin typeface="Times New Roman" panose="02020603050405020304" pitchFamily="18" charset="0"/>
                <a:cs typeface="Times New Roman" panose="02020603050405020304" pitchFamily="18" charset="0"/>
              </a:rPr>
              <a:t>In order to be considered for clustering, the product pair must be rated by at least two common customer. For example, if P1 and P2 are any two products rated by a customer C as (R1, R2), the data Point is (R1, R2) for keys (P1, P2). </a:t>
            </a:r>
          </a:p>
          <a:p>
            <a:r>
              <a:rPr lang="en-US" sz="2600" dirty="0">
                <a:latin typeface="Times New Roman" panose="02020603050405020304" pitchFamily="18" charset="0"/>
                <a:cs typeface="Times New Roman" panose="02020603050405020304" pitchFamily="18" charset="0"/>
              </a:rPr>
              <a:t>The output </a:t>
            </a:r>
            <a:r>
              <a:rPr lang="en-US" sz="2600" dirty="0" smtClean="0">
                <a:latin typeface="Times New Roman" panose="02020603050405020304" pitchFamily="18" charset="0"/>
                <a:cs typeface="Times New Roman" panose="02020603050405020304" pitchFamily="18" charset="0"/>
              </a:rPr>
              <a:t>vector will </a:t>
            </a:r>
            <a:r>
              <a:rPr lang="en-US" sz="2600" dirty="0">
                <a:latin typeface="Times New Roman" panose="02020603050405020304" pitchFamily="18" charset="0"/>
                <a:cs typeface="Times New Roman" panose="02020603050405020304" pitchFamily="18" charset="0"/>
              </a:rPr>
              <a:t>have following information</a:t>
            </a:r>
            <a:r>
              <a:rPr lang="en-US" sz="2600" dirty="0" smtClean="0">
                <a:latin typeface="Times New Roman" panose="02020603050405020304" pitchFamily="18" charset="0"/>
                <a:cs typeface="Times New Roman" panose="02020603050405020304" pitchFamily="18" charset="0"/>
              </a:rPr>
              <a:t>:</a:t>
            </a:r>
          </a:p>
          <a:p>
            <a:endParaRPr lang="en-US" sz="26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above example product  B000006O86  and product B00001U0DR are rated by two common customers and their ratings were (2,2) (as rated by one customer) and (2,4) (as rated by another customer) respectively.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Any </a:t>
            </a:r>
            <a:r>
              <a:rPr lang="en-US" sz="2600" dirty="0">
                <a:latin typeface="Times New Roman" panose="02020603050405020304" pitchFamily="18" charset="0"/>
                <a:cs typeface="Times New Roman" panose="02020603050405020304" pitchFamily="18" charset="0"/>
              </a:rPr>
              <a:t>data point from the customer who has rated more than 10,000 products are ignored. </a:t>
            </a:r>
            <a:r>
              <a:rPr lang="en-US" sz="2600" dirty="0" smtClean="0">
                <a:latin typeface="Times New Roman" panose="02020603050405020304" pitchFamily="18" charset="0"/>
                <a:cs typeface="Times New Roman" panose="02020603050405020304" pitchFamily="18" charset="0"/>
              </a:rPr>
              <a:t>Flagged as Scammers.</a:t>
            </a:r>
          </a:p>
          <a:p>
            <a:r>
              <a:rPr lang="en-US" sz="2600" dirty="0" smtClean="0">
                <a:latin typeface="Times New Roman" panose="02020603050405020304" pitchFamily="18" charset="0"/>
                <a:cs typeface="Times New Roman" panose="02020603050405020304" pitchFamily="18" charset="0"/>
              </a:rPr>
              <a:t>Not completed without ignoring scammers data points. </a:t>
            </a:r>
            <a:endParaRPr lang="en-US" sz="2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95788" y="3521122"/>
            <a:ext cx="7656394" cy="777921"/>
          </a:xfrm>
          <a:prstGeom prst="rect">
            <a:avLst/>
          </a:prstGeom>
        </p:spPr>
      </p:pic>
    </p:spTree>
    <p:extLst>
      <p:ext uri="{BB962C8B-B14F-4D97-AF65-F5344CB8AC3E}">
        <p14:creationId xmlns:p14="http://schemas.microsoft.com/office/powerpoint/2010/main" val="1616725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 y="95535"/>
            <a:ext cx="11941791" cy="791569"/>
          </a:xfrm>
          <a:ln w="12700">
            <a:solidFill>
              <a:schemeClr val="tx1"/>
            </a:solidFill>
          </a:ln>
        </p:spPr>
        <p:txBody>
          <a:bodyPr>
            <a:normAutofit/>
          </a:bodyPr>
          <a:lstStyle/>
          <a:p>
            <a:r>
              <a:rPr lang="en-US" sz="4100" dirty="0" smtClean="0">
                <a:latin typeface="Times New Roman" panose="02020603050405020304" pitchFamily="18" charset="0"/>
                <a:cs typeface="Times New Roman" panose="02020603050405020304" pitchFamily="18" charset="0"/>
              </a:rPr>
              <a:t>4. Correlation Computation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829" y="1009934"/>
            <a:ext cx="11941791" cy="5732060"/>
          </a:xfrm>
          <a:ln w="12700">
            <a:solidFill>
              <a:schemeClr val="tx1"/>
            </a:solidFill>
          </a:ln>
        </p:spPr>
        <p:txBody>
          <a:bodyPr>
            <a:normAutofit/>
          </a:bodyPr>
          <a:lstStyle/>
          <a:p>
            <a:r>
              <a:rPr lang="en-US" sz="2600" dirty="0">
                <a:latin typeface="Times New Roman" panose="02020603050405020304" pitchFamily="18" charset="0"/>
                <a:cs typeface="Times New Roman" panose="02020603050405020304" pitchFamily="18" charset="0"/>
              </a:rPr>
              <a:t>All the data points as generated from </a:t>
            </a:r>
            <a:r>
              <a:rPr lang="en-US" sz="2600" dirty="0" smtClean="0">
                <a:latin typeface="Times New Roman" panose="02020603050405020304" pitchFamily="18" charset="0"/>
                <a:cs typeface="Times New Roman" panose="02020603050405020304" pitchFamily="18" charset="0"/>
              </a:rPr>
              <a:t>Clustering </a:t>
            </a:r>
            <a:r>
              <a:rPr lang="en-US" sz="2600" dirty="0">
                <a:latin typeface="Times New Roman" panose="02020603050405020304" pitchFamily="18" charset="0"/>
                <a:cs typeface="Times New Roman" panose="02020603050405020304" pitchFamily="18" charset="0"/>
              </a:rPr>
              <a:t>(Step 4) will be combined and </a:t>
            </a:r>
            <a:r>
              <a:rPr lang="en-US" sz="2600" dirty="0" smtClean="0">
                <a:latin typeface="Times New Roman" panose="02020603050405020304" pitchFamily="18" charset="0"/>
                <a:cs typeface="Times New Roman" panose="02020603050405020304" pitchFamily="18" charset="0"/>
              </a:rPr>
              <a:t>grouped.</a:t>
            </a:r>
          </a:p>
          <a:p>
            <a:r>
              <a:rPr lang="en-US" sz="2600" dirty="0">
                <a:latin typeface="Times New Roman" panose="02020603050405020304" pitchFamily="18" charset="0"/>
                <a:cs typeface="Times New Roman" panose="02020603050405020304" pitchFamily="18" charset="0"/>
              </a:rPr>
              <a:t>The product pair for correlation computation for this system is considered only if both the products have been rated by at least 4 customers.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Why item-item correlation and not customer-customer?</a:t>
            </a:r>
          </a:p>
          <a:p>
            <a:pPr lvl="1">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Customer behavior is unpredictable.</a:t>
            </a:r>
          </a:p>
          <a:p>
            <a:r>
              <a:rPr lang="en-US" sz="2600" dirty="0">
                <a:latin typeface="Times New Roman" panose="02020603050405020304" pitchFamily="18" charset="0"/>
                <a:cs typeface="Times New Roman" panose="02020603050405020304" pitchFamily="18" charset="0"/>
              </a:rPr>
              <a:t>The correlation is computed </a:t>
            </a:r>
            <a:r>
              <a:rPr lang="en-US" sz="2600" dirty="0" smtClean="0">
                <a:latin typeface="Times New Roman" panose="02020603050405020304" pitchFamily="18" charset="0"/>
                <a:cs typeface="Times New Roman" panose="02020603050405020304" pitchFamily="18" charset="0"/>
              </a:rPr>
              <a:t>using the formulae:</a:t>
            </a:r>
          </a:p>
          <a:p>
            <a:pPr marL="457200" lvl="1" indent="0">
              <a:buNone/>
            </a:pPr>
            <a:r>
              <a:rPr lang="es-ES" dirty="0" err="1">
                <a:latin typeface="Times New Roman" panose="02020603050405020304" pitchFamily="18" charset="0"/>
                <a:cs typeface="Times New Roman" panose="02020603050405020304" pitchFamily="18" charset="0"/>
              </a:rPr>
              <a:t>Corr</a:t>
            </a:r>
            <a:r>
              <a:rPr lang="es-ES" dirty="0">
                <a:latin typeface="Times New Roman" panose="02020603050405020304" pitchFamily="18" charset="0"/>
                <a:cs typeface="Times New Roman" panose="02020603050405020304" pitchFamily="18" charset="0"/>
              </a:rPr>
              <a:t>(X,Y)=(n*sum(</a:t>
            </a:r>
            <a:r>
              <a:rPr lang="es-ES" dirty="0" err="1">
                <a:latin typeface="Times New Roman" panose="02020603050405020304" pitchFamily="18" charset="0"/>
                <a:cs typeface="Times New Roman" panose="02020603050405020304" pitchFamily="18" charset="0"/>
              </a:rPr>
              <a:t>xy</a:t>
            </a:r>
            <a:r>
              <a:rPr lang="es-ES" dirty="0">
                <a:latin typeface="Times New Roman" panose="02020603050405020304" pitchFamily="18" charset="0"/>
                <a:cs typeface="Times New Roman" panose="02020603050405020304" pitchFamily="18" charset="0"/>
              </a:rPr>
              <a:t>)-sum(x)sum(y)/[</a:t>
            </a:r>
            <a:r>
              <a:rPr lang="es-ES" dirty="0" err="1">
                <a:latin typeface="Times New Roman" panose="02020603050405020304" pitchFamily="18" charset="0"/>
                <a:cs typeface="Times New Roman" panose="02020603050405020304" pitchFamily="18" charset="0"/>
              </a:rPr>
              <a:t>sqrt</a:t>
            </a:r>
            <a:r>
              <a:rPr lang="es-ES" dirty="0">
                <a:latin typeface="Times New Roman" panose="02020603050405020304" pitchFamily="18" charset="0"/>
                <a:cs typeface="Times New Roman" panose="02020603050405020304" pitchFamily="18" charset="0"/>
              </a:rPr>
              <a:t>(n*sum(x^2)-   (sum(x))^2)*</a:t>
            </a:r>
            <a:r>
              <a:rPr lang="es-ES" dirty="0" err="1">
                <a:latin typeface="Times New Roman" panose="02020603050405020304" pitchFamily="18" charset="0"/>
                <a:cs typeface="Times New Roman" panose="02020603050405020304" pitchFamily="18" charset="0"/>
              </a:rPr>
              <a:t>sqrt</a:t>
            </a:r>
            <a:r>
              <a:rPr lang="es-ES" dirty="0">
                <a:latin typeface="Times New Roman" panose="02020603050405020304" pitchFamily="18" charset="0"/>
                <a:cs typeface="Times New Roman" panose="02020603050405020304" pitchFamily="18" charset="0"/>
              </a:rPr>
              <a:t>(n*sum(y^2)-(sum(y))^2)]</a:t>
            </a:r>
            <a:endParaRPr lang="en-US"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Output of the reducer will be of following format</a:t>
            </a:r>
            <a:r>
              <a:rPr lang="en-US" sz="2600" dirty="0" smtClean="0">
                <a:latin typeface="Times New Roman" panose="02020603050405020304" pitchFamily="18" charset="0"/>
                <a:cs typeface="Times New Roman" panose="02020603050405020304" pitchFamily="18" charset="0"/>
              </a:rPr>
              <a:t>:</a:t>
            </a:r>
          </a:p>
          <a:p>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91319" y="5338302"/>
            <a:ext cx="6414448" cy="748599"/>
          </a:xfrm>
          <a:prstGeom prst="rect">
            <a:avLst/>
          </a:prstGeom>
        </p:spPr>
      </p:pic>
    </p:spTree>
    <p:extLst>
      <p:ext uri="{BB962C8B-B14F-4D97-AF65-F5344CB8AC3E}">
        <p14:creationId xmlns:p14="http://schemas.microsoft.com/office/powerpoint/2010/main" val="328111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95536"/>
            <a:ext cx="11969086" cy="641444"/>
          </a:xfrm>
          <a:ln w="12700">
            <a:solidFill>
              <a:schemeClr val="tx1"/>
            </a:solidFill>
          </a:ln>
        </p:spPr>
        <p:txBody>
          <a:bodyPr>
            <a:normAutofit fontScale="90000"/>
          </a:bodyPr>
          <a:lstStyle/>
          <a:p>
            <a:r>
              <a:rPr lang="en-US" dirty="0" smtClean="0"/>
              <a:t>5. Ranking of the Products</a:t>
            </a:r>
            <a:endParaRPr lang="en-US" dirty="0"/>
          </a:p>
        </p:txBody>
      </p:sp>
      <p:sp>
        <p:nvSpPr>
          <p:cNvPr id="3" name="Content Placeholder 2"/>
          <p:cNvSpPr>
            <a:spLocks noGrp="1"/>
          </p:cNvSpPr>
          <p:nvPr>
            <p:ph idx="1"/>
          </p:nvPr>
        </p:nvSpPr>
        <p:spPr>
          <a:xfrm>
            <a:off x="122830" y="900752"/>
            <a:ext cx="11969086" cy="5786651"/>
          </a:xfrm>
          <a:ln w="12700">
            <a:solidFill>
              <a:schemeClr val="tx1"/>
            </a:solidFill>
          </a:ln>
        </p:spPr>
        <p:txBody>
          <a:bodyPr>
            <a:normAutofit/>
          </a:bodyPr>
          <a:lstStyle/>
          <a:p>
            <a:r>
              <a:rPr lang="en-US" sz="2600" dirty="0">
                <a:latin typeface="Times New Roman" panose="02020603050405020304" pitchFamily="18" charset="0"/>
                <a:cs typeface="Times New Roman" panose="02020603050405020304" pitchFamily="18" charset="0"/>
              </a:rPr>
              <a:t>For a product, all the other products correlated with it is sorted (using Insertion Sort technique) according to correlation factor obtained</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The most highly correlated products are ranked first and so forth</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a:t>
            </a:r>
            <a:r>
              <a:rPr lang="en-US" sz="2600" dirty="0" smtClean="0">
                <a:latin typeface="Times New Roman" panose="02020603050405020304" pitchFamily="18" charset="0"/>
                <a:cs typeface="Times New Roman" panose="02020603050405020304" pitchFamily="18" charset="0"/>
              </a:rPr>
              <a:t>he output </a:t>
            </a:r>
            <a:r>
              <a:rPr lang="en-US" sz="2600" dirty="0">
                <a:latin typeface="Times New Roman" panose="02020603050405020304" pitchFamily="18" charset="0"/>
                <a:cs typeface="Times New Roman" panose="02020603050405020304" pitchFamily="18" charset="0"/>
              </a:rPr>
              <a:t>thus produced will be the basis of collaborative filtering for recommending the products to a user. </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output of the reducer will be of following format: </a:t>
            </a: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Here, </a:t>
            </a:r>
            <a:r>
              <a:rPr lang="en-US" sz="2600" dirty="0">
                <a:latin typeface="Times New Roman" panose="02020603050405020304" pitchFamily="18" charset="0"/>
                <a:cs typeface="Times New Roman" panose="02020603050405020304" pitchFamily="18" charset="0"/>
              </a:rPr>
              <a:t>product 0007141076 is correlated to product 0007154615 with correlation factor 1.0, product 0060098899 is also correlated to product 0007154615 with correlation factor 1.0</a:t>
            </a:r>
            <a:r>
              <a:rPr lang="en-US" sz="2600" dirty="0" smtClean="0">
                <a:latin typeface="Times New Roman" panose="02020603050405020304" pitchFamily="18" charset="0"/>
                <a:cs typeface="Times New Roman" panose="02020603050405020304" pitchFamily="18" charset="0"/>
              </a:rPr>
              <a:t>. </a:t>
            </a: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output is used as a model for recommending customers on the basis of product they have purchased.</a:t>
            </a:r>
          </a:p>
        </p:txBody>
      </p:sp>
      <p:pic>
        <p:nvPicPr>
          <p:cNvPr id="6" name="Picture 5"/>
          <p:cNvPicPr>
            <a:picLocks noChangeAspect="1"/>
          </p:cNvPicPr>
          <p:nvPr/>
        </p:nvPicPr>
        <p:blipFill>
          <a:blip r:embed="rId2"/>
          <a:stretch>
            <a:fillRect/>
          </a:stretch>
        </p:blipFill>
        <p:spPr>
          <a:xfrm>
            <a:off x="477672" y="3548418"/>
            <a:ext cx="10194878" cy="996286"/>
          </a:xfrm>
          <a:prstGeom prst="rect">
            <a:avLst/>
          </a:prstGeom>
        </p:spPr>
      </p:pic>
    </p:spTree>
    <p:extLst>
      <p:ext uri="{BB962C8B-B14F-4D97-AF65-F5344CB8AC3E}">
        <p14:creationId xmlns:p14="http://schemas.microsoft.com/office/powerpoint/2010/main" val="4241860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119466"/>
            <a:ext cx="11982734" cy="713047"/>
          </a:xfrm>
          <a:ln w="12700">
            <a:solidFill>
              <a:schemeClr val="tx1"/>
            </a:solidFill>
          </a:ln>
        </p:spPr>
        <p:txBody>
          <a:bodyPr/>
          <a:lstStyle/>
          <a:p>
            <a:r>
              <a:rPr lang="en-US" dirty="0" smtClean="0"/>
              <a:t>6. </a:t>
            </a:r>
            <a:r>
              <a:rPr lang="en-US" b="1" dirty="0"/>
              <a:t>Generate a Recommend List</a:t>
            </a:r>
            <a:endParaRPr lang="en-US" dirty="0"/>
          </a:p>
        </p:txBody>
      </p:sp>
      <p:sp>
        <p:nvSpPr>
          <p:cNvPr id="3" name="Content Placeholder 2"/>
          <p:cNvSpPr>
            <a:spLocks noGrp="1"/>
          </p:cNvSpPr>
          <p:nvPr>
            <p:ph idx="1"/>
          </p:nvPr>
        </p:nvSpPr>
        <p:spPr>
          <a:xfrm>
            <a:off x="109182" y="982639"/>
            <a:ext cx="11982734" cy="5172502"/>
          </a:xfrm>
          <a:ln w="12700">
            <a:solidFill>
              <a:schemeClr val="tx1"/>
            </a:solidFill>
          </a:ln>
        </p:spPr>
        <p:txBody>
          <a:bodyPr/>
          <a:lstStyle/>
          <a:p>
            <a:r>
              <a:rPr lang="en-US" dirty="0">
                <a:latin typeface="Times New Roman" panose="02020603050405020304" pitchFamily="18" charset="0"/>
                <a:cs typeface="Times New Roman" panose="02020603050405020304" pitchFamily="18" charset="0"/>
              </a:rPr>
              <a:t>The recommended list for a customer consists of items that are most correlated to each of the products purchased by the customer.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instance, for a customer A10AR58JCYQ4CF who purchased product 086140324X which has </a:t>
            </a:r>
            <a:r>
              <a:rPr lang="en-US" dirty="0" err="1">
                <a:latin typeface="Times New Roman" panose="02020603050405020304" pitchFamily="18" charset="0"/>
                <a:cs typeface="Times New Roman" panose="02020603050405020304" pitchFamily="18" charset="0"/>
              </a:rPr>
              <a:t>ProductTitle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of Magic (Discworld Novels (Hardcover))", the format of the recommendation list is as follows:</a:t>
            </a: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91319" y="3207224"/>
            <a:ext cx="8693624" cy="2565779"/>
          </a:xfrm>
          <a:prstGeom prst="rect">
            <a:avLst/>
          </a:prstGeom>
        </p:spPr>
      </p:pic>
    </p:spTree>
    <p:extLst>
      <p:ext uri="{BB962C8B-B14F-4D97-AF65-F5344CB8AC3E}">
        <p14:creationId xmlns:p14="http://schemas.microsoft.com/office/powerpoint/2010/main" val="290084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30" y="989091"/>
            <a:ext cx="11918760" cy="5678112"/>
          </a:xfrm>
          <a:ln w="12700">
            <a:solidFill>
              <a:schemeClr val="tx1"/>
            </a:solidFill>
          </a:ln>
        </p:spPr>
        <p:txBody>
          <a:bodyPr/>
          <a:lstStyle/>
          <a:p>
            <a:r>
              <a:rPr lang="en-US" dirty="0" smtClean="0">
                <a:latin typeface="Times New Roman" panose="02020603050405020304" pitchFamily="18" charset="0"/>
                <a:cs typeface="Times New Roman" panose="02020603050405020304" pitchFamily="18" charset="0"/>
              </a:rPr>
              <a:t>Binary relevance to “Find Good Items” </a:t>
            </a:r>
          </a:p>
          <a:p>
            <a:r>
              <a:rPr lang="en-US" dirty="0" smtClean="0">
                <a:latin typeface="Times New Roman" panose="02020603050405020304" pitchFamily="18" charset="0"/>
                <a:cs typeface="Times New Roman" panose="02020603050405020304" pitchFamily="18" charset="0"/>
              </a:rPr>
              <a:t>Classification accuracy metrics</a:t>
            </a:r>
          </a:p>
          <a:p>
            <a:r>
              <a:rPr lang="en-US" dirty="0" smtClean="0">
                <a:latin typeface="Times New Roman" panose="02020603050405020304" pitchFamily="18" charset="0"/>
                <a:cs typeface="Times New Roman" panose="02020603050405020304" pitchFamily="18" charset="0"/>
              </a:rPr>
              <a:t>Two runs with training and test set </a:t>
            </a:r>
          </a:p>
          <a:p>
            <a:pPr lvl="1"/>
            <a:r>
              <a:rPr lang="en-US" dirty="0" smtClean="0">
                <a:latin typeface="Times New Roman" panose="02020603050405020304" pitchFamily="18" charset="0"/>
                <a:cs typeface="Times New Roman" panose="02020603050405020304" pitchFamily="18" charset="0"/>
              </a:rPr>
              <a:t>(20 customers-run1, 30 customers-run2)</a:t>
            </a:r>
          </a:p>
          <a:p>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rec_eval.c</a:t>
            </a:r>
            <a:r>
              <a:rPr lang="en-US" dirty="0" smtClean="0">
                <a:latin typeface="Times New Roman" panose="02020603050405020304" pitchFamily="18" charset="0"/>
                <a:cs typeface="Times New Roman" panose="02020603050405020304" pitchFamily="18" charset="0"/>
              </a:rPr>
              <a:t> program used</a:t>
            </a:r>
          </a:p>
          <a:p>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Metrics Used</a:t>
            </a:r>
          </a:p>
          <a:p>
            <a:r>
              <a:rPr lang="en-US" dirty="0" smtClean="0">
                <a:latin typeface="Times New Roman" panose="02020603050405020304" pitchFamily="18" charset="0"/>
                <a:cs typeface="Times New Roman" panose="02020603050405020304" pitchFamily="18" charset="0"/>
              </a:rPr>
              <a:t>P@10</a:t>
            </a:r>
          </a:p>
          <a:p>
            <a:r>
              <a:rPr lang="en-US" dirty="0" smtClean="0">
                <a:latin typeface="Times New Roman" panose="02020603050405020304" pitchFamily="18" charset="0"/>
                <a:cs typeface="Times New Roman" panose="02020603050405020304" pitchFamily="18" charset="0"/>
              </a:rPr>
              <a:t>MAP </a:t>
            </a:r>
          </a:p>
          <a:p>
            <a:r>
              <a:rPr lang="en-US" dirty="0" smtClean="0">
                <a:latin typeface="Times New Roman" panose="02020603050405020304" pitchFamily="18" charset="0"/>
                <a:cs typeface="Times New Roman" panose="02020603050405020304" pitchFamily="18" charset="0"/>
              </a:rPr>
              <a:t>Recall-Precision Graph (interpolated precision value at different recall levels)</a:t>
            </a:r>
          </a:p>
          <a:p>
            <a:r>
              <a:rPr lang="en-US" dirty="0" err="1" smtClean="0">
                <a:latin typeface="Times New Roman" panose="02020603050405020304" pitchFamily="18" charset="0"/>
                <a:cs typeface="Times New Roman" panose="02020603050405020304" pitchFamily="18" charset="0"/>
              </a:rPr>
              <a:t>Bpref</a:t>
            </a:r>
            <a:r>
              <a:rPr lang="en-US" dirty="0" smtClean="0">
                <a:latin typeface="Times New Roman" panose="02020603050405020304" pitchFamily="18" charset="0"/>
                <a:cs typeface="Times New Roman" panose="02020603050405020304" pitchFamily="18" charset="0"/>
              </a:rPr>
              <a:t> (Relative rank of judged documents)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09182" y="119466"/>
            <a:ext cx="11982734" cy="713047"/>
          </a:xfrm>
          <a:ln w="12700">
            <a:solidFill>
              <a:schemeClr val="tx1"/>
            </a:solidFill>
          </a:ln>
        </p:spPr>
        <p:txBody>
          <a:bodyPr/>
          <a:lstStyle/>
          <a:p>
            <a:r>
              <a:rPr lang="en-US" dirty="0"/>
              <a:t>7</a:t>
            </a:r>
            <a:r>
              <a:rPr lang="en-US" dirty="0" smtClean="0"/>
              <a:t>. Evaluation design</a:t>
            </a:r>
            <a:endParaRPr lang="en-US" dirty="0"/>
          </a:p>
        </p:txBody>
      </p:sp>
    </p:spTree>
    <p:extLst>
      <p:ext uri="{BB962C8B-B14F-4D97-AF65-F5344CB8AC3E}">
        <p14:creationId xmlns:p14="http://schemas.microsoft.com/office/powerpoint/2010/main" val="2972452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778</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Project Title:   Implementing a Rating-Based User-Item-Item Recommender System using Map-Reduce framework   By:      Pratima Kshetry</vt:lpstr>
      <vt:lpstr>1. Introduction</vt:lpstr>
      <vt:lpstr>2. Methodology</vt:lpstr>
      <vt:lpstr>Methodology contd..</vt:lpstr>
      <vt:lpstr>3. Clustering of DataPoints</vt:lpstr>
      <vt:lpstr>4. Correlation Computation</vt:lpstr>
      <vt:lpstr>5. Ranking of the Products</vt:lpstr>
      <vt:lpstr>6. Generate a Recommend List</vt:lpstr>
      <vt:lpstr>7. Evaluation design</vt:lpstr>
      <vt:lpstr>8. Results and Conclusion</vt:lpstr>
      <vt:lpstr>9. Future Enhancements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Implementing Collaborative Filtering Recommendation System  By: Pratima Kshetry</dc:title>
  <dc:creator>dukepr</dc:creator>
  <cp:lastModifiedBy>dukepr</cp:lastModifiedBy>
  <cp:revision>66</cp:revision>
  <dcterms:created xsi:type="dcterms:W3CDTF">2015-12-08T03:59:29Z</dcterms:created>
  <dcterms:modified xsi:type="dcterms:W3CDTF">2016-11-30T03:28:50Z</dcterms:modified>
</cp:coreProperties>
</file>