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2" r:id="rId2"/>
    <p:sldId id="416" r:id="rId3"/>
    <p:sldId id="480" r:id="rId4"/>
    <p:sldId id="408" r:id="rId5"/>
    <p:sldId id="422" r:id="rId6"/>
    <p:sldId id="477" r:id="rId7"/>
    <p:sldId id="483" r:id="rId8"/>
    <p:sldId id="478" r:id="rId9"/>
    <p:sldId id="482" r:id="rId10"/>
    <p:sldId id="436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FF"/>
    <a:srgbClr val="0080FF"/>
    <a:srgbClr val="CCFF66"/>
    <a:srgbClr val="66CCFF"/>
    <a:srgbClr val="00FF00"/>
    <a:srgbClr val="008040"/>
    <a:srgbClr val="00FFFF"/>
    <a:srgbClr val="66FFFF"/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27F-4FF5-0F41-9718-96BA2B3593AC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78A6E-64EB-1F4B-B693-816429DD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5F94393-7A60-AC4F-9F3E-52A37BBA8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5F850-D6DC-4749-A01E-D99B9790AADD}" type="slidenum">
              <a:rPr lang="en-US"/>
              <a:pPr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884A-0514-B549-A742-37B43D08F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4070D-FF48-B746-89BC-524990D6A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1227-D96A-614C-90EC-D15A110FD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3562-8888-1F41-9417-48862E20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B712-6832-E645-9448-5CA8EE465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3F846-04DB-4D4C-9AA8-F40FCD32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FC35E-A99E-FD45-811C-47B4D5F3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61F4-B7DB-8B4A-994A-6058D1262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46848-6DDD-BD4C-BB1E-FB6D992C0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6E3CF-40BA-DB4D-83C7-BAFC087A4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AA30-6FED-3844-BAD2-D840C9E1C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5A25D68-FD5B-8541-9F4F-3DA03BDC5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304800"/>
            <a:ext cx="8763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i="1" dirty="0">
                <a:solidFill>
                  <a:srgbClr val="000090"/>
                </a:solidFill>
              </a:rPr>
              <a:t>Sustainable Peace Mapping Project</a:t>
            </a:r>
          </a:p>
          <a:p>
            <a:pPr algn="ctr" eaLnBrk="1" hangingPunct="1"/>
            <a:endParaRPr lang="en-US" sz="3600" b="1" i="1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290221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Consortium on Cooperation, Conflict, and Complexity</a:t>
            </a:r>
            <a:r>
              <a:rPr lang="en-US" sz="2400" dirty="0"/>
              <a:t>, AC4, at </a:t>
            </a:r>
            <a:r>
              <a:rPr lang="en-US" sz="2400" b="1" dirty="0"/>
              <a:t>Columbia University </a:t>
            </a:r>
            <a:r>
              <a:rPr lang="en-US" sz="2400" dirty="0"/>
              <a:t>has been conducting a multi-year initiative to: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 the scientific evidence from a wide range of disciplines to identify the factors that generate and maintain sustainable peace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create a shared understanding of the relationships between those factors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create a causal loop diagram that could be used to identify effective interventions, measurable goals, and indicators for tracking trends in sustainable peace</a:t>
            </a:r>
          </a:p>
        </p:txBody>
      </p:sp>
    </p:spTree>
    <p:extLst>
      <p:ext uri="{BB962C8B-B14F-4D97-AF65-F5344CB8AC3E}">
        <p14:creationId xmlns:p14="http://schemas.microsoft.com/office/powerpoint/2010/main" val="398035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19100"/>
            <a:ext cx="4572000" cy="3429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52800"/>
            <a:ext cx="4572000" cy="3429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38100"/>
            <a:ext cx="4572000" cy="3429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457200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524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Changing b</a:t>
            </a:r>
          </a:p>
        </p:txBody>
      </p:sp>
    </p:spTree>
    <p:extLst>
      <p:ext uri="{BB962C8B-B14F-4D97-AF65-F5344CB8AC3E}">
        <p14:creationId xmlns:p14="http://schemas.microsoft.com/office/powerpoint/2010/main" val="37955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323671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Sustainable Peace Map</a:t>
            </a:r>
          </a:p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Core Engine</a:t>
            </a:r>
          </a:p>
        </p:txBody>
      </p:sp>
      <p:pic>
        <p:nvPicPr>
          <p:cNvPr id="5" name="Picture 4" descr="Macintosh HD:Users:jaclyndonahue:Desktop:Screen Shot 2016-06-03 at 3.42.5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" y="1828800"/>
            <a:ext cx="863237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Sustainable Peace Map</a:t>
            </a:r>
          </a:p>
        </p:txBody>
      </p:sp>
      <p:pic>
        <p:nvPicPr>
          <p:cNvPr id="4" name="Picture 3" descr="Macintosh HD:Users:jaclyndonahue:Desktop:Screen Shot 2016-12-19 at 3.17.34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472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381000" y="2286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dirty="0">
                <a:solidFill>
                  <a:srgbClr val="000090"/>
                </a:solidFill>
              </a:rPr>
              <a:t>Formulation into Equations</a:t>
            </a:r>
            <a:endParaRPr lang="en-US" i="1" dirty="0">
              <a:solidFill>
                <a:srgbClr val="00009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3048000"/>
            <a:ext cx="8458200" cy="338554"/>
          </a:xfrm>
          <a:prstGeom prst="rect">
            <a:avLst/>
          </a:prstGeom>
          <a:solidFill>
            <a:srgbClr val="FF66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i</a:t>
            </a:r>
            <a:r>
              <a:rPr lang="en-US" sz="1600" dirty="0"/>
              <a:t> getting too big? – reduce it (proportionately); m is also the time scale for changes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3505200"/>
            <a:ext cx="8458200" cy="338554"/>
          </a:xfrm>
          <a:prstGeom prst="rect">
            <a:avLst/>
          </a:prstGeom>
          <a:solidFill>
            <a:srgbClr val="FF00FF">
              <a:alpha val="23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Each variable stimulates its own growth (auto-catalytic) (actually b = 0)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600" y="2590800"/>
            <a:ext cx="3505200" cy="338554"/>
          </a:xfrm>
          <a:prstGeom prst="rect">
            <a:avLst/>
          </a:prstGeom>
          <a:solidFill>
            <a:srgbClr val="FFFF00">
              <a:alpha val="21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How the variable x</a:t>
            </a:r>
            <a:r>
              <a:rPr lang="en-US" sz="1600" baseline="-25000" dirty="0"/>
              <a:t>i</a:t>
            </a:r>
            <a:r>
              <a:rPr lang="en-US" sz="1600" dirty="0"/>
              <a:t> changes in time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3848100"/>
            <a:ext cx="8534400" cy="1683960"/>
            <a:chOff x="228600" y="4419600"/>
            <a:chExt cx="8534400" cy="1683960"/>
          </a:xfrm>
        </p:grpSpPr>
        <p:grpSp>
          <p:nvGrpSpPr>
            <p:cNvPr id="24" name="Group 23"/>
            <p:cNvGrpSpPr/>
            <p:nvPr/>
          </p:nvGrpSpPr>
          <p:grpSpPr>
            <a:xfrm>
              <a:off x="228600" y="4533900"/>
              <a:ext cx="8534400" cy="1569660"/>
              <a:chOff x="457200" y="4914900"/>
              <a:chExt cx="8534400" cy="1569660"/>
            </a:xfrm>
          </p:grpSpPr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7200" y="4914900"/>
                <a:ext cx="8534400" cy="1569660"/>
              </a:xfrm>
              <a:prstGeom prst="rect">
                <a:avLst/>
              </a:prstGeom>
              <a:solidFill>
                <a:srgbClr val="0000FF">
                  <a:alpha val="19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/>
                  <a:t>Effects of other variables: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= strength of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&gt; 0, </a:t>
                </a:r>
                <a:r>
                  <a:rPr lang="en-US" sz="1600" dirty="0">
                    <a:solidFill>
                      <a:srgbClr val="008000"/>
                    </a:solidFill>
                  </a:rPr>
                  <a:t>positive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&lt; 0, </a:t>
                </a:r>
                <a:r>
                  <a:rPr lang="en-US" sz="1600" dirty="0">
                    <a:solidFill>
                      <a:srgbClr val="FF0000"/>
                    </a:solidFill>
                  </a:rPr>
                  <a:t>negative</a:t>
                </a:r>
              </a:p>
              <a:p>
                <a:r>
                  <a:rPr lang="en-US" sz="1600" dirty="0"/>
                  <a:t>   low  value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: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is proportional, = to</a:t>
                </a:r>
                <a:r>
                  <a:rPr lang="en-US" sz="1600" baseline="-25000" dirty="0"/>
                  <a:t>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endParaRPr lang="en-US" sz="1600" baseline="-25000" dirty="0"/>
              </a:p>
              <a:p>
                <a:r>
                  <a:rPr lang="en-US" sz="1600" dirty="0"/>
                  <a:t>   high value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: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reaches a threshold, =  ±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endParaRPr lang="en-US" sz="1600" dirty="0"/>
              </a:p>
            </p:txBody>
          </p:sp>
          <p:pic>
            <p:nvPicPr>
              <p:cNvPr id="19" name="Picture 18" descr="tanh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4991100"/>
                <a:ext cx="1454957" cy="137160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8229600" y="4991100"/>
                <a:ext cx="368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err="1"/>
                  <a:t>c</a:t>
                </a:r>
                <a:r>
                  <a:rPr lang="en-US" sz="1800" baseline="-25000" dirty="0" err="1"/>
                  <a:t>ij</a:t>
                </a:r>
                <a:r>
                  <a:rPr lang="en-US" sz="1800" baseline="-25000" dirty="0"/>
                  <a:t> </a:t>
                </a:r>
                <a:endParaRPr lang="en-US" sz="18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400800" y="5764768"/>
                <a:ext cx="44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-</a:t>
                </a:r>
                <a:r>
                  <a:rPr lang="en-US" sz="1800" dirty="0" err="1"/>
                  <a:t>c</a:t>
                </a:r>
                <a:r>
                  <a:rPr lang="en-US" sz="1800" baseline="-25000" dirty="0" err="1"/>
                  <a:t>ij</a:t>
                </a:r>
                <a:r>
                  <a:rPr lang="en-US" sz="1800" baseline="-25000" dirty="0"/>
                  <a:t> </a:t>
                </a:r>
                <a:endParaRPr lang="en-US" sz="18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153400" y="5372100"/>
                <a:ext cx="451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endParaRPr lang="en-US" i="1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7162800" y="4419600"/>
              <a:ext cx="451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endParaRPr lang="en-US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33600" y="1143000"/>
            <a:ext cx="6477000" cy="1143000"/>
            <a:chOff x="1905000" y="2362200"/>
            <a:chExt cx="6477000" cy="1143000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290373"/>
                </p:ext>
              </p:extLst>
            </p:nvPr>
          </p:nvGraphicFramePr>
          <p:xfrm>
            <a:off x="2070100" y="2387600"/>
            <a:ext cx="63119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Document" r:id="rId5" imgW="6311900" imgH="1041400" progId="Word.Document.12">
                    <p:embed/>
                  </p:oleObj>
                </mc:Choice>
                <mc:Fallback>
                  <p:oleObj name="Document" r:id="rId5" imgW="6311900" imgH="10414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70100" y="2387600"/>
                          <a:ext cx="6311900" cy="104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"/>
            <p:cNvGrpSpPr/>
            <p:nvPr/>
          </p:nvGrpSpPr>
          <p:grpSpPr>
            <a:xfrm>
              <a:off x="1905000" y="2362200"/>
              <a:ext cx="5181600" cy="1143000"/>
              <a:chOff x="1905000" y="2362200"/>
              <a:chExt cx="5181600" cy="11430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05000" y="2468940"/>
                <a:ext cx="838200" cy="838200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971800" y="2468940"/>
                <a:ext cx="990600" cy="838200"/>
              </a:xfrm>
              <a:prstGeom prst="rect">
                <a:avLst/>
              </a:prstGeom>
              <a:solidFill>
                <a:srgbClr val="FF6600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191000" y="2468940"/>
                <a:ext cx="304800" cy="838200"/>
              </a:xfrm>
              <a:prstGeom prst="rect">
                <a:avLst/>
              </a:prstGeom>
              <a:solidFill>
                <a:srgbClr val="FF00FF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800600" y="2392740"/>
                <a:ext cx="2133600" cy="1112460"/>
              </a:xfrm>
              <a:prstGeom prst="rect">
                <a:avLst/>
              </a:prstGeom>
              <a:solidFill>
                <a:srgbClr val="0000FF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 bwMode="auto">
              <a:xfrm>
                <a:off x="1905000" y="2362200"/>
                <a:ext cx="5181600" cy="1143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5791200"/>
            <a:ext cx="5930900" cy="823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57822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Integration to evolve the variables in time.</a:t>
            </a:r>
          </a:p>
        </p:txBody>
      </p:sp>
    </p:spTree>
    <p:extLst>
      <p:ext uri="{BB962C8B-B14F-4D97-AF65-F5344CB8AC3E}">
        <p14:creationId xmlns:p14="http://schemas.microsoft.com/office/powerpoint/2010/main" val="6788936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152401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What did we learn from the mathematical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8077200" cy="11156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u="sng" dirty="0"/>
              <a:t>Only</a:t>
            </a:r>
            <a:r>
              <a:rPr lang="en-US" sz="2400" b="1" dirty="0"/>
              <a:t> 2 Attractors:</a:t>
            </a:r>
          </a:p>
          <a:p>
            <a:pPr marL="298450">
              <a:spcAft>
                <a:spcPts val="300"/>
              </a:spcAft>
            </a:pPr>
            <a:r>
              <a:rPr lang="en-US" sz="2000" i="1" dirty="0"/>
              <a:t>Over long times, depending on their initial values, the values of these variables evolve to only one of two possible sets of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971800"/>
            <a:ext cx="35814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Attractor</a:t>
            </a:r>
          </a:p>
          <a:p>
            <a:pPr>
              <a:spcAft>
                <a:spcPts val="300"/>
              </a:spcAft>
            </a:pPr>
            <a:r>
              <a:rPr lang="en-US" dirty="0"/>
              <a:t>negative variables are large </a:t>
            </a:r>
          </a:p>
          <a:p>
            <a:pPr>
              <a:spcAft>
                <a:spcPts val="300"/>
              </a:spcAft>
            </a:pPr>
            <a:r>
              <a:rPr lang="en-US" dirty="0"/>
              <a:t>positive variables are zero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2971800"/>
            <a:ext cx="388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GOOD Attractor</a:t>
            </a:r>
          </a:p>
          <a:p>
            <a:r>
              <a:rPr lang="en-US" sz="2000" dirty="0"/>
              <a:t>negative variables are zero</a:t>
            </a:r>
          </a:p>
          <a:p>
            <a:r>
              <a:rPr lang="en-US" sz="2000" dirty="0"/>
              <a:t>positive variables are large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4419600"/>
            <a:ext cx="8720667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7200" y="4495800"/>
            <a:ext cx="1676400" cy="16002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4495800"/>
            <a:ext cx="1676400" cy="1600200"/>
          </a:xfrm>
          <a:prstGeom prst="rect">
            <a:avLst/>
          </a:prstGeom>
          <a:solidFill>
            <a:srgbClr val="0000FF">
              <a:alpha val="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750"/>
            <a:ext cx="4191000" cy="31432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1950"/>
            <a:ext cx="4191000" cy="31432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62350"/>
            <a:ext cx="4191000" cy="314325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14750"/>
            <a:ext cx="4191000" cy="3143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147935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Attractor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5007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GOOD Attractor</a:t>
            </a:r>
          </a:p>
        </p:txBody>
      </p:sp>
    </p:spTree>
    <p:extLst>
      <p:ext uri="{BB962C8B-B14F-4D97-AF65-F5344CB8AC3E}">
        <p14:creationId xmlns:p14="http://schemas.microsoft.com/office/powerpoint/2010/main" val="36609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866900"/>
            <a:ext cx="4826000" cy="3619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52400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DISCONNECT positive and negative variables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8300"/>
            <a:ext cx="482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X ≥ 0 vs.  X: </a:t>
            </a:r>
            <a:r>
              <a:rPr lang="en-US" sz="2400" b="1" dirty="0">
                <a:solidFill>
                  <a:srgbClr val="008000"/>
                </a:solidFill>
              </a:rPr>
              <a:t>Limited</a:t>
            </a:r>
            <a:r>
              <a:rPr lang="en-US" sz="2400" b="1" dirty="0">
                <a:solidFill>
                  <a:srgbClr val="000090"/>
                </a:solidFill>
              </a:rPr>
              <a:t> Connections</a:t>
            </a:r>
          </a:p>
        </p:txBody>
      </p:sp>
      <p:pic>
        <p:nvPicPr>
          <p:cNvPr id="2" name="Picture 1" descr="C7_LINE_GTZ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62000"/>
            <a:ext cx="4064000" cy="3048000"/>
          </a:xfrm>
          <a:prstGeom prst="rect">
            <a:avLst/>
          </a:prstGeom>
        </p:spPr>
      </p:pic>
      <p:pic>
        <p:nvPicPr>
          <p:cNvPr id="3" name="Picture 2" descr="C7_BOX_GTZ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990600"/>
            <a:ext cx="406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762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X ≥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8055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X</a:t>
            </a:r>
          </a:p>
        </p:txBody>
      </p:sp>
      <p:pic>
        <p:nvPicPr>
          <p:cNvPr id="7" name="Picture 6" descr="C7_LINE_LESSz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733800"/>
            <a:ext cx="4064000" cy="3048000"/>
          </a:xfrm>
          <a:prstGeom prst="rect">
            <a:avLst/>
          </a:prstGeom>
        </p:spPr>
      </p:pic>
      <p:pic>
        <p:nvPicPr>
          <p:cNvPr id="10" name="Picture 9" descr="C7_BOX_LESSzer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X ≥ 0 vs.  X: </a:t>
            </a:r>
            <a:r>
              <a:rPr lang="en-US" sz="2400" b="1" dirty="0">
                <a:solidFill>
                  <a:srgbClr val="FF0000"/>
                </a:solidFill>
              </a:rPr>
              <a:t>GLOBAL</a:t>
            </a:r>
            <a:r>
              <a:rPr lang="en-US" sz="2400" b="1" dirty="0">
                <a:solidFill>
                  <a:srgbClr val="000090"/>
                </a:solidFill>
              </a:rPr>
              <a:t> CONNECTIONS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≥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8055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1" name="Picture 10" descr="C11_BOX_GTZ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4064000" cy="3048000"/>
          </a:xfrm>
          <a:prstGeom prst="rect">
            <a:avLst/>
          </a:prstGeom>
        </p:spPr>
      </p:pic>
      <p:pic>
        <p:nvPicPr>
          <p:cNvPr id="12" name="Picture 11" descr="C11_LINE_GTZ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4064000" cy="3048000"/>
          </a:xfrm>
          <a:prstGeom prst="rect">
            <a:avLst/>
          </a:prstGeom>
        </p:spPr>
      </p:pic>
      <p:pic>
        <p:nvPicPr>
          <p:cNvPr id="13" name="Picture 12" descr="C11_BOX_LESSz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33800"/>
            <a:ext cx="4064000" cy="3048000"/>
          </a:xfrm>
          <a:prstGeom prst="rect">
            <a:avLst/>
          </a:prstGeom>
        </p:spPr>
      </p:pic>
      <p:pic>
        <p:nvPicPr>
          <p:cNvPr id="14" name="Picture 13" descr="C11_LINE_LESSzer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7338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6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ERGEFILE" val="C:\Documents and Settings\Administrator\My Documents\47359 Image presentation\30_Images_in_PPT.xls"/>
</p:tagLst>
</file>

<file path=ppt/theme/theme1.xml><?xml version="1.0" encoding="utf-8"?>
<a:theme xmlns:a="http://schemas.openxmlformats.org/drawingml/2006/main" name="Image_presentation">
  <a:themeElements>
    <a:clrScheme name="Image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_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mage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Image_presentation</Template>
  <TotalTime>1873</TotalTime>
  <Words>327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Image_presentation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PIC:image</dc:title>
  <dc:creator>GEX, Inc.</dc:creator>
  <cp:lastModifiedBy>qiman wang</cp:lastModifiedBy>
  <cp:revision>726</cp:revision>
  <cp:lastPrinted>2017-03-02T15:09:54Z</cp:lastPrinted>
  <dcterms:created xsi:type="dcterms:W3CDTF">2011-02-25T14:15:49Z</dcterms:created>
  <dcterms:modified xsi:type="dcterms:W3CDTF">2017-08-15T21:12:51Z</dcterms:modified>
</cp:coreProperties>
</file>