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673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mingChen/spring_graphql/tree/master/example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maticcoders.com/blog/how-to-use-graphql-in-spring-boot/#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effLombardJr/when-and-why-to-use-graphql-24f6bce4839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queri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engineering/graphql-core-features-architecture-pros-and-c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raphiq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graphql-js/graphql-cli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D5CB-726A-D745-A372-A11F654D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56617"/>
            <a:ext cx="8298373" cy="866541"/>
          </a:xfrm>
        </p:spPr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E3060-8B50-064F-A15A-A73B8AB0C494}"/>
              </a:ext>
            </a:extLst>
          </p:cNvPr>
          <p:cNvSpPr txBox="1"/>
          <p:nvPr/>
        </p:nvSpPr>
        <p:spPr>
          <a:xfrm>
            <a:off x="6115793" y="1092530"/>
            <a:ext cx="8490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GraphQL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Why use </a:t>
            </a:r>
            <a:r>
              <a:rPr lang="en-US" sz="2400" dirty="0" err="1"/>
              <a:t>GraphQL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Dependencies</a:t>
            </a:r>
          </a:p>
          <a:p>
            <a:endParaRPr lang="en-US" sz="2400" dirty="0"/>
          </a:p>
          <a:p>
            <a:r>
              <a:rPr lang="en-US" sz="2400" dirty="0"/>
              <a:t>Implementation</a:t>
            </a:r>
          </a:p>
          <a:p>
            <a:endParaRPr lang="en-US" sz="2400" dirty="0"/>
          </a:p>
          <a:p>
            <a:r>
              <a:rPr lang="en-US" sz="2400" dirty="0"/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0F471-FC4E-3F4F-9628-D2262E9E47B1}"/>
              </a:ext>
            </a:extLst>
          </p:cNvPr>
          <p:cNvSpPr txBox="1"/>
          <p:nvPr/>
        </p:nvSpPr>
        <p:spPr>
          <a:xfrm>
            <a:off x="810001" y="5545777"/>
            <a:ext cx="87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https://github.com/QimingChen/spring_graphql/tree/master/example3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3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087A-BB10-5348-9FE3-A7C97FD3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6E39-D5E4-C04B-9463-D755A00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14109" cy="3636511"/>
          </a:xfrm>
        </p:spPr>
        <p:txBody>
          <a:bodyPr/>
          <a:lstStyle/>
          <a:p>
            <a:r>
              <a:rPr lang="en-US" dirty="0"/>
              <a:t>Caching – only available for client side (poor practice)</a:t>
            </a:r>
          </a:p>
          <a:p>
            <a:r>
              <a:rPr lang="en-US" dirty="0"/>
              <a:t>Error handling – you can run multiple queries, but maybe not all of them are the same status</a:t>
            </a:r>
          </a:p>
          <a:p>
            <a:r>
              <a:rPr lang="en-US" dirty="0"/>
              <a:t>Hypermedia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1D75-BCCF-1149-B2B1-790B8D8321FE}"/>
              </a:ext>
            </a:extLst>
          </p:cNvPr>
          <p:cNvSpPr txBox="1"/>
          <p:nvPr/>
        </p:nvSpPr>
        <p:spPr>
          <a:xfrm>
            <a:off x="809999" y="6151418"/>
            <a:ext cx="10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https://pragmaticcoders.com/blog/how-to-use-graphql-in-spring-boot/#testing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F37-D55E-744D-89C8-EA780B22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B8D75-81BA-D942-95A1-A7CDEBDB064B}"/>
              </a:ext>
            </a:extLst>
          </p:cNvPr>
          <p:cNvSpPr txBox="1"/>
          <p:nvPr/>
        </p:nvSpPr>
        <p:spPr>
          <a:xfrm>
            <a:off x="1033152" y="2743200"/>
            <a:ext cx="948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scenario?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data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simplify a complex </a:t>
            </a:r>
            <a:r>
              <a:rPr lang="en-US" altLang="zh-CN" dirty="0"/>
              <a:t>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drawbacks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machenism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7E3D3-9AEB-654F-A38C-05DB471020C5}"/>
              </a:ext>
            </a:extLst>
          </p:cNvPr>
          <p:cNvSpPr txBox="1"/>
          <p:nvPr/>
        </p:nvSpPr>
        <p:spPr>
          <a:xfrm>
            <a:off x="1080654" y="5533901"/>
            <a:ext cx="103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https://medium.com/@JeffLombardJr/when-and-why-to-use-graphql-24f6bce4839d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81C8-7892-F24C-83B7-6B9738D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BB33C-A9E3-8F49-89B3-9B44E008E4DF}"/>
              </a:ext>
            </a:extLst>
          </p:cNvPr>
          <p:cNvSpPr txBox="1"/>
          <p:nvPr/>
        </p:nvSpPr>
        <p:spPr>
          <a:xfrm>
            <a:off x="2410691" y="2790701"/>
            <a:ext cx="684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98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15E5-6CE8-2A4A-9A60-CAC5F152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6F38-9165-664B-93FB-DCBE83D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97807"/>
          </a:xfrm>
        </p:spPr>
        <p:txBody>
          <a:bodyPr/>
          <a:lstStyle/>
          <a:p>
            <a:r>
              <a:rPr lang="en-US" b="1" dirty="0" err="1"/>
              <a:t>GraphQL</a:t>
            </a:r>
            <a:r>
              <a:rPr lang="en-US" dirty="0"/>
              <a:t> is a syntax that describes how to ask for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7C8A5-D36C-E041-B426-B53B6CDE9C20}"/>
              </a:ext>
            </a:extLst>
          </p:cNvPr>
          <p:cNvSpPr txBox="1"/>
          <p:nvPr/>
        </p:nvSpPr>
        <p:spPr>
          <a:xfrm>
            <a:off x="1128156" y="3515096"/>
            <a:ext cx="2529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hero {</a:t>
            </a:r>
          </a:p>
          <a:p>
            <a:r>
              <a:rPr lang="en-US" dirty="0"/>
              <a:t>    name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3CEF1-D8F9-E242-B272-5F793DDECC5C}"/>
              </a:ext>
            </a:extLst>
          </p:cNvPr>
          <p:cNvSpPr txBox="1"/>
          <p:nvPr/>
        </p:nvSpPr>
        <p:spPr>
          <a:xfrm>
            <a:off x="6095999" y="3455720"/>
            <a:ext cx="441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"data": {</a:t>
            </a:r>
          </a:p>
          <a:p>
            <a:r>
              <a:rPr lang="en-US" dirty="0"/>
              <a:t>    "hero": {</a:t>
            </a:r>
          </a:p>
          <a:p>
            <a:r>
              <a:rPr lang="en-US" dirty="0"/>
              <a:t>      "name": "R2-D2"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086F-0774-B841-AFEE-4FEFBD6D9C4E}"/>
              </a:ext>
            </a:extLst>
          </p:cNvPr>
          <p:cNvSpPr txBox="1"/>
          <p:nvPr/>
        </p:nvSpPr>
        <p:spPr>
          <a:xfrm>
            <a:off x="818712" y="6127668"/>
            <a:ext cx="103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https://graphql.org/learn/queries/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3A3C-FC0D-544F-9F71-F1B47CFB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AE0A-A6B3-0B45-8381-06821B12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Good fit for complex systems and microservices</a:t>
            </a:r>
          </a:p>
          <a:p>
            <a:pPr lvl="1"/>
            <a:r>
              <a:rPr lang="en-US" sz="2400" dirty="0" err="1"/>
              <a:t>GraphQL</a:t>
            </a:r>
            <a:r>
              <a:rPr lang="en-US" sz="2400" dirty="0"/>
              <a:t> organizes the data for you (you define in code)</a:t>
            </a:r>
          </a:p>
          <a:p>
            <a:pPr lvl="2"/>
            <a:r>
              <a:rPr lang="en-US" sz="2000" dirty="0"/>
              <a:t>Fetching data with a single API call</a:t>
            </a:r>
          </a:p>
          <a:p>
            <a:pPr lvl="2"/>
            <a:r>
              <a:rPr lang="en-US" sz="2000" dirty="0"/>
              <a:t>No over- and under-fetching problems</a:t>
            </a:r>
          </a:p>
          <a:p>
            <a:pPr lvl="2"/>
            <a:r>
              <a:rPr lang="en-US" sz="2000" dirty="0"/>
              <a:t>Validation and type checking out-of-the-box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2BB0-65BD-D848-8FA7-34D5BE45FE2F}"/>
              </a:ext>
            </a:extLst>
          </p:cNvPr>
          <p:cNvSpPr txBox="1"/>
          <p:nvPr/>
        </p:nvSpPr>
        <p:spPr>
          <a:xfrm>
            <a:off x="997526" y="5723906"/>
            <a:ext cx="105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https://www.altexsoft.com/blog/engineering/graphql-core-features-architecture-pros-and-cons/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6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904-3D8E-4640-9B05-475CF52F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7B73-371E-A641-9B7E-563DAA14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15189" cy="3636511"/>
          </a:xfrm>
        </p:spPr>
        <p:txBody>
          <a:bodyPr>
            <a:normAutofit/>
          </a:bodyPr>
          <a:lstStyle/>
          <a:p>
            <a:r>
              <a:rPr lang="en-US" sz="2400" dirty="0"/>
              <a:t>Implementation: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-spring-boot-starter</a:t>
            </a:r>
          </a:p>
          <a:p>
            <a:pPr lvl="1"/>
            <a:r>
              <a:rPr lang="en-US" sz="2000" dirty="0" err="1"/>
              <a:t>graphql</a:t>
            </a:r>
            <a:r>
              <a:rPr lang="en-US" sz="2000" dirty="0"/>
              <a:t>-java-tools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1CC6-262A-CB40-B22D-03BBBA189D52}"/>
              </a:ext>
            </a:extLst>
          </p:cNvPr>
          <p:cNvSpPr txBox="1"/>
          <p:nvPr/>
        </p:nvSpPr>
        <p:spPr>
          <a:xfrm>
            <a:off x="5617028" y="3440377"/>
            <a:ext cx="5764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Testing: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graphiql</a:t>
            </a:r>
            <a:r>
              <a:rPr lang="en-US" sz="2000" dirty="0"/>
              <a:t>-spring-boot-starter (UI)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graphql</a:t>
            </a:r>
            <a:r>
              <a:rPr lang="en-US" sz="2000" dirty="0"/>
              <a:t>-spring-boot-starter-test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6D7-780D-C44B-9D6F-3CAD8F7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B9E8A-C745-094C-A020-56649452A858}"/>
              </a:ext>
            </a:extLst>
          </p:cNvPr>
          <p:cNvSpPr txBox="1"/>
          <p:nvPr/>
        </p:nvSpPr>
        <p:spPr>
          <a:xfrm>
            <a:off x="810000" y="2683823"/>
            <a:ext cx="78999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Schema: define types and signature for calls (resource folder)</a:t>
            </a:r>
          </a:p>
          <a:p>
            <a:endParaRPr lang="en-US" dirty="0"/>
          </a:p>
          <a:p>
            <a:r>
              <a:rPr lang="en-US" dirty="0"/>
              <a:t>Implementation:</a:t>
            </a:r>
          </a:p>
          <a:p>
            <a:r>
              <a:rPr lang="en-US" dirty="0"/>
              <a:t>	Model layer : match with Schema (</a:t>
            </a:r>
            <a:r>
              <a:rPr lang="en-US" dirty="0" err="1"/>
              <a:t>NoArgs</a:t>
            </a:r>
            <a:r>
              <a:rPr lang="en-US" dirty="0"/>
              <a:t> + </a:t>
            </a:r>
            <a:r>
              <a:rPr lang="en-US" dirty="0" err="1"/>
              <a:t>AllArgs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Repository layer: connection with DB (</a:t>
            </a:r>
            <a:r>
              <a:rPr lang="en-US" dirty="0" err="1"/>
              <a:t>e.g</a:t>
            </a:r>
            <a:r>
              <a:rPr lang="en-US" dirty="0"/>
              <a:t> PostgreSQL,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Resolver layer (similar to service layer): </a:t>
            </a:r>
          </a:p>
          <a:p>
            <a:r>
              <a:rPr lang="en-US" dirty="0"/>
              <a:t>		Read: </a:t>
            </a:r>
            <a:r>
              <a:rPr lang="en-US" dirty="0" err="1"/>
              <a:t>QueryResolver</a:t>
            </a:r>
            <a:endParaRPr lang="en-US" dirty="0"/>
          </a:p>
          <a:p>
            <a:r>
              <a:rPr lang="en-US" dirty="0"/>
              <a:t>		Write: </a:t>
            </a:r>
            <a:r>
              <a:rPr lang="en-US" dirty="0" err="1"/>
              <a:t>MutationResolver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43F5-966D-6547-B330-6D60D317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@Transactional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1402-719D-6D4D-9448-A4ECA8E9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adding this annotation, if an unchecked exception happens, the database will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47C1-5D94-C14F-9DBE-E49B46A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377F-DFD8-9948-A1BE-80B49A5F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http://localhost:8080/</a:t>
            </a:r>
            <a:r>
              <a:rPr lang="en-US" dirty="0" err="1">
                <a:hlinkClick r:id="rId2"/>
              </a:rPr>
              <a:t>graphiql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Query</a:t>
            </a:r>
          </a:p>
          <a:p>
            <a:r>
              <a:rPr lang="en-US" dirty="0"/>
              <a:t>2. Mutation</a:t>
            </a:r>
          </a:p>
          <a:p>
            <a:endParaRPr lang="en-US" dirty="0"/>
          </a:p>
          <a:p>
            <a:r>
              <a:rPr lang="en-US" dirty="0" err="1"/>
              <a:t>GraphiQL</a:t>
            </a:r>
            <a:endParaRPr lang="en-US" dirty="0"/>
          </a:p>
          <a:p>
            <a:r>
              <a:rPr lang="en-US" dirty="0"/>
              <a:t>Postman</a:t>
            </a:r>
          </a:p>
          <a:p>
            <a:r>
              <a:rPr lang="en-US" dirty="0"/>
              <a:t>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C271D-810F-F342-9930-9AD41A212038}"/>
              </a:ext>
            </a:extLst>
          </p:cNvPr>
          <p:cNvSpPr txBox="1"/>
          <p:nvPr/>
        </p:nvSpPr>
        <p:spPr>
          <a:xfrm>
            <a:off x="6365174" y="2315688"/>
            <a:ext cx="520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fetch('/</a:t>
            </a:r>
            <a:r>
              <a:rPr lang="en-US" dirty="0" err="1"/>
              <a:t>graphql</a:t>
            </a:r>
            <a:r>
              <a:rPr lang="en-US" dirty="0"/>
              <a:t>’,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method: 'POST’, </a:t>
            </a:r>
          </a:p>
          <a:p>
            <a:r>
              <a:rPr lang="en-US" dirty="0"/>
              <a:t>      headers: { </a:t>
            </a:r>
          </a:p>
          <a:p>
            <a:r>
              <a:rPr lang="en-US" dirty="0"/>
              <a:t>        'Content-Type': 'application/</a:t>
            </a:r>
            <a:r>
              <a:rPr lang="en-US" dirty="0" err="1"/>
              <a:t>json</a:t>
            </a:r>
            <a:r>
              <a:rPr lang="en-US" dirty="0"/>
              <a:t>’,   </a:t>
            </a:r>
          </a:p>
          <a:p>
            <a:r>
              <a:rPr lang="en-US" dirty="0"/>
              <a:t>        'Accept':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r>
              <a:rPr lang="en-US" dirty="0"/>
              <a:t>      }, </a:t>
            </a:r>
          </a:p>
          <a:p>
            <a:r>
              <a:rPr lang="en-US" dirty="0"/>
              <a:t>     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{query: "{ hello }"}) }</a:t>
            </a:r>
          </a:p>
          <a:p>
            <a:r>
              <a:rPr lang="en-US" dirty="0"/>
              <a:t>     ) .then(r =&gt; </a:t>
            </a:r>
            <a:r>
              <a:rPr lang="en-US" dirty="0" err="1"/>
              <a:t>r.json</a:t>
            </a:r>
            <a:r>
              <a:rPr lang="en-US" dirty="0"/>
              <a:t>()) .then(data =&gt; </a:t>
            </a:r>
            <a:r>
              <a:rPr lang="en-US" dirty="0" err="1"/>
              <a:t>console.log</a:t>
            </a:r>
            <a:r>
              <a:rPr lang="en-US" dirty="0"/>
              <a:t>('data returned:', data));</a:t>
            </a:r>
          </a:p>
        </p:txBody>
      </p:sp>
    </p:spTree>
    <p:extLst>
      <p:ext uri="{BB962C8B-B14F-4D97-AF65-F5344CB8AC3E}">
        <p14:creationId xmlns:p14="http://schemas.microsoft.com/office/powerpoint/2010/main" val="267793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FE7-46BF-3942-A4F3-BC2D80B5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AAB9-8648-3C42-B4A5-BBFBD5AF98CE}"/>
              </a:ext>
            </a:extLst>
          </p:cNvPr>
          <p:cNvSpPr txBox="1"/>
          <p:nvPr/>
        </p:nvSpPr>
        <p:spPr>
          <a:xfrm>
            <a:off x="6365174" y="2553194"/>
            <a:ext cx="5201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fetch('/</a:t>
            </a:r>
            <a:r>
              <a:rPr lang="en-US" dirty="0" err="1"/>
              <a:t>graphql</a:t>
            </a:r>
            <a:r>
              <a:rPr lang="en-US" dirty="0"/>
              <a:t>’,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method: 'POST’, </a:t>
            </a:r>
          </a:p>
          <a:p>
            <a:r>
              <a:rPr lang="en-US" dirty="0"/>
              <a:t>      headers: { </a:t>
            </a:r>
          </a:p>
          <a:p>
            <a:r>
              <a:rPr lang="en-US" dirty="0"/>
              <a:t>        'Content-Type': 'application/</a:t>
            </a:r>
            <a:r>
              <a:rPr lang="en-US" dirty="0" err="1"/>
              <a:t>json</a:t>
            </a:r>
            <a:r>
              <a:rPr lang="en-US" dirty="0"/>
              <a:t>’,   </a:t>
            </a:r>
          </a:p>
          <a:p>
            <a:r>
              <a:rPr lang="en-US" dirty="0"/>
              <a:t>        'Accept': 'application/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  <a:p>
            <a:r>
              <a:rPr lang="en-US" dirty="0"/>
              <a:t>      }, </a:t>
            </a:r>
          </a:p>
          <a:p>
            <a:r>
              <a:rPr lang="en-US" dirty="0"/>
              <a:t>     body: </a:t>
            </a:r>
            <a:r>
              <a:rPr lang="en-US" dirty="0" err="1"/>
              <a:t>JSON.stringify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rgbClr val="FF0000"/>
                </a:solidFill>
              </a:rPr>
              <a:t>        {query: "{ hello }"}) }</a:t>
            </a:r>
          </a:p>
          <a:p>
            <a:r>
              <a:rPr lang="en-US" dirty="0"/>
              <a:t>     ) .then(r =&gt; </a:t>
            </a:r>
            <a:r>
              <a:rPr lang="en-US" dirty="0" err="1"/>
              <a:t>r.json</a:t>
            </a:r>
            <a:r>
              <a:rPr lang="en-US" dirty="0"/>
              <a:t>()) .then(data =&gt; </a:t>
            </a:r>
            <a:r>
              <a:rPr lang="en-US" dirty="0" err="1"/>
              <a:t>console.log</a:t>
            </a:r>
            <a:r>
              <a:rPr lang="en-US" dirty="0"/>
              <a:t>('data returned:', data));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C5D6C-70CC-484B-AD8C-F02371155F9A}"/>
              </a:ext>
            </a:extLst>
          </p:cNvPr>
          <p:cNvSpPr txBox="1"/>
          <p:nvPr/>
        </p:nvSpPr>
        <p:spPr>
          <a:xfrm>
            <a:off x="1080655" y="3661189"/>
            <a:ext cx="292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query{</a:t>
            </a:r>
          </a:p>
          <a:p>
            <a:r>
              <a:rPr lang="en-US" dirty="0"/>
              <a:t>  hello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BDABB-416A-854A-A76A-7CC8DB2A2990}"/>
              </a:ext>
            </a:extLst>
          </p:cNvPr>
          <p:cNvSpPr txBox="1"/>
          <p:nvPr/>
        </p:nvSpPr>
        <p:spPr>
          <a:xfrm>
            <a:off x="810000" y="6056416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https://graphql.org/graphql-js/graphql-clients/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3A69F-CEDA-EE4A-A195-F0C83E31E54E}"/>
              </a:ext>
            </a:extLst>
          </p:cNvPr>
          <p:cNvSpPr txBox="1"/>
          <p:nvPr/>
        </p:nvSpPr>
        <p:spPr>
          <a:xfrm>
            <a:off x="6403441" y="6056416"/>
            <a:ext cx="51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dirty="0" err="1"/>
              <a:t>GraphQL.js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6B7-8B46-5B44-8775-111C0D3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3259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69</TotalTime>
  <Words>501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Courier New</vt:lpstr>
      <vt:lpstr>Wingdings 2</vt:lpstr>
      <vt:lpstr>Quotable</vt:lpstr>
      <vt:lpstr>GraphQL</vt:lpstr>
      <vt:lpstr>What is GraphQL?</vt:lpstr>
      <vt:lpstr>Why use GraphQL?</vt:lpstr>
      <vt:lpstr>Dependencies</vt:lpstr>
      <vt:lpstr>Implementation</vt:lpstr>
      <vt:lpstr>@Transactional</vt:lpstr>
      <vt:lpstr>Demo Time</vt:lpstr>
      <vt:lpstr>JS</vt:lpstr>
      <vt:lpstr>Testing</vt:lpstr>
      <vt:lpstr>Drawbacks</vt:lpstr>
      <vt:lpstr>Discussion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Qiming Chen</dc:creator>
  <cp:lastModifiedBy>Qiming Chen</cp:lastModifiedBy>
  <cp:revision>8</cp:revision>
  <dcterms:created xsi:type="dcterms:W3CDTF">2020-04-21T20:46:49Z</dcterms:created>
  <dcterms:modified xsi:type="dcterms:W3CDTF">2020-04-21T22:15:28Z</dcterms:modified>
</cp:coreProperties>
</file>