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5" r:id="rId8"/>
    <p:sldId id="263" r:id="rId9"/>
    <p:sldId id="258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673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4/21/20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imingChen/spring_graphql/tree/master/example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ragmaticcoders.com/blog/how-to-use-graphql-in-spring-boot/#test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JeffLombardJr/when-and-why-to-use-graphql-24f6bce4839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raphql.org/learn/queri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graphiq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raphql.org/graphql-js/graphql-client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texsoft.com/blog/engineering/graphql-core-features-architecture-pros-and-con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3D5CB-726A-D745-A372-A11F654D0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356617"/>
            <a:ext cx="8298373" cy="866541"/>
          </a:xfrm>
        </p:spPr>
        <p:txBody>
          <a:bodyPr/>
          <a:lstStyle/>
          <a:p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7E3060-8B50-064F-A15A-A73B8AB0C494}"/>
              </a:ext>
            </a:extLst>
          </p:cNvPr>
          <p:cNvSpPr txBox="1"/>
          <p:nvPr/>
        </p:nvSpPr>
        <p:spPr>
          <a:xfrm>
            <a:off x="4678879" y="1128156"/>
            <a:ext cx="84908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</a:t>
            </a:r>
            <a:r>
              <a:rPr lang="en-US" sz="2400" dirty="0" err="1"/>
              <a:t>GraphQL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How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use</a:t>
            </a:r>
            <a:r>
              <a:rPr lang="zh-CN" altLang="en-US" sz="2400" dirty="0"/>
              <a:t> </a:t>
            </a:r>
            <a:r>
              <a:rPr lang="en-US" altLang="zh-CN" sz="2400" dirty="0"/>
              <a:t>it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r>
              <a:rPr lang="en-US" sz="2400" dirty="0"/>
              <a:t>Dependencies</a:t>
            </a:r>
          </a:p>
          <a:p>
            <a:endParaRPr lang="en-US" sz="2400" dirty="0"/>
          </a:p>
          <a:p>
            <a:r>
              <a:rPr lang="en-US" sz="2400" dirty="0"/>
              <a:t>Implementation</a:t>
            </a:r>
          </a:p>
          <a:p>
            <a:endParaRPr lang="en-US" sz="2400" dirty="0"/>
          </a:p>
          <a:p>
            <a:r>
              <a:rPr lang="en-US" sz="2400" dirty="0"/>
              <a:t>Testing</a:t>
            </a:r>
          </a:p>
          <a:p>
            <a:endParaRPr lang="en-US" sz="2400" dirty="0"/>
          </a:p>
          <a:p>
            <a:r>
              <a:rPr lang="en-US" altLang="zh-CN" sz="2400" dirty="0"/>
              <a:t>Discussion:</a:t>
            </a:r>
            <a:r>
              <a:rPr lang="zh-CN" altLang="en-US" sz="2400" dirty="0"/>
              <a:t> </a:t>
            </a:r>
            <a:r>
              <a:rPr lang="en-US" altLang="zh-CN" sz="2400" dirty="0"/>
              <a:t>When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sz="2400" dirty="0"/>
              <a:t>Why use </a:t>
            </a:r>
            <a:r>
              <a:rPr lang="en-US" sz="2400" dirty="0" err="1"/>
              <a:t>GraphQL</a:t>
            </a:r>
            <a:r>
              <a:rPr lang="en-US" sz="2400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90F471-FC4E-3F4F-9628-D2262E9E47B1}"/>
              </a:ext>
            </a:extLst>
          </p:cNvPr>
          <p:cNvSpPr txBox="1"/>
          <p:nvPr/>
        </p:nvSpPr>
        <p:spPr>
          <a:xfrm>
            <a:off x="810001" y="5545777"/>
            <a:ext cx="871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https://github.com/QimingChen/spring_graphql/tree/master/example3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32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087A-BB10-5348-9FE3-A7C97FD37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Discussion:</a:t>
            </a:r>
            <a:r>
              <a:rPr lang="zh-CN" altLang="en-US" dirty="0"/>
              <a:t> </a:t>
            </a:r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C6E39-D5E4-C04B-9463-D755A00E5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0914109" cy="3636511"/>
          </a:xfrm>
        </p:spPr>
        <p:txBody>
          <a:bodyPr/>
          <a:lstStyle/>
          <a:p>
            <a:r>
              <a:rPr lang="en-US" dirty="0"/>
              <a:t>Caching – only available for client side (poor practice)</a:t>
            </a:r>
          </a:p>
          <a:p>
            <a:r>
              <a:rPr lang="en-US" dirty="0"/>
              <a:t>Error handling – you can run multiple queries, but maybe not all of them are the same status</a:t>
            </a:r>
          </a:p>
          <a:p>
            <a:r>
              <a:rPr lang="en-US" dirty="0"/>
              <a:t>Hypermedia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41D75-BCCF-1149-B2B1-790B8D8321FE}"/>
              </a:ext>
            </a:extLst>
          </p:cNvPr>
          <p:cNvSpPr txBox="1"/>
          <p:nvPr/>
        </p:nvSpPr>
        <p:spPr>
          <a:xfrm>
            <a:off x="809999" y="6151418"/>
            <a:ext cx="1007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https://pragmaticcoders.com/blog/how-to-use-graphql-in-spring-boot/#testing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61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BF37-D55E-744D-89C8-EA780B22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Discussion: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4B8D75-81BA-D942-95A1-A7CDEBDB064B}"/>
              </a:ext>
            </a:extLst>
          </p:cNvPr>
          <p:cNvSpPr txBox="1"/>
          <p:nvPr/>
        </p:nvSpPr>
        <p:spPr>
          <a:xfrm>
            <a:off x="1033152" y="2743200"/>
            <a:ext cx="94883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names</a:t>
            </a:r>
            <a:r>
              <a:rPr lang="zh-CN" altLang="en-US" dirty="0"/>
              <a:t> </a:t>
            </a:r>
            <a:r>
              <a:rPr lang="en-US" altLang="zh-CN" dirty="0" err="1"/>
              <a:t>GraphQL</a:t>
            </a:r>
            <a:r>
              <a:rPr lang="en-US" altLang="zh-CN" dirty="0"/>
              <a:t>?</a:t>
            </a:r>
          </a:p>
          <a:p>
            <a:pPr marL="342900" indent="-342900">
              <a:buAutoNum type="arabicPeriod"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scenario?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aggregate data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proxy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dirty="0"/>
              <a:t>simplify a complex </a:t>
            </a:r>
            <a:r>
              <a:rPr lang="en-US" altLang="zh-CN" dirty="0"/>
              <a:t>API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aware</a:t>
            </a:r>
            <a:r>
              <a:rPr lang="zh-CN" altLang="en-US" dirty="0"/>
              <a:t> </a:t>
            </a:r>
            <a:r>
              <a:rPr lang="en-US" altLang="zh-CN" dirty="0"/>
              <a:t>of?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Keep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drawbacks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 err="1"/>
              <a:t>machenism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7E3D3-9AEB-654F-A38C-05DB471020C5}"/>
              </a:ext>
            </a:extLst>
          </p:cNvPr>
          <p:cNvSpPr txBox="1"/>
          <p:nvPr/>
        </p:nvSpPr>
        <p:spPr>
          <a:xfrm>
            <a:off x="1080654" y="5533901"/>
            <a:ext cx="1030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https://medium.com/@JeffLombardJr/when-and-why-to-use-graphql-24f6bce4839d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04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881C8-7892-F24C-83B7-6B9738DF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BB33C-A9E3-8F49-89B3-9B44E008E4DF}"/>
              </a:ext>
            </a:extLst>
          </p:cNvPr>
          <p:cNvSpPr txBox="1"/>
          <p:nvPr/>
        </p:nvSpPr>
        <p:spPr>
          <a:xfrm>
            <a:off x="2363190" y="3051958"/>
            <a:ext cx="6840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8981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15E5-6CE8-2A4A-9A60-CAC5F152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GraphQL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96F38-9165-664B-93FB-DCBE83D97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197807"/>
          </a:xfrm>
        </p:spPr>
        <p:txBody>
          <a:bodyPr/>
          <a:lstStyle/>
          <a:p>
            <a:r>
              <a:rPr lang="en-US" b="1" dirty="0" err="1"/>
              <a:t>GraphQL</a:t>
            </a:r>
            <a:r>
              <a:rPr lang="en-US" dirty="0"/>
              <a:t> is a syntax that describes how to ask for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D7C8A5-D36C-E041-B426-B53B6CDE9C20}"/>
              </a:ext>
            </a:extLst>
          </p:cNvPr>
          <p:cNvSpPr txBox="1"/>
          <p:nvPr/>
        </p:nvSpPr>
        <p:spPr>
          <a:xfrm>
            <a:off x="1128156" y="3515096"/>
            <a:ext cx="2529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hero {</a:t>
            </a:r>
          </a:p>
          <a:p>
            <a:r>
              <a:rPr lang="en-US" dirty="0"/>
              <a:t>    name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3CEF1-D8F9-E242-B272-5F793DDECC5C}"/>
              </a:ext>
            </a:extLst>
          </p:cNvPr>
          <p:cNvSpPr txBox="1"/>
          <p:nvPr/>
        </p:nvSpPr>
        <p:spPr>
          <a:xfrm>
            <a:off x="6095999" y="3455720"/>
            <a:ext cx="44176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"data": {</a:t>
            </a:r>
          </a:p>
          <a:p>
            <a:r>
              <a:rPr lang="en-US" dirty="0"/>
              <a:t>    "hero": {</a:t>
            </a:r>
          </a:p>
          <a:p>
            <a:r>
              <a:rPr lang="en-US" dirty="0"/>
              <a:t>      "name": "R2-D2"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4086F-0774-B841-AFEE-4FEFBD6D9C4E}"/>
              </a:ext>
            </a:extLst>
          </p:cNvPr>
          <p:cNvSpPr txBox="1"/>
          <p:nvPr/>
        </p:nvSpPr>
        <p:spPr>
          <a:xfrm>
            <a:off x="818712" y="6127668"/>
            <a:ext cx="1033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https://graphql.org/learn/queries/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2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7904-3D8E-4640-9B05-475CF52F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47B73-371E-A641-9B7E-563DAA140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715189" cy="3636511"/>
          </a:xfrm>
        </p:spPr>
        <p:txBody>
          <a:bodyPr>
            <a:normAutofit/>
          </a:bodyPr>
          <a:lstStyle/>
          <a:p>
            <a:r>
              <a:rPr lang="en-US" sz="2400" dirty="0"/>
              <a:t>Implementation:</a:t>
            </a:r>
          </a:p>
          <a:p>
            <a:pPr lvl="1"/>
            <a:r>
              <a:rPr lang="en-US" sz="2000" dirty="0" err="1"/>
              <a:t>graphql</a:t>
            </a:r>
            <a:r>
              <a:rPr lang="en-US" sz="2000" dirty="0"/>
              <a:t>-spring-boot-starter</a:t>
            </a:r>
          </a:p>
          <a:p>
            <a:pPr lvl="1"/>
            <a:r>
              <a:rPr lang="en-US" sz="2000" dirty="0" err="1"/>
              <a:t>graphql</a:t>
            </a:r>
            <a:r>
              <a:rPr lang="en-US" sz="2000" dirty="0"/>
              <a:t>-java-tools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D1CC6-262A-CB40-B22D-03BBBA189D52}"/>
              </a:ext>
            </a:extLst>
          </p:cNvPr>
          <p:cNvSpPr txBox="1"/>
          <p:nvPr/>
        </p:nvSpPr>
        <p:spPr>
          <a:xfrm>
            <a:off x="5617028" y="3440377"/>
            <a:ext cx="57649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Testing: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 err="1"/>
              <a:t>graphiql</a:t>
            </a:r>
            <a:r>
              <a:rPr lang="en-US" sz="2000" dirty="0"/>
              <a:t>-spring-boot-starter (UI)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 err="1"/>
              <a:t>graphql</a:t>
            </a:r>
            <a:r>
              <a:rPr lang="en-US" sz="2000" dirty="0"/>
              <a:t>-spring-boot-starter-test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12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546D7-780D-C44B-9D6F-3CAD8F7E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B9E8A-C745-094C-A020-56649452A858}"/>
              </a:ext>
            </a:extLst>
          </p:cNvPr>
          <p:cNvSpPr txBox="1"/>
          <p:nvPr/>
        </p:nvSpPr>
        <p:spPr>
          <a:xfrm>
            <a:off x="810000" y="2683823"/>
            <a:ext cx="789992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Schema: define types and signature for calls (resource folder)</a:t>
            </a:r>
          </a:p>
          <a:p>
            <a:endParaRPr lang="en-US" dirty="0"/>
          </a:p>
          <a:p>
            <a:r>
              <a:rPr lang="en-US" dirty="0"/>
              <a:t>Implementation:</a:t>
            </a:r>
          </a:p>
          <a:p>
            <a:r>
              <a:rPr lang="en-US" dirty="0"/>
              <a:t>	Model layer : </a:t>
            </a:r>
            <a:r>
              <a:rPr lang="en-US" altLang="zh-CN" dirty="0"/>
              <a:t>POJO</a:t>
            </a:r>
            <a:r>
              <a:rPr lang="zh-CN" altLang="en-US" dirty="0"/>
              <a:t> </a:t>
            </a:r>
            <a:r>
              <a:rPr lang="en-US" dirty="0"/>
              <a:t>match</a:t>
            </a:r>
            <a:r>
              <a:rPr lang="en-US" altLang="zh-CN" dirty="0"/>
              <a:t>ing</a:t>
            </a:r>
            <a:r>
              <a:rPr lang="en-US" dirty="0"/>
              <a:t> with Schema (</a:t>
            </a:r>
            <a:r>
              <a:rPr lang="en-US" dirty="0" err="1"/>
              <a:t>NoArgs</a:t>
            </a:r>
            <a:r>
              <a:rPr lang="en-US" dirty="0"/>
              <a:t> + </a:t>
            </a:r>
            <a:r>
              <a:rPr lang="en-US" dirty="0" err="1"/>
              <a:t>AllArgs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	Repository layer: connection with DB (</a:t>
            </a:r>
            <a:r>
              <a:rPr lang="en-US" dirty="0" err="1"/>
              <a:t>e.g</a:t>
            </a:r>
            <a:r>
              <a:rPr lang="en-US" dirty="0"/>
              <a:t> PostgreSQL, </a:t>
            </a:r>
            <a:r>
              <a:rPr lang="en-US" dirty="0" err="1"/>
              <a:t>mongoDB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	Resolver layer (similar to </a:t>
            </a:r>
            <a:r>
              <a:rPr lang="en-US" altLang="zh-CN" dirty="0"/>
              <a:t>controller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dirty="0"/>
              <a:t>service layer): </a:t>
            </a:r>
          </a:p>
          <a:p>
            <a:r>
              <a:rPr lang="en-US" dirty="0"/>
              <a:t>		Read: </a:t>
            </a:r>
            <a:r>
              <a:rPr lang="en-US" dirty="0" err="1"/>
              <a:t>QueryResolver</a:t>
            </a:r>
            <a:endParaRPr lang="en-US" dirty="0"/>
          </a:p>
          <a:p>
            <a:r>
              <a:rPr lang="en-US" dirty="0"/>
              <a:t>		Write: </a:t>
            </a:r>
            <a:r>
              <a:rPr lang="en-US" dirty="0" err="1"/>
              <a:t>MutationResolver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8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47C1-5D94-C14F-9DBE-E49B46AE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1377F-DFD8-9948-A1BE-80B49A5FB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http://localhost:8080/</a:t>
            </a:r>
            <a:r>
              <a:rPr lang="en-US" dirty="0" err="1">
                <a:hlinkClick r:id="rId2"/>
              </a:rPr>
              <a:t>graphiql</a:t>
            </a:r>
            <a:endParaRPr lang="en-US" dirty="0"/>
          </a:p>
          <a:p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walkthrough</a:t>
            </a:r>
            <a:endParaRPr lang="en-US" dirty="0"/>
          </a:p>
          <a:p>
            <a:pPr lvl="1"/>
            <a:r>
              <a:rPr lang="en-US" dirty="0"/>
              <a:t>1. Query</a:t>
            </a:r>
          </a:p>
          <a:p>
            <a:pPr lvl="1"/>
            <a:r>
              <a:rPr lang="en-US" dirty="0"/>
              <a:t>2. Mutation</a:t>
            </a:r>
          </a:p>
          <a:p>
            <a:r>
              <a:rPr lang="en-US" altLang="zh-CN" dirty="0"/>
              <a:t>Manual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  <a:endParaRPr lang="en-US" dirty="0"/>
          </a:p>
          <a:p>
            <a:pPr lvl="1"/>
            <a:r>
              <a:rPr lang="en-US" dirty="0" err="1"/>
              <a:t>GraphiQL</a:t>
            </a:r>
            <a:endParaRPr lang="en-US" dirty="0"/>
          </a:p>
          <a:p>
            <a:pPr lvl="1"/>
            <a:r>
              <a:rPr lang="en-US" dirty="0"/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267793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43F5-966D-6547-B330-6D60D3174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@Transactional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F1402-719D-6D4D-9448-A4ECA8E93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By adding this annotation, if an unchecked exception happens, the database will rollback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14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AFE7-46BF-3942-A4F3-BC2D80B5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9AAB9-8648-3C42-B4A5-BBFBD5AF98CE}"/>
              </a:ext>
            </a:extLst>
          </p:cNvPr>
          <p:cNvSpPr txBox="1"/>
          <p:nvPr/>
        </p:nvSpPr>
        <p:spPr>
          <a:xfrm>
            <a:off x="6365174" y="2553194"/>
            <a:ext cx="52015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fetch('/</a:t>
            </a:r>
            <a:r>
              <a:rPr lang="en-US" dirty="0" err="1"/>
              <a:t>graphql</a:t>
            </a:r>
            <a:r>
              <a:rPr lang="en-US" dirty="0"/>
              <a:t>’, </a:t>
            </a:r>
          </a:p>
          <a:p>
            <a:r>
              <a:rPr lang="en-US" dirty="0"/>
              <a:t>    { </a:t>
            </a:r>
          </a:p>
          <a:p>
            <a:r>
              <a:rPr lang="en-US" dirty="0"/>
              <a:t>      method: 'POST’, </a:t>
            </a:r>
          </a:p>
          <a:p>
            <a:r>
              <a:rPr lang="en-US" dirty="0"/>
              <a:t>      headers: { </a:t>
            </a:r>
          </a:p>
          <a:p>
            <a:r>
              <a:rPr lang="en-US" dirty="0"/>
              <a:t>        'Content-Type': 'application/</a:t>
            </a:r>
            <a:r>
              <a:rPr lang="en-US" dirty="0" err="1"/>
              <a:t>json</a:t>
            </a:r>
            <a:r>
              <a:rPr lang="en-US" dirty="0"/>
              <a:t>’,   </a:t>
            </a:r>
          </a:p>
          <a:p>
            <a:r>
              <a:rPr lang="en-US" dirty="0"/>
              <a:t>        'Accept': 'application/</a:t>
            </a:r>
            <a:r>
              <a:rPr lang="en-US" dirty="0" err="1"/>
              <a:t>json</a:t>
            </a:r>
            <a:r>
              <a:rPr lang="en-US" dirty="0"/>
              <a:t>’</a:t>
            </a:r>
          </a:p>
          <a:p>
            <a:r>
              <a:rPr lang="en-US" dirty="0"/>
              <a:t>      }, </a:t>
            </a:r>
          </a:p>
          <a:p>
            <a:r>
              <a:rPr lang="en-US" dirty="0"/>
              <a:t>     body: </a:t>
            </a:r>
            <a:r>
              <a:rPr lang="en-US" dirty="0" err="1"/>
              <a:t>JSON.stringify</a:t>
            </a:r>
            <a:r>
              <a:rPr lang="en-US" dirty="0"/>
              <a:t>(</a:t>
            </a:r>
          </a:p>
          <a:p>
            <a:r>
              <a:rPr lang="en-US" dirty="0">
                <a:solidFill>
                  <a:srgbClr val="FF0000"/>
                </a:solidFill>
              </a:rPr>
              <a:t>        {query: "{ hello }"}) }</a:t>
            </a:r>
          </a:p>
          <a:p>
            <a:r>
              <a:rPr lang="en-US" dirty="0"/>
              <a:t>     ) .then(r =&gt; </a:t>
            </a:r>
            <a:r>
              <a:rPr lang="en-US" dirty="0" err="1"/>
              <a:t>r.json</a:t>
            </a:r>
            <a:r>
              <a:rPr lang="en-US" dirty="0"/>
              <a:t>()) .then(data =&gt; </a:t>
            </a:r>
            <a:r>
              <a:rPr lang="en-US" dirty="0" err="1"/>
              <a:t>console.log</a:t>
            </a:r>
            <a:r>
              <a:rPr lang="en-US" dirty="0"/>
              <a:t>('data returned:', data));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C5D6C-70CC-484B-AD8C-F02371155F9A}"/>
              </a:ext>
            </a:extLst>
          </p:cNvPr>
          <p:cNvSpPr txBox="1"/>
          <p:nvPr/>
        </p:nvSpPr>
        <p:spPr>
          <a:xfrm>
            <a:off x="1080655" y="3661189"/>
            <a:ext cx="2921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query{</a:t>
            </a:r>
          </a:p>
          <a:p>
            <a:r>
              <a:rPr lang="en-US" dirty="0"/>
              <a:t>  hello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7BDABB-416A-854A-A76A-7CC8DB2A2990}"/>
              </a:ext>
            </a:extLst>
          </p:cNvPr>
          <p:cNvSpPr txBox="1"/>
          <p:nvPr/>
        </p:nvSpPr>
        <p:spPr>
          <a:xfrm>
            <a:off x="810000" y="6056416"/>
            <a:ext cx="744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https://graphql.org/graphql-js/graphql-clients/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83A69F-CEDA-EE4A-A195-F0C83E31E54E}"/>
              </a:ext>
            </a:extLst>
          </p:cNvPr>
          <p:cNvSpPr txBox="1"/>
          <p:nvPr/>
        </p:nvSpPr>
        <p:spPr>
          <a:xfrm>
            <a:off x="6403441" y="6056416"/>
            <a:ext cx="516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Alternative:</a:t>
            </a:r>
            <a:r>
              <a:rPr lang="zh-CN" altLang="en-US" dirty="0"/>
              <a:t> </a:t>
            </a:r>
            <a:r>
              <a:rPr lang="en-US" dirty="0" err="1"/>
              <a:t>GraphQL.js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75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06B7-8B46-5B44-8775-111C0D3C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632596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3A3C-FC0D-544F-9F71-F1B47CFB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Discussion:</a:t>
            </a:r>
            <a:r>
              <a:rPr lang="zh-CN" altLang="en-US" dirty="0"/>
              <a:t> </a:t>
            </a:r>
            <a:r>
              <a:rPr lang="en-US" dirty="0"/>
              <a:t>Why use </a:t>
            </a:r>
            <a:r>
              <a:rPr lang="en-US" dirty="0" err="1"/>
              <a:t>GraphQL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4AE0A-A6B3-0B45-8381-06821B121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89" y="2256672"/>
            <a:ext cx="10914109" cy="3636511"/>
          </a:xfrm>
        </p:spPr>
        <p:txBody>
          <a:bodyPr>
            <a:normAutofit/>
          </a:bodyPr>
          <a:lstStyle/>
          <a:p>
            <a:r>
              <a:rPr lang="en-US" sz="2800" dirty="0"/>
              <a:t>Good fit for complex systems and microservices</a:t>
            </a:r>
          </a:p>
          <a:p>
            <a:pPr lvl="1"/>
            <a:r>
              <a:rPr lang="en-US" sz="2400" dirty="0" err="1"/>
              <a:t>GraphQL</a:t>
            </a:r>
            <a:r>
              <a:rPr lang="en-US" sz="2400" dirty="0"/>
              <a:t> organizes the data for you (you define in code)</a:t>
            </a:r>
          </a:p>
          <a:p>
            <a:pPr lvl="2"/>
            <a:r>
              <a:rPr lang="en-US" sz="2000" dirty="0"/>
              <a:t>Fetching data with a single API call</a:t>
            </a:r>
            <a:r>
              <a:rPr lang="zh-CN" altLang="en-US" sz="2000" dirty="0"/>
              <a:t> </a:t>
            </a:r>
            <a:r>
              <a:rPr lang="en-US" altLang="zh-CN" sz="2000" dirty="0"/>
              <a:t>-</a:t>
            </a:r>
            <a:r>
              <a:rPr lang="zh-CN" altLang="en-US" sz="2000" dirty="0"/>
              <a:t> </a:t>
            </a:r>
            <a:r>
              <a:rPr lang="en-US" sz="2000" dirty="0"/>
              <a:t>No over- and under-fetching problems</a:t>
            </a:r>
          </a:p>
          <a:p>
            <a:pPr lvl="2"/>
            <a:r>
              <a:rPr lang="en-US" sz="2000" dirty="0"/>
              <a:t>Validation and type checking out-of-the-box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42BB0-65BD-D848-8FA7-34D5BE45FE2F}"/>
              </a:ext>
            </a:extLst>
          </p:cNvPr>
          <p:cNvSpPr txBox="1"/>
          <p:nvPr/>
        </p:nvSpPr>
        <p:spPr>
          <a:xfrm>
            <a:off x="997526" y="5723906"/>
            <a:ext cx="10569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2"/>
              </a:rPr>
              <a:t>https://www.altexsoft.com/blog/engineering/graphql-core-features-architecture-pros-and-cons/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95627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1088</TotalTime>
  <Words>460</Words>
  <Application>Microsoft Macintosh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宋体</vt:lpstr>
      <vt:lpstr>Arial</vt:lpstr>
      <vt:lpstr>Century Gothic</vt:lpstr>
      <vt:lpstr>Courier New</vt:lpstr>
      <vt:lpstr>Wingdings 2</vt:lpstr>
      <vt:lpstr>Quotable</vt:lpstr>
      <vt:lpstr>GraphQL</vt:lpstr>
      <vt:lpstr>What is GraphQL?</vt:lpstr>
      <vt:lpstr>Dependencies</vt:lpstr>
      <vt:lpstr>Implementation</vt:lpstr>
      <vt:lpstr>Demo Time</vt:lpstr>
      <vt:lpstr>@Transactional</vt:lpstr>
      <vt:lpstr>JS</vt:lpstr>
      <vt:lpstr>Java Testing</vt:lpstr>
      <vt:lpstr>Discussion: Why use GraphQL?</vt:lpstr>
      <vt:lpstr>Discussion: Drawbacks</vt:lpstr>
      <vt:lpstr>Discussion: summary</vt:lpstr>
      <vt:lpstr>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</dc:title>
  <dc:creator>Qiming Chen</dc:creator>
  <cp:lastModifiedBy>Qiming Chen</cp:lastModifiedBy>
  <cp:revision>11</cp:revision>
  <dcterms:created xsi:type="dcterms:W3CDTF">2020-04-21T20:46:49Z</dcterms:created>
  <dcterms:modified xsi:type="dcterms:W3CDTF">2020-04-22T17:49:42Z</dcterms:modified>
</cp:coreProperties>
</file>