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80" r:id="rId2"/>
    <p:sldId id="546" r:id="rId3"/>
    <p:sldId id="517" r:id="rId4"/>
    <p:sldId id="521" r:id="rId5"/>
    <p:sldId id="547" r:id="rId6"/>
    <p:sldId id="548" r:id="rId7"/>
    <p:sldId id="523" r:id="rId8"/>
    <p:sldId id="549" r:id="rId9"/>
    <p:sldId id="551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564" r:id="rId23"/>
    <p:sldId id="565" r:id="rId24"/>
    <p:sldId id="566" r:id="rId25"/>
    <p:sldId id="567" r:id="rId26"/>
    <p:sldId id="568" r:id="rId27"/>
    <p:sldId id="569" r:id="rId28"/>
    <p:sldId id="570" r:id="rId29"/>
    <p:sldId id="571" r:id="rId30"/>
    <p:sldId id="572" r:id="rId31"/>
    <p:sldId id="573" r:id="rId32"/>
    <p:sldId id="574" r:id="rId33"/>
    <p:sldId id="575" r:id="rId34"/>
    <p:sldId id="576" r:id="rId35"/>
    <p:sldId id="577" r:id="rId36"/>
    <p:sldId id="578" r:id="rId37"/>
    <p:sldId id="579" r:id="rId38"/>
    <p:sldId id="580" r:id="rId39"/>
    <p:sldId id="581" r:id="rId40"/>
    <p:sldId id="582" r:id="rId41"/>
    <p:sldId id="550" r:id="rId42"/>
    <p:sldId id="583" r:id="rId43"/>
    <p:sldId id="584" r:id="rId44"/>
    <p:sldId id="586" r:id="rId45"/>
    <p:sldId id="585" r:id="rId46"/>
    <p:sldId id="587" r:id="rId47"/>
    <p:sldId id="58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 garg" initials="sg" lastIdx="4" clrIdx="0">
    <p:extLst>
      <p:ext uri="{19B8F6BF-5375-455C-9EA6-DF929625EA0E}">
        <p15:presenceInfo xmlns:p15="http://schemas.microsoft.com/office/powerpoint/2012/main" userId="15324f69821a31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1" autoAdjust="0"/>
    <p:restoredTop sz="94660"/>
  </p:normalViewPr>
  <p:slideViewPr>
    <p:cSldViewPr snapToGrid="0">
      <p:cViewPr>
        <p:scale>
          <a:sx n="33" d="100"/>
          <a:sy n="33" d="100"/>
        </p:scale>
        <p:origin x="2230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8T03:37:51.598" idx="4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909F-604E-47D0-B343-82CB8ECDE46A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CBA0-E181-42D5-B09D-DE65F257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77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18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2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76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4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96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95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80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00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08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46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49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27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4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986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060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7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471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13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746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38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58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078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23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27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5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59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80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88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39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9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E78B-F158-45BF-ABF4-79D2FE211D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751" y="584844"/>
            <a:ext cx="9144000" cy="2387600"/>
          </a:xfrm>
        </p:spPr>
        <p:txBody>
          <a:bodyPr/>
          <a:lstStyle/>
          <a:p>
            <a:r>
              <a:rPr lang="en-US" dirty="0"/>
              <a:t>Computer Architecture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CS-GY-6133</a:t>
            </a:r>
          </a:p>
          <a:p>
            <a:r>
              <a:rPr lang="en-US" dirty="0"/>
              <a:t>Topic: Out-of-Order Processing and Branch Prediction</a:t>
            </a:r>
          </a:p>
          <a:p>
            <a:endParaRPr lang="en-US" dirty="0"/>
          </a:p>
          <a:p>
            <a:r>
              <a:rPr lang="en-US" dirty="0"/>
              <a:t>Instructor: Siddharth Garg</a:t>
            </a:r>
          </a:p>
        </p:txBody>
      </p:sp>
    </p:spTree>
    <p:extLst>
      <p:ext uri="{BB962C8B-B14F-4D97-AF65-F5344CB8AC3E}">
        <p14:creationId xmlns:p14="http://schemas.microsoft.com/office/powerpoint/2010/main" val="2079843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Precise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Force in-order completion of WB state</a:t>
            </a:r>
          </a:p>
          <a:p>
            <a:pPr lvl="1"/>
            <a:r>
              <a:rPr lang="en-US" dirty="0"/>
              <a:t>Hence the architectural registers will only get updated in instruction order</a:t>
            </a:r>
          </a:p>
          <a:p>
            <a:pPr lvl="1"/>
            <a:r>
              <a:rPr lang="en-US" dirty="0"/>
              <a:t>However, execution still occurs out-of-order based on true data dependencies</a:t>
            </a:r>
          </a:p>
          <a:p>
            <a:pPr lvl="1"/>
            <a:endParaRPr lang="en-US" dirty="0"/>
          </a:p>
          <a:p>
            <a:r>
              <a:rPr lang="en-US" dirty="0"/>
              <a:t>But, how do we keep track of</a:t>
            </a:r>
          </a:p>
          <a:p>
            <a:pPr lvl="1"/>
            <a:r>
              <a:rPr lang="en-US" dirty="0"/>
              <a:t>Original instruction order</a:t>
            </a:r>
          </a:p>
          <a:p>
            <a:pPr lvl="1"/>
            <a:r>
              <a:rPr lang="en-US" dirty="0"/>
              <a:t>Result of instructions that have completed execution but waiting for WB (can’t store the result in the architectural RF yet!)</a:t>
            </a:r>
          </a:p>
          <a:p>
            <a:pPr lvl="1"/>
            <a:r>
              <a:rPr lang="en-US" dirty="0"/>
              <a:t>Use a new hardware structure: </a:t>
            </a:r>
            <a:r>
              <a:rPr lang="en-US" dirty="0">
                <a:solidFill>
                  <a:srgbClr val="FF0000"/>
                </a:solidFill>
              </a:rPr>
              <a:t>Re-order Buffer </a:t>
            </a:r>
            <a:r>
              <a:rPr lang="en-US" dirty="0"/>
              <a:t>(ROB)</a:t>
            </a:r>
          </a:p>
        </p:txBody>
      </p:sp>
    </p:spTree>
    <p:extLst>
      <p:ext uri="{BB962C8B-B14F-4D97-AF65-F5344CB8AC3E}">
        <p14:creationId xmlns:p14="http://schemas.microsoft.com/office/powerpoint/2010/main" val="320067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6" y="39756"/>
            <a:ext cx="10515600" cy="1325563"/>
          </a:xfrm>
        </p:spPr>
        <p:txBody>
          <a:bodyPr/>
          <a:lstStyle/>
          <a:p>
            <a:r>
              <a:rPr lang="en-US" dirty="0" err="1"/>
              <a:t>Tomasulo</a:t>
            </a:r>
            <a:r>
              <a:rPr lang="en-US" dirty="0"/>
              <a:t> with ROB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55" y="1014770"/>
            <a:ext cx="9359996" cy="552627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864824" y="359387"/>
            <a:ext cx="1246493" cy="991741"/>
            <a:chOff x="8543499" y="373035"/>
            <a:chExt cx="1246493" cy="991741"/>
          </a:xfrm>
        </p:grpSpPr>
        <p:sp>
          <p:nvSpPr>
            <p:cNvPr id="4" name="Rectangle 3"/>
            <p:cNvSpPr/>
            <p:nvPr/>
          </p:nvSpPr>
          <p:spPr>
            <a:xfrm>
              <a:off x="8543499" y="1105469"/>
              <a:ext cx="1241946" cy="2593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545774" y="862084"/>
              <a:ext cx="1241946" cy="2593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545771" y="616420"/>
              <a:ext cx="1241946" cy="2593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548046" y="373035"/>
              <a:ext cx="1241946" cy="2593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Elbow Connector 13"/>
          <p:cNvCxnSpPr>
            <a:endCxn id="20" idx="0"/>
          </p:cNvCxnSpPr>
          <p:nvPr/>
        </p:nvCxnSpPr>
        <p:spPr>
          <a:xfrm rot="16200000" flipV="1">
            <a:off x="6961493" y="888239"/>
            <a:ext cx="1674129" cy="616426"/>
          </a:xfrm>
          <a:prstGeom prst="bentConnector5">
            <a:avLst>
              <a:gd name="adj1" fmla="val -1767"/>
              <a:gd name="adj2" fmla="val -94280"/>
              <a:gd name="adj3" fmla="val 1136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383439" y="1378424"/>
            <a:ext cx="13648" cy="11464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135051" y="520504"/>
            <a:ext cx="1389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ROB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8763507" y="2034951"/>
            <a:ext cx="1308961" cy="30028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74379" y="1629508"/>
            <a:ext cx="2416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Instructions update ROB with results when they complete execution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7523208" y="2370231"/>
            <a:ext cx="2169432" cy="17094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676611" y="3751384"/>
            <a:ext cx="2416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RF is updated when an instruction from head of ROB commits</a:t>
            </a:r>
          </a:p>
        </p:txBody>
      </p:sp>
      <p:cxnSp>
        <p:nvCxnSpPr>
          <p:cNvPr id="38" name="Elbow Connector 37"/>
          <p:cNvCxnSpPr/>
          <p:nvPr/>
        </p:nvCxnSpPr>
        <p:spPr>
          <a:xfrm flipV="1">
            <a:off x="4353638" y="705130"/>
            <a:ext cx="2458866" cy="237926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856935" y="1241946"/>
            <a:ext cx="3588522" cy="327378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4845" y="3720904"/>
            <a:ext cx="16080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Instruction queued up in ROB on dispatch</a:t>
            </a:r>
          </a:p>
        </p:txBody>
      </p:sp>
    </p:spTree>
    <p:extLst>
      <p:ext uri="{BB962C8B-B14F-4D97-AF65-F5344CB8AC3E}">
        <p14:creationId xmlns:p14="http://schemas.microsoft.com/office/powerpoint/2010/main" val="209397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8" y="-50511"/>
            <a:ext cx="10515600" cy="1325563"/>
          </a:xfrm>
        </p:spPr>
        <p:txBody>
          <a:bodyPr/>
          <a:lstStyle/>
          <a:p>
            <a:r>
              <a:rPr lang="en-US" dirty="0" err="1"/>
              <a:t>Tomasulo</a:t>
            </a:r>
            <a:r>
              <a:rPr lang="en-US" dirty="0"/>
              <a:t> with ROB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4" y="1038623"/>
            <a:ext cx="11783289" cy="581937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If a reservation station </a:t>
            </a:r>
            <a:r>
              <a:rPr lang="en-US" dirty="0">
                <a:solidFill>
                  <a:srgbClr val="FF0000"/>
                </a:solidFill>
              </a:rPr>
              <a:t>AND ROB slot</a:t>
            </a:r>
            <a:r>
              <a:rPr lang="en-US" dirty="0"/>
              <a:t> are available (FETCH)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Use ROB entry (not </a:t>
            </a:r>
            <a:r>
              <a:rPr lang="en-US" dirty="0" err="1">
                <a:solidFill>
                  <a:srgbClr val="FF0000"/>
                </a:solidFill>
              </a:rPr>
              <a:t>resv</a:t>
            </a:r>
            <a:r>
              <a:rPr lang="en-US" dirty="0">
                <a:solidFill>
                  <a:srgbClr val="FF0000"/>
                </a:solidFill>
              </a:rPr>
              <a:t> station) as tag </a:t>
            </a:r>
          </a:p>
          <a:p>
            <a:pPr lvl="1"/>
            <a:r>
              <a:rPr lang="en-US" dirty="0"/>
              <a:t>Instruction placed in reservation station </a:t>
            </a:r>
            <a:r>
              <a:rPr lang="en-US" dirty="0">
                <a:solidFill>
                  <a:srgbClr val="FF0000"/>
                </a:solidFill>
              </a:rPr>
              <a:t>and ROB</a:t>
            </a:r>
          </a:p>
          <a:p>
            <a:pPr lvl="1"/>
            <a:r>
              <a:rPr lang="en-US" dirty="0"/>
              <a:t>else, STALL</a:t>
            </a:r>
          </a:p>
          <a:p>
            <a:r>
              <a:rPr lang="en-US" dirty="0"/>
              <a:t>While in </a:t>
            </a:r>
            <a:r>
              <a:rPr lang="en-US" dirty="0" err="1"/>
              <a:t>resv</a:t>
            </a:r>
            <a:r>
              <a:rPr lang="en-US" dirty="0"/>
              <a:t> </a:t>
            </a:r>
            <a:r>
              <a:rPr lang="en-US" dirty="0" err="1"/>
              <a:t>stn</a:t>
            </a:r>
            <a:r>
              <a:rPr lang="en-US" dirty="0"/>
              <a:t> each instruction (DECODE/DISPATCH)</a:t>
            </a:r>
          </a:p>
          <a:p>
            <a:pPr lvl="1"/>
            <a:r>
              <a:rPr lang="en-US" dirty="0"/>
              <a:t>Monitors CDB for tag of it’s sources</a:t>
            </a:r>
          </a:p>
          <a:p>
            <a:pPr lvl="1"/>
            <a:r>
              <a:rPr lang="en-US" dirty="0"/>
              <a:t>When tag seen, grab value and keep in the reservation station</a:t>
            </a:r>
          </a:p>
          <a:p>
            <a:pPr lvl="1"/>
            <a:r>
              <a:rPr lang="en-US" dirty="0"/>
              <a:t>When values for both operands available, ready for dispatch</a:t>
            </a:r>
          </a:p>
          <a:p>
            <a:r>
              <a:rPr lang="en-US" dirty="0"/>
              <a:t>Issue ready instructions to FUs (EXECUTE/ISSUE)</a:t>
            </a:r>
          </a:p>
          <a:p>
            <a:pPr lvl="1"/>
            <a:r>
              <a:rPr lang="en-US" dirty="0"/>
              <a:t>Assuming an FU is available, otherwise wait</a:t>
            </a:r>
          </a:p>
          <a:p>
            <a:r>
              <a:rPr lang="en-US" dirty="0"/>
              <a:t>Once instruction completes execution (WB)</a:t>
            </a:r>
          </a:p>
          <a:p>
            <a:pPr lvl="1"/>
            <a:r>
              <a:rPr lang="en-US" dirty="0"/>
              <a:t>Broadcast value and tag on CDB</a:t>
            </a:r>
          </a:p>
          <a:p>
            <a:pPr lvl="1"/>
            <a:r>
              <a:rPr lang="en-US" dirty="0"/>
              <a:t>Update dependent instructions in </a:t>
            </a:r>
            <a:r>
              <a:rPr lang="en-US" dirty="0" err="1"/>
              <a:t>resv</a:t>
            </a:r>
            <a:r>
              <a:rPr lang="en-US" dirty="0"/>
              <a:t> station </a:t>
            </a:r>
            <a:r>
              <a:rPr lang="en-US" dirty="0">
                <a:solidFill>
                  <a:srgbClr val="FF0000"/>
                </a:solidFill>
              </a:rPr>
              <a:t>and ROB </a:t>
            </a:r>
            <a:r>
              <a:rPr lang="en-US" dirty="0"/>
              <a:t>with value</a:t>
            </a:r>
          </a:p>
          <a:p>
            <a:pPr lvl="1"/>
            <a:r>
              <a:rPr lang="en-US" strike="sngStrike" dirty="0"/>
              <a:t>Any Register in the Reg. renaming table with a matching tag updates it value and sets valid bit</a:t>
            </a:r>
          </a:p>
          <a:p>
            <a:pPr lvl="1"/>
            <a:r>
              <a:rPr lang="en-US" dirty="0"/>
              <a:t>Free reservation station</a:t>
            </a:r>
          </a:p>
          <a:p>
            <a:r>
              <a:rPr lang="en-US" dirty="0">
                <a:solidFill>
                  <a:srgbClr val="FF0000"/>
                </a:solidFill>
              </a:rPr>
              <a:t>Commit instruction at head of ROB (COMMIT)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Update register file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Free ROB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03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Cycle 0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044705"/>
              </p:ext>
            </p:extLst>
          </p:nvPr>
        </p:nvGraphicFramePr>
        <p:xfrm>
          <a:off x="4409320" y="1429857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46175"/>
              </p:ext>
            </p:extLst>
          </p:nvPr>
        </p:nvGraphicFramePr>
        <p:xfrm>
          <a:off x="7558650" y="1427930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2777046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2505064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2750000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254045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2842526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10725"/>
              </p:ext>
            </p:extLst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5624465" y="0"/>
            <a:ext cx="26460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MULD F4, F2, F8 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058678"/>
              </p:ext>
            </p:extLst>
          </p:nvPr>
        </p:nvGraphicFramePr>
        <p:xfrm>
          <a:off x="4438891" y="3929675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678020"/>
              </p:ext>
            </p:extLst>
          </p:nvPr>
        </p:nvGraphicFramePr>
        <p:xfrm>
          <a:off x="7588221" y="3927748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5659003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387021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5631957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422407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572448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355519"/>
              </p:ext>
            </p:extLst>
          </p:nvPr>
        </p:nvGraphicFramePr>
        <p:xfrm>
          <a:off x="1066793" y="4134595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24407" y="443587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5342" y="480145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7617" y="52131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9892" y="55975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5815" y="598198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004631"/>
              </p:ext>
            </p:extLst>
          </p:nvPr>
        </p:nvGraphicFramePr>
        <p:xfrm>
          <a:off x="10698326" y="1429349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449026"/>
              </p:ext>
            </p:extLst>
          </p:nvPr>
        </p:nvGraphicFramePr>
        <p:xfrm>
          <a:off x="10714247" y="3915521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019868" y="6373504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</p:spTree>
    <p:extLst>
      <p:ext uri="{BB962C8B-B14F-4D97-AF65-F5344CB8AC3E}">
        <p14:creationId xmlns:p14="http://schemas.microsoft.com/office/powerpoint/2010/main" val="2018981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Cycle 2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27037"/>
              </p:ext>
            </p:extLst>
          </p:nvPr>
        </p:nvGraphicFramePr>
        <p:xfrm>
          <a:off x="4409320" y="1429857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245160"/>
              </p:ext>
            </p:extLst>
          </p:nvPr>
        </p:nvGraphicFramePr>
        <p:xfrm>
          <a:off x="7558650" y="1427930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2777046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2505064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2750000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254045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2842526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46469"/>
              </p:ext>
            </p:extLst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4438891" y="3929675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588221" y="3927748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5659003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387021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5631957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422407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572448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507286"/>
              </p:ext>
            </p:extLst>
          </p:nvPr>
        </p:nvGraphicFramePr>
        <p:xfrm>
          <a:off x="1066793" y="4134595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24407" y="443587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5342" y="480145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7617" y="52131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9892" y="55975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5815" y="598198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74089"/>
              </p:ext>
            </p:extLst>
          </p:nvPr>
        </p:nvGraphicFramePr>
        <p:xfrm>
          <a:off x="10698326" y="1429349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0714247" y="3915521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7087" y="382137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Fetch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72064" y="-52319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Dispatch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9868" y="6373504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5624465" y="0"/>
            <a:ext cx="26460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MULD F4, F2, F8 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4510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Cycle 2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409320" y="1429857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558650" y="1427930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2777046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2505064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2750000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254045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2842526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913399"/>
              </p:ext>
            </p:extLst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759477"/>
              </p:ext>
            </p:extLst>
          </p:nvPr>
        </p:nvGraphicFramePr>
        <p:xfrm>
          <a:off x="4438891" y="3929675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631326"/>
              </p:ext>
            </p:extLst>
          </p:nvPr>
        </p:nvGraphicFramePr>
        <p:xfrm>
          <a:off x="7588221" y="3927748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5659003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387021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5631957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422407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572448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19199"/>
              </p:ext>
            </p:extLst>
          </p:nvPr>
        </p:nvGraphicFramePr>
        <p:xfrm>
          <a:off x="698302" y="4134595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55916" y="443587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6851" y="480145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126" y="52131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1401" y="55975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7324" y="598198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98326" y="1429349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616825"/>
              </p:ext>
            </p:extLst>
          </p:nvPr>
        </p:nvGraphicFramePr>
        <p:xfrm>
          <a:off x="10714247" y="3915521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7087" y="382137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Dispatch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72064" y="-5231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Issue (E1)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1377" y="6373504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5624465" y="0"/>
            <a:ext cx="26460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MULD F4, F2, F8 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62462"/>
              </p:ext>
            </p:extLst>
          </p:nvPr>
        </p:nvGraphicFramePr>
        <p:xfrm>
          <a:off x="3251196" y="4136160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426657" y="780199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Fetch</a:t>
            </a:r>
          </a:p>
        </p:txBody>
      </p:sp>
    </p:spTree>
    <p:extLst>
      <p:ext uri="{BB962C8B-B14F-4D97-AF65-F5344CB8AC3E}">
        <p14:creationId xmlns:p14="http://schemas.microsoft.com/office/powerpoint/2010/main" val="4112324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Cycle 3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409320" y="1429857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558650" y="1427930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2777046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2505064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2750000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254045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2842526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343118"/>
              </p:ext>
            </p:extLst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553856"/>
              </p:ext>
            </p:extLst>
          </p:nvPr>
        </p:nvGraphicFramePr>
        <p:xfrm>
          <a:off x="4438891" y="3929675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451"/>
              </p:ext>
            </p:extLst>
          </p:nvPr>
        </p:nvGraphicFramePr>
        <p:xfrm>
          <a:off x="7588221" y="3927748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5659003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387021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5631957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422407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572448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51903"/>
              </p:ext>
            </p:extLst>
          </p:nvPr>
        </p:nvGraphicFramePr>
        <p:xfrm>
          <a:off x="698302" y="4134595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55916" y="443587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6851" y="480145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126" y="52131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1401" y="55975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7324" y="598198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98326" y="1429349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78016"/>
              </p:ext>
            </p:extLst>
          </p:nvPr>
        </p:nvGraphicFramePr>
        <p:xfrm>
          <a:off x="10714247" y="3915521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7087" y="38213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72064" y="-5231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Issue (E2)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1377" y="6373504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5624465" y="0"/>
            <a:ext cx="26460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MULD F4, F2, F8 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43746"/>
              </p:ext>
            </p:extLst>
          </p:nvPr>
        </p:nvGraphicFramePr>
        <p:xfrm>
          <a:off x="3251196" y="4136160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426657" y="780199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Dispatch</a:t>
            </a:r>
          </a:p>
        </p:txBody>
      </p:sp>
    </p:spTree>
    <p:extLst>
      <p:ext uri="{BB962C8B-B14F-4D97-AF65-F5344CB8AC3E}">
        <p14:creationId xmlns:p14="http://schemas.microsoft.com/office/powerpoint/2010/main" val="3284271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Cycle 4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409320" y="1429857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558650" y="1427930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2777046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2505064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2750000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254045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2842526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4438891" y="3929675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588221" y="3927748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5659003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387021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5631957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422407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572448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698302" y="4134595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55916" y="443587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6851" y="480145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126" y="52131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1401" y="55975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7324" y="598198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98326" y="1429349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0714247" y="3915521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7087" y="38213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72064" y="-5231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Issue (E3)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1377" y="6373504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5624465" y="0"/>
            <a:ext cx="26460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MULD F4, F2, F8 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251196" y="4136160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401632" y="75517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Issue (E1)</a:t>
            </a:r>
          </a:p>
        </p:txBody>
      </p:sp>
    </p:spTree>
    <p:extLst>
      <p:ext uri="{BB962C8B-B14F-4D97-AF65-F5344CB8AC3E}">
        <p14:creationId xmlns:p14="http://schemas.microsoft.com/office/powerpoint/2010/main" val="1470297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Cycle 5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409320" y="1429857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558650" y="1427930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2777046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2505064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2750000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254045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2842526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4438891" y="3929675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588221" y="3927748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5659003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387021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5631957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422407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572448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20660"/>
              </p:ext>
            </p:extLst>
          </p:nvPr>
        </p:nvGraphicFramePr>
        <p:xfrm>
          <a:off x="698302" y="4134595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55916" y="443587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6851" y="480145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126" y="52131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1401" y="55975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7324" y="598198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98326" y="1429349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0714247" y="3915521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7087" y="38213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72064" y="-5231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Issue (E4)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1377" y="6373504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5624465" y="0"/>
            <a:ext cx="26460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MULD F4, F2, F8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404777"/>
              </p:ext>
            </p:extLst>
          </p:nvPr>
        </p:nvGraphicFramePr>
        <p:xfrm>
          <a:off x="3251196" y="4136160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401632" y="75517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WB</a:t>
            </a:r>
          </a:p>
        </p:txBody>
      </p:sp>
    </p:spTree>
    <p:extLst>
      <p:ext uri="{BB962C8B-B14F-4D97-AF65-F5344CB8AC3E}">
        <p14:creationId xmlns:p14="http://schemas.microsoft.com/office/powerpoint/2010/main" val="3134902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Cycle 5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409320" y="1429857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558650" y="1427930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2777046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2505064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2750000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254045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2842526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170173"/>
              </p:ext>
            </p:extLst>
          </p:nvPr>
        </p:nvGraphicFramePr>
        <p:xfrm>
          <a:off x="4438891" y="3929675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090210"/>
              </p:ext>
            </p:extLst>
          </p:nvPr>
        </p:nvGraphicFramePr>
        <p:xfrm>
          <a:off x="7588221" y="3927748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5659003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387021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5631957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422407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572448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698302" y="4134595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55916" y="443587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6851" y="480145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126" y="52131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1401" y="55975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7324" y="598198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98326" y="1429349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759068"/>
              </p:ext>
            </p:extLst>
          </p:nvPr>
        </p:nvGraphicFramePr>
        <p:xfrm>
          <a:off x="10714247" y="3915521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7087" y="38213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72064" y="-5231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Issue (E4)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1377" y="6373504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5624465" y="0"/>
            <a:ext cx="26460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MULD F4, F2, F8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251196" y="4136160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401632" y="75517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WB</a:t>
            </a:r>
          </a:p>
        </p:txBody>
      </p:sp>
    </p:spTree>
    <p:extLst>
      <p:ext uri="{BB962C8B-B14F-4D97-AF65-F5344CB8AC3E}">
        <p14:creationId xmlns:p14="http://schemas.microsoft.com/office/powerpoint/2010/main" val="399706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61" y="55773"/>
            <a:ext cx="10515600" cy="1325563"/>
          </a:xfrm>
        </p:spPr>
        <p:txBody>
          <a:bodyPr/>
          <a:lstStyle/>
          <a:p>
            <a:r>
              <a:rPr lang="en-US" dirty="0"/>
              <a:t>Lab 2 Question: Modeling Dirty 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36" y="1126306"/>
            <a:ext cx="10515600" cy="4351338"/>
          </a:xfrm>
        </p:spPr>
        <p:txBody>
          <a:bodyPr/>
          <a:lstStyle/>
          <a:p>
            <a:r>
              <a:rPr lang="en-US" dirty="0"/>
              <a:t>You will model a two level cache hierarchy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24167" y="2210268"/>
            <a:ext cx="1121963" cy="1004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31479" y="3666761"/>
            <a:ext cx="1907337" cy="1530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/>
          <p:cNvSpPr/>
          <p:nvPr/>
        </p:nvSpPr>
        <p:spPr>
          <a:xfrm>
            <a:off x="2336487" y="3241444"/>
            <a:ext cx="297320" cy="425317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-Down Arrow 6"/>
          <p:cNvSpPr/>
          <p:nvPr/>
        </p:nvSpPr>
        <p:spPr>
          <a:xfrm>
            <a:off x="2336487" y="5190572"/>
            <a:ext cx="297320" cy="425317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7050" y="5622622"/>
            <a:ext cx="5008630" cy="1004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50147" y="2438721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61365" y="4164684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7546" y="5912578"/>
            <a:ext cx="3545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Main Memory (always HIT)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41035" y="2536284"/>
            <a:ext cx="42814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Replacement policy: </a:t>
            </a:r>
            <a:r>
              <a:rPr lang="en-US" sz="2400" dirty="0">
                <a:solidFill>
                  <a:schemeClr val="accent6"/>
                </a:solidFill>
              </a:rPr>
              <a:t>round-robin</a:t>
            </a:r>
          </a:p>
          <a:p>
            <a:r>
              <a:rPr lang="en-US" sz="2400" dirty="0"/>
              <a:t>Write Hit policy</a:t>
            </a:r>
            <a:r>
              <a:rPr lang="en-US" sz="2400" dirty="0">
                <a:solidFill>
                  <a:schemeClr val="accent6"/>
                </a:solidFill>
              </a:rPr>
              <a:t>: write-back</a:t>
            </a:r>
          </a:p>
          <a:p>
            <a:r>
              <a:rPr lang="en-US" sz="2400" dirty="0"/>
              <a:t>Write Miss policy: </a:t>
            </a:r>
            <a:r>
              <a:rPr lang="en-US" sz="2400" dirty="0">
                <a:solidFill>
                  <a:schemeClr val="accent6"/>
                </a:solidFill>
              </a:rPr>
              <a:t>no-allocate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37388" y="163931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A</a:t>
            </a:r>
          </a:p>
        </p:txBody>
      </p:sp>
      <p:sp>
        <p:nvSpPr>
          <p:cNvPr id="15" name="Up-Down Arrow 14"/>
          <p:cNvSpPr/>
          <p:nvPr/>
        </p:nvSpPr>
        <p:spPr>
          <a:xfrm>
            <a:off x="2336487" y="1811742"/>
            <a:ext cx="297320" cy="425317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81482" y="244781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Miss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24544" y="323138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51225" y="42108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 Hit</a:t>
            </a:r>
          </a:p>
        </p:txBody>
      </p:sp>
      <p:sp>
        <p:nvSpPr>
          <p:cNvPr id="14" name="Curved Down Arrow 13"/>
          <p:cNvSpPr/>
          <p:nvPr/>
        </p:nvSpPr>
        <p:spPr>
          <a:xfrm rot="16200000">
            <a:off x="579216" y="3056049"/>
            <a:ext cx="1126769" cy="37017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3174" y="2539506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Mem[A]</a:t>
            </a:r>
          </a:p>
        </p:txBody>
      </p:sp>
      <p:sp>
        <p:nvSpPr>
          <p:cNvPr id="23" name="Curved Down Arrow 22"/>
          <p:cNvSpPr/>
          <p:nvPr/>
        </p:nvSpPr>
        <p:spPr>
          <a:xfrm rot="5400000">
            <a:off x="3634328" y="3056050"/>
            <a:ext cx="1126769" cy="37017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48793" y="2845093"/>
            <a:ext cx="919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Eviction</a:t>
            </a:r>
          </a:p>
          <a:p>
            <a:r>
              <a:rPr lang="en-US" dirty="0"/>
              <a:t>(</a:t>
            </a:r>
            <a:r>
              <a:rPr lang="en-US" dirty="0" err="1"/>
              <a:t>Wrt</a:t>
            </a:r>
            <a:r>
              <a:rPr lang="en-US" dirty="0"/>
              <a:t> B)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77139" y="4210850"/>
            <a:ext cx="484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Hit (Dirty bit updated but no further eviction)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77138" y="4651857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Wrt</a:t>
            </a:r>
            <a:r>
              <a:rPr lang="en-US" dirty="0"/>
              <a:t> Miss (L2 bypassed)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0174" y="5117911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Observe that write-backs of dirty data from L1 cache do not result in replacements/evictions from L2. Hence, no need track of dirty bits, but you’re welcome to if you like.</a:t>
            </a:r>
          </a:p>
        </p:txBody>
      </p:sp>
    </p:spTree>
    <p:extLst>
      <p:ext uri="{BB962C8B-B14F-4D97-AF65-F5344CB8AC3E}">
        <p14:creationId xmlns:p14="http://schemas.microsoft.com/office/powerpoint/2010/main" val="60784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20" grpId="0"/>
      <p:bldP spid="14" grpId="0" animBg="1"/>
      <p:bldP spid="22" grpId="0"/>
      <p:bldP spid="23" grpId="0" animBg="1"/>
      <p:bldP spid="24" grpId="0"/>
      <p:bldP spid="25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Cycle 6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409320" y="1429857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558650" y="1427930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2777046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2505064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2750000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254045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2842526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548413"/>
              </p:ext>
            </p:extLst>
          </p:nvPr>
        </p:nvGraphicFramePr>
        <p:xfrm>
          <a:off x="4438891" y="3929675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588221" y="3927748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5659003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387021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5631957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422407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572448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124114"/>
              </p:ext>
            </p:extLst>
          </p:nvPr>
        </p:nvGraphicFramePr>
        <p:xfrm>
          <a:off x="698302" y="4134595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55916" y="443587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6851" y="480145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126" y="52131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1401" y="55975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7324" y="598198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98326" y="1429349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0714247" y="3915521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7087" y="38213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72064" y="-5231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1377" y="6373504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5624465" y="0"/>
            <a:ext cx="26460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MULD F4, F2, F8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611569"/>
              </p:ext>
            </p:extLst>
          </p:nvPr>
        </p:nvGraphicFramePr>
        <p:xfrm>
          <a:off x="3251196" y="4136160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401632" y="75517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</p:spTree>
    <p:extLst>
      <p:ext uri="{BB962C8B-B14F-4D97-AF65-F5344CB8AC3E}">
        <p14:creationId xmlns:p14="http://schemas.microsoft.com/office/powerpoint/2010/main" val="584767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Cycle 6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051047"/>
              </p:ext>
            </p:extLst>
          </p:nvPr>
        </p:nvGraphicFramePr>
        <p:xfrm>
          <a:off x="4409320" y="1429857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8885"/>
              </p:ext>
            </p:extLst>
          </p:nvPr>
        </p:nvGraphicFramePr>
        <p:xfrm>
          <a:off x="7558650" y="1427930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2777046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2505064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2750000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254045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2842526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427343"/>
              </p:ext>
            </p:extLst>
          </p:nvPr>
        </p:nvGraphicFramePr>
        <p:xfrm>
          <a:off x="4438891" y="3929675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588221" y="3927748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5659003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387021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5631957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422407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572448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698302" y="4134595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55916" y="443587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6851" y="480145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126" y="52131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1401" y="55975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7324" y="598198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559725"/>
              </p:ext>
            </p:extLst>
          </p:nvPr>
        </p:nvGraphicFramePr>
        <p:xfrm>
          <a:off x="10698326" y="1429349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0714247" y="3915521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7087" y="38213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72064" y="-5231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1377" y="6373504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5624465" y="0"/>
            <a:ext cx="26460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MULD F4, F2, F8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251196" y="4136160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401632" y="75517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</p:spTree>
    <p:extLst>
      <p:ext uri="{BB962C8B-B14F-4D97-AF65-F5344CB8AC3E}">
        <p14:creationId xmlns:p14="http://schemas.microsoft.com/office/powerpoint/2010/main" val="2683166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Cycle 7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32603"/>
              </p:ext>
            </p:extLst>
          </p:nvPr>
        </p:nvGraphicFramePr>
        <p:xfrm>
          <a:off x="4409320" y="1429857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48955"/>
              </p:ext>
            </p:extLst>
          </p:nvPr>
        </p:nvGraphicFramePr>
        <p:xfrm>
          <a:off x="7558650" y="1427930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2777046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2505064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2750000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254045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2842526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749730"/>
              </p:ext>
            </p:extLst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90308"/>
              </p:ext>
            </p:extLst>
          </p:nvPr>
        </p:nvGraphicFramePr>
        <p:xfrm>
          <a:off x="4438891" y="3929675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588221" y="3927748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5659003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387021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5631957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422407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572448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698302" y="4134595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55916" y="443587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6851" y="480145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126" y="52131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1401" y="55975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7324" y="598198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071464"/>
              </p:ext>
            </p:extLst>
          </p:nvPr>
        </p:nvGraphicFramePr>
        <p:xfrm>
          <a:off x="10698326" y="1429349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0714247" y="3915521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7087" y="38213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Issue (E1)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72064" y="-5231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Commit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1377" y="6373504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5624465" y="0"/>
            <a:ext cx="26460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MULD F4, F2, F8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251196" y="4136160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401632" y="75517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</p:spTree>
    <p:extLst>
      <p:ext uri="{BB962C8B-B14F-4D97-AF65-F5344CB8AC3E}">
        <p14:creationId xmlns:p14="http://schemas.microsoft.com/office/powerpoint/2010/main" val="408262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Cycle 7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409320" y="1429857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558650" y="1427930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2777046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2505064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2750000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254045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2842526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62004"/>
              </p:ext>
            </p:extLst>
          </p:nvPr>
        </p:nvGraphicFramePr>
        <p:xfrm>
          <a:off x="4438891" y="3929675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588221" y="3927748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5659003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387021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5631957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422407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572448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036451"/>
              </p:ext>
            </p:extLst>
          </p:nvPr>
        </p:nvGraphicFramePr>
        <p:xfrm>
          <a:off x="698302" y="4134595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55916" y="443587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6851" y="480145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126" y="52131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1401" y="55975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7324" y="598198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98326" y="1429349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0714247" y="3915521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7087" y="38213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Issue (E1)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72064" y="-5231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Commit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1377" y="6373504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5624465" y="0"/>
            <a:ext cx="26460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MULD F4, F2, F8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076252"/>
              </p:ext>
            </p:extLst>
          </p:nvPr>
        </p:nvGraphicFramePr>
        <p:xfrm>
          <a:off x="3251196" y="4136160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401632" y="75517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</p:spTree>
    <p:extLst>
      <p:ext uri="{BB962C8B-B14F-4D97-AF65-F5344CB8AC3E}">
        <p14:creationId xmlns:p14="http://schemas.microsoft.com/office/powerpoint/2010/main" val="2814499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Cycle 8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409320" y="1429857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558650" y="1427930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2777046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2505064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2750000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254045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2842526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237237"/>
              </p:ext>
            </p:extLst>
          </p:nvPr>
        </p:nvGraphicFramePr>
        <p:xfrm>
          <a:off x="4438891" y="3929675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588221" y="3927748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5659003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387021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5631957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422407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572448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683581"/>
              </p:ext>
            </p:extLst>
          </p:nvPr>
        </p:nvGraphicFramePr>
        <p:xfrm>
          <a:off x="698302" y="4134595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55916" y="443587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6851" y="480145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126" y="52131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1401" y="55975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7324" y="598198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98326" y="1429349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0714247" y="3915521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7087" y="38213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1377" y="6373504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5624465" y="0"/>
            <a:ext cx="26460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trike="sngStrike" dirty="0"/>
              <a:t>MULD F4, F2, F8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90143"/>
              </p:ext>
            </p:extLst>
          </p:nvPr>
        </p:nvGraphicFramePr>
        <p:xfrm>
          <a:off x="3251196" y="4136160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401632" y="75517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</p:spTree>
    <p:extLst>
      <p:ext uri="{BB962C8B-B14F-4D97-AF65-F5344CB8AC3E}">
        <p14:creationId xmlns:p14="http://schemas.microsoft.com/office/powerpoint/2010/main" val="1203088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Cycle 8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409320" y="1429857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558650" y="1427930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2777046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2505064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2750000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254045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2842526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350153"/>
              </p:ext>
            </p:extLst>
          </p:nvPr>
        </p:nvGraphicFramePr>
        <p:xfrm>
          <a:off x="4438891" y="3929675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38714"/>
              </p:ext>
            </p:extLst>
          </p:nvPr>
        </p:nvGraphicFramePr>
        <p:xfrm>
          <a:off x="7588221" y="3927748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5659003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387021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5631957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422407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572448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698302" y="4134595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55916" y="443587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6851" y="480145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126" y="52131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1401" y="55975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7324" y="598198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98326" y="1429349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134912"/>
              </p:ext>
            </p:extLst>
          </p:nvPr>
        </p:nvGraphicFramePr>
        <p:xfrm>
          <a:off x="10714247" y="3915521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7087" y="38213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1377" y="6373504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5624465" y="0"/>
            <a:ext cx="26460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trike="sngStrike" dirty="0"/>
              <a:t>MULD F4, F2, F8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251196" y="4136160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401632" y="75517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</p:spTree>
    <p:extLst>
      <p:ext uri="{BB962C8B-B14F-4D97-AF65-F5344CB8AC3E}">
        <p14:creationId xmlns:p14="http://schemas.microsoft.com/office/powerpoint/2010/main" val="1702439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Cycle 9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409320" y="1429857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558650" y="1427930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2777046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2505064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2750000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254045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2842526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901191"/>
              </p:ext>
            </p:extLst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4438891" y="3929675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588221" y="3927748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5659003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387021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5631957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422407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572448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698302" y="4134595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55916" y="443587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6851" y="480145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126" y="52131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1401" y="55975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7324" y="598198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98326" y="1429349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0714247" y="3915521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7087" y="38213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Commit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1377" y="6373504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5624465" y="0"/>
            <a:ext cx="26460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trike="sngStrike" dirty="0"/>
              <a:t>MULD F4, F2, F8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251196" y="4136160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401632" y="75517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</p:spTree>
    <p:extLst>
      <p:ext uri="{BB962C8B-B14F-4D97-AF65-F5344CB8AC3E}">
        <p14:creationId xmlns:p14="http://schemas.microsoft.com/office/powerpoint/2010/main" val="2316416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Cycle 9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409320" y="1429857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558650" y="1427930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2777046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2505064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2750000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254045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2842526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67136"/>
              </p:ext>
            </p:extLst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4438891" y="3929675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588221" y="3927748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5659003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387021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5631957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422407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572448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207969"/>
              </p:ext>
            </p:extLst>
          </p:nvPr>
        </p:nvGraphicFramePr>
        <p:xfrm>
          <a:off x="698302" y="4134595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55916" y="443587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6851" y="480145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126" y="52131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1401" y="55975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7324" y="598198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98326" y="1429349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0714247" y="3915521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7087" y="38213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Commit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1377" y="6373504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5624465" y="0"/>
            <a:ext cx="26460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trike="sngStrike" dirty="0"/>
              <a:t>MULD F4, F2, F8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623715"/>
              </p:ext>
            </p:extLst>
          </p:nvPr>
        </p:nvGraphicFramePr>
        <p:xfrm>
          <a:off x="3251196" y="4136160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401632" y="75517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</p:spTree>
    <p:extLst>
      <p:ext uri="{BB962C8B-B14F-4D97-AF65-F5344CB8AC3E}">
        <p14:creationId xmlns:p14="http://schemas.microsoft.com/office/powerpoint/2010/main" val="242518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Cycle 10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409320" y="1429857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558650" y="1427930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2777046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2505064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2750000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254045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2842526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598063"/>
              </p:ext>
            </p:extLst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4438891" y="3929675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588221" y="3927748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5659003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387021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5631957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422407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572448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698302" y="4134595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55916" y="443587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6851" y="480145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126" y="52131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1401" y="55975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7324" y="598198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98326" y="1429349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0714247" y="3915521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51377" y="6373504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5624465" y="0"/>
            <a:ext cx="26460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trike="sngStrike" dirty="0"/>
              <a:t>MULD F4, F2, F8</a:t>
            </a:r>
          </a:p>
          <a:p>
            <a:pPr marL="0" indent="0">
              <a:buNone/>
            </a:pPr>
            <a:r>
              <a:rPr lang="en-US" sz="2000" strike="sngStrike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251196" y="4136160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401632" y="75517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999297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Cycle 10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409320" y="1429857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558650" y="1427930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2777046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2505064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2750000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254045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2842526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4438891" y="3929675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588221" y="3927748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5659003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387021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5631957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422407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572448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75014"/>
              </p:ext>
            </p:extLst>
          </p:nvPr>
        </p:nvGraphicFramePr>
        <p:xfrm>
          <a:off x="698302" y="4134595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55916" y="443587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6851" y="480145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126" y="52131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1401" y="55975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7324" y="598198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98326" y="1429349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0714247" y="3915521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51377" y="6373504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5624465" y="0"/>
            <a:ext cx="26460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trike="sngStrike" dirty="0"/>
              <a:t>MULD F4, F2, F8</a:t>
            </a:r>
          </a:p>
          <a:p>
            <a:pPr marL="0" indent="0">
              <a:buNone/>
            </a:pPr>
            <a:r>
              <a:rPr lang="en-US" sz="2000" strike="sngStrike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169700"/>
              </p:ext>
            </p:extLst>
          </p:nvPr>
        </p:nvGraphicFramePr>
        <p:xfrm>
          <a:off x="3251196" y="4136160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401632" y="75517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95944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6" y="39756"/>
            <a:ext cx="10515600" cy="1325563"/>
          </a:xfrm>
        </p:spPr>
        <p:txBody>
          <a:bodyPr/>
          <a:lstStyle/>
          <a:p>
            <a:r>
              <a:rPr lang="en-US" dirty="0" err="1"/>
              <a:t>Tomasulo’s</a:t>
            </a:r>
            <a:r>
              <a:rPr lang="en-US" dirty="0"/>
              <a:t>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55" y="1014770"/>
            <a:ext cx="9359996" cy="55262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106385" y="2316854"/>
            <a:ext cx="1198631" cy="124537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13788" y="90996"/>
            <a:ext cx="5119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Instruction fetched in order into instruction buffer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And dispatched to reservation station assuming one is free 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5206838" y="875826"/>
            <a:ext cx="906950" cy="151209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33832" y="4339032"/>
            <a:ext cx="2293444" cy="5940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522394" y="4607574"/>
            <a:ext cx="4976882" cy="110232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78719" y="4180344"/>
            <a:ext cx="26076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Instruction wait in reservation stations and monitor common data bus for operand to be available</a:t>
            </a:r>
          </a:p>
        </p:txBody>
      </p:sp>
      <p:sp>
        <p:nvSpPr>
          <p:cNvPr id="15" name="Oval 14"/>
          <p:cNvSpPr/>
          <p:nvPr/>
        </p:nvSpPr>
        <p:spPr>
          <a:xfrm>
            <a:off x="6024489" y="2417854"/>
            <a:ext cx="2293444" cy="101541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697556" y="2410660"/>
            <a:ext cx="1481389" cy="33585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3425" y="1558589"/>
            <a:ext cx="2607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Arch register file renamed using </a:t>
            </a:r>
            <a:r>
              <a:rPr lang="en-US" sz="2400" dirty="0" err="1">
                <a:solidFill>
                  <a:schemeClr val="accent6"/>
                </a:solidFill>
              </a:rPr>
              <a:t>resv</a:t>
            </a:r>
            <a:r>
              <a:rPr lang="en-US" sz="2400" dirty="0">
                <a:solidFill>
                  <a:schemeClr val="accent6"/>
                </a:solidFill>
              </a:rPr>
              <a:t> stations</a:t>
            </a:r>
          </a:p>
        </p:txBody>
      </p:sp>
    </p:spTree>
    <p:extLst>
      <p:ext uri="{BB962C8B-B14F-4D97-AF65-F5344CB8AC3E}">
        <p14:creationId xmlns:p14="http://schemas.microsoft.com/office/powerpoint/2010/main" val="52025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3" grpId="0"/>
      <p:bldP spid="15" grpId="0" animBg="1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629"/>
            <a:ext cx="10515600" cy="1325563"/>
          </a:xfrm>
        </p:spPr>
        <p:txBody>
          <a:bodyPr/>
          <a:lstStyle/>
          <a:p>
            <a:r>
              <a:rPr lang="en-US" dirty="0"/>
              <a:t>Precise Exceptions</a:t>
            </a:r>
            <a:br>
              <a:rPr lang="en-US" dirty="0"/>
            </a:br>
            <a:r>
              <a:rPr lang="en-US" dirty="0"/>
              <a:t>(Cycle 4)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409320" y="1429857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558650" y="1427930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2777046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2505064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2750000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254045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2842526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4438891" y="3929675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588221" y="3927748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5659003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387021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5631957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422407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572448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698302" y="4134595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55916" y="443587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6851" y="480145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126" y="52131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1401" y="55975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7324" y="598198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98326" y="1429349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0714247" y="3915521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7087" y="38213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72064" y="-5231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Issue (E3)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1377" y="6373504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5624465" y="0"/>
            <a:ext cx="26460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MULD F4, F2, F8 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251196" y="4136160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401632" y="75517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Issue (E1)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680537" y="958241"/>
            <a:ext cx="501041" cy="62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81578" y="709008"/>
            <a:ext cx="2382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Causes exception</a:t>
            </a:r>
          </a:p>
        </p:txBody>
      </p:sp>
    </p:spTree>
    <p:extLst>
      <p:ext uri="{BB962C8B-B14F-4D97-AF65-F5344CB8AC3E}">
        <p14:creationId xmlns:p14="http://schemas.microsoft.com/office/powerpoint/2010/main" val="2074659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Cycle 5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409320" y="1429857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558650" y="1427930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2777046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2505064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2750000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254045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2842526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4438891" y="3929675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588221" y="3927748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5659003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387021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5631957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422407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572448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390598"/>
              </p:ext>
            </p:extLst>
          </p:nvPr>
        </p:nvGraphicFramePr>
        <p:xfrm>
          <a:off x="435256" y="4115806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-7130" y="441708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6195" y="478266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3920" y="51943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-1645" y="5578780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278" y="596319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98326" y="1429349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10714247" y="3915521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7087" y="38213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72064" y="-5231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Issue (E4)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8331" y="6354715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5624465" y="0"/>
            <a:ext cx="26460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MULD F4, F2, F8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056150"/>
              </p:ext>
            </p:extLst>
          </p:nvPr>
        </p:nvGraphicFramePr>
        <p:xfrm>
          <a:off x="2988150" y="4117371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401632" y="75517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WB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18129"/>
              </p:ext>
            </p:extLst>
          </p:nvPr>
        </p:nvGraphicFramePr>
        <p:xfrm>
          <a:off x="3672905" y="4119459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Exc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74066" y="76435"/>
            <a:ext cx="3394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Exception is noted in ROB, but it’s effects are deferred till commit</a:t>
            </a:r>
          </a:p>
        </p:txBody>
      </p:sp>
    </p:spTree>
    <p:extLst>
      <p:ext uri="{BB962C8B-B14F-4D97-AF65-F5344CB8AC3E}">
        <p14:creationId xmlns:p14="http://schemas.microsoft.com/office/powerpoint/2010/main" val="1862947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Cycle 10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409320" y="1429857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558650" y="1427930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2777046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2505064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2750000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254045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2842526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4438891" y="3929675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588221" y="3927748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5659003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387021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5631957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422407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572448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98326" y="1429349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0714247" y="3915521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5624465" y="0"/>
            <a:ext cx="26460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trike="sngStrike" dirty="0"/>
              <a:t>MULD F4, F2, F8</a:t>
            </a:r>
          </a:p>
          <a:p>
            <a:pPr marL="0" indent="0">
              <a:buNone/>
            </a:pPr>
            <a:r>
              <a:rPr lang="en-US" sz="2000" strike="sngStrike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401632" y="75517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Commit</a:t>
            </a: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710612"/>
              </p:ext>
            </p:extLst>
          </p:nvPr>
        </p:nvGraphicFramePr>
        <p:xfrm>
          <a:off x="428993" y="3984283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-13393" y="4285565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-12458" y="465113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-10183" y="5062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-7908" y="544725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15" y="58316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82068" y="6223192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905910"/>
              </p:ext>
            </p:extLst>
          </p:nvPr>
        </p:nvGraphicFramePr>
        <p:xfrm>
          <a:off x="2981887" y="3985848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271462"/>
              </p:ext>
            </p:extLst>
          </p:nvPr>
        </p:nvGraphicFramePr>
        <p:xfrm>
          <a:off x="3666642" y="3987936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Exc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8574066" y="76435"/>
            <a:ext cx="3770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Raises exception. Note that RF contents are precise despite </a:t>
            </a:r>
            <a:r>
              <a:rPr lang="en-US" sz="2400" b="1" dirty="0" err="1">
                <a:solidFill>
                  <a:srgbClr val="C00000"/>
                </a:solidFill>
              </a:rPr>
              <a:t>OoO</a:t>
            </a:r>
            <a:r>
              <a:rPr lang="en-US" sz="2400" b="1" dirty="0">
                <a:solidFill>
                  <a:srgbClr val="C00000"/>
                </a:solidFill>
              </a:rPr>
              <a:t> exec.</a:t>
            </a:r>
          </a:p>
        </p:txBody>
      </p:sp>
    </p:spTree>
    <p:extLst>
      <p:ext uri="{BB962C8B-B14F-4D97-AF65-F5344CB8AC3E}">
        <p14:creationId xmlns:p14="http://schemas.microsoft.com/office/powerpoint/2010/main" val="1286101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5686988" cy="1325563"/>
          </a:xfrm>
        </p:spPr>
        <p:txBody>
          <a:bodyPr/>
          <a:lstStyle/>
          <a:p>
            <a:r>
              <a:rPr lang="en-US" dirty="0"/>
              <a:t>Dealing with Branches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955789"/>
              </p:ext>
            </p:extLst>
          </p:nvPr>
        </p:nvGraphicFramePr>
        <p:xfrm>
          <a:off x="4409320" y="1962212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145031"/>
              </p:ext>
            </p:extLst>
          </p:nvPr>
        </p:nvGraphicFramePr>
        <p:xfrm>
          <a:off x="7558650" y="1960285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3309401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3037419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3282355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307280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3374881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53215"/>
              </p:ext>
            </p:extLst>
          </p:nvPr>
        </p:nvGraphicFramePr>
        <p:xfrm>
          <a:off x="1119109" y="1639822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94110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230667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5702396" y="22378"/>
            <a:ext cx="2646078" cy="277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L1: MULD F4, F2, F8 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BEQ R1, R2, L1</a:t>
            </a:r>
          </a:p>
          <a:p>
            <a:pPr marL="0" indent="0">
              <a:buNone/>
            </a:pPr>
            <a:r>
              <a:rPr lang="en-US" sz="2000" dirty="0"/>
              <a:t>SUBD F2, F0, F4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846471"/>
              </p:ext>
            </p:extLst>
          </p:nvPr>
        </p:nvGraphicFramePr>
        <p:xfrm>
          <a:off x="4438891" y="4462030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65201"/>
              </p:ext>
            </p:extLst>
          </p:nvPr>
        </p:nvGraphicFramePr>
        <p:xfrm>
          <a:off x="7588221" y="4460103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6191358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91937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6164312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954762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6256838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718385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310279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48720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694285"/>
              </p:ext>
            </p:extLst>
          </p:nvPr>
        </p:nvGraphicFramePr>
        <p:xfrm>
          <a:off x="1066793" y="4535427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24407" y="483670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5342" y="520228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7617" y="5613990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9892" y="599840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5815" y="638281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97624"/>
              </p:ext>
            </p:extLst>
          </p:nvPr>
        </p:nvGraphicFramePr>
        <p:xfrm>
          <a:off x="10698326" y="1961704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451419"/>
              </p:ext>
            </p:extLst>
          </p:nvPr>
        </p:nvGraphicFramePr>
        <p:xfrm>
          <a:off x="10714247" y="4447876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 rot="16200000">
            <a:off x="19258" y="5491267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402882" y="1390389"/>
            <a:ext cx="5323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982288" y="673295"/>
            <a:ext cx="4042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Speculate past branches by predicting result of branch condition (Taken/Not)</a:t>
            </a:r>
          </a:p>
        </p:txBody>
      </p:sp>
    </p:spTree>
    <p:extLst>
      <p:ext uri="{BB962C8B-B14F-4D97-AF65-F5344CB8AC3E}">
        <p14:creationId xmlns:p14="http://schemas.microsoft.com/office/powerpoint/2010/main" val="1070436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Cycle 3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601825"/>
              </p:ext>
            </p:extLst>
          </p:nvPr>
        </p:nvGraphicFramePr>
        <p:xfrm>
          <a:off x="4409320" y="2212732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80256"/>
              </p:ext>
            </p:extLst>
          </p:nvPr>
        </p:nvGraphicFramePr>
        <p:xfrm>
          <a:off x="7558650" y="2210805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3559921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3287939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3532875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332332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3625401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239771"/>
              </p:ext>
            </p:extLst>
          </p:nvPr>
        </p:nvGraphicFramePr>
        <p:xfrm>
          <a:off x="4438891" y="4424452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01679"/>
              </p:ext>
            </p:extLst>
          </p:nvPr>
        </p:nvGraphicFramePr>
        <p:xfrm>
          <a:off x="7588221" y="4422525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6153780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881798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6126734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917184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6219260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698302" y="4134595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55916" y="443587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6851" y="480145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126" y="52131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1401" y="55975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7324" y="598198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938939"/>
              </p:ext>
            </p:extLst>
          </p:nvPr>
        </p:nvGraphicFramePr>
        <p:xfrm>
          <a:off x="10698326" y="2212224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28952"/>
              </p:ext>
            </p:extLst>
          </p:nvPr>
        </p:nvGraphicFramePr>
        <p:xfrm>
          <a:off x="10714247" y="4410298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7087" y="38213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72064" y="-5231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Issue (E2)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1377" y="6373504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3251196" y="4136160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414131" y="780199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Dispatch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5201356" y="-33989"/>
            <a:ext cx="2646078" cy="277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L1: MULD F4, F2, F8 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BEQ R1, R2, L1</a:t>
            </a:r>
          </a:p>
          <a:p>
            <a:pPr marL="0" indent="0">
              <a:buNone/>
            </a:pPr>
            <a:r>
              <a:rPr lang="en-US" sz="2000" dirty="0"/>
              <a:t>SUBD F2, F0, F4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22482" y="1145541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Fetch</a:t>
            </a:r>
          </a:p>
        </p:txBody>
      </p:sp>
    </p:spTree>
    <p:extLst>
      <p:ext uri="{BB962C8B-B14F-4D97-AF65-F5344CB8AC3E}">
        <p14:creationId xmlns:p14="http://schemas.microsoft.com/office/powerpoint/2010/main" val="3760812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Cycle 4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409320" y="2212732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558650" y="2210805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3559921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3287939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3532875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332332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3625401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4438891" y="4424452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588221" y="4422525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6153780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881798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6126734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917184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6219260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698302" y="4134595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55916" y="443587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6851" y="480145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126" y="52131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1401" y="55975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7324" y="598198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98326" y="2212224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10714247" y="4410298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7087" y="38213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72064" y="-5231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Issue (E2)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1377" y="6373504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3251196" y="4136160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414131" y="780199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Dispatch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5201356" y="-33989"/>
            <a:ext cx="2646078" cy="277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L1: MULD F4, F2, F8 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BEQ R1, R2, L1</a:t>
            </a:r>
          </a:p>
          <a:p>
            <a:pPr marL="0" indent="0">
              <a:buNone/>
            </a:pPr>
            <a:r>
              <a:rPr lang="en-US" sz="2000" dirty="0"/>
              <a:t>SUBD F2, F0, F4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22482" y="1145541"/>
            <a:ext cx="295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Fetch (and predict Not Taken)</a:t>
            </a:r>
          </a:p>
        </p:txBody>
      </p:sp>
    </p:spTree>
    <p:extLst>
      <p:ext uri="{BB962C8B-B14F-4D97-AF65-F5344CB8AC3E}">
        <p14:creationId xmlns:p14="http://schemas.microsoft.com/office/powerpoint/2010/main" val="3634780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Cycle 4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409320" y="2212732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558650" y="2210805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3559921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3287939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3532875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332332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3625401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4438891" y="4424452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588221" y="4422525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6153780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881798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6126734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917184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6219260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814250"/>
              </p:ext>
            </p:extLst>
          </p:nvPr>
        </p:nvGraphicFramePr>
        <p:xfrm>
          <a:off x="435256" y="4134595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-7130" y="443587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6195" y="480145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3920" y="52131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-1645" y="55975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278" y="598198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98326" y="2212224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10714247" y="4410298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7087" y="38213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72064" y="-5231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Issue (E3)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8331" y="6373504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78685"/>
              </p:ext>
            </p:extLst>
          </p:nvPr>
        </p:nvGraphicFramePr>
        <p:xfrm>
          <a:off x="2988150" y="4136160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414131" y="78019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Issue (E1)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5201356" y="-33989"/>
            <a:ext cx="2646078" cy="277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L1: MULD F4, F2, F8 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BEQ R1, R2, L1</a:t>
            </a:r>
          </a:p>
          <a:p>
            <a:pPr marL="0" indent="0">
              <a:buNone/>
            </a:pPr>
            <a:r>
              <a:rPr lang="en-US" sz="2000" dirty="0"/>
              <a:t>SUBD F2, F0, F4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22482" y="1145541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Dispatch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30833" y="1560987"/>
            <a:ext cx="74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Fetch 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23614"/>
              </p:ext>
            </p:extLst>
          </p:nvPr>
        </p:nvGraphicFramePr>
        <p:xfrm>
          <a:off x="3672905" y="4138248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T/NT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431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Cycle 5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409320" y="2212732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558650" y="2210805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3559921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3287939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3532875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332332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3625401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195236"/>
              </p:ext>
            </p:extLst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18187"/>
              </p:ext>
            </p:extLst>
          </p:nvPr>
        </p:nvGraphicFramePr>
        <p:xfrm>
          <a:off x="4438891" y="4424452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153724"/>
              </p:ext>
            </p:extLst>
          </p:nvPr>
        </p:nvGraphicFramePr>
        <p:xfrm>
          <a:off x="7588221" y="4422525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6153780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881798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6126734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917184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6219260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13793"/>
              </p:ext>
            </p:extLst>
          </p:nvPr>
        </p:nvGraphicFramePr>
        <p:xfrm>
          <a:off x="435256" y="4134595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-7130" y="443587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6195" y="480145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3920" y="52131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-1645" y="55975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278" y="598198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98326" y="2212224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006685"/>
              </p:ext>
            </p:extLst>
          </p:nvPr>
        </p:nvGraphicFramePr>
        <p:xfrm>
          <a:off x="10714247" y="4410298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7087" y="38213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72064" y="-5231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Issue (E4)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8331" y="6373504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688023"/>
              </p:ext>
            </p:extLst>
          </p:nvPr>
        </p:nvGraphicFramePr>
        <p:xfrm>
          <a:off x="2988150" y="4136160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414131" y="78019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WB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5201356" y="-33989"/>
            <a:ext cx="2646078" cy="277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L1: MULD F4, F2, F8 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BEQ R1, R2, L1</a:t>
            </a:r>
          </a:p>
          <a:p>
            <a:pPr marL="0" indent="0">
              <a:buNone/>
            </a:pPr>
            <a:r>
              <a:rPr lang="en-US" sz="2000" dirty="0"/>
              <a:t>SUBD F2, F0, F4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22482" y="114554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Issue (E1)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30833" y="1560987"/>
            <a:ext cx="104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Dispatch 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3672905" y="4138248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T/NT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145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Cycle 6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792137"/>
              </p:ext>
            </p:extLst>
          </p:nvPr>
        </p:nvGraphicFramePr>
        <p:xfrm>
          <a:off x="4409320" y="2212732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22716"/>
              </p:ext>
            </p:extLst>
          </p:nvPr>
        </p:nvGraphicFramePr>
        <p:xfrm>
          <a:off x="7558650" y="2210805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3559921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3287939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3532875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332332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3625401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49664"/>
              </p:ext>
            </p:extLst>
          </p:nvPr>
        </p:nvGraphicFramePr>
        <p:xfrm>
          <a:off x="4438891" y="4424452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588221" y="4422525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6153780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881798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6126734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917184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6219260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404322"/>
              </p:ext>
            </p:extLst>
          </p:nvPr>
        </p:nvGraphicFramePr>
        <p:xfrm>
          <a:off x="435256" y="4134595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-7130" y="443587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6195" y="480145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3920" y="52131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-1645" y="55975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278" y="598198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659917"/>
              </p:ext>
            </p:extLst>
          </p:nvPr>
        </p:nvGraphicFramePr>
        <p:xfrm>
          <a:off x="10698326" y="2212224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10714247" y="4410298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7087" y="38213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72064" y="-5231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8331" y="6373504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2988150" y="4136160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414131" y="78019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5201356" y="-33989"/>
            <a:ext cx="2646078" cy="277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L1: MULD F4, F2, F8 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BEQ R1, R2, L1</a:t>
            </a:r>
          </a:p>
          <a:p>
            <a:pPr marL="0" indent="0">
              <a:buNone/>
            </a:pPr>
            <a:r>
              <a:rPr lang="en-US" sz="2000" dirty="0"/>
              <a:t>SUBD F2, F0, F4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22482" y="1145541"/>
            <a:ext cx="240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BRANCH TAKEN (Oops!)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30833" y="156098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Issue (E1)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3672905" y="4138248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T/NT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9035026" y="6246544"/>
            <a:ext cx="433562" cy="407096"/>
          </a:xfrm>
          <a:prstGeom prst="mathMultiply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4357677" y="5987516"/>
            <a:ext cx="433562" cy="407096"/>
          </a:xfrm>
          <a:prstGeom prst="mathMultiply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11402699" y="5510088"/>
            <a:ext cx="433562" cy="407096"/>
          </a:xfrm>
          <a:prstGeom prst="mathMultiply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661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Cycle 6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409320" y="2212732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558650" y="2210805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3559921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3287939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3532875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332332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3625401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651478"/>
              </p:ext>
            </p:extLst>
          </p:nvPr>
        </p:nvGraphicFramePr>
        <p:xfrm>
          <a:off x="4438891" y="4424452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61008"/>
              </p:ext>
            </p:extLst>
          </p:nvPr>
        </p:nvGraphicFramePr>
        <p:xfrm>
          <a:off x="7588221" y="4422525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6153780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881798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6126734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917184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6219260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5697"/>
              </p:ext>
            </p:extLst>
          </p:nvPr>
        </p:nvGraphicFramePr>
        <p:xfrm>
          <a:off x="435256" y="4134595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-7130" y="443587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6195" y="480145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3920" y="52131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-1645" y="55975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278" y="598198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98326" y="2212224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98183"/>
              </p:ext>
            </p:extLst>
          </p:nvPr>
        </p:nvGraphicFramePr>
        <p:xfrm>
          <a:off x="10714247" y="4410298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7087" y="38213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72064" y="-5231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8331" y="6373504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98778"/>
              </p:ext>
            </p:extLst>
          </p:nvPr>
        </p:nvGraphicFramePr>
        <p:xfrm>
          <a:off x="2988150" y="4136160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414131" y="78019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5201356" y="-33989"/>
            <a:ext cx="2646078" cy="277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L1: MULD F4, F2, F8 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BEQ R1, R2, L1</a:t>
            </a:r>
          </a:p>
          <a:p>
            <a:pPr marL="0" indent="0">
              <a:buNone/>
            </a:pPr>
            <a:r>
              <a:rPr lang="en-US" sz="2000" dirty="0"/>
              <a:t>SUBD F2, F0, F4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22482" y="1145541"/>
            <a:ext cx="240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BRANCH TAKEN (Oops!)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30833" y="156098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Issue (E1)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3672905" y="4138248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T/NT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9035026" y="6246544"/>
            <a:ext cx="433562" cy="407096"/>
          </a:xfrm>
          <a:prstGeom prst="mathMultiply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4357677" y="5987516"/>
            <a:ext cx="433562" cy="407096"/>
          </a:xfrm>
          <a:prstGeom prst="mathMultiply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11402699" y="5486562"/>
            <a:ext cx="433562" cy="407096"/>
          </a:xfrm>
          <a:prstGeom prst="mathMultiply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50679" y="382137"/>
            <a:ext cx="2011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Anything else?</a:t>
            </a:r>
          </a:p>
        </p:txBody>
      </p:sp>
    </p:spTree>
    <p:extLst>
      <p:ext uri="{BB962C8B-B14F-4D97-AF65-F5344CB8AC3E}">
        <p14:creationId xmlns:p14="http://schemas.microsoft.com/office/powerpoint/2010/main" val="128498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8" y="-50511"/>
            <a:ext cx="10515600" cy="1325563"/>
          </a:xfrm>
        </p:spPr>
        <p:txBody>
          <a:bodyPr/>
          <a:lstStyle/>
          <a:p>
            <a:r>
              <a:rPr lang="en-US" dirty="0" err="1"/>
              <a:t>Tomasulo’s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4" y="1038623"/>
            <a:ext cx="11783289" cy="5329325"/>
          </a:xfrm>
        </p:spPr>
        <p:txBody>
          <a:bodyPr>
            <a:normAutofit fontScale="92500"/>
          </a:bodyPr>
          <a:lstStyle/>
          <a:p>
            <a:r>
              <a:rPr lang="en-US" dirty="0"/>
              <a:t>If a reservation station is available before renaming</a:t>
            </a:r>
          </a:p>
          <a:p>
            <a:pPr lvl="1"/>
            <a:r>
              <a:rPr lang="en-US" dirty="0"/>
              <a:t>Instruction + renamed operands (tags/value) placed in reservation station</a:t>
            </a:r>
          </a:p>
          <a:p>
            <a:pPr lvl="1"/>
            <a:r>
              <a:rPr lang="en-US" dirty="0"/>
              <a:t>If reservation station not available, STALL</a:t>
            </a:r>
          </a:p>
          <a:p>
            <a:r>
              <a:rPr lang="en-US" dirty="0"/>
              <a:t>While in </a:t>
            </a:r>
            <a:r>
              <a:rPr lang="en-US" dirty="0" err="1"/>
              <a:t>resv</a:t>
            </a:r>
            <a:r>
              <a:rPr lang="en-US" dirty="0"/>
              <a:t> </a:t>
            </a:r>
            <a:r>
              <a:rPr lang="en-US" dirty="0" err="1"/>
              <a:t>stn</a:t>
            </a:r>
            <a:r>
              <a:rPr lang="en-US" dirty="0"/>
              <a:t> each instruction</a:t>
            </a:r>
          </a:p>
          <a:p>
            <a:pPr lvl="1"/>
            <a:r>
              <a:rPr lang="en-US" dirty="0"/>
              <a:t>Monitors CDB for tag of it’s sources</a:t>
            </a:r>
          </a:p>
          <a:p>
            <a:pPr lvl="1"/>
            <a:r>
              <a:rPr lang="en-US" dirty="0"/>
              <a:t>When tag seen, grab value and keep in the reservation station</a:t>
            </a:r>
          </a:p>
          <a:p>
            <a:pPr lvl="1"/>
            <a:r>
              <a:rPr lang="en-US" dirty="0"/>
              <a:t>When values for both operands available, ready for dispatch</a:t>
            </a:r>
          </a:p>
          <a:p>
            <a:r>
              <a:rPr lang="en-US" dirty="0"/>
              <a:t>Dispatch ready instructions to </a:t>
            </a:r>
            <a:r>
              <a:rPr lang="en-US" dirty="0" err="1"/>
              <a:t>Fus</a:t>
            </a:r>
            <a:endParaRPr lang="en-US" dirty="0"/>
          </a:p>
          <a:p>
            <a:pPr lvl="1"/>
            <a:r>
              <a:rPr lang="en-US" dirty="0"/>
              <a:t>Assuming an FU is available, otherwise wait</a:t>
            </a:r>
          </a:p>
          <a:p>
            <a:r>
              <a:rPr lang="en-US" dirty="0"/>
              <a:t>Once instruction completes execution</a:t>
            </a:r>
          </a:p>
          <a:p>
            <a:pPr lvl="1"/>
            <a:r>
              <a:rPr lang="en-US" dirty="0"/>
              <a:t>Broadcast value and tag on CDB</a:t>
            </a:r>
          </a:p>
          <a:p>
            <a:pPr lvl="1"/>
            <a:r>
              <a:rPr lang="en-US" dirty="0"/>
              <a:t>Any Register in the Reg. renaming table with a matching tag updates it value and sets valid bit</a:t>
            </a:r>
          </a:p>
          <a:p>
            <a:r>
              <a:rPr lang="en-US" dirty="0"/>
              <a:t>Free reservation station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84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Cycle 6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409320" y="2212732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558650" y="2210805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3559921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3287939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3532875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332332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3625401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629333"/>
              </p:ext>
            </p:extLst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4438891" y="4424452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588221" y="4422525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6153780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881798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6126734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917184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6219260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435256" y="4134595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-7130" y="443587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6195" y="480145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3920" y="52131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-1645" y="55975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278" y="598198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98326" y="2212224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10714247" y="4410298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7087" y="38213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72064" y="-5231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8331" y="6373504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2988150" y="4136160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414131" y="78019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5201356" y="-33989"/>
            <a:ext cx="2646078" cy="277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L1: MULD F4, F2, F8 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BEQ R1, R2, L1</a:t>
            </a:r>
          </a:p>
          <a:p>
            <a:pPr marL="0" indent="0">
              <a:buNone/>
            </a:pPr>
            <a:r>
              <a:rPr lang="en-US" sz="2000" dirty="0"/>
              <a:t>SUBD F2, F0, F4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22482" y="1145541"/>
            <a:ext cx="240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BRANCH TAKEN (Oops!)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30833" y="156098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Issue (E1)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3672905" y="4138248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T/NT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9035026" y="6246544"/>
            <a:ext cx="433562" cy="407096"/>
          </a:xfrm>
          <a:prstGeom prst="mathMultiply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4357677" y="5987516"/>
            <a:ext cx="433562" cy="407096"/>
          </a:xfrm>
          <a:prstGeom prst="mathMultiply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11402699" y="5486562"/>
            <a:ext cx="433562" cy="407096"/>
          </a:xfrm>
          <a:prstGeom prst="mathMultiply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50679" y="382137"/>
            <a:ext cx="2803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Undo renaming in RF</a:t>
            </a:r>
          </a:p>
        </p:txBody>
      </p:sp>
    </p:spTree>
    <p:extLst>
      <p:ext uri="{BB962C8B-B14F-4D97-AF65-F5344CB8AC3E}">
        <p14:creationId xmlns:p14="http://schemas.microsoft.com/office/powerpoint/2010/main" val="810127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Branch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branch predictor has two tasks</a:t>
            </a:r>
          </a:p>
          <a:p>
            <a:pPr lvl="1"/>
            <a:r>
              <a:rPr lang="en-US" dirty="0"/>
              <a:t>Determine if branch is taken or not-taken</a:t>
            </a:r>
          </a:p>
          <a:p>
            <a:pPr lvl="1"/>
            <a:r>
              <a:rPr lang="en-US" dirty="0"/>
              <a:t>Target address calculation (where to go if taken)</a:t>
            </a:r>
          </a:p>
          <a:p>
            <a:pPr lvl="1"/>
            <a:r>
              <a:rPr lang="en-US" dirty="0"/>
              <a:t>Target address calculation also required for unconditional branches (jumps)</a:t>
            </a:r>
          </a:p>
          <a:p>
            <a:pPr lvl="1"/>
            <a:endParaRPr lang="en-US" dirty="0"/>
          </a:p>
          <a:p>
            <a:r>
              <a:rPr lang="en-US" dirty="0"/>
              <a:t>Past predicts the future.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Local History</a:t>
            </a:r>
            <a:r>
              <a:rPr lang="en-US" dirty="0"/>
              <a:t>: If branch was taken the previous time, it will probably be taken subsequently (why?)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Global History</a:t>
            </a:r>
            <a:r>
              <a:rPr lang="en-US" dirty="0"/>
              <a:t>: taken/not-taken behavior of other branches can be predictive for current branch (why?)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07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History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branch, predict based on whether the branch was previously T/NT</a:t>
            </a:r>
          </a:p>
          <a:p>
            <a:pPr lvl="1"/>
            <a:r>
              <a:rPr lang="en-US" dirty="0"/>
              <a:t>If previously Taken, then branch is Taken</a:t>
            </a:r>
          </a:p>
          <a:p>
            <a:pPr lvl="1"/>
            <a:r>
              <a:rPr lang="en-US" dirty="0"/>
              <a:t>Pattern: T, T, T, NT, T, T, T, T, ….</a:t>
            </a:r>
          </a:p>
          <a:p>
            <a:pPr lvl="1"/>
            <a:r>
              <a:rPr lang="en-US" dirty="0"/>
              <a:t>The NT branch will be predicted as T and the next T branch as NT</a:t>
            </a:r>
          </a:p>
          <a:p>
            <a:pPr lvl="1"/>
            <a:r>
              <a:rPr lang="en-US" dirty="0"/>
              <a:t>Even worse if pattern is: T, NT, T, NT, ….</a:t>
            </a:r>
          </a:p>
          <a:p>
            <a:pPr lvl="1"/>
            <a:endParaRPr lang="en-US" dirty="0"/>
          </a:p>
          <a:p>
            <a:r>
              <a:rPr lang="en-US" dirty="0"/>
              <a:t>Sticky prediction: wait for two </a:t>
            </a:r>
            <a:r>
              <a:rPr lang="en-US" dirty="0" err="1"/>
              <a:t>mispredictions</a:t>
            </a:r>
            <a:r>
              <a:rPr lang="en-US" dirty="0"/>
              <a:t> to change prediction from T to NT and vice-versa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66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44" y="145906"/>
            <a:ext cx="10515600" cy="1325563"/>
          </a:xfrm>
        </p:spPr>
        <p:txBody>
          <a:bodyPr/>
          <a:lstStyle/>
          <a:p>
            <a:r>
              <a:rPr lang="en-US" dirty="0"/>
              <a:t>2-bit Saturating Counter</a:t>
            </a:r>
          </a:p>
        </p:txBody>
      </p:sp>
      <p:sp>
        <p:nvSpPr>
          <p:cNvPr id="4" name="Oval 3"/>
          <p:cNvSpPr/>
          <p:nvPr/>
        </p:nvSpPr>
        <p:spPr>
          <a:xfrm>
            <a:off x="2091847" y="2311052"/>
            <a:ext cx="1609594" cy="1258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64231" y="2711885"/>
            <a:ext cx="1464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Predict Taken</a:t>
            </a:r>
          </a:p>
          <a:p>
            <a:pPr algn="ctr"/>
            <a:r>
              <a:rPr lang="en-US" b="1" dirty="0"/>
              <a:t>(11)</a:t>
            </a:r>
          </a:p>
        </p:txBody>
      </p:sp>
      <p:sp>
        <p:nvSpPr>
          <p:cNvPr id="6" name="Oval 5"/>
          <p:cNvSpPr/>
          <p:nvPr/>
        </p:nvSpPr>
        <p:spPr>
          <a:xfrm>
            <a:off x="6290145" y="2331929"/>
            <a:ext cx="1609594" cy="1258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62529" y="2732762"/>
            <a:ext cx="1464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Predict Taken</a:t>
            </a:r>
          </a:p>
          <a:p>
            <a:pPr algn="ctr"/>
            <a:r>
              <a:rPr lang="en-US" b="1" dirty="0"/>
              <a:t>(10)</a:t>
            </a:r>
          </a:p>
        </p:txBody>
      </p:sp>
      <p:cxnSp>
        <p:nvCxnSpPr>
          <p:cNvPr id="9" name="Curved Connector 8"/>
          <p:cNvCxnSpPr>
            <a:stCxn id="4" idx="1"/>
            <a:endCxn id="4" idx="0"/>
          </p:cNvCxnSpPr>
          <p:nvPr/>
        </p:nvCxnSpPr>
        <p:spPr>
          <a:xfrm rot="5400000" flipH="1" flipV="1">
            <a:off x="2519927" y="2118693"/>
            <a:ext cx="184357" cy="569077"/>
          </a:xfrm>
          <a:prstGeom prst="curvedConnector3">
            <a:avLst>
              <a:gd name="adj1" fmla="val 22399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34268" y="1646647"/>
            <a:ext cx="738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Taken</a:t>
            </a:r>
          </a:p>
          <a:p>
            <a:pPr algn="ctr"/>
            <a:endParaRPr lang="en-US" b="1" dirty="0"/>
          </a:p>
        </p:txBody>
      </p:sp>
      <p:cxnSp>
        <p:nvCxnSpPr>
          <p:cNvPr id="12" name="Curved Connector 11"/>
          <p:cNvCxnSpPr>
            <a:stCxn id="4" idx="7"/>
            <a:endCxn id="6" idx="1"/>
          </p:cNvCxnSpPr>
          <p:nvPr/>
        </p:nvCxnSpPr>
        <p:spPr>
          <a:xfrm rot="16200000" flipH="1">
            <a:off x="4985354" y="975775"/>
            <a:ext cx="20877" cy="3060144"/>
          </a:xfrm>
          <a:prstGeom prst="curvedConnector3">
            <a:avLst>
              <a:gd name="adj1" fmla="val -197804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10800" y="1650336"/>
            <a:ext cx="1146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Not Taken</a:t>
            </a:r>
          </a:p>
          <a:p>
            <a:pPr algn="ctr"/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6342337" y="4826691"/>
            <a:ext cx="1609594" cy="1258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73739" y="4994459"/>
            <a:ext cx="1146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Predict </a:t>
            </a:r>
          </a:p>
          <a:p>
            <a:pPr algn="ctr"/>
            <a:r>
              <a:rPr lang="en-US" b="1" dirty="0"/>
              <a:t>Not Taken</a:t>
            </a:r>
          </a:p>
          <a:p>
            <a:pPr algn="ctr"/>
            <a:r>
              <a:rPr lang="en-US" b="1" dirty="0"/>
              <a:t>(01)</a:t>
            </a:r>
          </a:p>
        </p:txBody>
      </p:sp>
      <p:cxnSp>
        <p:nvCxnSpPr>
          <p:cNvPr id="26" name="Curved Connector 25"/>
          <p:cNvCxnSpPr>
            <a:stCxn id="6" idx="3"/>
            <a:endCxn id="4" idx="5"/>
          </p:cNvCxnSpPr>
          <p:nvPr/>
        </p:nvCxnSpPr>
        <p:spPr>
          <a:xfrm rot="5400000" flipH="1">
            <a:off x="4985354" y="1865928"/>
            <a:ext cx="20877" cy="3060144"/>
          </a:xfrm>
          <a:prstGeom prst="curvedConnector3">
            <a:avLst>
              <a:gd name="adj1" fmla="val -197804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65353" y="3354245"/>
            <a:ext cx="738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Taken</a:t>
            </a:r>
          </a:p>
          <a:p>
            <a:pPr algn="ctr"/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36118" y="2098877"/>
            <a:ext cx="2007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“Strong Confidence</a:t>
            </a:r>
          </a:p>
          <a:p>
            <a:r>
              <a:rPr lang="en-US" dirty="0"/>
              <a:t>In Taken”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54440" y="1882637"/>
            <a:ext cx="1923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“Weak Confidence</a:t>
            </a:r>
          </a:p>
          <a:p>
            <a:r>
              <a:rPr lang="en-US" dirty="0"/>
              <a:t>In Taken”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41514" y="5132958"/>
            <a:ext cx="1923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“Weak Confidence</a:t>
            </a:r>
          </a:p>
          <a:p>
            <a:r>
              <a:rPr lang="en-US" dirty="0"/>
              <a:t>In Not Taken”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71778" y="4374246"/>
            <a:ext cx="738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Taken</a:t>
            </a:r>
          </a:p>
          <a:p>
            <a:pPr algn="ctr"/>
            <a:endParaRPr lang="en-US" b="1" dirty="0"/>
          </a:p>
        </p:txBody>
      </p:sp>
      <p:sp>
        <p:nvSpPr>
          <p:cNvPr id="38" name="Oval 37"/>
          <p:cNvSpPr/>
          <p:nvPr/>
        </p:nvSpPr>
        <p:spPr>
          <a:xfrm>
            <a:off x="2075146" y="4774499"/>
            <a:ext cx="1609594" cy="1258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323248" y="4994459"/>
            <a:ext cx="1146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Predict </a:t>
            </a:r>
          </a:p>
          <a:p>
            <a:pPr algn="ctr"/>
            <a:r>
              <a:rPr lang="en-US" b="1" dirty="0"/>
              <a:t>Not Taken</a:t>
            </a:r>
          </a:p>
          <a:p>
            <a:pPr algn="ctr"/>
            <a:r>
              <a:rPr lang="en-US" b="1" dirty="0"/>
              <a:t>(00)</a:t>
            </a:r>
          </a:p>
        </p:txBody>
      </p:sp>
      <p:cxnSp>
        <p:nvCxnSpPr>
          <p:cNvPr id="40" name="Curved Connector 39"/>
          <p:cNvCxnSpPr>
            <a:stCxn id="38" idx="3"/>
            <a:endCxn id="38" idx="4"/>
          </p:cNvCxnSpPr>
          <p:nvPr/>
        </p:nvCxnSpPr>
        <p:spPr>
          <a:xfrm rot="16200000" flipH="1">
            <a:off x="2503226" y="5656647"/>
            <a:ext cx="184357" cy="569077"/>
          </a:xfrm>
          <a:prstGeom prst="curvedConnector3">
            <a:avLst>
              <a:gd name="adj1" fmla="val 22399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22010" y="6253325"/>
            <a:ext cx="1146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Not Taken</a:t>
            </a:r>
          </a:p>
          <a:p>
            <a:pPr algn="ctr"/>
            <a:endParaRPr lang="en-US" b="1" dirty="0"/>
          </a:p>
        </p:txBody>
      </p:sp>
      <p:cxnSp>
        <p:nvCxnSpPr>
          <p:cNvPr id="45" name="Curved Connector 44"/>
          <p:cNvCxnSpPr>
            <a:stCxn id="38" idx="7"/>
            <a:endCxn id="19" idx="1"/>
          </p:cNvCxnSpPr>
          <p:nvPr/>
        </p:nvCxnSpPr>
        <p:spPr>
          <a:xfrm rot="16200000" flipH="1">
            <a:off x="4987442" y="3420434"/>
            <a:ext cx="52192" cy="3129037"/>
          </a:xfrm>
          <a:prstGeom prst="curvedConnector3">
            <a:avLst>
              <a:gd name="adj1" fmla="val -79122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19" idx="3"/>
            <a:endCxn id="38" idx="5"/>
          </p:cNvCxnSpPr>
          <p:nvPr/>
        </p:nvCxnSpPr>
        <p:spPr>
          <a:xfrm rot="5400000" flipH="1">
            <a:off x="4987443" y="4310586"/>
            <a:ext cx="52192" cy="3129037"/>
          </a:xfrm>
          <a:prstGeom prst="curvedConnector3">
            <a:avLst>
              <a:gd name="adj1" fmla="val -79122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12346" y="4537642"/>
            <a:ext cx="738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Taken</a:t>
            </a:r>
          </a:p>
          <a:p>
            <a:pPr algn="ctr"/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613063" y="5840328"/>
            <a:ext cx="1146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Not Taken</a:t>
            </a:r>
          </a:p>
          <a:p>
            <a:pPr algn="ctr"/>
            <a:endParaRPr lang="en-US" b="1" dirty="0"/>
          </a:p>
        </p:txBody>
      </p:sp>
      <p:cxnSp>
        <p:nvCxnSpPr>
          <p:cNvPr id="86" name="Curved Connector 85"/>
          <p:cNvCxnSpPr>
            <a:stCxn id="19" idx="0"/>
            <a:endCxn id="4" idx="4"/>
          </p:cNvCxnSpPr>
          <p:nvPr/>
        </p:nvCxnSpPr>
        <p:spPr>
          <a:xfrm rot="16200000" flipV="1">
            <a:off x="4393503" y="2073060"/>
            <a:ext cx="1256773" cy="425049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6" idx="4"/>
            <a:endCxn id="38" idx="0"/>
          </p:cNvCxnSpPr>
          <p:nvPr/>
        </p:nvCxnSpPr>
        <p:spPr>
          <a:xfrm rot="5400000">
            <a:off x="4395591" y="2075148"/>
            <a:ext cx="1183704" cy="4214999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692038" y="3846049"/>
            <a:ext cx="1146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Not Taken</a:t>
            </a:r>
          </a:p>
          <a:p>
            <a:pPr algn="ctr"/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22354" y="4943410"/>
            <a:ext cx="1559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“Strong confidence in Not Taken”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02808" y="3465957"/>
            <a:ext cx="3328111" cy="1231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Two bits of state required to implement FSM </a:t>
            </a:r>
          </a:p>
        </p:txBody>
      </p:sp>
    </p:spTree>
    <p:extLst>
      <p:ext uri="{BB962C8B-B14F-4D97-AF65-F5344CB8AC3E}">
        <p14:creationId xmlns:p14="http://schemas.microsoft.com/office/powerpoint/2010/main" val="236337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29" grpId="0"/>
      <p:bldP spid="37" grpId="0"/>
      <p:bldP spid="44" grpId="0"/>
      <p:bldP spid="54" grpId="0"/>
      <p:bldP spid="62" grpId="0"/>
      <p:bldP spid="9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structure that is looked-up during fetch stage to determine Taken/Not Taken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124923"/>
              </p:ext>
            </p:extLst>
          </p:nvPr>
        </p:nvGraphicFramePr>
        <p:xfrm>
          <a:off x="5320082" y="3345180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83293" y="3682651"/>
            <a:ext cx="1759907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43201" y="3682651"/>
            <a:ext cx="1102290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4512" y="2787414"/>
            <a:ext cx="239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32-bit Program Counter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0921" y="324585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bits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83293" y="3197381"/>
            <a:ext cx="2862198" cy="12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94078" y="3567068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</p:cNvCxnSpPr>
          <p:nvPr/>
        </p:nvCxnSpPr>
        <p:spPr>
          <a:xfrm rot="16200000" flipH="1">
            <a:off x="3658992" y="3737627"/>
            <a:ext cx="1296445" cy="202573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74302" y="4095237"/>
            <a:ext cx="143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m</a:t>
            </a:r>
            <a:r>
              <a:rPr lang="en-US" sz="2400" dirty="0"/>
              <a:t> Entries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371496" y="3345180"/>
            <a:ext cx="0" cy="2966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81885" y="3137195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90753" y="2510415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bit saturating counter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244223" y="5398718"/>
            <a:ext cx="8392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92768" y="5136100"/>
            <a:ext cx="2274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Taken/Not Taken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717331" y="2692839"/>
            <a:ext cx="3314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Ideally, one 2-bit saturating counter per PC but that is too expensive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Why m LSBs and not MSBs?</a:t>
            </a:r>
          </a:p>
        </p:txBody>
      </p:sp>
    </p:spTree>
    <p:extLst>
      <p:ext uri="{BB962C8B-B14F-4D97-AF65-F5344CB8AC3E}">
        <p14:creationId xmlns:p14="http://schemas.microsoft.com/office/powerpoint/2010/main" val="10882713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Correlating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2-bit scheme looks at each branches own prior behavior to make predictions</a:t>
            </a:r>
          </a:p>
          <a:p>
            <a:pPr lvl="1"/>
            <a:r>
              <a:rPr lang="en-US" dirty="0"/>
              <a:t>But branch behavior can be correlated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6444" y="3494762"/>
            <a:ext cx="22124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(aa==2) aa=0;</a:t>
            </a:r>
          </a:p>
          <a:p>
            <a:r>
              <a:rPr lang="en-US" sz="2400" dirty="0"/>
              <a:t>If (bb==2) bb=0;</a:t>
            </a:r>
          </a:p>
          <a:p>
            <a:r>
              <a:rPr lang="en-US" sz="2400" dirty="0"/>
              <a:t>If (aa==bb) {.…}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15938" y="3679427"/>
            <a:ext cx="519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If first two branches are taken, the third branch MUST be taken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3898" y="5233483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01049" y="5233483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98200" y="5233483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65737" y="5239968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08187" y="5910241"/>
            <a:ext cx="5239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k</a:t>
            </a:r>
            <a:r>
              <a:rPr lang="en-US" sz="2400" dirty="0"/>
              <a:t>-bit global branch history register (BHR)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17144" y="4717919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014295" y="4717919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515659" y="48510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56389" y="482524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02064" y="5404403"/>
            <a:ext cx="3384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k=2 </a:t>
            </a:r>
            <a:r>
              <a:rPr lang="en-US" sz="2400" dirty="0"/>
              <a:t>BHR</a:t>
            </a:r>
          </a:p>
          <a:p>
            <a:pPr algn="ctr"/>
            <a:r>
              <a:rPr lang="en-US" sz="2400" dirty="0"/>
              <a:t>(</a:t>
            </a:r>
            <a:r>
              <a:rPr lang="en-US" sz="2400" dirty="0" err="1"/>
              <a:t>Prev</a:t>
            </a:r>
            <a:r>
              <a:rPr lang="en-US" sz="2400" dirty="0"/>
              <a:t> branch was NT, </a:t>
            </a:r>
          </a:p>
          <a:p>
            <a:pPr algn="ctr"/>
            <a:r>
              <a:rPr lang="en-US" sz="2400" dirty="0"/>
              <a:t>branch before that was T)</a:t>
            </a:r>
          </a:p>
        </p:txBody>
      </p:sp>
    </p:spTree>
    <p:extLst>
      <p:ext uri="{BB962C8B-B14F-4D97-AF65-F5344CB8AC3E}">
        <p14:creationId xmlns:p14="http://schemas.microsoft.com/office/powerpoint/2010/main" val="31252507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2-Level Correlation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</a:t>
            </a:r>
            <a:r>
              <a:rPr lang="en-US" i="1" dirty="0"/>
              <a:t>k</a:t>
            </a:r>
            <a:r>
              <a:rPr lang="en-US" dirty="0"/>
              <a:t>=2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40751"/>
              </p:ext>
            </p:extLst>
          </p:nvPr>
        </p:nvGraphicFramePr>
        <p:xfrm>
          <a:off x="4994406" y="3044556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57617" y="3688914"/>
            <a:ext cx="1759907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17525" y="3688914"/>
            <a:ext cx="1102290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8836" y="2793677"/>
            <a:ext cx="239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32-bit Program Counter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5245" y="325211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bits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57617" y="3203644"/>
            <a:ext cx="2862198" cy="12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68402" y="3573331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2"/>
          </p:cNvCxnSpPr>
          <p:nvPr/>
        </p:nvCxnSpPr>
        <p:spPr>
          <a:xfrm rot="16200000" flipH="1">
            <a:off x="4519111" y="2558094"/>
            <a:ext cx="1377864" cy="447874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05561" y="387445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m</a:t>
            </a:r>
            <a:r>
              <a:rPr lang="en-US" sz="2400" dirty="0"/>
              <a:t>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761902" y="3044556"/>
            <a:ext cx="0" cy="2966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56209" y="2836571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37171" y="1857075"/>
            <a:ext cx="2410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s</a:t>
            </a:r>
            <a:r>
              <a:rPr lang="en-US" sz="2400" dirty="0"/>
              <a:t>=2 bit saturating </a:t>
            </a:r>
          </a:p>
          <a:p>
            <a:pPr algn="ctr"/>
            <a:r>
              <a:rPr lang="en-US" sz="2400" dirty="0"/>
              <a:t>counter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38268" y="6019627"/>
            <a:ext cx="1436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Taken/</a:t>
            </a:r>
          </a:p>
          <a:p>
            <a:r>
              <a:rPr lang="en-US" sz="2400" dirty="0"/>
              <a:t>Not Taken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0154"/>
              </p:ext>
            </p:extLst>
          </p:nvPr>
        </p:nvGraphicFramePr>
        <p:xfrm>
          <a:off x="6242831" y="3052907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617875"/>
              </p:ext>
            </p:extLst>
          </p:nvPr>
        </p:nvGraphicFramePr>
        <p:xfrm>
          <a:off x="7447415" y="3054995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16215"/>
              </p:ext>
            </p:extLst>
          </p:nvPr>
        </p:nvGraphicFramePr>
        <p:xfrm>
          <a:off x="8595632" y="3057083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747211" y="1818150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44362" y="1818150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45726" y="19512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86456" y="192547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75388" y="1821967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k=2 </a:t>
            </a:r>
            <a:r>
              <a:rPr lang="en-US" sz="2400" dirty="0"/>
              <a:t>BHR</a:t>
            </a:r>
          </a:p>
        </p:txBody>
      </p:sp>
      <p:cxnSp>
        <p:nvCxnSpPr>
          <p:cNvPr id="27" name="Elbow Connector 26"/>
          <p:cNvCxnSpPr>
            <a:endCxn id="19" idx="0"/>
          </p:cNvCxnSpPr>
          <p:nvPr/>
        </p:nvCxnSpPr>
        <p:spPr>
          <a:xfrm rot="5400000">
            <a:off x="7874652" y="2488526"/>
            <a:ext cx="601304" cy="53163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7903757" y="5486399"/>
            <a:ext cx="1234511" cy="89561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791795" y="3868194"/>
            <a:ext cx="1841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Pattern History Table (PHT)</a:t>
            </a:r>
          </a:p>
        </p:txBody>
      </p:sp>
    </p:spTree>
    <p:extLst>
      <p:ext uri="{BB962C8B-B14F-4D97-AF65-F5344CB8AC3E}">
        <p14:creationId xmlns:p14="http://schemas.microsoft.com/office/powerpoint/2010/main" val="1496890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20" y="745948"/>
            <a:ext cx="9465378" cy="577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8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26" y="224880"/>
            <a:ext cx="10515600" cy="1325563"/>
          </a:xfrm>
        </p:spPr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332"/>
            <a:ext cx="10515600" cy="5329325"/>
          </a:xfrm>
        </p:spPr>
        <p:txBody>
          <a:bodyPr>
            <a:normAutofit/>
          </a:bodyPr>
          <a:lstStyle/>
          <a:p>
            <a:r>
              <a:rPr lang="en-US" dirty="0"/>
              <a:t>Exceptions are interrupts generated by the processor when critical events occur that require special handling</a:t>
            </a:r>
          </a:p>
          <a:p>
            <a:pPr lvl="1"/>
            <a:r>
              <a:rPr lang="en-US" dirty="0"/>
              <a:t>Arithmetic overflow (recall add instruction)</a:t>
            </a:r>
          </a:p>
          <a:p>
            <a:pPr lvl="1"/>
            <a:r>
              <a:rPr lang="en-US" dirty="0"/>
              <a:t>Page fault</a:t>
            </a:r>
          </a:p>
          <a:p>
            <a:pPr lvl="1"/>
            <a:r>
              <a:rPr lang="en-US" dirty="0"/>
              <a:t>Mem protection violation </a:t>
            </a:r>
          </a:p>
          <a:p>
            <a:pPr lvl="1"/>
            <a:endParaRPr lang="en-US" dirty="0"/>
          </a:p>
          <a:p>
            <a:r>
              <a:rPr lang="en-US" dirty="0"/>
              <a:t>Out-of-order execution beyond branches can cause exceptions that </a:t>
            </a:r>
            <a:r>
              <a:rPr lang="en-US" dirty="0">
                <a:solidFill>
                  <a:srgbClr val="C00000"/>
                </a:solidFill>
              </a:rPr>
              <a:t>would</a:t>
            </a:r>
            <a:r>
              <a:rPr lang="en-US" dirty="0"/>
              <a:t> not be caused by in order execution</a:t>
            </a:r>
          </a:p>
          <a:p>
            <a:pPr lvl="1"/>
            <a:r>
              <a:rPr lang="en-US" dirty="0"/>
              <a:t>If for example a branch predicted as Taken is actually Not Taken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Precise exceptions</a:t>
            </a:r>
            <a:r>
              <a:rPr lang="en-US" dirty="0"/>
              <a:t>: architectural state of the processor correspond to in-order execution of program till instruction that raised exception</a:t>
            </a:r>
          </a:p>
        </p:txBody>
      </p:sp>
    </p:spTree>
    <p:extLst>
      <p:ext uri="{BB962C8B-B14F-4D97-AF65-F5344CB8AC3E}">
        <p14:creationId xmlns:p14="http://schemas.microsoft.com/office/powerpoint/2010/main" val="50398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Exceptions in </a:t>
            </a:r>
            <a:r>
              <a:rPr lang="en-US" dirty="0" err="1"/>
              <a:t>Tomasulo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 err="1"/>
              <a:t>Tomasulo’s</a:t>
            </a:r>
            <a:r>
              <a:rPr lang="en-US" dirty="0"/>
              <a:t> algorithm does not guarantee  </a:t>
            </a:r>
            <a:r>
              <a:rPr lang="en-US" i="1" dirty="0"/>
              <a:t>precise </a:t>
            </a:r>
            <a:r>
              <a:rPr lang="en-US" dirty="0"/>
              <a:t>exceptions</a:t>
            </a:r>
          </a:p>
          <a:p>
            <a:pPr lvl="1"/>
            <a:r>
              <a:rPr lang="en-US" dirty="0"/>
              <a:t>Why? Note that </a:t>
            </a:r>
            <a:r>
              <a:rPr lang="en-US" dirty="0" err="1"/>
              <a:t>Tomasulo’s</a:t>
            </a:r>
            <a:r>
              <a:rPr lang="en-US" dirty="0"/>
              <a:t> algorithm updates the register file out of order</a:t>
            </a:r>
          </a:p>
          <a:p>
            <a:pPr lvl="1"/>
            <a:r>
              <a:rPr lang="en-US" dirty="0"/>
              <a:t>An older instruction might raise an exception even though a younger instruction has already update the RF contents</a:t>
            </a:r>
          </a:p>
          <a:p>
            <a:pPr lvl="2"/>
            <a:r>
              <a:rPr lang="en-US" dirty="0"/>
              <a:t>Or yet older instructions haven’t yet updated the RF</a:t>
            </a:r>
          </a:p>
        </p:txBody>
      </p:sp>
    </p:spTree>
    <p:extLst>
      <p:ext uri="{BB962C8B-B14F-4D97-AF65-F5344CB8AC3E}">
        <p14:creationId xmlns:p14="http://schemas.microsoft.com/office/powerpoint/2010/main" val="108166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muld</a:t>
            </a:r>
            <a:r>
              <a:rPr lang="en-US" dirty="0"/>
              <a:t> f1, f2, f3</a:t>
            </a:r>
          </a:p>
          <a:p>
            <a:pPr marL="0" indent="0">
              <a:buNone/>
            </a:pPr>
            <a:r>
              <a:rPr lang="en-US" dirty="0" err="1"/>
              <a:t>addd</a:t>
            </a:r>
            <a:r>
              <a:rPr lang="en-US" dirty="0"/>
              <a:t> f3, f4, f5</a:t>
            </a:r>
          </a:p>
          <a:p>
            <a:pPr marL="0" indent="0">
              <a:buNone/>
            </a:pPr>
            <a:r>
              <a:rPr lang="en-US" dirty="0" err="1"/>
              <a:t>addd</a:t>
            </a:r>
            <a:r>
              <a:rPr lang="en-US" dirty="0"/>
              <a:t> f2, f6, f7</a:t>
            </a:r>
          </a:p>
          <a:p>
            <a:pPr marL="0" indent="0">
              <a:buNone/>
            </a:pPr>
            <a:r>
              <a:rPr lang="en-US" dirty="0" err="1"/>
              <a:t>addd</a:t>
            </a:r>
            <a:r>
              <a:rPr lang="en-US" dirty="0"/>
              <a:t> f8, f9, f10</a:t>
            </a:r>
          </a:p>
          <a:p>
            <a:pPr marL="0" indent="0">
              <a:buNone/>
            </a:pPr>
            <a:r>
              <a:rPr lang="en-US" dirty="0" err="1"/>
              <a:t>muld</a:t>
            </a:r>
            <a:r>
              <a:rPr lang="en-US" dirty="0"/>
              <a:t> f7, f10, f11</a:t>
            </a:r>
          </a:p>
          <a:p>
            <a:pPr marL="0" indent="0">
              <a:buNone/>
            </a:pPr>
            <a:r>
              <a:rPr lang="en-US" dirty="0" err="1"/>
              <a:t>addd</a:t>
            </a:r>
            <a:r>
              <a:rPr lang="en-US" dirty="0"/>
              <a:t> f5, f11, f5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06043" y="2304781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3681" y="2455001"/>
            <a:ext cx="360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145961" y="2310391"/>
            <a:ext cx="855222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75123" y="2473490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81186" y="2436545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EX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61667" y="2290999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98892" y="2436545"/>
            <a:ext cx="52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W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965782" y="2286325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622666" y="3610812"/>
            <a:ext cx="84181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F: Fetch instruction</a:t>
            </a:r>
          </a:p>
          <a:p>
            <a:r>
              <a:rPr lang="en-US" sz="2800" dirty="0"/>
              <a:t>D: Decode, Rename (or DISPATCH)</a:t>
            </a:r>
          </a:p>
          <a:p>
            <a:r>
              <a:rPr lang="en-US" sz="2800" dirty="0"/>
              <a:t>E: Execute (when operands ready), multi-cycle (or ISSUE)</a:t>
            </a:r>
          </a:p>
          <a:p>
            <a:r>
              <a:rPr lang="en-US" sz="2800" dirty="0"/>
              <a:t>W: Broadcast result on CDB (or WRITEBACK)</a:t>
            </a:r>
          </a:p>
        </p:txBody>
      </p:sp>
    </p:spTree>
    <p:extLst>
      <p:ext uri="{BB962C8B-B14F-4D97-AF65-F5344CB8AC3E}">
        <p14:creationId xmlns:p14="http://schemas.microsoft.com/office/powerpoint/2010/main" val="181991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Cycle 9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108" y="36556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4374" y="392792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3589" y="432277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3590" y="4689925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590" y="5057071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863438" y="3653746"/>
          <a:ext cx="3136309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733158" y="1020423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3424" y="129267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42639" y="168752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882488" y="1018496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6355456" y="23676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31592" y="20956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53712" y="23405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1312" y="21310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6355456" y="57204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31592" y="54484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53712" y="56933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1312" y="54838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1038" y="2433092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(6 cycles)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7179" y="578852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465967" y="1266286"/>
          <a:ext cx="273985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27858" y="156756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28793" y="193314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61203" y="5294859"/>
            <a:ext cx="8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f11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-25708" y="21846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muld</a:t>
            </a:r>
            <a:r>
              <a:rPr lang="en-US" sz="2000" dirty="0"/>
              <a:t> f1, f2, f3</a:t>
            </a:r>
          </a:p>
          <a:p>
            <a:pPr marL="0" indent="0">
              <a:buNone/>
            </a:pPr>
            <a:r>
              <a:rPr lang="en-US" sz="2000" dirty="0" err="1"/>
              <a:t>addd</a:t>
            </a:r>
            <a:r>
              <a:rPr lang="en-US" sz="2000" dirty="0"/>
              <a:t> f3, f4, f5</a:t>
            </a:r>
          </a:p>
          <a:p>
            <a:pPr marL="0" indent="0">
              <a:buNone/>
            </a:pPr>
            <a:r>
              <a:rPr lang="en-US" sz="2000" dirty="0" err="1"/>
              <a:t>addd</a:t>
            </a:r>
            <a:r>
              <a:rPr lang="en-US" sz="2000" dirty="0"/>
              <a:t> f2, f6, f7</a:t>
            </a:r>
          </a:p>
          <a:p>
            <a:pPr marL="0" indent="0">
              <a:buNone/>
            </a:pPr>
            <a:r>
              <a:rPr lang="en-US" sz="2000" dirty="0" err="1"/>
              <a:t>addd</a:t>
            </a:r>
            <a:r>
              <a:rPr lang="en-US" sz="2000" dirty="0"/>
              <a:t> f8, f9, f10</a:t>
            </a:r>
          </a:p>
          <a:p>
            <a:pPr marL="0" indent="0">
              <a:buNone/>
            </a:pPr>
            <a:r>
              <a:rPr lang="en-US" sz="2000" dirty="0" err="1"/>
              <a:t>muld</a:t>
            </a:r>
            <a:r>
              <a:rPr lang="en-US" sz="2000" dirty="0"/>
              <a:t> f7, f10, f11</a:t>
            </a:r>
          </a:p>
          <a:p>
            <a:pPr marL="0" indent="0">
              <a:buNone/>
            </a:pPr>
            <a:r>
              <a:rPr lang="en-US" sz="2000" dirty="0" err="1"/>
              <a:t>addd</a:t>
            </a:r>
            <a:r>
              <a:rPr lang="en-US" sz="2000" dirty="0"/>
              <a:t> f5, f11, f5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0724" y="256227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92876" y="297833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81658" y="2176128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11615" y="416854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84503" y="339532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35966" y="378801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06430" y="2982071"/>
            <a:ext cx="248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WB Tag x, Data = 2*1 = 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84600" y="6365348"/>
            <a:ext cx="251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WB Tag b, Data = 2+6 = 8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486310" y="3051310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7356886" y="6469321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-25708" y="2131016"/>
            <a:ext cx="2191097" cy="516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-35993" y="2900498"/>
            <a:ext cx="2191097" cy="516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2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Cycle 9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108" y="36556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4374" y="392792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3589" y="432277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3590" y="4689925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590" y="5057071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863438" y="3653746"/>
          <a:ext cx="3136309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33158" y="1020423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63424" y="1292674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42639" y="1687529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882488" y="1018496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6355456" y="23676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31592" y="20956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53712" y="23405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01312" y="21310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6355456" y="5720412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431592" y="5448430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53712" y="5693366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1312" y="548381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1038" y="2433092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(6 cycles)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7179" y="5788523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2465967" y="1266286"/>
          <a:ext cx="273985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027858" y="156756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28793" y="193314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61203" y="5294859"/>
            <a:ext cx="81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f11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-25708" y="21846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muld</a:t>
            </a:r>
            <a:r>
              <a:rPr lang="en-US" sz="2000" dirty="0"/>
              <a:t> f1, f2, f3</a:t>
            </a:r>
          </a:p>
          <a:p>
            <a:pPr marL="0" indent="0">
              <a:buNone/>
            </a:pPr>
            <a:r>
              <a:rPr lang="en-US" sz="2000" dirty="0" err="1"/>
              <a:t>addd</a:t>
            </a:r>
            <a:r>
              <a:rPr lang="en-US" sz="2000" dirty="0"/>
              <a:t> f3, f4, f5</a:t>
            </a:r>
          </a:p>
          <a:p>
            <a:pPr marL="0" indent="0">
              <a:buNone/>
            </a:pPr>
            <a:r>
              <a:rPr lang="en-US" sz="2000" dirty="0" err="1"/>
              <a:t>addd</a:t>
            </a:r>
            <a:r>
              <a:rPr lang="en-US" sz="2000" dirty="0"/>
              <a:t> f2, f6, f7</a:t>
            </a:r>
          </a:p>
          <a:p>
            <a:pPr marL="0" indent="0">
              <a:buNone/>
            </a:pPr>
            <a:r>
              <a:rPr lang="en-US" sz="2000" dirty="0" err="1"/>
              <a:t>addd</a:t>
            </a:r>
            <a:r>
              <a:rPr lang="en-US" sz="2000" dirty="0"/>
              <a:t> f8, f9, f10</a:t>
            </a:r>
          </a:p>
          <a:p>
            <a:pPr marL="0" indent="0">
              <a:buNone/>
            </a:pPr>
            <a:r>
              <a:rPr lang="en-US" sz="2000" dirty="0" err="1"/>
              <a:t>muld</a:t>
            </a:r>
            <a:r>
              <a:rPr lang="en-US" sz="2000" dirty="0"/>
              <a:t> f7, f10, f11</a:t>
            </a:r>
          </a:p>
          <a:p>
            <a:pPr marL="0" indent="0">
              <a:buNone/>
            </a:pPr>
            <a:r>
              <a:rPr lang="en-US" sz="2000" dirty="0" err="1"/>
              <a:t>addd</a:t>
            </a:r>
            <a:r>
              <a:rPr lang="en-US" sz="2000" dirty="0"/>
              <a:t> f5, f11, f5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0724" y="256227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92876" y="297833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81658" y="2176128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11615" y="416854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84503" y="339532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35966" y="378801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06430" y="2982071"/>
            <a:ext cx="248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WB Tag x, Data = 2*1 = 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84600" y="6365348"/>
            <a:ext cx="251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WB Tag b, Data = 2+6 = 8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2100349" y="3966148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2053621" y="2457826"/>
            <a:ext cx="308540" cy="21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92825" y="5998063"/>
            <a:ext cx="5612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f3 and f7 are updated, but f5 is not</a:t>
            </a:r>
          </a:p>
        </p:txBody>
      </p:sp>
    </p:spTree>
    <p:extLst>
      <p:ext uri="{BB962C8B-B14F-4D97-AF65-F5344CB8AC3E}">
        <p14:creationId xmlns:p14="http://schemas.microsoft.com/office/powerpoint/2010/main" val="193309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20446</TotalTime>
  <Words>5511</Words>
  <Application>Microsoft Office PowerPoint</Application>
  <PresentationFormat>Widescreen</PresentationFormat>
  <Paragraphs>3511</Paragraphs>
  <Slides>47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Computer Architecture I</vt:lpstr>
      <vt:lpstr>Lab 2 Question: Modeling Dirty Bits</vt:lpstr>
      <vt:lpstr>Tomasulo’s Algorithm</vt:lpstr>
      <vt:lpstr>Tomasulo’s Algorithm</vt:lpstr>
      <vt:lpstr>Exceptions</vt:lpstr>
      <vt:lpstr>Dealing with Exceptions in Tomasulo</vt:lpstr>
      <vt:lpstr>Example</vt:lpstr>
      <vt:lpstr>Cycle 9</vt:lpstr>
      <vt:lpstr>Cycle 9</vt:lpstr>
      <vt:lpstr>How to get Precise State</vt:lpstr>
      <vt:lpstr>Tomasulo with ROB</vt:lpstr>
      <vt:lpstr>Tomasulo with ROB</vt:lpstr>
      <vt:lpstr>Cycle 0</vt:lpstr>
      <vt:lpstr>Cycle 2</vt:lpstr>
      <vt:lpstr>Cycle 2</vt:lpstr>
      <vt:lpstr>Cycle 3</vt:lpstr>
      <vt:lpstr>Cycle 4</vt:lpstr>
      <vt:lpstr>Cycle 5</vt:lpstr>
      <vt:lpstr>Cycle 5</vt:lpstr>
      <vt:lpstr>Cycle 6</vt:lpstr>
      <vt:lpstr>Cycle 6</vt:lpstr>
      <vt:lpstr>Cycle 7</vt:lpstr>
      <vt:lpstr>Cycle 7</vt:lpstr>
      <vt:lpstr>Cycle 8</vt:lpstr>
      <vt:lpstr>Cycle 8</vt:lpstr>
      <vt:lpstr>Cycle 9</vt:lpstr>
      <vt:lpstr>Cycle 9</vt:lpstr>
      <vt:lpstr>Cycle 10</vt:lpstr>
      <vt:lpstr>Cycle 10</vt:lpstr>
      <vt:lpstr>Precise Exceptions (Cycle 4)</vt:lpstr>
      <vt:lpstr>Cycle 5</vt:lpstr>
      <vt:lpstr>Cycle 10</vt:lpstr>
      <vt:lpstr>Dealing with Branches</vt:lpstr>
      <vt:lpstr>Cycle 3</vt:lpstr>
      <vt:lpstr>Cycle 4</vt:lpstr>
      <vt:lpstr>Cycle 4</vt:lpstr>
      <vt:lpstr>Cycle 5</vt:lpstr>
      <vt:lpstr>Cycle 6</vt:lpstr>
      <vt:lpstr>Cycle 6</vt:lpstr>
      <vt:lpstr>Cycle 6</vt:lpstr>
      <vt:lpstr>Hardware Branch Prediction</vt:lpstr>
      <vt:lpstr>Local History Prediction</vt:lpstr>
      <vt:lpstr>2-bit Saturating Counter</vt:lpstr>
      <vt:lpstr>Branch Prediction Buffer</vt:lpstr>
      <vt:lpstr>Correlating Predictors</vt:lpstr>
      <vt:lpstr>2-Level Correlation Predictors</vt:lpstr>
      <vt:lpstr>PowerPoint Presentation</vt:lpstr>
    </vt:vector>
  </TitlesOfParts>
  <Company>NYU Polytechnic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I</dc:title>
  <dc:creator>siddharth garg</dc:creator>
  <cp:lastModifiedBy>rohan.garg</cp:lastModifiedBy>
  <cp:revision>1568</cp:revision>
  <dcterms:created xsi:type="dcterms:W3CDTF">2016-08-18T21:23:19Z</dcterms:created>
  <dcterms:modified xsi:type="dcterms:W3CDTF">2016-12-02T22:11:32Z</dcterms:modified>
</cp:coreProperties>
</file>