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0" r:id="rId2"/>
    <p:sldId id="550" r:id="rId3"/>
    <p:sldId id="583" r:id="rId4"/>
    <p:sldId id="584" r:id="rId5"/>
    <p:sldId id="586" r:id="rId6"/>
    <p:sldId id="589" r:id="rId7"/>
    <p:sldId id="590" r:id="rId8"/>
    <p:sldId id="591" r:id="rId9"/>
    <p:sldId id="631" r:id="rId10"/>
    <p:sldId id="632" r:id="rId11"/>
    <p:sldId id="633" r:id="rId12"/>
    <p:sldId id="634" r:id="rId13"/>
    <p:sldId id="635" r:id="rId14"/>
    <p:sldId id="585" r:id="rId15"/>
    <p:sldId id="587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588" r:id="rId28"/>
    <p:sldId id="647" r:id="rId29"/>
    <p:sldId id="652" r:id="rId30"/>
    <p:sldId id="653" r:id="rId31"/>
    <p:sldId id="654" r:id="rId32"/>
    <p:sldId id="655" r:id="rId33"/>
    <p:sldId id="656" r:id="rId34"/>
    <p:sldId id="657" r:id="rId35"/>
    <p:sldId id="658" r:id="rId36"/>
    <p:sldId id="664" r:id="rId37"/>
    <p:sldId id="665" r:id="rId38"/>
    <p:sldId id="666" r:id="rId39"/>
    <p:sldId id="6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4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2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0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2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/>
              <a:t>Computer Architecture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CS-GY-6133</a:t>
            </a:r>
          </a:p>
          <a:p>
            <a:r>
              <a:rPr lang="en-US" dirty="0"/>
              <a:t>Topic: Branch Prediction and Miscellaneous</a:t>
            </a:r>
          </a:p>
          <a:p>
            <a:endParaRPr lang="en-US" dirty="0"/>
          </a:p>
          <a:p>
            <a:r>
              <a:rPr lang="en-US" dirty="0"/>
              <a:t>Instructor: Siddharth Garg</a:t>
            </a:r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Branch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Update counter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27255"/>
              </p:ext>
            </p:extLst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  <a:endCxn id="21" idx="1"/>
          </p:cNvCxnSpPr>
          <p:nvPr/>
        </p:nvCxnSpPr>
        <p:spPr>
          <a:xfrm>
            <a:off x="6444859" y="3892462"/>
            <a:ext cx="1074263" cy="3610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336141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Branch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Index into table and predict and update counter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  <a:endCxn id="23" idx="1"/>
          </p:cNvCxnSpPr>
          <p:nvPr/>
        </p:nvCxnSpPr>
        <p:spPr>
          <a:xfrm>
            <a:off x="6444859" y="3892462"/>
            <a:ext cx="1087964" cy="22241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70864" y="5832216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Taken</a:t>
            </a:r>
          </a:p>
        </p:txBody>
      </p:sp>
    </p:spTree>
    <p:extLst>
      <p:ext uri="{BB962C8B-B14F-4D97-AF65-F5344CB8AC3E}">
        <p14:creationId xmlns:p14="http://schemas.microsoft.com/office/powerpoint/2010/main" val="170110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1" y="327746"/>
            <a:ext cx="10515600" cy="1325563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462859"/>
            <a:ext cx="10515600" cy="4351338"/>
          </a:xfrm>
        </p:spPr>
        <p:txBody>
          <a:bodyPr/>
          <a:lstStyle/>
          <a:p>
            <a:r>
              <a:rPr lang="en-US" dirty="0"/>
              <a:t>For each branch, determine if it was predicted as T/NT and determine the final values stored in the branch prediction buffer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</p:cNvCxnSpPr>
          <p:nvPr/>
        </p:nvCxnSpPr>
        <p:spPr>
          <a:xfrm>
            <a:off x="6444859" y="3892462"/>
            <a:ext cx="513157" cy="2772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 Predict T</a:t>
            </a:r>
          </a:p>
          <a:p>
            <a:r>
              <a:rPr lang="en-US" sz="2000" dirty="0"/>
              <a:t>0x00000002 N Predict T</a:t>
            </a:r>
          </a:p>
          <a:p>
            <a:r>
              <a:rPr lang="en-US" sz="2000" dirty="0"/>
              <a:t>0x00000007 T Predict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0x00000000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0x00000007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0x00000000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8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691" y="327746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462859"/>
            <a:ext cx="10515600" cy="4351338"/>
          </a:xfrm>
        </p:spPr>
        <p:txBody>
          <a:bodyPr/>
          <a:lstStyle/>
          <a:p>
            <a:r>
              <a:rPr lang="en-US" dirty="0"/>
              <a:t>Note that you can determine the outcome for each branch separately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696"/>
              </p:ext>
            </p:extLst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</p:cNvCxnSpPr>
          <p:nvPr/>
        </p:nvCxnSpPr>
        <p:spPr>
          <a:xfrm>
            <a:off x="6444859" y="3892462"/>
            <a:ext cx="513157" cy="2772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 Predict T</a:t>
            </a:r>
          </a:p>
          <a:p>
            <a:r>
              <a:rPr lang="en-US" sz="2000" dirty="0"/>
              <a:t>0x00000002 N Predict T</a:t>
            </a:r>
          </a:p>
          <a:p>
            <a:r>
              <a:rPr lang="en-US" sz="2000" dirty="0"/>
              <a:t>0x00000007 T Predict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0x00000000 T Predict 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0x00000002 N Predict T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0x00000007 N Predict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0x00000000 T Predict 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0x00000002 N Predict N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0x00000007 N </a:t>
            </a:r>
            <a:r>
              <a:rPr lang="en-US" sz="2000">
                <a:solidFill>
                  <a:schemeClr val="accent6"/>
                </a:solidFill>
              </a:rPr>
              <a:t>Predict T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2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Correlating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2-bit scheme looks at each branches own prior behavior to make predictions</a:t>
            </a:r>
          </a:p>
          <a:p>
            <a:pPr lvl="1"/>
            <a:r>
              <a:rPr lang="en-US" dirty="0"/>
              <a:t>But branch behavior can be correlated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444" y="3494762"/>
            <a:ext cx="221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(aa==2) aa=0;</a:t>
            </a:r>
          </a:p>
          <a:p>
            <a:r>
              <a:rPr lang="en-US" sz="2400" dirty="0"/>
              <a:t>If (bb==2) bb=0;</a:t>
            </a:r>
          </a:p>
          <a:p>
            <a:r>
              <a:rPr lang="en-US" sz="2400" dirty="0"/>
              <a:t>If (aa==bb) {.…}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5938" y="3679427"/>
            <a:ext cx="519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If first two branches are taken, the third branch MUST be taken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3898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1049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98200" y="5233483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65737" y="523996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08187" y="5910241"/>
            <a:ext cx="523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</a:t>
            </a:r>
            <a:r>
              <a:rPr lang="en-US" sz="2400" dirty="0"/>
              <a:t>-bit global branch history register (BHR)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7144" y="4717919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14295" y="4717919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15659" y="48510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6389" y="482524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02064" y="5404403"/>
            <a:ext cx="3384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Prev</a:t>
            </a:r>
            <a:r>
              <a:rPr lang="en-US" sz="2400" dirty="0"/>
              <a:t> branch was NT, </a:t>
            </a:r>
          </a:p>
          <a:p>
            <a:pPr algn="ctr"/>
            <a:r>
              <a:rPr lang="en-US" sz="2400" dirty="0"/>
              <a:t>branch before that was T)</a:t>
            </a:r>
          </a:p>
        </p:txBody>
      </p:sp>
    </p:spTree>
    <p:extLst>
      <p:ext uri="{BB962C8B-B14F-4D97-AF65-F5344CB8AC3E}">
        <p14:creationId xmlns:p14="http://schemas.microsoft.com/office/powerpoint/2010/main" val="312525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2-Level Correlation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i="1" dirty="0"/>
              <a:t>m</a:t>
            </a:r>
            <a:r>
              <a:rPr lang="en-US" dirty="0"/>
              <a:t>=3, </a:t>
            </a:r>
            <a:r>
              <a:rPr lang="en-US" i="1" dirty="0"/>
              <a:t>k</a:t>
            </a:r>
            <a:r>
              <a:rPr lang="en-US" dirty="0"/>
              <a:t>=2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0751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699487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10945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435858" y="2927298"/>
            <a:ext cx="1300811" cy="147490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6209" y="283657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7171" y="1857075"/>
            <a:ext cx="2410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s</a:t>
            </a:r>
            <a:r>
              <a:rPr lang="en-US" sz="2400" dirty="0"/>
              <a:t>=2 bit saturating </a:t>
            </a:r>
          </a:p>
          <a:p>
            <a:pPr algn="ctr"/>
            <a:r>
              <a:rPr lang="en-US" sz="2400" dirty="0"/>
              <a:t>counter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90485" y="5357549"/>
            <a:ext cx="143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Taken/</a:t>
            </a:r>
          </a:p>
          <a:p>
            <a:r>
              <a:rPr lang="en-US" sz="2400" dirty="0"/>
              <a:t>Not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0154"/>
              </p:ext>
            </p:extLst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17875"/>
              </p:ext>
            </p:extLst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16215"/>
              </p:ext>
            </p:extLst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endCxn id="19" idx="0"/>
          </p:cNvCxnSpPr>
          <p:nvPr/>
        </p:nvCxnSpPr>
        <p:spPr>
          <a:xfrm rot="5400000">
            <a:off x="7874652" y="2488526"/>
            <a:ext cx="601304" cy="53163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689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Assume all counters start at 11, and BHR is initialized to NT, 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86417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4049701" y="2313455"/>
            <a:ext cx="220024" cy="162180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1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39596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4049701" y="2313455"/>
            <a:ext cx="220024" cy="162180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C00000"/>
                </a:solidFill>
              </a:rPr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849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BHR, Index into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7886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625935" y="2737221"/>
            <a:ext cx="1023398" cy="157764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  <p:sp>
        <p:nvSpPr>
          <p:cNvPr id="13" name="Arrow: Curved Right 12"/>
          <p:cNvSpPr/>
          <p:nvPr/>
        </p:nvSpPr>
        <p:spPr>
          <a:xfrm rot="16200000">
            <a:off x="8308198" y="2313223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 rot="16200000">
            <a:off x="9140876" y="2342671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Right 29"/>
          <p:cNvSpPr/>
          <p:nvPr/>
        </p:nvSpPr>
        <p:spPr>
          <a:xfrm rot="15363691">
            <a:off x="4632513" y="472811"/>
            <a:ext cx="879980" cy="63741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9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07678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3625935" y="2737221"/>
            <a:ext cx="1023398" cy="157764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</p:spTree>
    <p:extLst>
      <p:ext uri="{BB962C8B-B14F-4D97-AF65-F5344CB8AC3E}">
        <p14:creationId xmlns:p14="http://schemas.microsoft.com/office/powerpoint/2010/main" val="39685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branch predictor has two tasks</a:t>
            </a:r>
          </a:p>
          <a:p>
            <a:pPr lvl="1"/>
            <a:r>
              <a:rPr lang="en-US" dirty="0"/>
              <a:t>Determine if branch is taken or not-taken</a:t>
            </a:r>
          </a:p>
          <a:p>
            <a:pPr lvl="1"/>
            <a:r>
              <a:rPr lang="en-US" dirty="0"/>
              <a:t>Target address calculation (where to go if taken)</a:t>
            </a:r>
          </a:p>
          <a:p>
            <a:pPr lvl="1"/>
            <a:r>
              <a:rPr lang="en-US" dirty="0"/>
              <a:t>Target address calculation also required for unconditional branches (jumps)</a:t>
            </a:r>
          </a:p>
          <a:p>
            <a:pPr lvl="1"/>
            <a:endParaRPr lang="en-US" dirty="0"/>
          </a:p>
          <a:p>
            <a:r>
              <a:rPr lang="en-US" dirty="0"/>
              <a:t>Past predicts the future.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Local History</a:t>
            </a:r>
            <a:r>
              <a:rPr lang="en-US" dirty="0"/>
              <a:t>: If branch was taken the previous time, it will probably be taken subsequently (why?)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Global History</a:t>
            </a:r>
            <a:r>
              <a:rPr lang="en-US" dirty="0"/>
              <a:t>: taken/not-taken behavior of other branches can be predictive for current branch (why?)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0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BHR, Index into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15760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2696575" y="3666580"/>
            <a:ext cx="2864676" cy="1560207"/>
          </a:xfrm>
          <a:prstGeom prst="bentConnector3">
            <a:avLst>
              <a:gd name="adj1" fmla="val 1002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  <p:sp>
        <p:nvSpPr>
          <p:cNvPr id="13" name="Arrow: Curved Right 12"/>
          <p:cNvSpPr/>
          <p:nvPr/>
        </p:nvSpPr>
        <p:spPr>
          <a:xfrm rot="16200000">
            <a:off x="8308198" y="2313223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 rot="16200000">
            <a:off x="9140876" y="2342671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Right 29"/>
          <p:cNvSpPr/>
          <p:nvPr/>
        </p:nvSpPr>
        <p:spPr>
          <a:xfrm rot="15155846">
            <a:off x="4664314" y="492139"/>
            <a:ext cx="879980" cy="6545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2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2696575" y="3666580"/>
            <a:ext cx="2864676" cy="1560207"/>
          </a:xfrm>
          <a:prstGeom prst="bentConnector3">
            <a:avLst>
              <a:gd name="adj1" fmla="val 1002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4" idx="0"/>
          </p:cNvCxnSpPr>
          <p:nvPr/>
        </p:nvCxnSpPr>
        <p:spPr>
          <a:xfrm rot="10800000" flipV="1">
            <a:off x="5456477" y="2135920"/>
            <a:ext cx="2290734" cy="90863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  <p:sp>
        <p:nvSpPr>
          <p:cNvPr id="13" name="Arrow: Curved Right 12"/>
          <p:cNvSpPr/>
          <p:nvPr/>
        </p:nvSpPr>
        <p:spPr>
          <a:xfrm rot="16200000">
            <a:off x="8308198" y="2313223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 rot="16200000">
            <a:off x="9140876" y="2342671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Right 29"/>
          <p:cNvSpPr/>
          <p:nvPr/>
        </p:nvSpPr>
        <p:spPr>
          <a:xfrm rot="15155846">
            <a:off x="4664314" y="492139"/>
            <a:ext cx="879980" cy="65457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0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BHR, Index into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5274443" y="1088713"/>
            <a:ext cx="266694" cy="41179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17654"/>
              </p:ext>
            </p:extLst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19" idx="0"/>
          </p:cNvCxnSpPr>
          <p:nvPr/>
        </p:nvCxnSpPr>
        <p:spPr>
          <a:xfrm rot="10800000" flipH="1" flipV="1">
            <a:off x="7747210" y="2135921"/>
            <a:ext cx="162275" cy="919074"/>
          </a:xfrm>
          <a:prstGeom prst="bentConnector4">
            <a:avLst>
              <a:gd name="adj1" fmla="val -140872"/>
              <a:gd name="adj2" fmla="val 672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  <p:sp>
        <p:nvSpPr>
          <p:cNvPr id="13" name="Arrow: Curved Right 12"/>
          <p:cNvSpPr/>
          <p:nvPr/>
        </p:nvSpPr>
        <p:spPr>
          <a:xfrm rot="16200000">
            <a:off x="8308198" y="2313223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 rot="16200000">
            <a:off x="9140876" y="2342671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Right 29"/>
          <p:cNvSpPr/>
          <p:nvPr/>
        </p:nvSpPr>
        <p:spPr>
          <a:xfrm rot="14989885">
            <a:off x="4676192" y="631930"/>
            <a:ext cx="700956" cy="6549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5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Branch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Update PHT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5274443" y="1088713"/>
            <a:ext cx="266694" cy="41179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50973" y="2966600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 Taken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1818150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1951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192547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1821967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cxnSp>
        <p:nvCxnSpPr>
          <p:cNvPr id="27" name="Elbow Connector 26"/>
          <p:cNvCxnSpPr>
            <a:stCxn id="21" idx="1"/>
            <a:endCxn id="19" idx="0"/>
          </p:cNvCxnSpPr>
          <p:nvPr/>
        </p:nvCxnSpPr>
        <p:spPr>
          <a:xfrm rot="10800000" flipH="1" flipV="1">
            <a:off x="7747210" y="2135921"/>
            <a:ext cx="162275" cy="919074"/>
          </a:xfrm>
          <a:prstGeom prst="bentConnector4">
            <a:avLst>
              <a:gd name="adj1" fmla="val -140872"/>
              <a:gd name="adj2" fmla="val 672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410185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3967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  <p:sp>
        <p:nvSpPr>
          <p:cNvPr id="13" name="Arrow: Curved Right 12"/>
          <p:cNvSpPr/>
          <p:nvPr/>
        </p:nvSpPr>
        <p:spPr>
          <a:xfrm rot="16200000">
            <a:off x="8308198" y="2313223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Right 27"/>
          <p:cNvSpPr/>
          <p:nvPr/>
        </p:nvSpPr>
        <p:spPr>
          <a:xfrm rot="16200000">
            <a:off x="9140876" y="2342671"/>
            <a:ext cx="269024" cy="6731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Right 29"/>
          <p:cNvSpPr/>
          <p:nvPr/>
        </p:nvSpPr>
        <p:spPr>
          <a:xfrm rot="14989885">
            <a:off x="4646466" y="604570"/>
            <a:ext cx="700956" cy="65499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1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Determine the predictions for all branches and state of PHT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447415" y="3054995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214691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214691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22800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225424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215073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7389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746069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</p:spTree>
    <p:extLst>
      <p:ext uri="{BB962C8B-B14F-4D97-AF65-F5344CB8AC3E}">
        <p14:creationId xmlns:p14="http://schemas.microsoft.com/office/powerpoint/2010/main" val="164912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77" y="269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85" y="1179361"/>
            <a:ext cx="10515600" cy="4351338"/>
          </a:xfrm>
        </p:spPr>
        <p:txBody>
          <a:bodyPr/>
          <a:lstStyle/>
          <a:p>
            <a:r>
              <a:rPr lang="en-US" dirty="0"/>
              <a:t>Determine the predictions for all branches and state of PHT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71300"/>
              </p:ext>
            </p:extLst>
          </p:nvPr>
        </p:nvGraphicFramePr>
        <p:xfrm>
          <a:off x="4994406" y="3044556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37757" y="2594724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7665" y="2594724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976" y="1863871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385" y="215792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7757" y="2212194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8542" y="2479141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31483"/>
              </p:ext>
            </p:extLst>
          </p:nvPr>
        </p:nvGraphicFramePr>
        <p:xfrm>
          <a:off x="6242831" y="3052907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21765"/>
              </p:ext>
            </p:extLst>
          </p:nvPr>
        </p:nvGraphicFramePr>
        <p:xfrm>
          <a:off x="7447415" y="3054995"/>
          <a:ext cx="81322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91093"/>
              </p:ext>
            </p:extLst>
          </p:nvPr>
        </p:nvGraphicFramePr>
        <p:xfrm>
          <a:off x="8595632" y="3057083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747211" y="214691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4362" y="2146918"/>
            <a:ext cx="693906" cy="63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45726" y="228002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86456" y="225424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75388" y="215073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k=2 </a:t>
            </a:r>
            <a:r>
              <a:rPr lang="en-US" sz="2400" dirty="0"/>
              <a:t>BHR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91795" y="3868194"/>
            <a:ext cx="18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 History Table (PHT)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221739" y="3202558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 Predict T</a:t>
            </a:r>
          </a:p>
          <a:p>
            <a:r>
              <a:rPr lang="en-US" sz="2000" dirty="0"/>
              <a:t>0x00000002 N Predict T</a:t>
            </a:r>
          </a:p>
          <a:p>
            <a:r>
              <a:rPr lang="en-US" sz="2000" dirty="0"/>
              <a:t>0x00000007 T Predict T</a:t>
            </a:r>
          </a:p>
          <a:p>
            <a:r>
              <a:rPr lang="en-US" sz="2000" dirty="0"/>
              <a:t>0x00000000 T Predict T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0x00000002 N Predict T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0x00000007 N Predict T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0x00000000 T Predict T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0x00000002 N Predict T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0x00000007 N Predict 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8459290" y="1738953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562309" y="1746069"/>
            <a:ext cx="149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</a:t>
            </a:r>
          </a:p>
        </p:txBody>
      </p:sp>
    </p:spTree>
    <p:extLst>
      <p:ext uri="{BB962C8B-B14F-4D97-AF65-F5344CB8AC3E}">
        <p14:creationId xmlns:p14="http://schemas.microsoft.com/office/powerpoint/2010/main" val="289804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Conflicts in PHT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Two branches use the same counter!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</p:cNvCxnSpPr>
          <p:nvPr/>
        </p:nvCxnSpPr>
        <p:spPr>
          <a:xfrm flipV="1">
            <a:off x="6444859" y="3524036"/>
            <a:ext cx="896026" cy="368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70" y="4095237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43592" y="3567068"/>
            <a:ext cx="839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2885" y="3330875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Taken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0x20000000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0x20000000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0x20000000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12206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0" y="745948"/>
            <a:ext cx="9465378" cy="57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5686988" cy="1325563"/>
          </a:xfrm>
        </p:spPr>
        <p:txBody>
          <a:bodyPr/>
          <a:lstStyle/>
          <a:p>
            <a:r>
              <a:rPr lang="en-US" dirty="0"/>
              <a:t>Dealing with Branches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196221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196028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30940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03741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28235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07280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37488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639822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94110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230667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5702396" y="22378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62030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60103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91358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91937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64312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54762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56838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718385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310279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48720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066793" y="4535427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24407" y="483670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42" y="520228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7617" y="5613990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892" y="599840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815" y="638281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98326" y="196170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47876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 rot="16200000">
            <a:off x="19258" y="5491267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402882" y="1390389"/>
            <a:ext cx="5323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82288" y="673295"/>
            <a:ext cx="404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Speculate past branches by predicting result of branch condition (Taken/Not)</a:t>
            </a:r>
          </a:p>
        </p:txBody>
      </p:sp>
    </p:spTree>
    <p:extLst>
      <p:ext uri="{BB962C8B-B14F-4D97-AF65-F5344CB8AC3E}">
        <p14:creationId xmlns:p14="http://schemas.microsoft.com/office/powerpoint/2010/main" val="2941863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35026" y="6246544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57677" y="5987516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11402699" y="5510088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History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branch, predict based on whether the branch was previously T/NT</a:t>
            </a:r>
          </a:p>
          <a:p>
            <a:pPr lvl="1"/>
            <a:r>
              <a:rPr lang="en-US" dirty="0"/>
              <a:t>If previously Taken, then branch is Taken</a:t>
            </a:r>
          </a:p>
          <a:p>
            <a:pPr lvl="1"/>
            <a:r>
              <a:rPr lang="en-US" dirty="0"/>
              <a:t>Pattern: T, T, T, NT, T, T, T, T, ….</a:t>
            </a:r>
          </a:p>
          <a:p>
            <a:pPr lvl="1"/>
            <a:r>
              <a:rPr lang="en-US" dirty="0"/>
              <a:t>The NT branch will be predicted as T and the next T branch as NT</a:t>
            </a:r>
          </a:p>
          <a:p>
            <a:pPr lvl="1"/>
            <a:r>
              <a:rPr lang="en-US" dirty="0"/>
              <a:t>Even worse if pattern is: T, NT, T, NT, ….</a:t>
            </a:r>
          </a:p>
          <a:p>
            <a:pPr lvl="1"/>
            <a:endParaRPr lang="en-US" dirty="0"/>
          </a:p>
          <a:p>
            <a:r>
              <a:rPr lang="en-US" dirty="0"/>
              <a:t>Sticky prediction: wait for two </a:t>
            </a:r>
            <a:r>
              <a:rPr lang="en-US" dirty="0" err="1"/>
              <a:t>mispredictions</a:t>
            </a:r>
            <a:r>
              <a:rPr lang="en-US" dirty="0"/>
              <a:t> to change prediction from T to NT and vice-versa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6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35250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9035026" y="6246544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4357677" y="5987516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11402699" y="5486562"/>
            <a:ext cx="433562" cy="407096"/>
          </a:xfrm>
          <a:prstGeom prst="mathMultiply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50679" y="382137"/>
            <a:ext cx="201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33453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79326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77346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6169" y="3720057"/>
            <a:ext cx="2474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Undo renaming in RF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Clear tags and step through ROB from head up to the branch instruction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8710" y="4435877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F8 Should be 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48710" y="4876994"/>
            <a:ext cx="226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F6 Should be 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62410" y="5291381"/>
            <a:ext cx="22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F8 Should be C</a:t>
            </a:r>
          </a:p>
        </p:txBody>
      </p:sp>
    </p:spTree>
    <p:extLst>
      <p:ext uri="{BB962C8B-B14F-4D97-AF65-F5344CB8AC3E}">
        <p14:creationId xmlns:p14="http://schemas.microsoft.com/office/powerpoint/2010/main" val="304172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Cycle 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26169" y="3720057"/>
            <a:ext cx="2474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Undo renaming in RF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Clear tags and step through ROB from head up to the branch instruction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8710" y="4435877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F8 Should be 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48710" y="4876994"/>
            <a:ext cx="226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F6 Should be 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62410" y="5291381"/>
            <a:ext cx="22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for F8 Should be C</a:t>
            </a:r>
          </a:p>
        </p:txBody>
      </p:sp>
    </p:spTree>
    <p:extLst>
      <p:ext uri="{BB962C8B-B14F-4D97-AF65-F5344CB8AC3E}">
        <p14:creationId xmlns:p14="http://schemas.microsoft.com/office/powerpoint/2010/main" val="108855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Another Alternative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2659" y="132347"/>
            <a:ext cx="311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CONTINUE TILL BRANCH REACHES HEAD OF ROB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60463"/>
              </p:ext>
            </p:extLst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38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In The Future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17025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97634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7710"/>
              </p:ext>
            </p:extLst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12249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80550"/>
              </p:ext>
            </p:extLst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7899"/>
              </p:ext>
            </p:extLst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2659" y="132347"/>
            <a:ext cx="311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CONTINUE TILL BRANCH REACHES HEAD OF ROB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16648"/>
              </p:ext>
            </p:extLst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1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98" y="-199964"/>
            <a:ext cx="10515600" cy="1325563"/>
          </a:xfrm>
        </p:spPr>
        <p:txBody>
          <a:bodyPr/>
          <a:lstStyle/>
          <a:p>
            <a:r>
              <a:rPr lang="en-US" dirty="0"/>
              <a:t>In The Future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409320" y="2212732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650" y="2210805"/>
          <a:ext cx="313630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rapezoid 15"/>
          <p:cNvSpPr/>
          <p:nvPr/>
        </p:nvSpPr>
        <p:spPr>
          <a:xfrm rot="10800000">
            <a:off x="5031618" y="3559921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107754" y="3287939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29874" y="3532875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7474" y="332332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7200" y="3625401"/>
            <a:ext cx="2490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MULT (4 cycles)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15096"/>
              </p:ext>
            </p:extLst>
          </p:nvPr>
        </p:nvGraphicFramePr>
        <p:xfrm>
          <a:off x="1119109" y="1238990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smthg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6723" y="1540272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7658" y="190584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f2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0655"/>
              </p:ext>
            </p:extLst>
          </p:nvPr>
        </p:nvGraphicFramePr>
        <p:xfrm>
          <a:off x="4438891" y="4424452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662118"/>
              </p:ext>
            </p:extLst>
          </p:nvPr>
        </p:nvGraphicFramePr>
        <p:xfrm>
          <a:off x="7588221" y="4422525"/>
          <a:ext cx="313630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rapezoid 31"/>
          <p:cNvSpPr/>
          <p:nvPr/>
        </p:nvSpPr>
        <p:spPr>
          <a:xfrm rot="10800000">
            <a:off x="5061189" y="6153780"/>
            <a:ext cx="5334000" cy="5969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37325" y="5881798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9445" y="6126734"/>
            <a:ext cx="57444" cy="17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007045" y="5917184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46771" y="6219260"/>
            <a:ext cx="232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FP ADD (1 cycles)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933" y="2317553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08" y="2701964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131" y="3086376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f8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5017"/>
              </p:ext>
            </p:extLst>
          </p:nvPr>
        </p:nvGraphicFramePr>
        <p:xfrm>
          <a:off x="435256" y="4134595"/>
          <a:ext cx="255815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-7130" y="4435877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195" y="480145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3920" y="5213158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645" y="5597569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278" y="5981981"/>
            <a:ext cx="57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0698326" y="2212224"/>
          <a:ext cx="6884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0714247" y="4410298"/>
          <a:ext cx="6884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97087" y="382137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72064" y="-523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8331" y="6373504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ROB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92850"/>
              </p:ext>
            </p:extLst>
          </p:nvPr>
        </p:nvGraphicFramePr>
        <p:xfrm>
          <a:off x="2988150" y="4136160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7414131" y="78019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Waiting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201356" y="-33989"/>
            <a:ext cx="2646078" cy="277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L1: MULD F4, F2, F8 </a:t>
            </a:r>
          </a:p>
          <a:p>
            <a:pPr marL="0" indent="0">
              <a:buNone/>
            </a:pPr>
            <a:r>
              <a:rPr lang="en-US" sz="2000" dirty="0"/>
              <a:t>ADDD F8, F6, F6 </a:t>
            </a:r>
          </a:p>
          <a:p>
            <a:pPr marL="0" indent="0">
              <a:buNone/>
            </a:pPr>
            <a:r>
              <a:rPr lang="en-US" sz="2000" dirty="0"/>
              <a:t>ADDD F2, F0, F8</a:t>
            </a:r>
          </a:p>
          <a:p>
            <a:pPr marL="0" indent="0">
              <a:buNone/>
            </a:pPr>
            <a:r>
              <a:rPr lang="en-US" sz="2000" dirty="0"/>
              <a:t>BEQ R1, R2, L1</a:t>
            </a:r>
          </a:p>
          <a:p>
            <a:pPr marL="0" indent="0">
              <a:buNone/>
            </a:pPr>
            <a:r>
              <a:rPr lang="en-US" sz="2000" dirty="0"/>
              <a:t>SUBD F2, F0, F4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22482" y="1145541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BRANCH TAKEN (Oops!)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30833" y="156098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Issue (E1)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7982" y="180035"/>
            <a:ext cx="2429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KILL ALL INSTRUCTIONS THAT OCCUR AFTER BRANCH IN ROB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3672905" y="4138248"/>
          <a:ext cx="6884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14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" y="39756"/>
            <a:ext cx="12615683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Tomasulo’s</a:t>
            </a:r>
            <a:r>
              <a:rPr lang="en-US" dirty="0"/>
              <a:t> Algorithm (Loads/Stores)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73326" y="2631766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0925" y="4410085"/>
            <a:ext cx="2259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Loads queue up in the load buffer. Serves as parent for other instructions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88561" y="3777908"/>
            <a:ext cx="473474" cy="62665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3695" y="1187063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Stores queue up in the store buffer. Parents for loads</a:t>
            </a:r>
          </a:p>
        </p:txBody>
      </p:sp>
      <p:sp>
        <p:nvSpPr>
          <p:cNvPr id="15" name="Oval 14"/>
          <p:cNvSpPr/>
          <p:nvPr/>
        </p:nvSpPr>
        <p:spPr>
          <a:xfrm>
            <a:off x="7784607" y="3389156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87413" y="2340333"/>
            <a:ext cx="1029618" cy="11334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8683784" y="5175416"/>
            <a:ext cx="32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dirty="0" err="1">
                <a:solidFill>
                  <a:schemeClr val="accent1"/>
                </a:solidFill>
              </a:rPr>
              <a:t>Tomasulo’s</a:t>
            </a:r>
            <a:r>
              <a:rPr lang="en-US" sz="2400" dirty="0">
                <a:solidFill>
                  <a:schemeClr val="accent1"/>
                </a:solidFill>
              </a:rPr>
              <a:t> original design, the address of load/store is computed during issue stage  </a:t>
            </a:r>
          </a:p>
        </p:txBody>
      </p:sp>
    </p:spTree>
    <p:extLst>
      <p:ext uri="{BB962C8B-B14F-4D97-AF65-F5344CB8AC3E}">
        <p14:creationId xmlns:p14="http://schemas.microsoft.com/office/powerpoint/2010/main" val="14190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" y="39756"/>
            <a:ext cx="12615683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Tomasulo’s</a:t>
            </a:r>
            <a:r>
              <a:rPr lang="en-US" dirty="0"/>
              <a:t> Algorithm (Loads/Stores)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73326" y="2631766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7009" y="3487584"/>
            <a:ext cx="225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Question: can loads be directly dispatched to the L1 cache?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730" y="3075827"/>
            <a:ext cx="367698" cy="3979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3695" y="1187063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Stores queue up in the store buffer. Parents for loads</a:t>
            </a:r>
          </a:p>
        </p:txBody>
      </p:sp>
      <p:sp>
        <p:nvSpPr>
          <p:cNvPr id="15" name="Oval 14"/>
          <p:cNvSpPr/>
          <p:nvPr/>
        </p:nvSpPr>
        <p:spPr>
          <a:xfrm>
            <a:off x="7784607" y="3389156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87413" y="2340333"/>
            <a:ext cx="1029618" cy="11334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1" y="5057244"/>
            <a:ext cx="3144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Look up store buffer first for older store instructions with the same address!</a:t>
            </a:r>
          </a:p>
        </p:txBody>
      </p:sp>
    </p:spTree>
    <p:extLst>
      <p:ext uri="{BB962C8B-B14F-4D97-AF65-F5344CB8AC3E}">
        <p14:creationId xmlns:p14="http://schemas.microsoft.com/office/powerpoint/2010/main" val="3306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" y="39756"/>
            <a:ext cx="12615683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Tomasulo’s</a:t>
            </a:r>
            <a:r>
              <a:rPr lang="en-US" dirty="0"/>
              <a:t> Algorithm (Loads/Stores)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73326" y="2631766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7009" y="3487584"/>
            <a:ext cx="2645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Question: what happens when the result of load is returned?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730" y="3075827"/>
            <a:ext cx="367698" cy="3979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3695" y="1187063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Stores queue up in the store buffer. Parents for loads</a:t>
            </a:r>
          </a:p>
        </p:txBody>
      </p:sp>
      <p:sp>
        <p:nvSpPr>
          <p:cNvPr id="15" name="Oval 14"/>
          <p:cNvSpPr/>
          <p:nvPr/>
        </p:nvSpPr>
        <p:spPr>
          <a:xfrm>
            <a:off x="7784607" y="3389156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87413" y="2340333"/>
            <a:ext cx="1029618" cy="11334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-1" y="5057244"/>
            <a:ext cx="314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Broadcast on CDB for dependent instructions to consume</a:t>
            </a:r>
          </a:p>
        </p:txBody>
      </p:sp>
    </p:spTree>
    <p:extLst>
      <p:ext uri="{BB962C8B-B14F-4D97-AF65-F5344CB8AC3E}">
        <p14:creationId xmlns:p14="http://schemas.microsoft.com/office/powerpoint/2010/main" val="42720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" y="39756"/>
            <a:ext cx="12615683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Tomasulo’s</a:t>
            </a:r>
            <a:r>
              <a:rPr lang="en-US" dirty="0"/>
              <a:t> Algorithm (Loads/Stores)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73326" y="2631766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87009" y="3487584"/>
            <a:ext cx="2645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Question: what happens when the result of load is returned?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730" y="3075827"/>
            <a:ext cx="367698" cy="3979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3695" y="1187063"/>
            <a:ext cx="260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When is a store ready to execute?</a:t>
            </a:r>
          </a:p>
        </p:txBody>
      </p:sp>
      <p:sp>
        <p:nvSpPr>
          <p:cNvPr id="15" name="Oval 14"/>
          <p:cNvSpPr/>
          <p:nvPr/>
        </p:nvSpPr>
        <p:spPr>
          <a:xfrm>
            <a:off x="7784607" y="3389156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87413" y="2340333"/>
            <a:ext cx="1029618" cy="113341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8368300" y="5228075"/>
            <a:ext cx="314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When the value it needs to store is available</a:t>
            </a:r>
          </a:p>
        </p:txBody>
      </p:sp>
    </p:spTree>
    <p:extLst>
      <p:ext uri="{BB962C8B-B14F-4D97-AF65-F5344CB8AC3E}">
        <p14:creationId xmlns:p14="http://schemas.microsoft.com/office/powerpoint/2010/main" val="18251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4" y="145906"/>
            <a:ext cx="10515600" cy="1325563"/>
          </a:xfrm>
        </p:spPr>
        <p:txBody>
          <a:bodyPr/>
          <a:lstStyle/>
          <a:p>
            <a:r>
              <a:rPr lang="en-US" dirty="0"/>
              <a:t>2-bit Saturating Counter</a:t>
            </a:r>
          </a:p>
        </p:txBody>
      </p:sp>
      <p:sp>
        <p:nvSpPr>
          <p:cNvPr id="4" name="Oval 3"/>
          <p:cNvSpPr/>
          <p:nvPr/>
        </p:nvSpPr>
        <p:spPr>
          <a:xfrm>
            <a:off x="2091847" y="2311052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4231" y="2711885"/>
            <a:ext cx="146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Taken</a:t>
            </a:r>
          </a:p>
          <a:p>
            <a:pPr algn="ctr"/>
            <a:r>
              <a:rPr lang="en-US" b="1" dirty="0"/>
              <a:t>(11)</a:t>
            </a:r>
          </a:p>
        </p:txBody>
      </p:sp>
      <p:sp>
        <p:nvSpPr>
          <p:cNvPr id="6" name="Oval 5"/>
          <p:cNvSpPr/>
          <p:nvPr/>
        </p:nvSpPr>
        <p:spPr>
          <a:xfrm>
            <a:off x="6290145" y="2331929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2529" y="2732762"/>
            <a:ext cx="146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Taken</a:t>
            </a:r>
          </a:p>
          <a:p>
            <a:pPr algn="ctr"/>
            <a:r>
              <a:rPr lang="en-US" b="1" dirty="0"/>
              <a:t>(10)</a:t>
            </a:r>
          </a:p>
        </p:txBody>
      </p:sp>
      <p:cxnSp>
        <p:nvCxnSpPr>
          <p:cNvPr id="9" name="Curved Connector 8"/>
          <p:cNvCxnSpPr>
            <a:stCxn id="4" idx="1"/>
            <a:endCxn id="4" idx="0"/>
          </p:cNvCxnSpPr>
          <p:nvPr/>
        </p:nvCxnSpPr>
        <p:spPr>
          <a:xfrm rot="5400000" flipH="1" flipV="1">
            <a:off x="2519927" y="2118693"/>
            <a:ext cx="184357" cy="569077"/>
          </a:xfrm>
          <a:prstGeom prst="curvedConnector3">
            <a:avLst>
              <a:gd name="adj1" fmla="val 2239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34268" y="1646647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cxnSp>
        <p:nvCxnSpPr>
          <p:cNvPr id="12" name="Curved Connector 11"/>
          <p:cNvCxnSpPr>
            <a:stCxn id="4" idx="7"/>
            <a:endCxn id="6" idx="1"/>
          </p:cNvCxnSpPr>
          <p:nvPr/>
        </p:nvCxnSpPr>
        <p:spPr>
          <a:xfrm rot="16200000" flipH="1">
            <a:off x="4985354" y="975775"/>
            <a:ext cx="20877" cy="3060144"/>
          </a:xfrm>
          <a:prstGeom prst="curvedConnector3">
            <a:avLst>
              <a:gd name="adj1" fmla="val -19780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10800" y="1650336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6342337" y="4826691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73739" y="4994459"/>
            <a:ext cx="1146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</a:t>
            </a:r>
          </a:p>
          <a:p>
            <a:pPr algn="ctr"/>
            <a:r>
              <a:rPr lang="en-US" b="1" dirty="0"/>
              <a:t>Not Taken</a:t>
            </a:r>
          </a:p>
          <a:p>
            <a:pPr algn="ctr"/>
            <a:r>
              <a:rPr lang="en-US" b="1" dirty="0"/>
              <a:t>(01)</a:t>
            </a:r>
          </a:p>
        </p:txBody>
      </p:sp>
      <p:cxnSp>
        <p:nvCxnSpPr>
          <p:cNvPr id="26" name="Curved Connector 25"/>
          <p:cNvCxnSpPr>
            <a:stCxn id="6" idx="3"/>
            <a:endCxn id="4" idx="5"/>
          </p:cNvCxnSpPr>
          <p:nvPr/>
        </p:nvCxnSpPr>
        <p:spPr>
          <a:xfrm rot="5400000" flipH="1">
            <a:off x="4985354" y="1865928"/>
            <a:ext cx="20877" cy="3060144"/>
          </a:xfrm>
          <a:prstGeom prst="curvedConnector3">
            <a:avLst>
              <a:gd name="adj1" fmla="val -197804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65353" y="3354245"/>
            <a:ext cx="738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118" y="2098877"/>
            <a:ext cx="200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“Strong Confidence</a:t>
            </a:r>
          </a:p>
          <a:p>
            <a:r>
              <a:rPr lang="en-US" dirty="0"/>
              <a:t>In Taken”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54440" y="1882637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“Weak Confidence</a:t>
            </a:r>
          </a:p>
          <a:p>
            <a:r>
              <a:rPr lang="en-US" dirty="0"/>
              <a:t>In Taken”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41514" y="5132958"/>
            <a:ext cx="1923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“Weak Confidence</a:t>
            </a:r>
          </a:p>
          <a:p>
            <a:r>
              <a:rPr lang="en-US" dirty="0"/>
              <a:t>In Not Taken”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71778" y="4374246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38" name="Oval 37"/>
          <p:cNvSpPr/>
          <p:nvPr/>
        </p:nvSpPr>
        <p:spPr>
          <a:xfrm>
            <a:off x="2075146" y="4774499"/>
            <a:ext cx="1609594" cy="125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23248" y="4994459"/>
            <a:ext cx="1146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 </a:t>
            </a:r>
          </a:p>
          <a:p>
            <a:pPr algn="ctr"/>
            <a:r>
              <a:rPr lang="en-US" b="1" dirty="0"/>
              <a:t>Not Taken</a:t>
            </a:r>
          </a:p>
          <a:p>
            <a:pPr algn="ctr"/>
            <a:r>
              <a:rPr lang="en-US" b="1" dirty="0"/>
              <a:t>(00)</a:t>
            </a:r>
          </a:p>
        </p:txBody>
      </p:sp>
      <p:cxnSp>
        <p:nvCxnSpPr>
          <p:cNvPr id="40" name="Curved Connector 39"/>
          <p:cNvCxnSpPr>
            <a:stCxn id="38" idx="3"/>
            <a:endCxn id="38" idx="4"/>
          </p:cNvCxnSpPr>
          <p:nvPr/>
        </p:nvCxnSpPr>
        <p:spPr>
          <a:xfrm rot="16200000" flipH="1">
            <a:off x="2503226" y="5656647"/>
            <a:ext cx="184357" cy="569077"/>
          </a:xfrm>
          <a:prstGeom prst="curvedConnector3">
            <a:avLst>
              <a:gd name="adj1" fmla="val 22399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22010" y="6253325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cxnSp>
        <p:nvCxnSpPr>
          <p:cNvPr id="45" name="Curved Connector 44"/>
          <p:cNvCxnSpPr>
            <a:stCxn id="38" idx="7"/>
            <a:endCxn id="19" idx="1"/>
          </p:cNvCxnSpPr>
          <p:nvPr/>
        </p:nvCxnSpPr>
        <p:spPr>
          <a:xfrm rot="16200000" flipH="1">
            <a:off x="4987442" y="3420434"/>
            <a:ext cx="52192" cy="3129037"/>
          </a:xfrm>
          <a:prstGeom prst="curvedConnector3">
            <a:avLst>
              <a:gd name="adj1" fmla="val -7912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9" idx="3"/>
            <a:endCxn id="38" idx="5"/>
          </p:cNvCxnSpPr>
          <p:nvPr/>
        </p:nvCxnSpPr>
        <p:spPr>
          <a:xfrm rot="5400000" flipH="1">
            <a:off x="4987443" y="4310586"/>
            <a:ext cx="52192" cy="3129037"/>
          </a:xfrm>
          <a:prstGeom prst="curvedConnector3">
            <a:avLst>
              <a:gd name="adj1" fmla="val -7912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12346" y="4537642"/>
            <a:ext cx="73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Taken</a:t>
            </a:r>
          </a:p>
          <a:p>
            <a:pPr algn="ctr"/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613063" y="5840328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cxnSp>
        <p:nvCxnSpPr>
          <p:cNvPr id="86" name="Curved Connector 85"/>
          <p:cNvCxnSpPr>
            <a:stCxn id="19" idx="0"/>
            <a:endCxn id="4" idx="4"/>
          </p:cNvCxnSpPr>
          <p:nvPr/>
        </p:nvCxnSpPr>
        <p:spPr>
          <a:xfrm rot="16200000" flipV="1">
            <a:off x="4393503" y="2073060"/>
            <a:ext cx="1256773" cy="425049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6" idx="4"/>
            <a:endCxn id="38" idx="0"/>
          </p:cNvCxnSpPr>
          <p:nvPr/>
        </p:nvCxnSpPr>
        <p:spPr>
          <a:xfrm rot="5400000">
            <a:off x="4395591" y="2075148"/>
            <a:ext cx="1183704" cy="421499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92038" y="3846049"/>
            <a:ext cx="1146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Taken</a:t>
            </a:r>
          </a:p>
          <a:p>
            <a:pPr algn="ctr"/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2354" y="4943410"/>
            <a:ext cx="155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“Strong confidence in Not Taken”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402808" y="3465957"/>
            <a:ext cx="3328111" cy="123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Two bits of state required to implement FSM </a:t>
            </a:r>
          </a:p>
        </p:txBody>
      </p:sp>
    </p:spTree>
    <p:extLst>
      <p:ext uri="{BB962C8B-B14F-4D97-AF65-F5344CB8AC3E}">
        <p14:creationId xmlns:p14="http://schemas.microsoft.com/office/powerpoint/2010/main" val="236337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9" grpId="0"/>
      <p:bldP spid="37" grpId="0"/>
      <p:bldP spid="44" grpId="0"/>
      <p:bldP spid="54" grpId="0"/>
      <p:bldP spid="62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structure that is looked-up during fetch stage to determine Taken/Not Taken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24923"/>
              </p:ext>
            </p:extLst>
          </p:nvPr>
        </p:nvGraphicFramePr>
        <p:xfrm>
          <a:off x="5320082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3293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1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4512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0921" y="32458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bits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83293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94078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3658992" y="3737627"/>
            <a:ext cx="1296445" cy="202573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74302" y="4095237"/>
            <a:ext cx="143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m</a:t>
            </a:r>
            <a:r>
              <a:rPr lang="en-US" sz="2400" dirty="0"/>
              <a:t> Entries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71496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81885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0753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44223" y="5398718"/>
            <a:ext cx="839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2768" y="5136100"/>
            <a:ext cx="227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Taken/Not Taken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17331" y="2692839"/>
            <a:ext cx="3314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Ideally, one 2-bit saturating counter per PC but that is too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Why m LSBs and not MSBs?</a:t>
            </a:r>
          </a:p>
        </p:txBody>
      </p:sp>
    </p:spTree>
    <p:extLst>
      <p:ext uri="{BB962C8B-B14F-4D97-AF65-F5344CB8AC3E}">
        <p14:creationId xmlns:p14="http://schemas.microsoft.com/office/powerpoint/2010/main" val="108827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Consider a m=3 and assume that all counters start in 11 state</a:t>
            </a:r>
          </a:p>
          <a:p>
            <a:pPr lvl="1"/>
            <a:r>
              <a:rPr lang="en-US" dirty="0"/>
              <a:t>8 2-bit counters indexed from 0…7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64434"/>
              </p:ext>
            </p:extLst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/>
          <p:nvPr/>
        </p:nvCxnSpPr>
        <p:spPr>
          <a:xfrm rot="16200000" flipH="1">
            <a:off x="6258361" y="3737628"/>
            <a:ext cx="1296445" cy="202573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70" y="4095237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43591" y="5398718"/>
            <a:ext cx="839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92136" y="5136100"/>
            <a:ext cx="227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Taken/Not Taken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98126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Branch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Index into table and predict branch outcome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</p:cNvCxnSpPr>
          <p:nvPr/>
        </p:nvCxnSpPr>
        <p:spPr>
          <a:xfrm flipV="1">
            <a:off x="6444859" y="3524036"/>
            <a:ext cx="896026" cy="368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70" y="4095237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843592" y="3567068"/>
            <a:ext cx="8392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02885" y="3330875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Taken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52219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Branch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Update counter once actual branch outcome is known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22315"/>
              </p:ext>
            </p:extLst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</p:cNvCxnSpPr>
          <p:nvPr/>
        </p:nvCxnSpPr>
        <p:spPr>
          <a:xfrm flipV="1">
            <a:off x="6444859" y="3524036"/>
            <a:ext cx="896026" cy="36842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70" y="4095237"/>
            <a:ext cx="1273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0x00000000 N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68544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46" y="201437"/>
            <a:ext cx="10515600" cy="1325563"/>
          </a:xfrm>
        </p:spPr>
        <p:txBody>
          <a:bodyPr/>
          <a:lstStyle/>
          <a:p>
            <a:r>
              <a:rPr lang="en-US" dirty="0"/>
              <a:t>Branch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89" y="1558496"/>
            <a:ext cx="10515600" cy="4351338"/>
          </a:xfrm>
        </p:spPr>
        <p:txBody>
          <a:bodyPr/>
          <a:lstStyle/>
          <a:p>
            <a:r>
              <a:rPr lang="en-US" dirty="0"/>
              <a:t>Index into table and predict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919450" y="3345180"/>
          <a:ext cx="92414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71">
                  <a:extLst>
                    <a:ext uri="{9D8B030D-6E8A-4147-A177-3AD203B41FA5}">
                      <a16:colId xmlns:a16="http://schemas.microsoft.com/office/drawing/2014/main" val="1495773789"/>
                    </a:ext>
                  </a:extLst>
                </a:gridCol>
                <a:gridCol w="462071">
                  <a:extLst>
                    <a:ext uri="{9D8B030D-6E8A-4147-A177-3AD203B41FA5}">
                      <a16:colId xmlns:a16="http://schemas.microsoft.com/office/drawing/2014/main" val="26036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7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9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6563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82661" y="3682651"/>
            <a:ext cx="1759907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2569" y="3682651"/>
            <a:ext cx="1102290" cy="419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80" y="2787414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Program 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0289" y="32458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bits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2661" y="3197381"/>
            <a:ext cx="2862198" cy="1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93446" y="3567068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6" idx="3"/>
            <a:endCxn id="21" idx="1"/>
          </p:cNvCxnSpPr>
          <p:nvPr/>
        </p:nvCxnSpPr>
        <p:spPr>
          <a:xfrm>
            <a:off x="6444859" y="3892462"/>
            <a:ext cx="1074263" cy="3610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73670" y="4095237"/>
            <a:ext cx="1853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Taken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970864" y="3345180"/>
            <a:ext cx="0" cy="296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881253" y="3137195"/>
            <a:ext cx="1000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0121" y="251041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bit saturating counter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0010" y="3330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13985" y="36733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9122" y="40688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22549" y="4488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2823" y="59319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61691" y="2884059"/>
            <a:ext cx="3379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Branch Trace &lt;PC, T/NT&gt;</a:t>
            </a:r>
          </a:p>
          <a:p>
            <a:endParaRPr lang="en-US" sz="2000" dirty="0"/>
          </a:p>
          <a:p>
            <a:r>
              <a:rPr lang="en-US" sz="2000" dirty="0"/>
              <a:t>0x00000000 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0x00000002 N</a:t>
            </a:r>
          </a:p>
          <a:p>
            <a:r>
              <a:rPr lang="en-US" sz="2000" dirty="0"/>
              <a:t>0x00000007 T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r>
              <a:rPr lang="en-US" sz="2000" dirty="0"/>
              <a:t>0x00000000 T</a:t>
            </a:r>
          </a:p>
          <a:p>
            <a:r>
              <a:rPr lang="en-US" sz="2000" dirty="0"/>
              <a:t>0x00000002 N</a:t>
            </a:r>
          </a:p>
          <a:p>
            <a:r>
              <a:rPr lang="en-US" sz="2000" dirty="0"/>
              <a:t>0x00000007 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10589" y="37246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42051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20662</TotalTime>
  <Words>3242</Words>
  <Application>Microsoft Office PowerPoint</Application>
  <PresentationFormat>Widescreen</PresentationFormat>
  <Paragraphs>1614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Computer Architecture I</vt:lpstr>
      <vt:lpstr>Hardware Branch Prediction</vt:lpstr>
      <vt:lpstr>Local History Prediction</vt:lpstr>
      <vt:lpstr>2-bit Saturating Counter</vt:lpstr>
      <vt:lpstr>Branch Prediction Buffer</vt:lpstr>
      <vt:lpstr>Example</vt:lpstr>
      <vt:lpstr>Branch 1</vt:lpstr>
      <vt:lpstr>Branch 1</vt:lpstr>
      <vt:lpstr>Branch 2</vt:lpstr>
      <vt:lpstr>Branch 2</vt:lpstr>
      <vt:lpstr>Branch 3</vt:lpstr>
      <vt:lpstr>In-Class Exercise</vt:lpstr>
      <vt:lpstr>Solution</vt:lpstr>
      <vt:lpstr>Correlating Predictors</vt:lpstr>
      <vt:lpstr>2-Level Correlation Predictors</vt:lpstr>
      <vt:lpstr>Branch 1</vt:lpstr>
      <vt:lpstr>Branch 1</vt:lpstr>
      <vt:lpstr>Branch 2</vt:lpstr>
      <vt:lpstr>Branch 2</vt:lpstr>
      <vt:lpstr>Branch 3</vt:lpstr>
      <vt:lpstr>Branch 3</vt:lpstr>
      <vt:lpstr>Branch 4</vt:lpstr>
      <vt:lpstr>Branch 4</vt:lpstr>
      <vt:lpstr>In-Class Exercise</vt:lpstr>
      <vt:lpstr>Solution</vt:lpstr>
      <vt:lpstr>Conflicts in PHT</vt:lpstr>
      <vt:lpstr>PowerPoint Presentation</vt:lpstr>
      <vt:lpstr>Dealing with Branches</vt:lpstr>
      <vt:lpstr>Cycle 6</vt:lpstr>
      <vt:lpstr>Cycle 6</vt:lpstr>
      <vt:lpstr>Cycle 6</vt:lpstr>
      <vt:lpstr>Cycle 6</vt:lpstr>
      <vt:lpstr>Another Alternative</vt:lpstr>
      <vt:lpstr>In The Future</vt:lpstr>
      <vt:lpstr>In The Future</vt:lpstr>
      <vt:lpstr> Tomasulo’s Algorithm (Loads/Stores)</vt:lpstr>
      <vt:lpstr> Tomasulo’s Algorithm (Loads/Stores)</vt:lpstr>
      <vt:lpstr> Tomasulo’s Algorithm (Loads/Stores)</vt:lpstr>
      <vt:lpstr> Tomasulo’s Algorithm (Loads/Stores)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1690</cp:revision>
  <dcterms:created xsi:type="dcterms:W3CDTF">2016-08-18T21:23:19Z</dcterms:created>
  <dcterms:modified xsi:type="dcterms:W3CDTF">2016-12-11T08:21:49Z</dcterms:modified>
</cp:coreProperties>
</file>