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9" r:id="rId3"/>
    <p:sldId id="324" r:id="rId4"/>
    <p:sldId id="327" r:id="rId5"/>
    <p:sldId id="330" r:id="rId6"/>
    <p:sldId id="338" r:id="rId7"/>
    <p:sldId id="333" r:id="rId8"/>
    <p:sldId id="335" r:id="rId9"/>
    <p:sldId id="339" r:id="rId10"/>
    <p:sldId id="336" r:id="rId11"/>
    <p:sldId id="302" r:id="rId12"/>
    <p:sldId id="340" r:id="rId13"/>
    <p:sldId id="303" r:id="rId14"/>
    <p:sldId id="304" r:id="rId15"/>
    <p:sldId id="305" r:id="rId16"/>
    <p:sldId id="306" r:id="rId17"/>
    <p:sldId id="307" r:id="rId18"/>
    <p:sldId id="346" r:id="rId19"/>
    <p:sldId id="347" r:id="rId20"/>
    <p:sldId id="348" r:id="rId21"/>
    <p:sldId id="349" r:id="rId22"/>
    <p:sldId id="350" r:id="rId23"/>
    <p:sldId id="308" r:id="rId24"/>
    <p:sldId id="351" r:id="rId25"/>
    <p:sldId id="352" r:id="rId26"/>
    <p:sldId id="353" r:id="rId27"/>
    <p:sldId id="35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2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/>
              <a:t>Computer Architecture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CS-GY-6133</a:t>
            </a:r>
          </a:p>
          <a:p>
            <a:r>
              <a:rPr lang="en-US" dirty="0"/>
              <a:t>Topic: Single Cycle MIPS Implementation</a:t>
            </a:r>
          </a:p>
          <a:p>
            <a:endParaRPr lang="en-US" dirty="0"/>
          </a:p>
          <a:p>
            <a:r>
              <a:rPr lang="en-US" dirty="0"/>
              <a:t>Instructor: Siddharth Garg</a:t>
            </a:r>
          </a:p>
        </p:txBody>
      </p:sp>
    </p:spTree>
    <p:extLst>
      <p:ext uri="{BB962C8B-B14F-4D97-AF65-F5344CB8AC3E}">
        <p14:creationId xmlns:p14="http://schemas.microsoft.com/office/powerpoint/2010/main" val="183280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4" y="56712"/>
            <a:ext cx="10515600" cy="1325563"/>
          </a:xfrm>
        </p:spPr>
        <p:txBody>
          <a:bodyPr/>
          <a:lstStyle/>
          <a:p>
            <a:r>
              <a:rPr lang="en-US" dirty="0"/>
              <a:t>Implementation of the MIPS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61" y="1167877"/>
            <a:ext cx="10515600" cy="55177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Hardware building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Is this a von Neumann architecture?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0504" y="224755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70504" y="269857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66371" y="349240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60" name="Straight Connector 59"/>
          <p:cNvCxnSpPr>
            <a:stCxn id="59" idx="3"/>
          </p:cNvCxnSpPr>
          <p:nvPr/>
        </p:nvCxnSpPr>
        <p:spPr>
          <a:xfrm>
            <a:off x="3120882" y="367707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61811" y="4598143"/>
            <a:ext cx="205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Instruction Memory</a:t>
            </a:r>
          </a:p>
          <a:p>
            <a:pPr algn="ctr"/>
            <a:r>
              <a:rPr lang="en-US" dirty="0"/>
              <a:t>(Read only)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579526" y="2890359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3004" y="24951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20580" y="330774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083699" y="224755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83699" y="238965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3699" y="3531385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67" name="Straight Connector 66"/>
          <p:cNvCxnSpPr>
            <a:endCxn id="65" idx="1"/>
          </p:cNvCxnSpPr>
          <p:nvPr/>
        </p:nvCxnSpPr>
        <p:spPr>
          <a:xfrm>
            <a:off x="5799494" y="257432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6" idx="1"/>
          </p:cNvCxnSpPr>
          <p:nvPr/>
        </p:nvCxnSpPr>
        <p:spPr>
          <a:xfrm flipV="1">
            <a:off x="5799494" y="3854551"/>
            <a:ext cx="284205" cy="1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35383" y="3648808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8225422" y="385588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531481" y="4084369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7135383" y="1739537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50765" y="1737896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7137892" y="4412261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61806" y="4515126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49937" y="22459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60296" y="35049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285809" y="346847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728809" y="2292076"/>
            <a:ext cx="179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to ‘1’ to enable read; 0 otherwise</a:t>
            </a:r>
          </a:p>
        </p:txBody>
      </p:sp>
      <p:cxnSp>
        <p:nvCxnSpPr>
          <p:cNvPr id="80" name="Straight Arrow Connector 79"/>
          <p:cNvCxnSpPr>
            <a:stCxn id="79" idx="1"/>
            <a:endCxn id="73" idx="3"/>
          </p:cNvCxnSpPr>
          <p:nvPr/>
        </p:nvCxnSpPr>
        <p:spPr>
          <a:xfrm flipH="1" flipV="1">
            <a:off x="8354108" y="1922562"/>
            <a:ext cx="1374701" cy="83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293941" y="4067228"/>
            <a:ext cx="1773091" cy="53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092917" y="3677073"/>
            <a:ext cx="179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to ‘1’ to enable write; 0 otherwise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73412" y="5168037"/>
            <a:ext cx="4323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Data Memory</a:t>
            </a:r>
          </a:p>
          <a:p>
            <a:pPr algn="ctr"/>
            <a:r>
              <a:rPr lang="en-US" dirty="0"/>
              <a:t>(Either read or write, but not both together)</a:t>
            </a:r>
          </a:p>
        </p:txBody>
      </p:sp>
    </p:spTree>
    <p:extLst>
      <p:ext uri="{BB962C8B-B14F-4D97-AF65-F5344CB8AC3E}">
        <p14:creationId xmlns:p14="http://schemas.microsoft.com/office/powerpoint/2010/main" val="17948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/>
      <p:bldP spid="61" grpId="0"/>
      <p:bldP spid="32" grpId="0"/>
      <p:bldP spid="63" grpId="0"/>
      <p:bldP spid="64" grpId="0" animBg="1"/>
      <p:bldP spid="65" grpId="0"/>
      <p:bldP spid="66" grpId="0"/>
      <p:bldP spid="69" grpId="0"/>
      <p:bldP spid="71" grpId="0"/>
      <p:bldP spid="73" grpId="0"/>
      <p:bldP spid="75" grpId="0"/>
      <p:bldP spid="76" grpId="0"/>
      <p:bldP spid="77" grpId="0"/>
      <p:bldP spid="78" grpId="0"/>
      <p:bldP spid="79" grpId="0"/>
      <p:bldP spid="82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ALU op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504562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034056" y="5455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14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R-Type ALU Instructions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77" y="1415177"/>
            <a:ext cx="6200466" cy="620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1914" y="5307227"/>
            <a:ext cx="206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“</a:t>
            </a:r>
            <a:r>
              <a:rPr lang="en-US" sz="3200" dirty="0" err="1">
                <a:solidFill>
                  <a:srgbClr val="FF0000"/>
                </a:solidFill>
              </a:rPr>
              <a:t>Datapath</a:t>
            </a:r>
            <a:r>
              <a:rPr lang="en-US" sz="32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1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21" grpId="0"/>
      <p:bldP spid="22" grpId="0"/>
      <p:bldP spid="30" grpId="0" animBg="1"/>
      <p:bldP spid="31" grpId="0"/>
      <p:bldP spid="41" grpId="0" animBg="1"/>
      <p:bldP spid="42" grpId="0"/>
      <p:bldP spid="51" grpId="0"/>
      <p:bldP spid="58" grpId="0"/>
      <p:bldP spid="73" grpId="0"/>
      <p:bldP spid="74" grpId="0"/>
      <p:bldP spid="110" grpId="0"/>
      <p:bldP spid="111" grpId="0" animBg="1"/>
      <p:bldP spid="112" grpId="0"/>
      <p:bldP spid="122" grpId="0"/>
      <p:bldP spid="132" grpId="0"/>
      <p:bldP spid="133" grpId="0"/>
      <p:bldP spid="137" grpId="0"/>
      <p:bldP spid="13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>
              <a:gd name="adj1" fmla="val 3973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261065" y="3621469"/>
            <a:ext cx="645061" cy="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795938" y="3621468"/>
            <a:ext cx="1145312" cy="457383"/>
          </a:xfrm>
          <a:prstGeom prst="bentConnector3">
            <a:avLst>
              <a:gd name="adj1" fmla="val 4029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ALU op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504562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97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Example: Instruction at PC=0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77" y="1056831"/>
            <a:ext cx="6200466" cy="620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23138" y="157518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21976" y="15731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80443" y="4709234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83629" y="5010249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6621" y="5311264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83629" y="5612279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86621" y="6432543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183856" y="5566801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9306" y="5758049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06696" y="467507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04638" y="494486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096400" y="52640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00520" y="555858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89094" y="636422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7964" y="497535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A21F FFB3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3373" y="466506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9565" y="530535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BB33 CD53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2188" y="5585683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1242 221E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3154" y="641539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0001 0001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394" y="4226565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RF Contents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79687" y="157092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60024" y="15609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719218" y="157092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695562" y="159048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010100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81496" y="2702138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00001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50482" y="3224043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00010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05773" y="3671035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00011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50122" y="5508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356651" y="2964420"/>
            <a:ext cx="11641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A21F FFB3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329925" y="3791900"/>
            <a:ext cx="12218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BB33 CD53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030035" y="552758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2973" y="2438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64045" y="687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344194" y="243853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26112" y="5736078"/>
            <a:ext cx="24128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A21F FFB3 | BB33 CD53</a:t>
            </a:r>
          </a:p>
        </p:txBody>
      </p:sp>
    </p:spTree>
    <p:extLst>
      <p:ext uri="{BB962C8B-B14F-4D97-AF65-F5344CB8AC3E}">
        <p14:creationId xmlns:p14="http://schemas.microsoft.com/office/powerpoint/2010/main" val="23817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  <p:bldP spid="94" grpId="0" animBg="1"/>
      <p:bldP spid="96" grpId="0" animBg="1"/>
      <p:bldP spid="97" grpId="0" animBg="1"/>
      <p:bldP spid="138" grpId="0" animBg="1"/>
      <p:bldP spid="100" grpId="0"/>
      <p:bldP spid="101" grpId="0" animBg="1"/>
      <p:bldP spid="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101860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101860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97727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252238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7513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782960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607421" y="311741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64308" y="362146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98491" y="37201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607423" y="3621468"/>
            <a:ext cx="1232796" cy="457383"/>
          </a:xfrm>
          <a:prstGeom prst="bentConnector3">
            <a:avLst>
              <a:gd name="adj1" fmla="val 2446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283045" y="37284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ALU op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491821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899279" y="515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02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I-Type ALU Instructions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78505" y="325790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8136693" y="5316931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56245" y="5378713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4931453" y="4056336"/>
            <a:ext cx="3199574" cy="1666187"/>
          </a:xfrm>
          <a:prstGeom prst="bentConnector3">
            <a:avLst>
              <a:gd name="adj1" fmla="val -59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0" idx="6"/>
          </p:cNvCxnSpPr>
          <p:nvPr/>
        </p:nvCxnSpPr>
        <p:spPr>
          <a:xfrm flipV="1">
            <a:off x="8986729" y="4463524"/>
            <a:ext cx="289435" cy="1243152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44095" y="478826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9125084" y="5180911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340515" y="49840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242" y="1232425"/>
            <a:ext cx="6286938" cy="6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/>
      <p:bldP spid="67" grpId="0"/>
      <p:bldP spid="20" grpId="0" animBg="1"/>
      <p:bldP spid="68" grpId="0"/>
      <p:bldP spid="77" grpId="0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101860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101860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97727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252238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7513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782960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607421" y="3124911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64308" y="3628963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4730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607423" y="3621468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05235" y="393057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ALU op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491821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899279" y="515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0237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Combined R-Type and</a:t>
            </a:r>
          </a:p>
          <a:p>
            <a:r>
              <a:rPr lang="en-US" sz="3200" dirty="0"/>
              <a:t>I-Type ALU Instructions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78505" y="32654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7896853" y="5316931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16405" y="5378713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4910880" y="3619930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62520" y="5355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5435688" y="3911316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5221646" y="3636501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841343" y="5270435"/>
            <a:ext cx="929290" cy="450133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75231" y="52932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689943" y="5268641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89943" y="574982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31055" y="5495501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6" idx="3"/>
          </p:cNvCxnSpPr>
          <p:nvPr/>
        </p:nvCxnSpPr>
        <p:spPr>
          <a:xfrm>
            <a:off x="1305988" y="5903880"/>
            <a:ext cx="1" cy="334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9530" y="500498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14535" y="546468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7946" y="6141536"/>
            <a:ext cx="107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66157" y="5075439"/>
            <a:ext cx="2237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if (control = 1)</a:t>
            </a:r>
          </a:p>
          <a:p>
            <a:r>
              <a:rPr lang="en-US" sz="2400" dirty="0"/>
              <a:t>b if (control = 0) 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5698083" y="429973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70660" y="4744634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8746889" y="4345433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8567889" y="4217343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8841280" y="4334275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9130479" y="472944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845744" y="517399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</p:spTree>
    <p:extLst>
      <p:ext uri="{BB962C8B-B14F-4D97-AF65-F5344CB8AC3E}">
        <p14:creationId xmlns:p14="http://schemas.microsoft.com/office/powerpoint/2010/main" val="145686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9" grpId="0"/>
      <p:bldP spid="142" grpId="0" animBg="1"/>
      <p:bldP spid="1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226866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41076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91541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37974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83882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59543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310008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56440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405421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54307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38128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86624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70290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85764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307552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39868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86242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94907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310702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61046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311451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223286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86624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34693" y="405212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5351125" y="3398689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310702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41613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211437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57392" y="1713633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ALUOp</a:t>
            </a:r>
            <a:r>
              <a:rPr lang="en-US" dirty="0">
                <a:solidFill>
                  <a:schemeClr val="accent2"/>
                </a:solidFill>
              </a:rPr>
              <a:t> = ?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2140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222464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44962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40376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893753" y="4643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I-Type Load </a:t>
            </a:r>
          </a:p>
          <a:p>
            <a:r>
              <a:rPr lang="en-US" sz="3200" dirty="0"/>
              <a:t>Instructions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75095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80248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86426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1905354" y="310548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8414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39687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312205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78529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423018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83098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70289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81983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421500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65955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305727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319937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31139" y="4341105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38404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1"/>
          </p:cNvCxnSpPr>
          <p:nvPr/>
        </p:nvCxnSpPr>
        <p:spPr>
          <a:xfrm flipV="1">
            <a:off x="8946934" y="4664271"/>
            <a:ext cx="284205" cy="1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458528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6656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73075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894089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37974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9083821" y="4659501"/>
            <a:ext cx="2428768" cy="1763784"/>
          </a:xfrm>
          <a:prstGeom prst="bentConnector3">
            <a:avLst>
              <a:gd name="adj1" fmla="val -135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>
            <a:off x="2835419" y="4059063"/>
            <a:ext cx="6280779" cy="2360704"/>
          </a:xfrm>
          <a:prstGeom prst="bentConnector3">
            <a:avLst>
              <a:gd name="adj1" fmla="val 1106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0282823" y="2549257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298205" y="2547616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10285332" y="5221981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309246" y="5324846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47" y="1242139"/>
            <a:ext cx="9345925" cy="57589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9" y="138417"/>
            <a:ext cx="4221111" cy="10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620164" y="1437575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ALUOp</a:t>
            </a:r>
            <a:r>
              <a:rPr lang="en-US" dirty="0">
                <a:solidFill>
                  <a:schemeClr val="accent2"/>
                </a:solidFill>
              </a:rPr>
              <a:t> = 001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893753" y="4373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I-Type Load </a:t>
            </a:r>
          </a:p>
          <a:p>
            <a:r>
              <a:rPr lang="en-US" sz="3200" dirty="0"/>
              <a:t>Instructions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31139" y="4012644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1"/>
          </p:cNvCxnSpPr>
          <p:nvPr/>
        </p:nvCxnSpPr>
        <p:spPr>
          <a:xfrm flipV="1">
            <a:off x="8946934" y="4335810"/>
            <a:ext cx="284205" cy="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904033" y="191838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134285" y="5469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577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61553" y="1432589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ALUOp</a:t>
            </a:r>
            <a:r>
              <a:rPr lang="en-US" dirty="0">
                <a:solidFill>
                  <a:schemeClr val="accent2"/>
                </a:solidFill>
              </a:rPr>
              <a:t> = 001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893753" y="4373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895403" y="0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I-Type Store Instructions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isStore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342" y="6018453"/>
            <a:ext cx="3273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In-Class Problem 2: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Did we miss something?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41288" y="436563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1524" y="604361"/>
            <a:ext cx="6590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sw</a:t>
            </a:r>
            <a:r>
              <a:rPr lang="en-US" sz="2400" dirty="0"/>
              <a:t> </a:t>
            </a:r>
            <a:r>
              <a:rPr lang="en-US" sz="2400" dirty="0" err="1"/>
              <a:t>rs</a:t>
            </a:r>
            <a:r>
              <a:rPr lang="en-US" sz="2400" dirty="0"/>
              <a:t>, </a:t>
            </a:r>
            <a:r>
              <a:rPr lang="en-US" sz="2400" dirty="0" err="1"/>
              <a:t>rt</a:t>
            </a:r>
            <a:r>
              <a:rPr lang="en-US" sz="2400" dirty="0"/>
              <a:t>, </a:t>
            </a:r>
            <a:r>
              <a:rPr lang="en-US" sz="2400" dirty="0" err="1"/>
              <a:t>imm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//M[R[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]+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SignExtendimm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]  ← R[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rt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31374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61553" y="1432589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ALUOp</a:t>
            </a:r>
            <a:r>
              <a:rPr lang="en-US" dirty="0">
                <a:solidFill>
                  <a:schemeClr val="accent2"/>
                </a:solidFill>
              </a:rPr>
              <a:t> = 001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050179" y="4372881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!(</a:t>
            </a:r>
            <a:r>
              <a:rPr lang="en-US" dirty="0" err="1">
                <a:solidFill>
                  <a:schemeClr val="accent2"/>
                </a:solidFill>
              </a:rPr>
              <a:t>IsStore</a:t>
            </a:r>
            <a:r>
              <a:rPr lang="en-US" dirty="0">
                <a:solidFill>
                  <a:schemeClr val="accent2"/>
                </a:solidFill>
              </a:rPr>
              <a:t>?)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106827" y="32787"/>
            <a:ext cx="7899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Final Data-Path</a:t>
            </a:r>
          </a:p>
          <a:p>
            <a:pPr algn="ctr"/>
            <a:r>
              <a:rPr lang="en-US" sz="3200" dirty="0"/>
              <a:t>(Excluding Control Flow Instructions)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isStore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1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9" y="48320"/>
            <a:ext cx="10515600" cy="1325563"/>
          </a:xfrm>
        </p:spPr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01" y="1373883"/>
            <a:ext cx="10515600" cy="4351338"/>
          </a:xfrm>
        </p:spPr>
        <p:txBody>
          <a:bodyPr/>
          <a:lstStyle/>
          <a:p>
            <a:r>
              <a:rPr lang="en-US" dirty="0"/>
              <a:t>J-Type Control 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4 MSB bits taken from the 4 MSBs of PC+4</a:t>
            </a:r>
          </a:p>
          <a:p>
            <a:pPr lvl="1"/>
            <a:r>
              <a:rPr lang="en-US" dirty="0"/>
              <a:t>Next 26 bits taken from the “address” field</a:t>
            </a:r>
          </a:p>
          <a:p>
            <a:pPr lvl="1"/>
            <a:r>
              <a:rPr lang="en-US" dirty="0"/>
              <a:t>Last 2 bits are set to zero? (why?)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9049" y="233542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7450" y="19913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7917" y="198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8058" y="2295953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Op-code</a:t>
            </a:r>
          </a:p>
          <a:p>
            <a:r>
              <a:rPr lang="en-US" dirty="0"/>
              <a:t>(6-bits)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993" y="19851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9" name="Rectangle 8"/>
          <p:cNvSpPr/>
          <p:nvPr/>
        </p:nvSpPr>
        <p:spPr>
          <a:xfrm>
            <a:off x="2533137" y="2335428"/>
            <a:ext cx="9008238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0660" y="2318091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(26-bits)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86155" y="198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8261" y="3085230"/>
            <a:ext cx="7664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 address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// PC  ← {PC+4[31:28], address, 00}, opcode=2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hex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(Erroneous in </a:t>
            </a:r>
            <a:r>
              <a:rPr lang="en-US" sz="2400" dirty="0" err="1">
                <a:solidFill>
                  <a:srgbClr val="C00000"/>
                </a:solidFill>
              </a:rPr>
              <a:t>Lec</a:t>
            </a:r>
            <a:r>
              <a:rPr lang="en-US" sz="2400" dirty="0">
                <a:solidFill>
                  <a:srgbClr val="C00000"/>
                </a:solidFill>
              </a:rPr>
              <a:t>. 2 notes, please update)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7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7" y="79932"/>
            <a:ext cx="10515600" cy="1325563"/>
          </a:xfrm>
        </p:spPr>
        <p:txBody>
          <a:bodyPr/>
          <a:lstStyle/>
          <a:p>
            <a:r>
              <a:rPr lang="en-US" dirty="0"/>
              <a:t>MIPS ISA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" y="1405495"/>
            <a:ext cx="10515600" cy="5378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32-bit ISA (what does this mean?)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Instruction length</a:t>
            </a:r>
            <a:r>
              <a:rPr lang="en-US" dirty="0"/>
              <a:t>: 32 bits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Data word length</a:t>
            </a:r>
            <a:r>
              <a:rPr lang="en-US" dirty="0"/>
              <a:t>: 32 bits </a:t>
            </a:r>
          </a:p>
          <a:p>
            <a:pPr lvl="1"/>
            <a:endParaRPr lang="en-US" dirty="0"/>
          </a:p>
          <a:p>
            <a:r>
              <a:rPr lang="en-US" dirty="0"/>
              <a:t>32 general purpose registers ($0, $1, $2, … $31); 32-bits each</a:t>
            </a:r>
          </a:p>
          <a:p>
            <a:pPr lvl="1"/>
            <a:r>
              <a:rPr lang="en-US" dirty="0"/>
              <a:t>Register $0 is hard-wired to 0 (constant)</a:t>
            </a:r>
          </a:p>
          <a:p>
            <a:pPr lvl="1"/>
            <a:r>
              <a:rPr lang="en-US" dirty="0"/>
              <a:t>All other registers can be used as read/write</a:t>
            </a:r>
          </a:p>
          <a:p>
            <a:pPr lvl="1"/>
            <a:r>
              <a:rPr lang="en-US" dirty="0"/>
              <a:t>But, certain registers dedicated for specific purposes by compiler</a:t>
            </a:r>
          </a:p>
          <a:p>
            <a:pPr lvl="2"/>
            <a:r>
              <a:rPr lang="en-US" dirty="0"/>
              <a:t>Global pointer ($28), Stack pointer ($29), Frame pointer ($30), Return Address ($31)</a:t>
            </a:r>
          </a:p>
          <a:p>
            <a:pPr lvl="2"/>
            <a:r>
              <a:rPr lang="en-US" dirty="0"/>
              <a:t>We wont worry about these conventions in this class!</a:t>
            </a:r>
          </a:p>
          <a:p>
            <a:pPr lvl="1"/>
            <a:endParaRPr lang="en-US" dirty="0"/>
          </a:p>
          <a:p>
            <a:r>
              <a:rPr lang="en-US" dirty="0"/>
              <a:t>Two dedicated 32-bit registers </a:t>
            </a:r>
            <a:r>
              <a:rPr lang="en-US" i="1" dirty="0"/>
              <a:t>hi</a:t>
            </a:r>
            <a:r>
              <a:rPr lang="en-US" dirty="0"/>
              <a:t> and </a:t>
            </a:r>
            <a:r>
              <a:rPr lang="en-US" i="1" dirty="0"/>
              <a:t>lo </a:t>
            </a:r>
            <a:r>
              <a:rPr lang="en-US" dirty="0"/>
              <a:t>for multiplication ops</a:t>
            </a:r>
          </a:p>
          <a:p>
            <a:r>
              <a:rPr lang="en-US" dirty="0"/>
              <a:t>Separate </a:t>
            </a:r>
            <a:r>
              <a:rPr lang="en-US" dirty="0" err="1"/>
              <a:t>regs</a:t>
            </a:r>
            <a:r>
              <a:rPr lang="en-US" dirty="0"/>
              <a:t>/unit for floating point ops (discussed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0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51965" y="420086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576881" y="41443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76881" y="459534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72748" y="538917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4727259" y="5530592"/>
            <a:ext cx="895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22534" y="589669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516606" y="477768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647862" y="269597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80571" y="289132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737509" y="307599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680381" y="271455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673207" y="345402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744098" y="284140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169601" y="326936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238064" y="207628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744313" y="228393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325207" y="184204"/>
            <a:ext cx="4459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J-Type Control Instruction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9749933" y="3515285"/>
            <a:ext cx="311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RF Onwards Not Shown</a:t>
            </a:r>
          </a:p>
        </p:txBody>
      </p:sp>
      <p:sp>
        <p:nvSpPr>
          <p:cNvPr id="12" name="Oval 11"/>
          <p:cNvSpPr/>
          <p:nvPr/>
        </p:nvSpPr>
        <p:spPr>
          <a:xfrm>
            <a:off x="6392312" y="2213192"/>
            <a:ext cx="766352" cy="1053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376283" y="2549573"/>
            <a:ext cx="83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Concat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63976" y="2475036"/>
            <a:ext cx="116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90202" y="212319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31:28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71759" y="274017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PC+4</a:t>
            </a:r>
          </a:p>
        </p:txBody>
      </p:sp>
      <p:cxnSp>
        <p:nvCxnSpPr>
          <p:cNvPr id="67" name="Elbow Connector 66"/>
          <p:cNvCxnSpPr/>
          <p:nvPr/>
        </p:nvCxnSpPr>
        <p:spPr>
          <a:xfrm rot="5400000" flipH="1" flipV="1">
            <a:off x="4648315" y="3781336"/>
            <a:ext cx="2682510" cy="7932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81703" y="400724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25:0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920295" y="3154949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57579" y="2868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81" name="Elbow Connector 80"/>
          <p:cNvCxnSpPr>
            <a:stCxn id="12" idx="6"/>
          </p:cNvCxnSpPr>
          <p:nvPr/>
        </p:nvCxnSpPr>
        <p:spPr>
          <a:xfrm flipH="1" flipV="1">
            <a:off x="3304486" y="1507059"/>
            <a:ext cx="3854178" cy="1233112"/>
          </a:xfrm>
          <a:prstGeom prst="bentConnector3">
            <a:avLst>
              <a:gd name="adj1" fmla="val -5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apezoid 84"/>
          <p:cNvSpPr/>
          <p:nvPr/>
        </p:nvSpPr>
        <p:spPr>
          <a:xfrm rot="16200000">
            <a:off x="2732575" y="1713717"/>
            <a:ext cx="903043" cy="240762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3173389" y="916652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43335" y="584313"/>
            <a:ext cx="87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J-Type?</a:t>
            </a:r>
          </a:p>
        </p:txBody>
      </p:sp>
      <p:cxnSp>
        <p:nvCxnSpPr>
          <p:cNvPr id="88" name="Elbow Connector 87"/>
          <p:cNvCxnSpPr>
            <a:endCxn id="37" idx="1"/>
          </p:cNvCxnSpPr>
          <p:nvPr/>
        </p:nvCxnSpPr>
        <p:spPr>
          <a:xfrm rot="5400000">
            <a:off x="500728" y="2233530"/>
            <a:ext cx="2995394" cy="2092919"/>
          </a:xfrm>
          <a:prstGeom prst="bentConnector4">
            <a:avLst>
              <a:gd name="adj1" fmla="val 563"/>
              <a:gd name="adj2" fmla="val 110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696740" y="364190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696740" y="378400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696740" y="4288657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694460" y="4752981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713219" y="5212065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48" name="Straight Connector 147"/>
          <p:cNvCxnSpPr>
            <a:endCxn id="144" idx="1"/>
          </p:cNvCxnSpPr>
          <p:nvPr/>
        </p:nvCxnSpPr>
        <p:spPr>
          <a:xfrm>
            <a:off x="7412535" y="396867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45" idx="1"/>
          </p:cNvCxnSpPr>
          <p:nvPr/>
        </p:nvCxnSpPr>
        <p:spPr>
          <a:xfrm>
            <a:off x="7412535" y="447332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46" idx="1"/>
          </p:cNvCxnSpPr>
          <p:nvPr/>
        </p:nvCxnSpPr>
        <p:spPr>
          <a:xfrm>
            <a:off x="7410255" y="493764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7412535" y="5427459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9059350" y="3916320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51113" y="4754523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154" name="Straight Connector 153"/>
          <p:cNvCxnSpPr/>
          <p:nvPr/>
        </p:nvCxnSpPr>
        <p:spPr>
          <a:xfrm flipV="1">
            <a:off x="9849823" y="4239485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3" idx="3"/>
          </p:cNvCxnSpPr>
          <p:nvPr/>
        </p:nvCxnSpPr>
        <p:spPr>
          <a:xfrm flipV="1">
            <a:off x="9841586" y="5076141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flipV="1">
            <a:off x="6504858" y="3983707"/>
            <a:ext cx="904671" cy="480707"/>
          </a:xfrm>
          <a:prstGeom prst="bentConnector3">
            <a:avLst>
              <a:gd name="adj1" fmla="val -122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433618" y="4487759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867801" y="36061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159" name="Elbow Connector 158"/>
          <p:cNvCxnSpPr/>
          <p:nvPr/>
        </p:nvCxnSpPr>
        <p:spPr>
          <a:xfrm>
            <a:off x="6479888" y="4480070"/>
            <a:ext cx="687401" cy="615026"/>
          </a:xfrm>
          <a:prstGeom prst="bentConnector3">
            <a:avLst>
              <a:gd name="adj1" fmla="val 326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474545" y="478937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8738940" y="5822868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698061" y="5777009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847815" y="412419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cxnSp>
        <p:nvCxnSpPr>
          <p:cNvPr id="165" name="Elbow Connector 164"/>
          <p:cNvCxnSpPr/>
          <p:nvPr/>
        </p:nvCxnSpPr>
        <p:spPr>
          <a:xfrm>
            <a:off x="6504858" y="4480070"/>
            <a:ext cx="2980857" cy="2080605"/>
          </a:xfrm>
          <a:prstGeom prst="bentConnector3">
            <a:avLst>
              <a:gd name="adj1" fmla="val -15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31830" y="62146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67" name="Trapezoid 166"/>
          <p:cNvSpPr/>
          <p:nvPr/>
        </p:nvSpPr>
        <p:spPr>
          <a:xfrm rot="5400000">
            <a:off x="7004998" y="477011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Elbow Connector 167"/>
          <p:cNvCxnSpPr/>
          <p:nvPr/>
        </p:nvCxnSpPr>
        <p:spPr>
          <a:xfrm>
            <a:off x="6790956" y="4495297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7267393" y="5158534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839970" y="56034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655041" y="5995263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!(</a:t>
            </a:r>
            <a:r>
              <a:rPr lang="en-US" dirty="0" err="1">
                <a:solidFill>
                  <a:schemeClr val="accent2"/>
                </a:solidFill>
              </a:rPr>
              <a:t>IsStore</a:t>
            </a:r>
            <a:r>
              <a:rPr lang="en-US" dirty="0">
                <a:solidFill>
                  <a:schemeClr val="accent2"/>
                </a:solidFill>
              </a:rPr>
              <a:t>?)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6844452" y="5425351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608990" y="5530937"/>
            <a:ext cx="892861" cy="16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32795" y="5854176"/>
            <a:ext cx="135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about </a:t>
            </a:r>
            <a:r>
              <a:rPr lang="en-US" b="1" dirty="0" err="1">
                <a:solidFill>
                  <a:srgbClr val="C00000"/>
                </a:solidFill>
              </a:rPr>
              <a:t>WrtEnable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555145" y="6177342"/>
            <a:ext cx="812603" cy="8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76153" y="6006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72001" y="5995263"/>
            <a:ext cx="11135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!(J-Type?)</a:t>
            </a:r>
          </a:p>
        </p:txBody>
      </p:sp>
    </p:spTree>
    <p:extLst>
      <p:ext uri="{BB962C8B-B14F-4D97-AF65-F5344CB8AC3E}">
        <p14:creationId xmlns:p14="http://schemas.microsoft.com/office/powerpoint/2010/main" val="13166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6" grpId="0"/>
      <p:bldP spid="43" grpId="0"/>
      <p:bldP spid="85" grpId="0" animBg="1"/>
      <p:bldP spid="87" grpId="0"/>
      <p:bldP spid="172" grpId="0"/>
      <p:bldP spid="57" grpId="0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9" y="48320"/>
            <a:ext cx="10515600" cy="1325563"/>
          </a:xfrm>
        </p:spPr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80" y="1250315"/>
            <a:ext cx="10515600" cy="5298766"/>
          </a:xfrm>
        </p:spPr>
        <p:txBody>
          <a:bodyPr>
            <a:normAutofit/>
          </a:bodyPr>
          <a:lstStyle/>
          <a:p>
            <a:r>
              <a:rPr lang="en-US" dirty="0"/>
              <a:t>I-Type Branch Instruction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First 30 MSBs from sign extended immediate</a:t>
            </a:r>
          </a:p>
          <a:p>
            <a:pPr lvl="1"/>
            <a:r>
              <a:rPr lang="en-US" dirty="0"/>
              <a:t>2 LSBs are always 0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4095" y="3047232"/>
            <a:ext cx="75656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beq</a:t>
            </a:r>
            <a:r>
              <a:rPr lang="en-US" sz="2400" dirty="0"/>
              <a:t> </a:t>
            </a:r>
            <a:r>
              <a:rPr lang="en-US" sz="2400" dirty="0" err="1"/>
              <a:t>rs</a:t>
            </a:r>
            <a:r>
              <a:rPr lang="en-US" sz="2400" dirty="0"/>
              <a:t>, </a:t>
            </a:r>
            <a:r>
              <a:rPr lang="en-US" sz="2400" dirty="0" err="1"/>
              <a:t>rt</a:t>
            </a:r>
            <a:r>
              <a:rPr lang="en-US" sz="2400" dirty="0"/>
              <a:t>, </a:t>
            </a:r>
            <a:r>
              <a:rPr lang="en-US" sz="2400" dirty="0" err="1"/>
              <a:t>imm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// If (R[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]==R[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rt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])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//	PC  ← PC + 4 + {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SignExtendImm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00}, 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// else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//	PC  ← PC + 4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// opcode=4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hex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5227" y="2242751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628" y="1898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84095" y="1894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4236" y="2203276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Op-code</a:t>
            </a:r>
          </a:p>
          <a:p>
            <a:r>
              <a:rPr lang="en-US" dirty="0"/>
              <a:t>(6-bits)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30592" y="2242751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5171" y="1892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79460" y="1894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51490" y="2219407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Rs</a:t>
            </a:r>
            <a:endParaRPr lang="en-US" dirty="0"/>
          </a:p>
          <a:p>
            <a:pPr algn="ctr"/>
            <a:r>
              <a:rPr lang="en-US" dirty="0"/>
              <a:t>(5-bits)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39584" y="2242751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254163" y="1892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88452" y="1894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0482" y="2219407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Rt</a:t>
            </a:r>
            <a:endParaRPr lang="en-US" dirty="0"/>
          </a:p>
          <a:p>
            <a:pPr algn="ctr"/>
            <a:r>
              <a:rPr lang="en-US" dirty="0"/>
              <a:t>(5-bits)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58250" y="1892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43671" y="2242751"/>
            <a:ext cx="5403881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16623" y="2219407"/>
            <a:ext cx="119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Immediate</a:t>
            </a:r>
          </a:p>
          <a:p>
            <a:pPr algn="ctr"/>
            <a:r>
              <a:rPr lang="en-US" dirty="0"/>
              <a:t>(16-bits)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92333" y="1892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4103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8075" y="320323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58075" y="334534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8075" y="384999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5795" y="431431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4554" y="477340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6973870" y="353000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6973870" y="403465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6971590" y="449898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73870" y="498879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20685" y="347765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12448" y="431585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411158" y="380082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9402921" y="463747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6066193" y="3545042"/>
            <a:ext cx="904671" cy="480707"/>
          </a:xfrm>
          <a:prstGeom prst="bentConnector3">
            <a:avLst>
              <a:gd name="adj1" fmla="val -122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994953" y="4049094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29136" y="31674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692356" y="3800820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6041223" y="4041405"/>
            <a:ext cx="687401" cy="615026"/>
          </a:xfrm>
          <a:prstGeom prst="bentConnector3">
            <a:avLst>
              <a:gd name="adj1" fmla="val 326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35880" y="435070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300275" y="5384203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259396" y="5338344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09150" y="368553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9030796" y="575011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047050" y="5798844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6066193" y="4041405"/>
            <a:ext cx="2980857" cy="2080605"/>
          </a:xfrm>
          <a:prstGeom prst="bentConnector3">
            <a:avLst>
              <a:gd name="adj1" fmla="val -15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93165" y="577602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6566333" y="4331447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6352291" y="4056632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828728" y="471986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01305" y="516476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/>
          <p:nvPr/>
        </p:nvCxnSpPr>
        <p:spPr>
          <a:xfrm flipV="1">
            <a:off x="9877534" y="4765564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9698534" y="4637474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9971925" y="4754406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9976389" y="5594126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0408142" y="4883655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269119" y="514273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02541" y="3601562"/>
            <a:ext cx="564641" cy="1153641"/>
            <a:chOff x="8052137" y="2718488"/>
            <a:chExt cx="564641" cy="1153641"/>
          </a:xfrm>
        </p:grpSpPr>
        <p:sp>
          <p:nvSpPr>
            <p:cNvPr id="90" name="Rectangle 89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27457" y="354501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527457" y="3996039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Address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23324" y="4789869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4677835" y="4931289"/>
            <a:ext cx="895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73110" y="5297387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100" name="Straight Arrow Connector 99"/>
          <p:cNvCxnSpPr>
            <a:stCxn id="90" idx="3"/>
            <a:endCxn id="94" idx="1"/>
          </p:cNvCxnSpPr>
          <p:nvPr/>
        </p:nvCxnSpPr>
        <p:spPr>
          <a:xfrm>
            <a:off x="1467182" y="4178383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rapezoid 100"/>
          <p:cNvSpPr/>
          <p:nvPr/>
        </p:nvSpPr>
        <p:spPr>
          <a:xfrm rot="5400000">
            <a:off x="3598438" y="2096675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931147" y="2292025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4688085" y="2476690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630957" y="211524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623783" y="2854726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 flipH="1" flipV="1">
            <a:off x="1694674" y="2242100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20177" y="267006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109" name="Elbow Connector 108"/>
          <p:cNvCxnSpPr/>
          <p:nvPr/>
        </p:nvCxnSpPr>
        <p:spPr>
          <a:xfrm rot="10800000">
            <a:off x="3188640" y="1476979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342888" y="1613889"/>
            <a:ext cx="766352" cy="1053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326859" y="1950270"/>
            <a:ext cx="83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Concat</a:t>
            </a:r>
            <a:endParaRPr lang="en-US" dirty="0"/>
          </a:p>
          <a:p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214552" y="1875733"/>
            <a:ext cx="116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440778" y="159184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31:28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22335" y="21408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PC+4</a:t>
            </a:r>
          </a:p>
        </p:txBody>
      </p:sp>
      <p:cxnSp>
        <p:nvCxnSpPr>
          <p:cNvPr id="128" name="Elbow Connector 127"/>
          <p:cNvCxnSpPr/>
          <p:nvPr/>
        </p:nvCxnSpPr>
        <p:spPr>
          <a:xfrm rot="5400000" flipH="1" flipV="1">
            <a:off x="4598891" y="3182033"/>
            <a:ext cx="2682510" cy="7932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 rot="16200000">
            <a:off x="5111384" y="322329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25:0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870871" y="2555646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908155" y="2269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cxnSp>
        <p:nvCxnSpPr>
          <p:cNvPr id="140" name="Elbow Connector 139"/>
          <p:cNvCxnSpPr>
            <a:stCxn id="117" idx="6"/>
            <a:endCxn id="141" idx="2"/>
          </p:cNvCxnSpPr>
          <p:nvPr/>
        </p:nvCxnSpPr>
        <p:spPr>
          <a:xfrm flipH="1" flipV="1">
            <a:off x="3255054" y="1234795"/>
            <a:ext cx="3854186" cy="906073"/>
          </a:xfrm>
          <a:prstGeom prst="bentConnector3">
            <a:avLst>
              <a:gd name="adj1" fmla="val -5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apezoid 140"/>
          <p:cNvSpPr/>
          <p:nvPr/>
        </p:nvSpPr>
        <p:spPr>
          <a:xfrm rot="16200000">
            <a:off x="2683151" y="1114414"/>
            <a:ext cx="903043" cy="240762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123965" y="31734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771213" y="16922"/>
            <a:ext cx="442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NextPC</a:t>
            </a:r>
            <a:r>
              <a:rPr lang="en-US" dirty="0">
                <a:solidFill>
                  <a:schemeClr val="accent2"/>
                </a:solidFill>
              </a:rPr>
              <a:t>? = function(J-Type?, </a:t>
            </a:r>
            <a:r>
              <a:rPr lang="en-US" dirty="0" err="1">
                <a:solidFill>
                  <a:schemeClr val="accent2"/>
                </a:solidFill>
              </a:rPr>
              <a:t>IsBranch</a:t>
            </a:r>
            <a:r>
              <a:rPr lang="en-US" dirty="0">
                <a:solidFill>
                  <a:schemeClr val="accent2"/>
                </a:solidFill>
              </a:rPr>
              <a:t>?, </a:t>
            </a:r>
            <a:r>
              <a:rPr lang="en-US" dirty="0" err="1">
                <a:solidFill>
                  <a:schemeClr val="accent2"/>
                </a:solidFill>
              </a:rPr>
              <a:t>IsEq</a:t>
            </a:r>
            <a:r>
              <a:rPr lang="en-US" dirty="0">
                <a:solidFill>
                  <a:schemeClr val="accent2"/>
                </a:solidFill>
              </a:rPr>
              <a:t>?)</a:t>
            </a:r>
          </a:p>
        </p:txBody>
      </p:sp>
      <p:cxnSp>
        <p:nvCxnSpPr>
          <p:cNvPr id="147" name="Elbow Connector 146"/>
          <p:cNvCxnSpPr>
            <a:endCxn id="90" idx="1"/>
          </p:cNvCxnSpPr>
          <p:nvPr/>
        </p:nvCxnSpPr>
        <p:spPr>
          <a:xfrm rot="5400000">
            <a:off x="451304" y="1634227"/>
            <a:ext cx="2995394" cy="2092919"/>
          </a:xfrm>
          <a:prstGeom prst="bentConnector4">
            <a:avLst>
              <a:gd name="adj1" fmla="val 563"/>
              <a:gd name="adj2" fmla="val 110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5497745" y="4941244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apezoid 149"/>
          <p:cNvSpPr/>
          <p:nvPr/>
        </p:nvSpPr>
        <p:spPr>
          <a:xfrm rot="5400000">
            <a:off x="10057975" y="1426816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370954" y="1604109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Adder</a:t>
            </a:r>
          </a:p>
          <a:p>
            <a:endParaRPr lang="en-US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214552" y="1476979"/>
            <a:ext cx="5183238" cy="4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634460" y="11528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PC+4</a:t>
            </a:r>
          </a:p>
        </p:txBody>
      </p:sp>
      <p:cxnSp>
        <p:nvCxnSpPr>
          <p:cNvPr id="154" name="Elbow Connector 153"/>
          <p:cNvCxnSpPr/>
          <p:nvPr/>
        </p:nvCxnSpPr>
        <p:spPr>
          <a:xfrm rot="5400000" flipH="1" flipV="1">
            <a:off x="8922551" y="3304279"/>
            <a:ext cx="2539428" cy="431753"/>
          </a:xfrm>
          <a:prstGeom prst="bentConnector3">
            <a:avLst>
              <a:gd name="adj1" fmla="val 1001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>
            <a:off x="3261155" y="942173"/>
            <a:ext cx="7891603" cy="978624"/>
          </a:xfrm>
          <a:prstGeom prst="bentConnector3">
            <a:avLst>
              <a:gd name="adj1" fmla="val -496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0432134" y="355615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/>
          <p:cNvCxnSpPr/>
          <p:nvPr/>
        </p:nvCxnSpPr>
        <p:spPr>
          <a:xfrm flipV="1">
            <a:off x="9711815" y="4104782"/>
            <a:ext cx="745691" cy="530714"/>
          </a:xfrm>
          <a:prstGeom prst="bentConnector3">
            <a:avLst>
              <a:gd name="adj1" fmla="val 11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92174" y="3754654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1282170" y="3953487"/>
            <a:ext cx="419679" cy="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1252297" y="3542361"/>
            <a:ext cx="6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IsEq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704986" y="1848655"/>
            <a:ext cx="26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SignExtendImm</a:t>
            </a:r>
            <a:r>
              <a:rPr lang="en-US" dirty="0"/>
              <a:t>[29:0],00}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969998" y="28221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29:0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991373" y="5526269"/>
            <a:ext cx="132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!(</a:t>
            </a:r>
            <a:r>
              <a:rPr lang="en-US" b="1" dirty="0" err="1">
                <a:solidFill>
                  <a:schemeClr val="accent2"/>
                </a:solidFill>
              </a:rPr>
              <a:t>IsBranch</a:t>
            </a:r>
            <a:r>
              <a:rPr lang="en-US" b="1" dirty="0">
                <a:solidFill>
                  <a:schemeClr val="accent2"/>
                </a:solidFill>
              </a:rPr>
              <a:t>?)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9173" y="55605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3:1 MUX </a:t>
            </a:r>
          </a:p>
        </p:txBody>
      </p:sp>
      <p:cxnSp>
        <p:nvCxnSpPr>
          <p:cNvPr id="52" name="Straight Arrow Connector 51"/>
          <p:cNvCxnSpPr>
            <a:stCxn id="48" idx="3"/>
          </p:cNvCxnSpPr>
          <p:nvPr/>
        </p:nvCxnSpPr>
        <p:spPr>
          <a:xfrm>
            <a:off x="1231064" y="740720"/>
            <a:ext cx="1518314" cy="247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3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50" grpId="0" animBg="1"/>
      <p:bldP spid="151" grpId="0"/>
      <p:bldP spid="153" grpId="0"/>
      <p:bldP spid="161" grpId="0"/>
      <p:bldP spid="162" grpId="0"/>
      <p:bldP spid="163" grpId="0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5080" y="1456943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</a:t>
            </a:r>
            <a:r>
              <a:rPr lang="en-US" b="1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65132" y="99071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Generating Control Signals</a:t>
            </a:r>
          </a:p>
          <a:p>
            <a:pPr algn="ctr"/>
            <a:r>
              <a:rPr lang="en-US" sz="3200" dirty="0"/>
              <a:t>(Control Path)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Instruction </a:t>
            </a:r>
          </a:p>
          <a:p>
            <a:pPr algn="ctr"/>
            <a:r>
              <a:rPr lang="en-US" sz="2400" dirty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isLoad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6277" y="370262"/>
            <a:ext cx="930160" cy="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65822" y="634403"/>
            <a:ext cx="660299" cy="1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7271" y="996672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66455" y="20179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IsLoad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28016" y="939603"/>
            <a:ext cx="584046" cy="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03543" y="119054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26121" y="75482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587064" y="1523811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40451" y="1332155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</a:t>
            </a:r>
            <a:r>
              <a:rPr lang="en-US" b="1" dirty="0">
                <a:solidFill>
                  <a:schemeClr val="accent2"/>
                </a:solidFill>
              </a:rPr>
              <a:t> Enable</a:t>
            </a:r>
          </a:p>
        </p:txBody>
      </p:sp>
    </p:spTree>
    <p:extLst>
      <p:ext uri="{BB962C8B-B14F-4D97-AF65-F5344CB8AC3E}">
        <p14:creationId xmlns:p14="http://schemas.microsoft.com/office/powerpoint/2010/main" val="184483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5080" y="1456943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</a:t>
            </a:r>
            <a:r>
              <a:rPr lang="en-US" b="1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Control Path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Instruction </a:t>
            </a:r>
          </a:p>
          <a:p>
            <a:pPr algn="ctr"/>
            <a:r>
              <a:rPr lang="en-US" sz="2400" dirty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isLoad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6277" y="370262"/>
            <a:ext cx="930160" cy="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65822" y="634403"/>
            <a:ext cx="660299" cy="1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7271" y="996672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66455" y="201795"/>
            <a:ext cx="33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IsLoad</a:t>
            </a:r>
            <a:r>
              <a:rPr lang="en-US" b="1" dirty="0">
                <a:solidFill>
                  <a:schemeClr val="accent2"/>
                </a:solidFill>
              </a:rPr>
              <a:t>? = (Inst[31:26] == 100011) 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28016" y="939603"/>
            <a:ext cx="584046" cy="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344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 = (Inst[31:26] == 101011) </a:t>
            </a: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03543" y="119054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26121" y="754820"/>
            <a:ext cx="5705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I-Type? = (Inst[31:26] != 00000) &amp;&amp; (Inst[31:26] != 00010) 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587064" y="1523811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240451" y="1338333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</a:t>
            </a:r>
            <a:r>
              <a:rPr lang="en-US" b="1" dirty="0">
                <a:solidFill>
                  <a:schemeClr val="accent2"/>
                </a:solidFill>
              </a:rPr>
              <a:t> Enable</a:t>
            </a:r>
          </a:p>
        </p:txBody>
      </p:sp>
    </p:spTree>
    <p:extLst>
      <p:ext uri="{BB962C8B-B14F-4D97-AF65-F5344CB8AC3E}">
        <p14:creationId xmlns:p14="http://schemas.microsoft.com/office/powerpoint/2010/main" val="11026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28219" y="15854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</a:t>
            </a:r>
            <a:r>
              <a:rPr lang="en-US" b="1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Control Path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Instruction </a:t>
            </a:r>
          </a:p>
          <a:p>
            <a:pPr algn="ctr"/>
            <a:r>
              <a:rPr lang="en-US" sz="2400" dirty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isLoad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35900" y="986310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52361" y="225536"/>
            <a:ext cx="5025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If (Inst[31:26] == 100011) | (Inst[31:26] == 101011)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= 001</a:t>
            </a:r>
          </a:p>
          <a:p>
            <a:r>
              <a:rPr lang="en-US" b="1" dirty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= Inst[2:0]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5" y="203635"/>
            <a:ext cx="5151117" cy="1310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712689" y="626659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27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ALU </a:t>
            </a:r>
          </a:p>
          <a:p>
            <a:r>
              <a:rPr lang="en-US" dirty="0"/>
              <a:t>result</a:t>
            </a: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25:21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15:11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28219" y="15854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ALUOp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</a:t>
            </a:r>
            <a:r>
              <a:rPr lang="en-US" b="1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Control Path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20:16</a:t>
            </a: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Extend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15:0</a:t>
            </a: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I-Type?</a:t>
            </a: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I-Type?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Instruction </a:t>
            </a:r>
          </a:p>
          <a:p>
            <a:pPr algn="ctr"/>
            <a:r>
              <a:rPr lang="en-US" sz="2400" dirty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IsLoad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Mem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Mem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isLoad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Decoder</a:t>
            </a:r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35900" y="986310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52361" y="225536"/>
            <a:ext cx="3404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If (</a:t>
            </a:r>
            <a:r>
              <a:rPr lang="en-US" b="1" dirty="0" err="1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 | </a:t>
            </a:r>
            <a:r>
              <a:rPr lang="en-US" b="1" dirty="0" err="1">
                <a:solidFill>
                  <a:schemeClr val="accent2"/>
                </a:solidFill>
              </a:rPr>
              <a:t>IsBranch</a:t>
            </a:r>
            <a:r>
              <a:rPr lang="en-US" b="1" dirty="0">
                <a:solidFill>
                  <a:schemeClr val="accent2"/>
                </a:solidFill>
              </a:rPr>
              <a:t>? | J-Type?)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WrtEnable</a:t>
            </a:r>
            <a:r>
              <a:rPr lang="en-US" b="1" dirty="0">
                <a:solidFill>
                  <a:schemeClr val="accent2"/>
                </a:solidFill>
              </a:rPr>
              <a:t> 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WrtEnable</a:t>
            </a:r>
            <a:r>
              <a:rPr lang="en-US" b="1" dirty="0">
                <a:solidFill>
                  <a:schemeClr val="accent2"/>
                </a:solidFill>
              </a:rPr>
              <a:t> = 1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78436" y="197457"/>
            <a:ext cx="3569306" cy="1310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645532" y="543048"/>
            <a:ext cx="119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WrtEnable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7679" y="220806"/>
            <a:ext cx="344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J-Type? = (Inst[31:26]==000010)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IsBranch</a:t>
            </a:r>
            <a:r>
              <a:rPr lang="en-US" b="1" dirty="0">
                <a:solidFill>
                  <a:schemeClr val="accent2"/>
                </a:solidFill>
              </a:rPr>
              <a:t>? = (Inst[31:26]==000100)</a:t>
            </a:r>
          </a:p>
        </p:txBody>
      </p:sp>
    </p:spTree>
    <p:extLst>
      <p:ext uri="{BB962C8B-B14F-4D97-AF65-F5344CB8AC3E}">
        <p14:creationId xmlns:p14="http://schemas.microsoft.com/office/powerpoint/2010/main" val="42636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2" y="464447"/>
            <a:ext cx="9223491" cy="5339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1231" y="4612184"/>
            <a:ext cx="2390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If (</a:t>
            </a:r>
            <a:r>
              <a:rPr lang="en-US" b="1" dirty="0" err="1">
                <a:solidFill>
                  <a:schemeClr val="accent2"/>
                </a:solidFill>
              </a:rPr>
              <a:t>IsBranch</a:t>
            </a:r>
            <a:r>
              <a:rPr lang="en-US" b="1" dirty="0">
                <a:solidFill>
                  <a:schemeClr val="accent2"/>
                </a:solidFill>
              </a:rPr>
              <a:t>? &amp;&amp; </a:t>
            </a:r>
            <a:r>
              <a:rPr lang="en-US" b="1" dirty="0" err="1">
                <a:solidFill>
                  <a:schemeClr val="accent2"/>
                </a:solidFill>
              </a:rPr>
              <a:t>isEQ</a:t>
            </a:r>
            <a:r>
              <a:rPr lang="en-US" b="1" dirty="0">
                <a:solidFill>
                  <a:schemeClr val="accent2"/>
                </a:solidFill>
              </a:rPr>
              <a:t>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NextPC</a:t>
            </a:r>
            <a:r>
              <a:rPr lang="en-US" b="1" dirty="0">
                <a:solidFill>
                  <a:schemeClr val="accent2"/>
                </a:solidFill>
              </a:rPr>
              <a:t>? = 2</a:t>
            </a:r>
          </a:p>
          <a:p>
            <a:r>
              <a:rPr lang="en-US" b="1" dirty="0">
                <a:solidFill>
                  <a:schemeClr val="accent2"/>
                </a:solidFill>
              </a:rPr>
              <a:t> else if (J-Type?)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NextPC</a:t>
            </a:r>
            <a:r>
              <a:rPr lang="en-US" b="1" dirty="0">
                <a:solidFill>
                  <a:schemeClr val="accent2"/>
                </a:solidFill>
              </a:rPr>
              <a:t>? = 1</a:t>
            </a:r>
          </a:p>
          <a:p>
            <a:r>
              <a:rPr lang="en-US" b="1" dirty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	</a:t>
            </a:r>
            <a:r>
              <a:rPr lang="en-US" b="1" dirty="0" err="1">
                <a:solidFill>
                  <a:schemeClr val="accent2"/>
                </a:solidFill>
              </a:rPr>
              <a:t>NextPC</a:t>
            </a:r>
            <a:r>
              <a:rPr lang="en-US" b="1" dirty="0">
                <a:solidFill>
                  <a:schemeClr val="accent2"/>
                </a:solidFill>
              </a:rPr>
              <a:t>? =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625016" y="4612183"/>
            <a:ext cx="2724665" cy="1967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5542" y="5669677"/>
            <a:ext cx="4188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In-Class Problem 3: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Write pseudo-code for </a:t>
            </a:r>
            <a:r>
              <a:rPr lang="en-US" sz="2400" b="1" dirty="0" err="1">
                <a:solidFill>
                  <a:srgbClr val="FF0000"/>
                </a:solidFill>
              </a:rPr>
              <a:t>NextPC</a:t>
            </a:r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623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/>
              <a:t>MIPS Instructions: R-Type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038" y="4794422"/>
            <a:ext cx="11165803" cy="26503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add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+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]; signed addition; </a:t>
            </a:r>
            <a:r>
              <a:rPr lang="en-US" dirty="0">
                <a:solidFill>
                  <a:srgbClr val="C00000"/>
                </a:solidFill>
              </a:rPr>
              <a:t>trap on overflow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sub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- 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]; signed subtraction; </a:t>
            </a:r>
            <a:r>
              <a:rPr lang="en-US" dirty="0">
                <a:solidFill>
                  <a:srgbClr val="C00000"/>
                </a:solidFill>
              </a:rPr>
              <a:t>trap on overflow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>
                <a:solidFill>
                  <a:schemeClr val="accent1"/>
                </a:solidFill>
              </a:rPr>
              <a:t>       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| 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]; bit-wise Boolean OR operation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sll</a:t>
            </a:r>
            <a:r>
              <a:rPr lang="en-US" dirty="0"/>
              <a:t>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, </a:t>
            </a:r>
            <a:r>
              <a:rPr lang="en-US" dirty="0" err="1"/>
              <a:t>shamt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 &lt;&lt; </a:t>
            </a:r>
            <a:r>
              <a:rPr lang="en-US" dirty="0" err="1">
                <a:solidFill>
                  <a:schemeClr val="accent1"/>
                </a:solidFill>
              </a:rPr>
              <a:t>shamt</a:t>
            </a:r>
            <a:r>
              <a:rPr lang="en-US" dirty="0">
                <a:solidFill>
                  <a:schemeClr val="accent1"/>
                </a:solidFill>
              </a:rPr>
              <a:t>; logical shift left</a:t>
            </a:r>
          </a:p>
          <a:p>
            <a:pPr marL="0" indent="0">
              <a:buNone/>
            </a:pPr>
            <a:r>
              <a:rPr lang="en-US" dirty="0"/>
              <a:t>…..(many others)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493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1231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1372" y="1953913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Op-code</a:t>
            </a:r>
          </a:p>
          <a:p>
            <a:r>
              <a:rPr lang="en-US" dirty="0"/>
              <a:t>(6-bits)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77728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6596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98626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Rs</a:t>
            </a:r>
            <a:endParaRPr lang="en-US" dirty="0"/>
          </a:p>
          <a:p>
            <a:pPr algn="ctr"/>
            <a:r>
              <a:rPr lang="en-US" dirty="0"/>
              <a:t>(5-bits)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86720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35588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7618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Rt</a:t>
            </a:r>
            <a:endParaRPr lang="en-US" dirty="0"/>
          </a:p>
          <a:p>
            <a:pPr algn="ctr"/>
            <a:r>
              <a:rPr lang="en-US" dirty="0"/>
              <a:t>(5-bits)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90807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05386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39675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11705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Rd</a:t>
            </a:r>
          </a:p>
          <a:p>
            <a:pPr algn="ctr"/>
            <a:r>
              <a:rPr lang="en-US" dirty="0"/>
              <a:t>(5-bits)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94894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09473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15792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Shamt</a:t>
            </a:r>
            <a:endParaRPr lang="en-US" dirty="0"/>
          </a:p>
          <a:p>
            <a:pPr algn="ctr"/>
            <a:r>
              <a:rPr lang="en-US" dirty="0"/>
              <a:t>(5-bits)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43762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990601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05180" y="164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11499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funct</a:t>
            </a:r>
            <a:endParaRPr lang="en-US" dirty="0"/>
          </a:p>
          <a:p>
            <a:pPr algn="ctr"/>
            <a:r>
              <a:rPr lang="en-US" dirty="0"/>
              <a:t>(6-bits)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439469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5150" y="3021227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000000 for all R-type instructions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512371"/>
            <a:ext cx="175015" cy="531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26596" y="3080951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Operand register identifiers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183173" y="2438255"/>
            <a:ext cx="443795" cy="66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612772" y="2497978"/>
            <a:ext cx="406448" cy="612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614282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92266" y="3108555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Result register identifier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31746" y="3199447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Shift amount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550113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0515746" y="2479292"/>
            <a:ext cx="11703" cy="742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9545593" y="3218935"/>
            <a:ext cx="2341607" cy="1575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9204" y="3330564"/>
            <a:ext cx="2257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Add: 100000 = 20</a:t>
            </a:r>
            <a:r>
              <a:rPr lang="en-US" sz="2000" baseline="-25000" dirty="0"/>
              <a:t>hex</a:t>
            </a:r>
            <a:endParaRPr lang="en-US" sz="2000" dirty="0"/>
          </a:p>
          <a:p>
            <a:r>
              <a:rPr lang="en-US" sz="2000" dirty="0"/>
              <a:t>Sub: 100010 = 22</a:t>
            </a:r>
            <a:r>
              <a:rPr lang="en-US" sz="2000" baseline="-25000" dirty="0"/>
              <a:t>hex</a:t>
            </a:r>
            <a:endParaRPr lang="en-US" sz="2000" dirty="0"/>
          </a:p>
          <a:p>
            <a:r>
              <a:rPr lang="en-US" sz="2000" dirty="0"/>
              <a:t>Or:   100101 = 25</a:t>
            </a:r>
            <a:r>
              <a:rPr lang="en-US" sz="2000" baseline="-25000" dirty="0"/>
              <a:t>hex</a:t>
            </a:r>
            <a:endParaRPr lang="en-US" sz="2000" dirty="0"/>
          </a:p>
          <a:p>
            <a:r>
              <a:rPr lang="en-US" sz="2000" dirty="0" err="1"/>
              <a:t>Sll</a:t>
            </a:r>
            <a:r>
              <a:rPr lang="en-US" sz="2000" dirty="0"/>
              <a:t>:    000000 = 00</a:t>
            </a:r>
            <a:r>
              <a:rPr lang="en-US" sz="2000" baseline="-25000" dirty="0"/>
              <a:t>hex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34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51" y="304021"/>
            <a:ext cx="10515600" cy="1325563"/>
          </a:xfrm>
        </p:spPr>
        <p:txBody>
          <a:bodyPr/>
          <a:lstStyle/>
          <a:p>
            <a:r>
              <a:rPr lang="en-US" dirty="0"/>
              <a:t>2’s Complement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24" y="1629584"/>
            <a:ext cx="11165803" cy="265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add </a:t>
            </a:r>
            <a:r>
              <a:rPr lang="en-US" i="1" dirty="0" err="1"/>
              <a:t>rs</a:t>
            </a:r>
            <a:r>
              <a:rPr lang="en-US" i="1" dirty="0"/>
              <a:t>, </a:t>
            </a:r>
            <a:r>
              <a:rPr lang="en-US" i="1" dirty="0" err="1"/>
              <a:t>rt</a:t>
            </a:r>
            <a:r>
              <a:rPr lang="en-US" i="1" dirty="0"/>
              <a:t>, </a:t>
            </a:r>
            <a:r>
              <a:rPr lang="en-US" i="1" dirty="0" err="1"/>
              <a:t>rd</a:t>
            </a:r>
            <a:r>
              <a:rPr lang="en-US" i="1" dirty="0"/>
              <a:t>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+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]; signed addition; </a:t>
            </a:r>
            <a:r>
              <a:rPr lang="en-US" dirty="0">
                <a:solidFill>
                  <a:srgbClr val="C00000"/>
                </a:solidFill>
              </a:rPr>
              <a:t>trap on overflow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37751" y="2196328"/>
            <a:ext cx="10515600" cy="53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 and </a:t>
            </a:r>
            <a:r>
              <a:rPr lang="en-US" dirty="0" err="1"/>
              <a:t>rd</a:t>
            </a:r>
            <a:r>
              <a:rPr lang="en-US" dirty="0"/>
              <a:t> are assumed to contain 32-bit </a:t>
            </a:r>
            <a:r>
              <a:rPr lang="en-US" dirty="0">
                <a:solidFill>
                  <a:srgbClr val="C00000"/>
                </a:solidFill>
              </a:rPr>
              <a:t>signed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2’s complement </a:t>
            </a:r>
            <a:r>
              <a:rPr lang="en-US" dirty="0"/>
              <a:t>numbers </a:t>
            </a:r>
          </a:p>
          <a:p>
            <a:r>
              <a:rPr lang="en-US" dirty="0"/>
              <a:t>Example using 4-bit signed complement numbers ([-8,7])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Overflow</a:t>
            </a:r>
            <a:r>
              <a:rPr lang="en-US" dirty="0"/>
              <a:t> occurs when result lies outside [-8,7]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8735" y="3865725"/>
            <a:ext cx="8736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1 1 0 1 =  -1*2</a:t>
            </a:r>
            <a:r>
              <a:rPr lang="en-US" sz="2400" baseline="30000" dirty="0"/>
              <a:t>3</a:t>
            </a:r>
            <a:r>
              <a:rPr lang="en-US" sz="2400" dirty="0"/>
              <a:t>   +  1*2</a:t>
            </a:r>
            <a:r>
              <a:rPr lang="en-US" sz="2400" baseline="30000" dirty="0"/>
              <a:t>2  </a:t>
            </a:r>
            <a:r>
              <a:rPr lang="en-US" sz="2400" dirty="0"/>
              <a:t>+  0*2</a:t>
            </a:r>
            <a:r>
              <a:rPr lang="en-US" sz="2400" baseline="30000" dirty="0"/>
              <a:t>1 </a:t>
            </a:r>
            <a:r>
              <a:rPr lang="en-US" sz="2400" dirty="0"/>
              <a:t> +  1*2</a:t>
            </a:r>
            <a:r>
              <a:rPr lang="en-US" sz="2400" baseline="30000" dirty="0"/>
              <a:t>0 </a:t>
            </a:r>
            <a:r>
              <a:rPr lang="en-US" sz="2400" dirty="0"/>
              <a:t> = -8 + 4 + 0 + 1 = -3</a:t>
            </a:r>
          </a:p>
          <a:p>
            <a:r>
              <a:rPr lang="en-US" sz="2400" dirty="0"/>
              <a:t>+ 1 1 0 1 =   0*2</a:t>
            </a:r>
            <a:r>
              <a:rPr lang="en-US" sz="2400" baseline="30000" dirty="0"/>
              <a:t>3</a:t>
            </a:r>
            <a:r>
              <a:rPr lang="en-US" sz="2400" dirty="0"/>
              <a:t>   +  1*2</a:t>
            </a:r>
            <a:r>
              <a:rPr lang="en-US" sz="2400" baseline="30000" dirty="0"/>
              <a:t>2  </a:t>
            </a:r>
            <a:r>
              <a:rPr lang="en-US" sz="2400" dirty="0"/>
              <a:t>+  0*2</a:t>
            </a:r>
            <a:r>
              <a:rPr lang="en-US" sz="2400" baseline="30000" dirty="0"/>
              <a:t>1 </a:t>
            </a:r>
            <a:r>
              <a:rPr lang="en-US" sz="2400" dirty="0"/>
              <a:t> +  1*2</a:t>
            </a:r>
            <a:r>
              <a:rPr lang="en-US" sz="2400" baseline="30000" dirty="0"/>
              <a:t>0 </a:t>
            </a:r>
            <a:r>
              <a:rPr lang="en-US" sz="2400" dirty="0"/>
              <a:t> =    0 + 4 + 0 + 1 = -3</a:t>
            </a:r>
          </a:p>
          <a:p>
            <a:r>
              <a:rPr lang="en-US" sz="2400" dirty="0"/>
              <a:t>  ----------- </a:t>
            </a:r>
          </a:p>
          <a:p>
            <a:r>
              <a:rPr lang="en-US" sz="2400">
                <a:solidFill>
                  <a:srgbClr val="C00000"/>
                </a:solidFill>
              </a:rPr>
              <a:t>1</a:t>
            </a:r>
            <a:r>
              <a:rPr lang="en-US" sz="2400"/>
              <a:t> 1 </a:t>
            </a:r>
            <a:r>
              <a:rPr lang="en-US" sz="2400" dirty="0"/>
              <a:t>0 1 0 =   0*2</a:t>
            </a:r>
            <a:r>
              <a:rPr lang="en-US" sz="2400" baseline="30000" dirty="0"/>
              <a:t>3</a:t>
            </a:r>
            <a:r>
              <a:rPr lang="en-US" sz="2400" dirty="0"/>
              <a:t>   +  0*2</a:t>
            </a:r>
            <a:r>
              <a:rPr lang="en-US" sz="2400" baseline="30000" dirty="0"/>
              <a:t>2  </a:t>
            </a:r>
            <a:r>
              <a:rPr lang="en-US" sz="2400" dirty="0"/>
              <a:t>+  1*2</a:t>
            </a:r>
            <a:r>
              <a:rPr lang="en-US" sz="2400" baseline="30000" dirty="0"/>
              <a:t>1 </a:t>
            </a:r>
            <a:r>
              <a:rPr lang="en-US" sz="2400" dirty="0"/>
              <a:t> +  0*2</a:t>
            </a:r>
            <a:r>
              <a:rPr lang="en-US" sz="2400" baseline="30000" dirty="0"/>
              <a:t>0  </a:t>
            </a:r>
            <a:r>
              <a:rPr lang="en-US" sz="2400" dirty="0"/>
              <a:t> =    0 + 0 + 2 + 0 = 2</a:t>
            </a:r>
            <a:r>
              <a:rPr lang="en-US" sz="2400" baseline="30000" dirty="0"/>
              <a:t>   </a:t>
            </a:r>
            <a:r>
              <a:rPr lang="en-US" sz="2400" dirty="0"/>
              <a:t>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963" y="4279981"/>
            <a:ext cx="148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out </a:t>
            </a:r>
          </a:p>
          <a:p>
            <a:r>
              <a:rPr lang="en-US" dirty="0"/>
              <a:t>bit is dropped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0897" y="4885509"/>
            <a:ext cx="574589" cy="29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90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/>
              <a:t>MIPS Instructions: I-Type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37" y="4777988"/>
            <a:ext cx="11786936" cy="26503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addi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imm</a:t>
            </a:r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+ {</a:t>
            </a:r>
            <a:r>
              <a:rPr lang="en-US" dirty="0" err="1">
                <a:solidFill>
                  <a:schemeClr val="accent1"/>
                </a:solidFill>
              </a:rPr>
              <a:t>SignExtend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imm</a:t>
            </a:r>
            <a:r>
              <a:rPr lang="en-US" dirty="0">
                <a:solidFill>
                  <a:schemeClr val="accent1"/>
                </a:solidFill>
              </a:rPr>
              <a:t>}; MSB of </a:t>
            </a:r>
            <a:r>
              <a:rPr lang="en-US" dirty="0" err="1">
                <a:solidFill>
                  <a:schemeClr val="accent1"/>
                </a:solidFill>
              </a:rPr>
              <a:t>imm</a:t>
            </a:r>
            <a:r>
              <a:rPr lang="en-US" dirty="0">
                <a:solidFill>
                  <a:schemeClr val="accent1"/>
                </a:solidFill>
              </a:rPr>
              <a:t> is extended to 32 bits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beq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imm</a:t>
            </a: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// if{R[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== 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]} branch to PC + 4 + </a:t>
            </a:r>
            <a:r>
              <a:rPr lang="en-US" dirty="0" err="1">
                <a:solidFill>
                  <a:schemeClr val="accent1"/>
                </a:solidFill>
              </a:rPr>
              <a:t>imm</a:t>
            </a:r>
            <a:r>
              <a:rPr lang="en-US" dirty="0">
                <a:solidFill>
                  <a:schemeClr val="accent1"/>
                </a:solidFill>
              </a:rPr>
              <a:t>; </a:t>
            </a:r>
            <a:r>
              <a:rPr lang="en-US" dirty="0">
                <a:solidFill>
                  <a:srgbClr val="C00000"/>
                </a:solidFill>
              </a:rPr>
              <a:t>(“PC relative”)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imm</a:t>
            </a:r>
            <a:r>
              <a:rPr lang="en-US" dirty="0">
                <a:solidFill>
                  <a:schemeClr val="accent1"/>
                </a:solidFill>
              </a:rPr>
              <a:t>       // 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| {</a:t>
            </a:r>
            <a:r>
              <a:rPr lang="en-US" dirty="0" err="1">
                <a:solidFill>
                  <a:schemeClr val="accent1"/>
                </a:solidFill>
              </a:rPr>
              <a:t>ZeroExtend,imm</a:t>
            </a:r>
            <a:r>
              <a:rPr lang="en-US" dirty="0">
                <a:solidFill>
                  <a:schemeClr val="accent1"/>
                </a:solidFill>
              </a:rPr>
              <a:t>}; bit-wise Boolean OR operation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lw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imm</a:t>
            </a:r>
            <a:r>
              <a:rPr lang="en-US" dirty="0"/>
              <a:t>  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  ← Mem[ {</a:t>
            </a:r>
            <a:r>
              <a:rPr lang="en-US" dirty="0" err="1">
                <a:solidFill>
                  <a:schemeClr val="accent1"/>
                </a:solidFill>
              </a:rPr>
              <a:t>SignExtendimm</a:t>
            </a:r>
            <a:r>
              <a:rPr lang="en-US" dirty="0">
                <a:solidFill>
                  <a:schemeClr val="accent1"/>
                </a:solidFill>
              </a:rPr>
              <a:t>} + 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] </a:t>
            </a:r>
            <a:r>
              <a:rPr lang="en-US" dirty="0">
                <a:solidFill>
                  <a:srgbClr val="C00000"/>
                </a:solidFill>
              </a:rPr>
              <a:t>(“Displaced/based”)</a:t>
            </a:r>
          </a:p>
          <a:p>
            <a:pPr marL="0" indent="0">
              <a:buNone/>
            </a:pPr>
            <a:r>
              <a:rPr lang="en-US" dirty="0"/>
              <a:t>…..(many others)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26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1231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1372" y="1931428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Op-code</a:t>
            </a:r>
          </a:p>
          <a:p>
            <a:r>
              <a:rPr lang="en-US" dirty="0"/>
              <a:t>(6-bits)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77728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6596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98626" y="194755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Rs</a:t>
            </a:r>
            <a:endParaRPr lang="en-US" dirty="0"/>
          </a:p>
          <a:p>
            <a:pPr algn="ctr"/>
            <a:r>
              <a:rPr lang="en-US" dirty="0"/>
              <a:t>(5-bits)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86720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35588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7618" y="194755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Rt</a:t>
            </a:r>
            <a:endParaRPr lang="en-US" dirty="0"/>
          </a:p>
          <a:p>
            <a:pPr algn="ctr"/>
            <a:r>
              <a:rPr lang="en-US" dirty="0"/>
              <a:t>(5-bits)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5386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90807" y="1970903"/>
            <a:ext cx="5403881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63759" y="1947559"/>
            <a:ext cx="119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Immediate</a:t>
            </a:r>
          </a:p>
          <a:p>
            <a:pPr algn="ctr"/>
            <a:r>
              <a:rPr lang="en-US" dirty="0"/>
              <a:t>(16-bits)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439469" y="162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489887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9150" y="3081756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Operand register</a:t>
            </a:r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3619971" y="2495537"/>
            <a:ext cx="56030" cy="586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937034" y="2475493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3002541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Immediate operand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50568" y="2899654"/>
            <a:ext cx="2341607" cy="1575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3011283"/>
            <a:ext cx="12625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addi</a:t>
            </a:r>
            <a:r>
              <a:rPr lang="en-US" sz="2000" dirty="0"/>
              <a:t>: 8</a:t>
            </a:r>
            <a:r>
              <a:rPr lang="en-US" sz="2000" baseline="-25000" dirty="0"/>
              <a:t>hex</a:t>
            </a:r>
            <a:endParaRPr lang="en-US" sz="2000" dirty="0"/>
          </a:p>
          <a:p>
            <a:r>
              <a:rPr lang="en-US" sz="2000" dirty="0" err="1"/>
              <a:t>beq</a:t>
            </a:r>
            <a:r>
              <a:rPr lang="en-US" sz="2000" dirty="0"/>
              <a:t>:  4</a:t>
            </a:r>
            <a:r>
              <a:rPr lang="en-US" sz="2000" baseline="-25000" dirty="0"/>
              <a:t>hex</a:t>
            </a:r>
            <a:endParaRPr lang="en-US" sz="2000" dirty="0"/>
          </a:p>
          <a:p>
            <a:r>
              <a:rPr lang="en-US" sz="2000" dirty="0" err="1"/>
              <a:t>ori</a:t>
            </a:r>
            <a:r>
              <a:rPr lang="en-US" sz="2000" dirty="0"/>
              <a:t>:   25</a:t>
            </a:r>
            <a:r>
              <a:rPr lang="en-US" sz="2000" baseline="-25000" dirty="0"/>
              <a:t>hex</a:t>
            </a:r>
            <a:endParaRPr lang="en-US" sz="2000" dirty="0"/>
          </a:p>
          <a:p>
            <a:r>
              <a:rPr lang="en-US" sz="2000" dirty="0" err="1"/>
              <a:t>lw</a:t>
            </a:r>
            <a:r>
              <a:rPr lang="en-US" sz="2000" dirty="0"/>
              <a:t>:    23</a:t>
            </a:r>
            <a:r>
              <a:rPr lang="en-US" sz="2000" baseline="-25000" dirty="0"/>
              <a:t>hex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78412" y="3037156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Result register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456807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8901" y="3244334"/>
            <a:ext cx="151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(“PC relative”)</a:t>
            </a:r>
          </a:p>
        </p:txBody>
      </p:sp>
    </p:spTree>
    <p:extLst>
      <p:ext uri="{BB962C8B-B14F-4D97-AF65-F5344CB8AC3E}">
        <p14:creationId xmlns:p14="http://schemas.microsoft.com/office/powerpoint/2010/main" val="133525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Extending Immediate Operand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96" y="2552462"/>
            <a:ext cx="10515600" cy="4351338"/>
          </a:xfrm>
        </p:spPr>
        <p:txBody>
          <a:bodyPr/>
          <a:lstStyle/>
          <a:p>
            <a:r>
              <a:rPr lang="en-US" dirty="0"/>
              <a:t>R[</a:t>
            </a:r>
            <a:r>
              <a:rPr lang="en-US" dirty="0" err="1"/>
              <a:t>rs</a:t>
            </a:r>
            <a:r>
              <a:rPr lang="en-US" dirty="0"/>
              <a:t>] has 32-bits, but </a:t>
            </a:r>
            <a:r>
              <a:rPr lang="en-US" dirty="0" err="1"/>
              <a:t>imm</a:t>
            </a:r>
            <a:r>
              <a:rPr lang="en-US" dirty="0"/>
              <a:t> has only 16-bits. </a:t>
            </a:r>
          </a:p>
          <a:p>
            <a:endParaRPr lang="en-US" dirty="0"/>
          </a:p>
          <a:p>
            <a:r>
              <a:rPr lang="en-US" dirty="0"/>
              <a:t>Example of sign extension when R[</a:t>
            </a:r>
            <a:r>
              <a:rPr lang="en-US" dirty="0" err="1"/>
              <a:t>rs</a:t>
            </a:r>
            <a:r>
              <a:rPr lang="en-US" dirty="0"/>
              <a:t>] has 4 bits and </a:t>
            </a:r>
            <a:r>
              <a:rPr lang="en-US" dirty="0" err="1"/>
              <a:t>Imm</a:t>
            </a:r>
            <a:r>
              <a:rPr lang="en-US" dirty="0"/>
              <a:t> has 2 bits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4589" y="1690688"/>
            <a:ext cx="110963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/>
              <a:t>addi</a:t>
            </a:r>
            <a:r>
              <a:rPr lang="en-US" sz="2500" dirty="0"/>
              <a:t> </a:t>
            </a:r>
            <a:r>
              <a:rPr lang="en-US" sz="2500" dirty="0" err="1"/>
              <a:t>rs</a:t>
            </a:r>
            <a:r>
              <a:rPr lang="en-US" sz="2500" dirty="0"/>
              <a:t>, </a:t>
            </a:r>
            <a:r>
              <a:rPr lang="en-US" sz="2500" dirty="0" err="1"/>
              <a:t>rt</a:t>
            </a:r>
            <a:r>
              <a:rPr lang="en-US" sz="2500" dirty="0"/>
              <a:t>, </a:t>
            </a:r>
            <a:r>
              <a:rPr lang="en-US" sz="2500" dirty="0" err="1"/>
              <a:t>imm</a:t>
            </a:r>
            <a:r>
              <a:rPr lang="en-US" sz="2500" dirty="0"/>
              <a:t>    </a:t>
            </a:r>
            <a:r>
              <a:rPr lang="en-US" sz="2500" dirty="0">
                <a:solidFill>
                  <a:schemeClr val="accent1"/>
                </a:solidFill>
              </a:rPr>
              <a:t>// R[</a:t>
            </a:r>
            <a:r>
              <a:rPr lang="en-US" sz="2500" dirty="0" err="1">
                <a:solidFill>
                  <a:schemeClr val="accent1"/>
                </a:solidFill>
              </a:rPr>
              <a:t>rt</a:t>
            </a:r>
            <a:r>
              <a:rPr lang="en-US" sz="2500" dirty="0">
                <a:solidFill>
                  <a:schemeClr val="accent1"/>
                </a:solidFill>
              </a:rPr>
              <a:t>]  ← R[</a:t>
            </a:r>
            <a:r>
              <a:rPr lang="en-US" sz="2500" dirty="0" err="1">
                <a:solidFill>
                  <a:schemeClr val="accent1"/>
                </a:solidFill>
              </a:rPr>
              <a:t>rs</a:t>
            </a:r>
            <a:r>
              <a:rPr lang="en-US" sz="2500" dirty="0">
                <a:solidFill>
                  <a:schemeClr val="accent1"/>
                </a:solidFill>
              </a:rPr>
              <a:t>] + {</a:t>
            </a:r>
            <a:r>
              <a:rPr lang="en-US" sz="2500" dirty="0" err="1">
                <a:solidFill>
                  <a:schemeClr val="accent1"/>
                </a:solidFill>
              </a:rPr>
              <a:t>SignExtend</a:t>
            </a:r>
            <a:r>
              <a:rPr lang="en-US" sz="2500" dirty="0">
                <a:solidFill>
                  <a:schemeClr val="accent1"/>
                </a:solidFill>
              </a:rPr>
              <a:t>, </a:t>
            </a:r>
            <a:r>
              <a:rPr lang="en-US" sz="2500" dirty="0" err="1">
                <a:solidFill>
                  <a:schemeClr val="accent1"/>
                </a:solidFill>
              </a:rPr>
              <a:t>imm</a:t>
            </a:r>
            <a:r>
              <a:rPr lang="en-US" sz="2500" dirty="0">
                <a:solidFill>
                  <a:schemeClr val="accent1"/>
                </a:solidFill>
              </a:rPr>
              <a:t>}; MSB of </a:t>
            </a:r>
            <a:r>
              <a:rPr lang="en-US" sz="2500" dirty="0" err="1">
                <a:solidFill>
                  <a:schemeClr val="accent1"/>
                </a:solidFill>
              </a:rPr>
              <a:t>imm</a:t>
            </a:r>
            <a:r>
              <a:rPr lang="en-US" sz="2500" dirty="0">
                <a:solidFill>
                  <a:schemeClr val="accent1"/>
                </a:solidFill>
              </a:rPr>
              <a:t> is extended to 32 bits</a:t>
            </a:r>
            <a:endParaRPr lang="en-US" sz="25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496" y="4293973"/>
            <a:ext cx="1880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1 1 0 1 =  -3</a:t>
            </a:r>
          </a:p>
          <a:p>
            <a:r>
              <a:rPr lang="en-US" sz="2400" dirty="0"/>
              <a:t>+ ? ? 0 1 =  +1</a:t>
            </a:r>
          </a:p>
          <a:p>
            <a:r>
              <a:rPr lang="en-US" sz="2400" dirty="0"/>
              <a:t>  -----------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786449" y="4615249"/>
            <a:ext cx="574589" cy="395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33135" y="4293973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SignExtend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53149" y="4330243"/>
            <a:ext cx="190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1 1 0 1 =  -3</a:t>
            </a:r>
          </a:p>
          <a:p>
            <a:r>
              <a:rPr lang="en-US" sz="2400" dirty="0"/>
              <a:t>+ </a:t>
            </a:r>
            <a:r>
              <a:rPr lang="en-US" sz="2400" b="1" dirty="0">
                <a:solidFill>
                  <a:srgbClr val="C00000"/>
                </a:solidFill>
              </a:rPr>
              <a:t>0 0</a:t>
            </a:r>
            <a:r>
              <a:rPr lang="en-US" sz="2400" dirty="0"/>
              <a:t> 0 1 = +1</a:t>
            </a:r>
          </a:p>
          <a:p>
            <a:r>
              <a:rPr lang="en-US" sz="2400" dirty="0"/>
              <a:t>  -----------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4158049"/>
            <a:ext cx="5715000" cy="18349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0837" y="4279557"/>
            <a:ext cx="1880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1 1 0 1 =  -3</a:t>
            </a:r>
          </a:p>
          <a:p>
            <a:r>
              <a:rPr lang="en-US" sz="2400" dirty="0"/>
              <a:t>+ ? ? 1 1 =  -1</a:t>
            </a:r>
          </a:p>
          <a:p>
            <a:r>
              <a:rPr lang="en-US" sz="2400" dirty="0"/>
              <a:t>  -----------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789790" y="4600833"/>
            <a:ext cx="574589" cy="395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36476" y="4279557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SignExtend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56490" y="4315827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1 1 0 1 =  -3</a:t>
            </a:r>
          </a:p>
          <a:p>
            <a:r>
              <a:rPr lang="en-US" sz="2400" dirty="0"/>
              <a:t>+ </a:t>
            </a:r>
            <a:r>
              <a:rPr lang="en-US" sz="2400" b="1" dirty="0">
                <a:solidFill>
                  <a:srgbClr val="C00000"/>
                </a:solidFill>
              </a:rPr>
              <a:t>1 1</a:t>
            </a:r>
            <a:r>
              <a:rPr lang="en-US" sz="2400" dirty="0"/>
              <a:t> 1 1 = -1</a:t>
            </a:r>
          </a:p>
          <a:p>
            <a:r>
              <a:rPr lang="en-US" sz="2400" dirty="0"/>
              <a:t>  -----------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31941" y="4143633"/>
            <a:ext cx="5715000" cy="18349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/>
              <a:t>MIPS Instructions: J-Type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514" y="4109875"/>
            <a:ext cx="7207264" cy="265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j address    </a:t>
            </a: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  ← {PC+4[31:28], address, 00}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Error in Lecture 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26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1231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1372" y="1931428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Op-code</a:t>
            </a:r>
          </a:p>
          <a:p>
            <a:r>
              <a:rPr lang="en-US" dirty="0"/>
              <a:t>(6-bits)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2307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86451" y="1970903"/>
            <a:ext cx="9008238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83974" y="1953566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(26-bits)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439469" y="162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489887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3002541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Immediate operand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50568" y="2899654"/>
            <a:ext cx="2341607" cy="9814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3011283"/>
            <a:ext cx="988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j: 2</a:t>
            </a:r>
            <a:r>
              <a:rPr lang="en-US" sz="2000" baseline="-25000" dirty="0"/>
              <a:t>hex</a:t>
            </a:r>
            <a:endParaRPr lang="en-US" sz="2000" dirty="0"/>
          </a:p>
          <a:p>
            <a:r>
              <a:rPr lang="en-US" sz="2000" dirty="0" err="1"/>
              <a:t>jal</a:t>
            </a:r>
            <a:r>
              <a:rPr lang="en-US" sz="2000" dirty="0"/>
              <a:t>:  3</a:t>
            </a:r>
            <a:r>
              <a:rPr lang="en-US" sz="2000" baseline="-25000" dirty="0"/>
              <a:t>hex</a:t>
            </a:r>
            <a:endParaRPr lang="en-US" sz="2000" dirty="0"/>
          </a:p>
          <a:p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456807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8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5" y="52516"/>
            <a:ext cx="10515600" cy="1325563"/>
          </a:xfrm>
        </p:spPr>
        <p:txBody>
          <a:bodyPr/>
          <a:lstStyle/>
          <a:p>
            <a:r>
              <a:rPr lang="en-US" dirty="0"/>
              <a:t>Implementation of the MIPS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61" y="1167877"/>
            <a:ext cx="10515600" cy="4351338"/>
          </a:xfrm>
        </p:spPr>
        <p:txBody>
          <a:bodyPr/>
          <a:lstStyle/>
          <a:p>
            <a:r>
              <a:rPr lang="en-US" dirty="0"/>
              <a:t>Hardware building blocks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8334" y="3066127"/>
            <a:ext cx="564641" cy="1153641"/>
            <a:chOff x="8052137" y="2718488"/>
            <a:chExt cx="564641" cy="1153641"/>
          </a:xfrm>
        </p:grpSpPr>
        <p:sp>
          <p:nvSpPr>
            <p:cNvPr id="5" name="Rectangle 4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44" y="4479325"/>
            <a:ext cx="2343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Program Counter</a:t>
            </a:r>
          </a:p>
          <a:p>
            <a:pPr algn="ctr"/>
            <a:r>
              <a:rPr lang="en-US" dirty="0"/>
              <a:t>A 32-bit “register”</a:t>
            </a:r>
          </a:p>
          <a:p>
            <a:pPr algn="ctr"/>
            <a:r>
              <a:rPr lang="en-US" dirty="0"/>
              <a:t>(can store information)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3921360" y="210230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1360" y="224440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1360" y="274905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19080" y="321338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7839" y="367246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13" name="Straight Connector 12"/>
          <p:cNvCxnSpPr>
            <a:endCxn id="9" idx="1"/>
          </p:cNvCxnSpPr>
          <p:nvPr/>
        </p:nvCxnSpPr>
        <p:spPr>
          <a:xfrm>
            <a:off x="3637155" y="242907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" idx="1"/>
          </p:cNvCxnSpPr>
          <p:nvPr/>
        </p:nvCxnSpPr>
        <p:spPr>
          <a:xfrm>
            <a:off x="3637155" y="293372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1"/>
          </p:cNvCxnSpPr>
          <p:nvPr/>
        </p:nvCxnSpPr>
        <p:spPr>
          <a:xfrm>
            <a:off x="3634875" y="339804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37155" y="388785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3970" y="237671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75733" y="321492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074443" y="269988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6066206" y="353654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63560" y="428326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2681" y="436482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49292" y="5156582"/>
            <a:ext cx="2755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Register File </a:t>
            </a:r>
          </a:p>
          <a:p>
            <a:pPr algn="ctr"/>
            <a:r>
              <a:rPr lang="en-US" dirty="0"/>
              <a:t>32 32-bit registers</a:t>
            </a:r>
          </a:p>
          <a:p>
            <a:pPr algn="ctr"/>
            <a:r>
              <a:rPr lang="en-US" dirty="0"/>
              <a:t>(2 Read ports, 1 Write Port)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25810" y="2047836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bit address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6680" y="2583295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bit address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9335" y="3075506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bit address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8645" y="3536299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2573" y="2337841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88508" y="3192783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06455" y="4673045"/>
            <a:ext cx="179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to ‘1’ to enable write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5779019" y="4718213"/>
            <a:ext cx="308902" cy="2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670486" y="328649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670486" y="342859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670486" y="393324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Reg.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68206" y="439757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Reg.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686965" y="485665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Data</a:t>
            </a:r>
          </a:p>
        </p:txBody>
      </p:sp>
      <p:cxnSp>
        <p:nvCxnSpPr>
          <p:cNvPr id="62" name="Straight Connector 61"/>
          <p:cNvCxnSpPr>
            <a:endCxn id="58" idx="1"/>
          </p:cNvCxnSpPr>
          <p:nvPr/>
        </p:nvCxnSpPr>
        <p:spPr>
          <a:xfrm>
            <a:off x="8386281" y="361326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9" idx="1"/>
          </p:cNvCxnSpPr>
          <p:nvPr/>
        </p:nvCxnSpPr>
        <p:spPr>
          <a:xfrm>
            <a:off x="8386281" y="411791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0" idx="1"/>
          </p:cNvCxnSpPr>
          <p:nvPr/>
        </p:nvCxnSpPr>
        <p:spPr>
          <a:xfrm>
            <a:off x="8384001" y="458223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386281" y="507204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033096" y="356090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024859" y="439911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dirty="0"/>
              <a:t>Data 2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0823569" y="388407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3"/>
          </p:cNvCxnSpPr>
          <p:nvPr/>
        </p:nvCxnSpPr>
        <p:spPr>
          <a:xfrm flipV="1">
            <a:off x="10815332" y="472073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712686" y="546745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671807" y="554901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Enable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84651" y="958673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887837" y="1259688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90829" y="1560703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87837" y="1861718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890829" y="2681982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88064" y="1816240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93514" y="200748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10904" y="9245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408846" y="119430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400608" y="15135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04728" y="180802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393302" y="261366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062172" y="122478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A21F FFB3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077581" y="91450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043773" y="155479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BB33 CD53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026396" y="183512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1242 221E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57362" y="266483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0001 0001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98746" y="347787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199220" y="352531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56585" y="343372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00001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646197" y="393324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11111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561843" y="6014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037597" y="367404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A21F FFB3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089772" y="453354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0001 0001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6326" y="487005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FFFF </a:t>
            </a:r>
            <a:r>
              <a:rPr lang="en-US" dirty="0" err="1">
                <a:solidFill>
                  <a:srgbClr val="FF0000"/>
                </a:solidFill>
              </a:rPr>
              <a:t>FFFF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650933" y="441344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577112" y="604404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07896" y="1541648"/>
            <a:ext cx="108395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FFFF </a:t>
            </a:r>
            <a:r>
              <a:rPr lang="en-US" dirty="0" err="1"/>
              <a:t>FFFF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68161" y="3444771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1086402" y="3672464"/>
            <a:ext cx="10839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FFFF </a:t>
            </a:r>
            <a:r>
              <a:rPr lang="en-US" dirty="0" err="1">
                <a:solidFill>
                  <a:srgbClr val="FF0000"/>
                </a:solidFill>
              </a:rPr>
              <a:t>FFFF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1" grpId="0"/>
      <p:bldP spid="12" grpId="0"/>
      <p:bldP spid="17" grpId="0"/>
      <p:bldP spid="18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57" grpId="0" animBg="1"/>
      <p:bldP spid="58" grpId="0"/>
      <p:bldP spid="59" grpId="0"/>
      <p:bldP spid="60" grpId="0"/>
      <p:bldP spid="61" grpId="0"/>
      <p:bldP spid="66" grpId="0"/>
      <p:bldP spid="67" grpId="0"/>
      <p:bldP spid="71" grpId="0"/>
      <p:bldP spid="23" grpId="0" animBg="1"/>
      <p:bldP spid="82" grpId="0" animBg="1"/>
      <p:bldP spid="83" grpId="0" animBg="1"/>
      <p:bldP spid="84" grpId="0" animBg="1"/>
      <p:bldP spid="89" grpId="0" animBg="1"/>
      <p:bldP spid="32" grpId="0"/>
      <p:bldP spid="90" grpId="0"/>
      <p:bldP spid="34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35" grpId="0"/>
      <p:bldP spid="100" grpId="0"/>
      <p:bldP spid="45" grpId="0"/>
      <p:bldP spid="101" grpId="0"/>
      <p:bldP spid="102" grpId="0"/>
      <p:bldP spid="103" grpId="0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" y="-63122"/>
            <a:ext cx="10515600" cy="1325563"/>
          </a:xfrm>
        </p:spPr>
        <p:txBody>
          <a:bodyPr/>
          <a:lstStyle/>
          <a:p>
            <a:r>
              <a:rPr lang="en-US" dirty="0"/>
              <a:t>Arithmetic Logic Unit</a:t>
            </a:r>
          </a:p>
        </p:txBody>
      </p:sp>
      <p:sp>
        <p:nvSpPr>
          <p:cNvPr id="36" name="Trapezoid 35"/>
          <p:cNvSpPr/>
          <p:nvPr/>
        </p:nvSpPr>
        <p:spPr>
          <a:xfrm rot="5400000">
            <a:off x="2071416" y="5150920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95304" y="5500822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result</a:t>
            </a:r>
          </a:p>
        </p:txBody>
      </p:sp>
      <p:cxnSp>
        <p:nvCxnSpPr>
          <p:cNvPr id="38" name="Straight Connector 37"/>
          <p:cNvCxnSpPr>
            <a:stCxn id="37" idx="3"/>
          </p:cNvCxnSpPr>
          <p:nvPr/>
        </p:nvCxnSpPr>
        <p:spPr>
          <a:xfrm>
            <a:off x="3619760" y="5685488"/>
            <a:ext cx="248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173535" y="5155701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63401" y="6242353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6" idx="1"/>
          </p:cNvCxnSpPr>
          <p:nvPr/>
        </p:nvCxnSpPr>
        <p:spPr>
          <a:xfrm>
            <a:off x="3041377" y="4379249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14080" y="4095969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 op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64426" y="443495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bits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2905989" y="4517921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1223" y="495998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oprnd1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06805" y="604531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oprnd2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23221" y="485371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23220" y="59340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36861" y="532591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842915" y="2444216"/>
            <a:ext cx="1590582" cy="2358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916525" y="2555845"/>
            <a:ext cx="13699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Add: 20</a:t>
            </a:r>
            <a:r>
              <a:rPr lang="en-US" sz="2000" baseline="-25000" dirty="0"/>
              <a:t>hex</a:t>
            </a:r>
            <a:endParaRPr lang="en-US" sz="2000" dirty="0"/>
          </a:p>
          <a:p>
            <a:r>
              <a:rPr lang="en-US" sz="2000" dirty="0" err="1"/>
              <a:t>Addu</a:t>
            </a:r>
            <a:r>
              <a:rPr lang="en-US" sz="2000" dirty="0"/>
              <a:t>: 21</a:t>
            </a:r>
            <a:r>
              <a:rPr lang="en-US" sz="2000" baseline="-25000" dirty="0"/>
              <a:t>hex</a:t>
            </a:r>
            <a:endParaRPr lang="en-US" sz="2000" dirty="0"/>
          </a:p>
          <a:p>
            <a:r>
              <a:rPr lang="en-US" sz="2000" dirty="0"/>
              <a:t>Sub: 23</a:t>
            </a:r>
            <a:r>
              <a:rPr lang="en-US" sz="2000" baseline="-25000" dirty="0"/>
              <a:t>hex</a:t>
            </a:r>
            <a:endParaRPr lang="en-US" sz="2000" dirty="0"/>
          </a:p>
          <a:p>
            <a:r>
              <a:rPr lang="en-US" sz="2000" dirty="0" err="1"/>
              <a:t>Subu</a:t>
            </a:r>
            <a:r>
              <a:rPr lang="en-US" sz="2000" dirty="0"/>
              <a:t>: 24</a:t>
            </a:r>
            <a:r>
              <a:rPr lang="en-US" sz="2000" baseline="-25000" dirty="0"/>
              <a:t>hex</a:t>
            </a:r>
            <a:endParaRPr lang="en-US" sz="2000" dirty="0"/>
          </a:p>
          <a:p>
            <a:r>
              <a:rPr lang="en-US" sz="2000" dirty="0"/>
              <a:t>And: 25</a:t>
            </a:r>
            <a:r>
              <a:rPr lang="en-US" sz="2000" baseline="-25000" dirty="0"/>
              <a:t>hex</a:t>
            </a:r>
            <a:endParaRPr lang="en-US" sz="2000" dirty="0"/>
          </a:p>
          <a:p>
            <a:r>
              <a:rPr lang="en-US" sz="2000" dirty="0"/>
              <a:t>Or: 24</a:t>
            </a:r>
            <a:r>
              <a:rPr lang="en-US" sz="2000" baseline="-25000" dirty="0"/>
              <a:t>hx</a:t>
            </a:r>
            <a:endParaRPr lang="en-US" sz="2000" dirty="0"/>
          </a:p>
          <a:p>
            <a:r>
              <a:rPr lang="en-US" sz="2000" dirty="0"/>
              <a:t>Nor: 27</a:t>
            </a:r>
            <a:r>
              <a:rPr lang="en-US" sz="2000" baseline="-25000" dirty="0"/>
              <a:t>hex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723220" y="3557875"/>
            <a:ext cx="276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Arithmetic/Logic Unit (ALU)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82363" y="1171665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90764" y="8276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31231" y="823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21372" y="1132190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Op-code</a:t>
            </a:r>
          </a:p>
          <a:p>
            <a:r>
              <a:rPr lang="en-US" dirty="0"/>
              <a:t>(6-bits)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777728" y="1171665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692307" y="8214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26596" y="823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98626" y="1148321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Rs</a:t>
            </a:r>
            <a:endParaRPr lang="en-US" dirty="0"/>
          </a:p>
          <a:p>
            <a:pPr algn="ctr"/>
            <a:r>
              <a:rPr lang="en-US" dirty="0"/>
              <a:t>(5-bits)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86720" y="1171665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01299" y="8214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35588" y="823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07618" y="1148321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Rt</a:t>
            </a:r>
            <a:endParaRPr lang="en-US" dirty="0"/>
          </a:p>
          <a:p>
            <a:pPr algn="ctr"/>
            <a:r>
              <a:rPr lang="en-US" dirty="0"/>
              <a:t>(5-bits)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90807" y="1171665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305386" y="8214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839675" y="823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11705" y="1148321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Rd</a:t>
            </a:r>
          </a:p>
          <a:p>
            <a:pPr algn="ctr"/>
            <a:r>
              <a:rPr lang="en-US" dirty="0"/>
              <a:t>(5-bits)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194894" y="1171665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109473" y="8214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15792" y="1148321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Shamt</a:t>
            </a:r>
            <a:endParaRPr lang="en-US" dirty="0"/>
          </a:p>
          <a:p>
            <a:pPr algn="ctr"/>
            <a:r>
              <a:rPr lang="en-US" dirty="0"/>
              <a:t>(5-bits)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643762" y="821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990601" y="1171665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905180" y="821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411499" y="1148321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funct</a:t>
            </a:r>
            <a:endParaRPr lang="en-US" dirty="0"/>
          </a:p>
          <a:p>
            <a:pPr algn="ctr"/>
            <a:r>
              <a:rPr lang="en-US" dirty="0"/>
              <a:t>(6-bits)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439469" y="821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5150" y="2199504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000000 for all R-type instructions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1592001" y="1690648"/>
            <a:ext cx="175015" cy="531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226596" y="2259228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Operand register identifiers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4183173" y="1616532"/>
            <a:ext cx="443795" cy="66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612772" y="1676255"/>
            <a:ext cx="406448" cy="612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614282" y="1649991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92266" y="2286832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Result register identifier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431746" y="2377724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Shift amount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8550113" y="1649991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10515746" y="1657569"/>
            <a:ext cx="11703" cy="742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19220" y="5518595"/>
            <a:ext cx="607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Inst[2:0] decides which  operation the ALU performs.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34757" y="444189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30929" y="4542591"/>
            <a:ext cx="607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In-Class Problem 1: how do we set the bits of </a:t>
            </a:r>
            <a:r>
              <a:rPr lang="en-US" sz="2400" dirty="0" err="1">
                <a:solidFill>
                  <a:srgbClr val="FF0000"/>
                </a:solidFill>
              </a:rPr>
              <a:t>ALUop</a:t>
            </a:r>
            <a:r>
              <a:rPr lang="en-US" sz="2400" dirty="0">
                <a:solidFill>
                  <a:srgbClr val="FF0000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4324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9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11867</TotalTime>
  <Words>2255</Words>
  <Application>Microsoft Office PowerPoint</Application>
  <PresentationFormat>Widescreen</PresentationFormat>
  <Paragraphs>879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Computer Architecture I</vt:lpstr>
      <vt:lpstr>MIPS ISA Overview</vt:lpstr>
      <vt:lpstr>MIPS Instructions: R-Type</vt:lpstr>
      <vt:lpstr>2’s Complement Representation</vt:lpstr>
      <vt:lpstr>MIPS Instructions: I-Type</vt:lpstr>
      <vt:lpstr>Sign Extending Immediate Operand</vt:lpstr>
      <vt:lpstr>MIPS Instructions: J-Type</vt:lpstr>
      <vt:lpstr>Implementation of the MIPS ISA</vt:lpstr>
      <vt:lpstr>Arithmetic Logic Unit</vt:lpstr>
      <vt:lpstr>Implementation of the MIPS ISA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Flow</vt:lpstr>
      <vt:lpstr>PowerPoint Presentation</vt:lpstr>
      <vt:lpstr>Control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zqm</cp:lastModifiedBy>
  <cp:revision>422</cp:revision>
  <dcterms:created xsi:type="dcterms:W3CDTF">2016-08-18T21:23:19Z</dcterms:created>
  <dcterms:modified xsi:type="dcterms:W3CDTF">2016-10-07T21:29:18Z</dcterms:modified>
</cp:coreProperties>
</file>