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80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29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2" r:id="rId32"/>
    <p:sldId id="453" r:id="rId33"/>
    <p:sldId id="454" r:id="rId34"/>
    <p:sldId id="4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1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5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Caches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5-Stage Pipeline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9709" y="16858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1572" y="18189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858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144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807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858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8106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98023" y="16858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1132" y="19144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55385" y="1818910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485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192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992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5083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790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59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28446" y="19752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333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931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828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847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254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960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760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7102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999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9105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19614" y="19105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215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922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722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7063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960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9067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9047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157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864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664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7005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902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48871" y="19009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69612" y="1659063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87663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806270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2178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9244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7244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70657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580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74162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" y="3728956"/>
            <a:ext cx="1955451" cy="2798797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H="1">
            <a:off x="513418" y="3252186"/>
            <a:ext cx="560541" cy="62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11023" y="3255896"/>
            <a:ext cx="526565" cy="65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5479" y="6425514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simplified pictures of IF and MEM stages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6295091" y="3218776"/>
            <a:ext cx="560541" cy="62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92696" y="3281309"/>
            <a:ext cx="526565" cy="65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07" y="3707230"/>
            <a:ext cx="1933085" cy="2615774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1283244" y="4477719"/>
            <a:ext cx="1774732" cy="18399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053362" y="4063151"/>
            <a:ext cx="1774732" cy="18399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450069" y="3648047"/>
            <a:ext cx="3337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are </a:t>
            </a:r>
            <a:r>
              <a:rPr lang="en-US" sz="3600" dirty="0" err="1" smtClean="0"/>
              <a:t>Imem</a:t>
            </a:r>
            <a:r>
              <a:rPr lang="en-US" sz="3600" dirty="0" smtClean="0"/>
              <a:t> and </a:t>
            </a:r>
            <a:r>
              <a:rPr lang="en-US" sz="3600" dirty="0" err="1" smtClean="0"/>
              <a:t>Dmem</a:t>
            </a:r>
            <a:r>
              <a:rPr lang="en-US" sz="3600" dirty="0" smtClean="0"/>
              <a:t> implemented?</a:t>
            </a:r>
            <a:endParaRPr lang="en-US" sz="3600" dirty="0"/>
          </a:p>
        </p:txBody>
      </p:sp>
      <p:cxnSp>
        <p:nvCxnSpPr>
          <p:cNvPr id="97" name="Straight Arrow Connector 96"/>
          <p:cNvCxnSpPr>
            <a:stCxn id="95" idx="1"/>
            <a:endCxn id="5" idx="3"/>
          </p:cNvCxnSpPr>
          <p:nvPr/>
        </p:nvCxnSpPr>
        <p:spPr>
          <a:xfrm flipH="1">
            <a:off x="2824044" y="4525210"/>
            <a:ext cx="626025" cy="603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163084" y="4468459"/>
            <a:ext cx="1039734" cy="678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41" y="1180069"/>
            <a:ext cx="11918091" cy="299651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734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020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68361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734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798318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362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068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868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4960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666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466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209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807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704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72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130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837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637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6978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87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8982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091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798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598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6939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836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8943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8924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034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740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540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6882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779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369612" y="164670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7530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793913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0942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8008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600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69421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456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6180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4140" y="4625785"/>
            <a:ext cx="11918091" cy="195744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6042883" y="4095397"/>
            <a:ext cx="559766" cy="755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751135" y="3583215"/>
            <a:ext cx="2866806" cy="50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31085" y="3642506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890376" y="2194001"/>
            <a:ext cx="3851701" cy="1785841"/>
          </a:xfrm>
          <a:prstGeom prst="bentConnector3">
            <a:avLst>
              <a:gd name="adj1" fmla="val 156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2649608" y="1953466"/>
            <a:ext cx="2084087" cy="1772097"/>
          </a:xfrm>
          <a:prstGeom prst="bentConnector3">
            <a:avLst>
              <a:gd name="adj1" fmla="val 115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6821595" y="1940780"/>
            <a:ext cx="796346" cy="1790166"/>
          </a:xfrm>
          <a:prstGeom prst="bentConnector3">
            <a:avLst>
              <a:gd name="adj1" fmla="val 135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flipV="1">
            <a:off x="7617941" y="2226875"/>
            <a:ext cx="945613" cy="17573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504187" y="500981"/>
            <a:ext cx="20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Processor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8743668" y="4097324"/>
            <a:ext cx="285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Memory</a:t>
            </a:r>
            <a:endParaRPr lang="en-US" sz="3600" dirty="0"/>
          </a:p>
        </p:txBody>
      </p:sp>
      <p:sp>
        <p:nvSpPr>
          <p:cNvPr id="99" name="TextBox 98"/>
          <p:cNvSpPr txBox="1"/>
          <p:nvPr/>
        </p:nvSpPr>
        <p:spPr>
          <a:xfrm>
            <a:off x="2142098" y="5055483"/>
            <a:ext cx="812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Dynamic Random Access Memory (DRAM)</a:t>
            </a:r>
          </a:p>
          <a:p>
            <a:pPr algn="ctr"/>
            <a:r>
              <a:rPr lang="en-US" sz="3600" dirty="0" smtClean="0"/>
              <a:t>(Unified instruction and data memory)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72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41" y="1180069"/>
            <a:ext cx="11918091" cy="299651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DRAM Details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734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020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68361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734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798318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362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068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868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4960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666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466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209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807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704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72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130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837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637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6978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87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8982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091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798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598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6939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836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8943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8924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034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740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540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6882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779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369612" y="164670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7530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793913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0942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8008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600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69421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456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6180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4140" y="4625785"/>
            <a:ext cx="11918091" cy="195744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6042883" y="4095397"/>
            <a:ext cx="559766" cy="755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751135" y="3583215"/>
            <a:ext cx="2866806" cy="50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31085" y="3642506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890376" y="2194001"/>
            <a:ext cx="3851701" cy="1785841"/>
          </a:xfrm>
          <a:prstGeom prst="bentConnector3">
            <a:avLst>
              <a:gd name="adj1" fmla="val 156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2649608" y="1953466"/>
            <a:ext cx="2084087" cy="1772097"/>
          </a:xfrm>
          <a:prstGeom prst="bentConnector3">
            <a:avLst>
              <a:gd name="adj1" fmla="val 115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6821595" y="1940780"/>
            <a:ext cx="796346" cy="1790166"/>
          </a:xfrm>
          <a:prstGeom prst="bentConnector3">
            <a:avLst>
              <a:gd name="adj1" fmla="val 135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flipV="1">
            <a:off x="7617941" y="2226875"/>
            <a:ext cx="945613" cy="17573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52089" y="549212"/>
            <a:ext cx="374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3.6 GHz Pentium 4 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8743668" y="4097324"/>
            <a:ext cx="285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Memory</a:t>
            </a:r>
            <a:endParaRPr lang="en-US" sz="3600" dirty="0"/>
          </a:p>
        </p:txBody>
      </p:sp>
      <p:sp>
        <p:nvSpPr>
          <p:cNvPr id="99" name="TextBox 98"/>
          <p:cNvSpPr txBox="1"/>
          <p:nvPr/>
        </p:nvSpPr>
        <p:spPr>
          <a:xfrm>
            <a:off x="233856" y="4712826"/>
            <a:ext cx="12187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Memory capacity: 4GB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Access Latency: 50 ns/word = ?? Clock cycles/word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						   = 50 ns / (1/3.6) ns = 180 cycles	</a:t>
            </a:r>
          </a:p>
        </p:txBody>
      </p:sp>
    </p:spTree>
    <p:extLst>
      <p:ext uri="{BB962C8B-B14F-4D97-AF65-F5344CB8AC3E}">
        <p14:creationId xmlns:p14="http://schemas.microsoft.com/office/powerpoint/2010/main" val="34708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" y="119699"/>
            <a:ext cx="10515600" cy="1325563"/>
          </a:xfrm>
        </p:spPr>
        <p:txBody>
          <a:bodyPr/>
          <a:lstStyle/>
          <a:p>
            <a:r>
              <a:rPr lang="en-US" dirty="0" smtClean="0"/>
              <a:t>Memory Technologies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85877"/>
              </p:ext>
            </p:extLst>
          </p:nvPr>
        </p:nvGraphicFramePr>
        <p:xfrm>
          <a:off x="279056" y="1374575"/>
          <a:ext cx="1149796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491"/>
                <a:gridCol w="2874491"/>
                <a:gridCol w="2874491"/>
                <a:gridCol w="28744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SRAM (512 KB)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SRAM  (4 MB)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Cell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Transistor, 1 Capacitor (1T-1C)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6</a:t>
                      </a:r>
                      <a:r>
                        <a:rPr lang="en-US" sz="2400" baseline="0" dirty="0" smtClean="0"/>
                        <a:t> Transistor (6T)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6 Transistor (6T)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Density </a:t>
                      </a:r>
                      <a:r>
                        <a:rPr lang="en-US" sz="2400" dirty="0" smtClean="0"/>
                        <a:t>(bits/um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Access Latency (ns)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Medium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0" y="1980782"/>
            <a:ext cx="1714286" cy="1561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49" y="1980782"/>
            <a:ext cx="2590476" cy="17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784" y="1980782"/>
            <a:ext cx="259047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929" y="817706"/>
            <a:ext cx="4189721" cy="461525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278065" y="894351"/>
            <a:ext cx="1909119" cy="1323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64271" y="1228572"/>
            <a:ext cx="15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Decoder, RF, EX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27884" y="2585789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7674" y="283052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076567" y="273818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278065" y="3812992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65989" y="4354727"/>
            <a:ext cx="93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</a:p>
          <a:p>
            <a:pPr algn="ctr"/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102" y="435472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61" name="Up-Down Arrow 60"/>
          <p:cNvSpPr/>
          <p:nvPr/>
        </p:nvSpPr>
        <p:spPr>
          <a:xfrm>
            <a:off x="2106092" y="2093474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2115705" y="3356906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77945" y="1136238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29928" y="570684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2133212" y="5107916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20293" y="6031958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DRAM Main Memory</a:t>
            </a:r>
            <a:endParaRPr lang="en-US" sz="24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5515169" y="438932"/>
            <a:ext cx="6153150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Cache = “temporary storage space”</a:t>
            </a:r>
          </a:p>
          <a:p>
            <a:endParaRPr lang="en-US" dirty="0"/>
          </a:p>
          <a:p>
            <a:r>
              <a:rPr lang="en-US" dirty="0" smtClean="0"/>
              <a:t>Instead of slow off-chip access to large DRAM, store frequently used data in on-chip SRAM cache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Hierarchy: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L1 Cache: small (32 KB), very fast (typically 1 clock cycle)</a:t>
            </a:r>
            <a:endParaRPr lang="en-US" dirty="0"/>
          </a:p>
          <a:p>
            <a:r>
              <a:rPr lang="en-US" dirty="0" smtClean="0"/>
              <a:t>L2 Cache: larger (1 MB), slower (10s of </a:t>
            </a:r>
            <a:r>
              <a:rPr lang="en-US" dirty="0" err="1" smtClean="0"/>
              <a:t>nsecs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L3 Cache: even larger ….</a:t>
            </a:r>
          </a:p>
          <a:p>
            <a:r>
              <a:rPr lang="en-US" dirty="0" smtClean="0"/>
              <a:t>Main Memory: 4GB, 100s of </a:t>
            </a:r>
            <a:r>
              <a:rPr lang="en-US" dirty="0" err="1" smtClean="0"/>
              <a:t>nsecs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929" y="817706"/>
            <a:ext cx="4189721" cy="461525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278065" y="894351"/>
            <a:ext cx="1909119" cy="1323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64271" y="1228572"/>
            <a:ext cx="15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Decoder, RF, EX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27884" y="2585789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7674" y="283052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076567" y="273818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278065" y="3812992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65989" y="4354727"/>
            <a:ext cx="93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</a:p>
          <a:p>
            <a:pPr algn="ctr"/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102" y="435472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61" name="Up-Down Arrow 60"/>
          <p:cNvSpPr/>
          <p:nvPr/>
        </p:nvSpPr>
        <p:spPr>
          <a:xfrm>
            <a:off x="2106092" y="2093474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2115705" y="3356906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77945" y="1136238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29928" y="570684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2133212" y="5107916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20293" y="6031958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DRAM Main Memory</a:t>
            </a:r>
            <a:endParaRPr lang="en-US" sz="24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5581650" y="1308358"/>
            <a:ext cx="6153150" cy="52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Temporal locality: </a:t>
            </a:r>
            <a:r>
              <a:rPr lang="en-US" dirty="0" smtClean="0"/>
              <a:t>if you’ve accessed some data, you’ll likely access it again in the near future</a:t>
            </a:r>
          </a:p>
          <a:p>
            <a:pPr lvl="1"/>
            <a:r>
              <a:rPr lang="en-US" dirty="0" smtClean="0"/>
              <a:t>Same instructions are repeatedly accessed within loops</a:t>
            </a:r>
          </a:p>
          <a:p>
            <a:pPr lvl="1"/>
            <a:r>
              <a:rPr lang="en-US" dirty="0" smtClean="0"/>
              <a:t>For example the loop counter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Spatial locality</a:t>
            </a:r>
            <a:r>
              <a:rPr lang="en-US" dirty="0" smtClean="0"/>
              <a:t>: if you’ve accessed some data, you’ll likely access nearby data</a:t>
            </a:r>
          </a:p>
          <a:p>
            <a:pPr lvl="1"/>
            <a:r>
              <a:rPr lang="en-US" dirty="0" smtClean="0"/>
              <a:t>Array accesses </a:t>
            </a:r>
          </a:p>
          <a:p>
            <a:pPr lvl="1"/>
            <a:r>
              <a:rPr lang="en-US" dirty="0" smtClean="0"/>
              <a:t>Instruction are accessed in sequential order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0514" y="5878934"/>
            <a:ext cx="364525" cy="210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77737" y="5878934"/>
            <a:ext cx="364525" cy="2100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183621" y="2701444"/>
            <a:ext cx="364525" cy="210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4" idx="0"/>
          </p:cNvCxnSpPr>
          <p:nvPr/>
        </p:nvCxnSpPr>
        <p:spPr>
          <a:xfrm flipV="1">
            <a:off x="2365884" y="1997753"/>
            <a:ext cx="209156" cy="7036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</p:cNvCxnSpPr>
          <p:nvPr/>
        </p:nvCxnSpPr>
        <p:spPr>
          <a:xfrm flipV="1">
            <a:off x="2365884" y="2008225"/>
            <a:ext cx="321315" cy="6932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</p:cNvCxnSpPr>
          <p:nvPr/>
        </p:nvCxnSpPr>
        <p:spPr>
          <a:xfrm flipV="1">
            <a:off x="2365884" y="2038869"/>
            <a:ext cx="437012" cy="6625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183621" y="3182957"/>
            <a:ext cx="364525" cy="2100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0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Access Pattern Exhibiting Locality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7" y="970391"/>
            <a:ext cx="7753479" cy="51417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9315" y="6259383"/>
            <a:ext cx="567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http://www.eetimes.com/document.asp?doc_id=1275470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1286" y="1909119"/>
            <a:ext cx="188440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15597" y="1437503"/>
            <a:ext cx="188440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Cache Organization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98081" y="2873623"/>
            <a:ext cx="3558746" cy="332396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Caches store data in chunks of “</a:t>
            </a:r>
            <a:r>
              <a:rPr lang="en-US" dirty="0" smtClean="0">
                <a:solidFill>
                  <a:srgbClr val="C00000"/>
                </a:solidFill>
              </a:rPr>
              <a:t>cache blocks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to a cache returns an entire cache block</a:t>
            </a:r>
          </a:p>
          <a:p>
            <a:pPr lvl="1"/>
            <a:r>
              <a:rPr lang="en-US" dirty="0" smtClean="0"/>
              <a:t>A block can be as small as 1 byte, but can be larger (example: 4 bytes)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628" y="3347797"/>
            <a:ext cx="30656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KB cache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1 Byte cache block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i.e., 32768 blocks</a:t>
            </a:r>
            <a:endParaRPr lang="en-US" sz="3000" dirty="0"/>
          </a:p>
        </p:txBody>
      </p:sp>
      <p:sp>
        <p:nvSpPr>
          <p:cNvPr id="9" name="Right Arrow 8"/>
          <p:cNvSpPr/>
          <p:nvPr/>
        </p:nvSpPr>
        <p:spPr>
          <a:xfrm>
            <a:off x="2666585" y="4288472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7630" y="4074113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503376" y="2394699"/>
            <a:ext cx="4328219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  <a:r>
              <a:rPr lang="en-US" dirty="0" smtClean="0"/>
              <a:t>here does a block go when it is fetched into cache? (</a:t>
            </a:r>
            <a:r>
              <a:rPr lang="en-US" dirty="0" smtClean="0">
                <a:solidFill>
                  <a:srgbClr val="C00000"/>
                </a:solidFill>
              </a:rPr>
              <a:t>Placement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How do we know if a block already exists in the cache? (</a:t>
            </a:r>
            <a:r>
              <a:rPr lang="en-US" dirty="0" smtClean="0">
                <a:solidFill>
                  <a:srgbClr val="C00000"/>
                </a:solidFill>
              </a:rPr>
              <a:t>Identification)</a:t>
            </a:r>
            <a:endParaRPr lang="en-US" dirty="0"/>
          </a:p>
          <a:p>
            <a:r>
              <a:rPr lang="en-US" dirty="0" smtClean="0"/>
              <a:t>Which block should we kick out if there isn’t enough room? (</a:t>
            </a:r>
            <a:r>
              <a:rPr lang="en-US" dirty="0" smtClean="0">
                <a:solidFill>
                  <a:srgbClr val="C00000"/>
                </a:solidFill>
              </a:rPr>
              <a:t>Replacement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69026" y="4195558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1806" y="3927878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3976106" y="2162066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6105" y="2162066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7098" y="2203356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974048" y="2703702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85041" y="2744992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978166" y="3251518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89159" y="329280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980224" y="6159190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13190" y="619786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02920" y="2174218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08573" y="243418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63790" y="2783819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69443" y="30437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92625" y="333781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798278" y="359778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6426" y="6177814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722079" y="64377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28305" y="1964085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38883" y="1582742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9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block in the cache has a log</a:t>
            </a:r>
            <a:r>
              <a:rPr lang="en-US" baseline="-25000" dirty="0" smtClean="0"/>
              <a:t>2</a:t>
            </a:r>
            <a:r>
              <a:rPr lang="en-US" dirty="0" smtClean="0"/>
              <a:t>(32768) = 15 bit “index”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9800" y="2763737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8977" y="2205315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8976" y="2205315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9969" y="224660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696919" y="274695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7912" y="2788241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701037" y="32947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12030" y="33360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703095" y="620243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6061" y="624111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31444" y="2477437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92314" y="308703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521149" y="3641032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444950" y="648103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630" y="395364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89865" y="2236002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050735" y="284560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79570" y="3399597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03371" y="6239598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376087" y="2230579"/>
            <a:ext cx="330266" cy="4773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6353" y="1982138"/>
            <a:ext cx="664762" cy="420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1113" y="1492292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662881" y="395364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6195" y="4550502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02711" y="4502113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0500" y="3713205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778" y="5546357"/>
            <a:ext cx="39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15 LSBs of address are used to look up (index) into the cache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forwarding paths</a:t>
            </a:r>
          </a:p>
          <a:p>
            <a:pPr lvl="1"/>
            <a:r>
              <a:rPr lang="en-US" dirty="0" smtClean="0"/>
              <a:t>Same destination register in both forwarding paths? Pick data from EX-EX forwarding path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600700" y="2887980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32964" y="2887979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593223" y="3522581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082739" y="3048830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015280" y="3573471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294945" y="3308860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Identification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0340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0339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6770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58282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4712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962400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38830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964458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97219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1450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5575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9710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2907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4337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2935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4337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33163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32768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900092" y="3354396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41343" y="335439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14937" y="33395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928962" y="3321525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74" y="5730025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….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904212" y="5768087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45463" y="576808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19057" y="575328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933082" y="5735216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…………………….11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58282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18555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5708166" y="2471957"/>
            <a:ext cx="1434039" cy="230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08165" y="2599493"/>
            <a:ext cx="1434040" cy="947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08165" y="2640411"/>
            <a:ext cx="1589054" cy="3346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24216" y="4083672"/>
            <a:ext cx="26258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</a:rPr>
              <a:t>How do we know which block of data is stored?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3352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63352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10995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63146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10789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63558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11201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637640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97040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3146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17256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53986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94763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8135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813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456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51607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9250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52019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9662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522253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501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2023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6148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0283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3480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508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4910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405822" y="450357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47073" y="450357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20667" y="448876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34692" y="447070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1607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7635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9191317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91316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67747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189259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665689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193377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669807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195435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528196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189259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730355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4559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45336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9456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01841" y="3478005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16417" y="2264034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77007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438223" y="2283373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405825" y="348413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47076" y="348413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0670" y="34693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434695" y="345126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271601" y="4464530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35702" y="2471956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89" y="579463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4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355857" y="583270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97108" y="583270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970702" y="581789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384727" y="5799830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5199481" y="5802104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53608" y="2840900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Data[32769]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9416417" y="2816251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90" grpId="0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8373" y="2229782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5837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80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15631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3274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16043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686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154998" y="623464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9525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55347" y="253645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6598" y="253645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37943" y="163164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9912" y="236822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70192" y="252164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84217" y="250357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240932" y="454854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183" y="454854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55777" y="453373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269802" y="451567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5631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1659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876410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6410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24053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876204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3847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876616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4259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8760725" y="623258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10098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6204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0314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1880701" y="163059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288479" y="236822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3480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136951" y="3522975"/>
            <a:ext cx="6562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09689" y="2286550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41031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8957109" y="2828186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240935" y="352910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82186" y="352910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855780" y="351430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269805" y="349623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106711" y="4509500"/>
            <a:ext cx="7962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59334" y="2516927"/>
            <a:ext cx="8234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328367" y="2215476"/>
            <a:ext cx="69203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1328366" y="22154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467080" y="229366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1326309" y="27571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330427" y="330492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480387" y="279840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1324990" y="622009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497877" y="6233651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1250034" y="122801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00546" y="225676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481707" y="2807875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57171" y="2814738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Data[32769]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01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100" grpId="0" animBg="1"/>
      <p:bldP spid="101" grpId="0" animBg="1"/>
      <p:bldP spid="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715"/>
            <a:ext cx="10515600" cy="1325563"/>
          </a:xfrm>
        </p:spPr>
        <p:txBody>
          <a:bodyPr/>
          <a:lstStyle/>
          <a:p>
            <a:r>
              <a:rPr lang="en-US" dirty="0" smtClean="0"/>
              <a:t>Cache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  <a:endParaRPr lang="en-US" sz="2400" dirty="0"/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249641" cy="312737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02542" y="6134362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36" name="Elbow Connector 135"/>
          <p:cNvCxnSpPr/>
          <p:nvPr/>
        </p:nvCxnSpPr>
        <p:spPr>
          <a:xfrm>
            <a:off x="9968803" y="31573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10470" y="1693774"/>
            <a:ext cx="5201582" cy="4710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Alternative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8372" y="2212567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8371" y="22125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9364" y="22538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26314" y="2754203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7307" y="279549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30432" y="330201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1425" y="334330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32490" y="620969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456" y="624837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07703" y="2253857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1, 2, 3, …..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60839" y="24846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49437" y="2832399"/>
            <a:ext cx="246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32678, ….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21709" y="3094290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50544" y="36482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74345" y="6488285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0571" y="2014586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6672" y="1537892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133090" y="1850898"/>
            <a:ext cx="4904012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15 MSBs of address to determine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Consider following stream of accesses: </a:t>
            </a:r>
          </a:p>
          <a:p>
            <a:pPr marL="0" indent="0">
              <a:buNone/>
            </a:pP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 </a:t>
            </a: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“Conflict Misses”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227802">
            <a:off x="3805155" y="4079619"/>
            <a:ext cx="3150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Bad Idea!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67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mapped caches can have high conflict miss rate</a:t>
            </a:r>
          </a:p>
          <a:p>
            <a:pPr lvl="1"/>
            <a:r>
              <a:rPr lang="en-US" dirty="0" smtClean="0"/>
              <a:t>Each address maps to a unique location in the cache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Assume addresses A and B with same index bits</a:t>
            </a:r>
          </a:p>
          <a:p>
            <a:pPr lvl="1"/>
            <a:r>
              <a:rPr lang="en-US" dirty="0" smtClean="0"/>
              <a:t>Sequence: A, B, A, B, A….. results in 100% cache miss rate!</a:t>
            </a:r>
          </a:p>
          <a:p>
            <a:pPr lvl="1"/>
            <a:endParaRPr lang="en-US" dirty="0"/>
          </a:p>
          <a:p>
            <a:r>
              <a:rPr lang="en-US" dirty="0" smtClean="0"/>
              <a:t>Set-associative cache: each address can map to N different locations in the cache!</a:t>
            </a:r>
          </a:p>
          <a:p>
            <a:pPr lvl="1"/>
            <a:r>
              <a:rPr lang="en-US" dirty="0" smtClean="0"/>
              <a:t>“N-way” set associative cache</a:t>
            </a:r>
          </a:p>
          <a:p>
            <a:pPr lvl="1"/>
            <a:r>
              <a:rPr lang="en-US" dirty="0" smtClean="0"/>
              <a:t>2-way set associate cache has ~0% cache miss rate for sequence A, B, A, B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6949969" y="200866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2-Way Set 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94" y="100116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2-way set-associative 32 KB cache with 1 Byte blocks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17534" y="557244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16384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760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2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4" grpId="0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013241" y="201552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75405" y="5556326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16384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8004767" y="1153237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16744" y="115323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142247" y="248433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0090058" y="1052466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85005" y="217400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004767" y="1059961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6374" y="576304"/>
            <a:ext cx="505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mapped to a unique set but can be placed in either way</a:t>
            </a:r>
            <a:endParaRPr lang="en-US" sz="3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088760" y="1503285"/>
            <a:ext cx="1196119" cy="238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63455" y="1551124"/>
            <a:ext cx="2160846" cy="2453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035616" y="159636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(14 bits)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8200846" y="221120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8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7" grpId="0"/>
      <p:bldP spid="8" grpId="0"/>
      <p:bldP spid="91" grpId="0" animBg="1"/>
      <p:bldP spid="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10318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91824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353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353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897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559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147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7147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865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06631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631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425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6087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425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6087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573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96554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6554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6348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6760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6383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8721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25514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25514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6058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25720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5308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25309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2027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24792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4792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24586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4249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4586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24249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14715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14715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14509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14921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14544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6882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35411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76986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748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37" y="2243744"/>
            <a:ext cx="1154122" cy="282063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633928" y="3252866"/>
            <a:ext cx="10364959" cy="764498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>
            <a:off x="801066" y="2839119"/>
            <a:ext cx="832862" cy="795996"/>
          </a:xfrm>
          <a:prstGeom prst="bentConnector3">
            <a:avLst>
              <a:gd name="adj1" fmla="val 6889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5" idx="0"/>
          </p:cNvCxnSpPr>
          <p:nvPr/>
        </p:nvCxnSpPr>
        <p:spPr>
          <a:xfrm>
            <a:off x="4677255" y="3752648"/>
            <a:ext cx="36570" cy="24929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4" idx="0"/>
          </p:cNvCxnSpPr>
          <p:nvPr/>
        </p:nvCxnSpPr>
        <p:spPr>
          <a:xfrm>
            <a:off x="10031883" y="3589470"/>
            <a:ext cx="43425" cy="228387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5" idx="2"/>
          </p:cNvCxnSpPr>
          <p:nvPr/>
        </p:nvCxnSpPr>
        <p:spPr>
          <a:xfrm>
            <a:off x="908147" y="4572151"/>
            <a:ext cx="3529202" cy="1940586"/>
          </a:xfrm>
          <a:prstGeom prst="bentConnector3">
            <a:avLst>
              <a:gd name="adj1" fmla="val 2154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437349" y="6245598"/>
            <a:ext cx="552951" cy="5342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542667" y="6306955"/>
            <a:ext cx="2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97" name="Oval 96"/>
          <p:cNvSpPr/>
          <p:nvPr/>
        </p:nvSpPr>
        <p:spPr>
          <a:xfrm>
            <a:off x="6086006" y="6257921"/>
            <a:ext cx="491080" cy="508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176060" y="6311611"/>
            <a:ext cx="2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&amp;</a:t>
            </a:r>
            <a:endParaRPr lang="en-US" sz="2400" dirty="0"/>
          </a:p>
        </p:txBody>
      </p:sp>
      <p:cxnSp>
        <p:nvCxnSpPr>
          <p:cNvPr id="101" name="Straight Arrow Connector 100"/>
          <p:cNvCxnSpPr>
            <a:endCxn id="97" idx="0"/>
          </p:cNvCxnSpPr>
          <p:nvPr/>
        </p:nvCxnSpPr>
        <p:spPr>
          <a:xfrm>
            <a:off x="6316374" y="3725728"/>
            <a:ext cx="15172" cy="25321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6"/>
            <a:endCxn id="97" idx="2"/>
          </p:cNvCxnSpPr>
          <p:nvPr/>
        </p:nvCxnSpPr>
        <p:spPr>
          <a:xfrm flipV="1">
            <a:off x="4990300" y="6512283"/>
            <a:ext cx="1095706" cy="4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599249" y="6512283"/>
            <a:ext cx="38476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44043" y="6219432"/>
            <a:ext cx="89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</a:rPr>
              <a:t>HIT?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798832" y="5873348"/>
            <a:ext cx="552951" cy="5342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9904150" y="5934705"/>
            <a:ext cx="2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06" name="Oval 105"/>
          <p:cNvSpPr/>
          <p:nvPr/>
        </p:nvSpPr>
        <p:spPr>
          <a:xfrm>
            <a:off x="11290094" y="5885671"/>
            <a:ext cx="491080" cy="508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380148" y="5939361"/>
            <a:ext cx="2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&amp;</a:t>
            </a:r>
            <a:endParaRPr lang="en-US" sz="2400" dirty="0"/>
          </a:p>
        </p:txBody>
      </p:sp>
      <p:cxnSp>
        <p:nvCxnSpPr>
          <p:cNvPr id="108" name="Straight Arrow Connector 107"/>
          <p:cNvCxnSpPr>
            <a:stCxn id="104" idx="6"/>
            <a:endCxn id="106" idx="2"/>
          </p:cNvCxnSpPr>
          <p:nvPr/>
        </p:nvCxnSpPr>
        <p:spPr>
          <a:xfrm flipV="1">
            <a:off x="10351783" y="6140033"/>
            <a:ext cx="938311" cy="4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76512" y="6284758"/>
            <a:ext cx="89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</a:rPr>
              <a:t>HIT?</a:t>
            </a:r>
            <a:endParaRPr lang="en-US" sz="3000" b="1" dirty="0">
              <a:solidFill>
                <a:srgbClr val="C00000"/>
              </a:solidFill>
            </a:endParaRPr>
          </a:p>
        </p:txBody>
      </p:sp>
      <p:cxnSp>
        <p:nvCxnSpPr>
          <p:cNvPr id="111" name="Straight Arrow Connector 110"/>
          <p:cNvCxnSpPr>
            <a:endCxn id="106" idx="0"/>
          </p:cNvCxnSpPr>
          <p:nvPr/>
        </p:nvCxnSpPr>
        <p:spPr>
          <a:xfrm>
            <a:off x="11502985" y="3643071"/>
            <a:ext cx="32649" cy="22426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1564744" y="6414527"/>
            <a:ext cx="3848" cy="2433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>
            <a:off x="1311736" y="4570331"/>
            <a:ext cx="8479740" cy="1592781"/>
          </a:xfrm>
          <a:prstGeom prst="bentConnector3">
            <a:avLst>
              <a:gd name="adj1" fmla="val 412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5" grpId="0" animBg="1"/>
      <p:bldP spid="96" grpId="0"/>
      <p:bldP spid="97" grpId="0" animBg="1"/>
      <p:bldP spid="98" grpId="0"/>
      <p:bldP spid="46" grpId="0"/>
      <p:bldP spid="104" grpId="0" animBg="1"/>
      <p:bldP spid="105" grpId="0"/>
      <p:bldP spid="106" grpId="0" animBg="1"/>
      <p:bldP spid="107" grpId="0"/>
      <p:bldP spid="1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8579" y="630400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3663" y="631899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7868" y="631899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70965" y="631727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012302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53639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88904" y="630108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184008" y="629323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701" y="6046523"/>
            <a:ext cx="3363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Where should C go?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64663" y="83302"/>
            <a:ext cx="5727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(Addresses A, B, C map to same set)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03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  <p:bldP spid="84" grpId="0"/>
      <p:bldP spid="85" grpId="0"/>
      <p:bldP spid="86" grpId="0"/>
      <p:bldP spid="91" grpId="0"/>
      <p:bldP spid="92" grpId="0"/>
      <p:bldP spid="99" grpId="0"/>
      <p:bldP spid="100" grpId="0"/>
      <p:bldP spid="109" grpId="0"/>
      <p:bldP spid="113" grpId="0"/>
      <p:bldP spid="114" grpId="0"/>
      <p:bldP spid="116" grpId="0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84676" y="36060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29096" y="40131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4242" y="39900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356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3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Least Recently Used (LRU)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1084" y="622905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16168" y="624404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0373" y="624404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63470" y="624232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004807" y="624207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46144" y="624207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81409" y="622613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176513" y="621828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1597" y="5746952"/>
            <a:ext cx="411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Replace least recently used block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13945" y="5807213"/>
            <a:ext cx="570875" cy="95540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72883" y="2791062"/>
            <a:ext cx="1352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Data[C]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12228" y="2791062"/>
            <a:ext cx="11500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Tag[C]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93" y="5403143"/>
            <a:ext cx="1428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Evicted!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939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10" grpId="0" animBg="1"/>
      <p:bldP spid="93" grpId="0"/>
      <p:bldP spid="94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LRU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8579" y="630400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3663" y="631899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7868" y="631899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70965" y="631727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012302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53639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88904" y="630108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184008" y="629323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082201" y="22485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082200" y="22485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080143" y="27901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1084261" y="33379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1080488" y="46941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003868" y="12610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MRU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65685" y="27821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263625" y="2779681"/>
            <a:ext cx="38023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236044" y="2787527"/>
            <a:ext cx="38023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9711" y="6112468"/>
            <a:ext cx="2766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LRU = NOT MRU</a:t>
            </a:r>
            <a:endParaRPr lang="en-US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  <p:bldP spid="84" grpId="0"/>
      <p:bldP spid="85" grpId="0"/>
      <p:bldP spid="86" grpId="0"/>
      <p:bldP spid="91" grpId="0"/>
      <p:bldP spid="92" grpId="0"/>
      <p:bldP spid="99" grpId="0"/>
      <p:bldP spid="100" grpId="0"/>
      <p:bldP spid="109" grpId="0"/>
      <p:bldP spid="113" grpId="0"/>
      <p:bldP spid="114" grpId="0"/>
      <p:bldP spid="116" grpId="0"/>
      <p:bldP spid="117" grpId="0"/>
      <p:bldP spid="101" grpId="0"/>
      <p:bldP spid="102" grpId="0" animBg="1"/>
      <p:bldP spid="103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LRU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LRU is hard to implement in hardware for N&gt;2</a:t>
            </a:r>
          </a:p>
          <a:p>
            <a:pPr lvl="1"/>
            <a:r>
              <a:rPr lang="en-US" sz="2800" dirty="0" smtClean="0"/>
              <a:t>Keep track of all possible N! orderings of N ways</a:t>
            </a:r>
          </a:p>
          <a:p>
            <a:pPr lvl="1"/>
            <a:r>
              <a:rPr lang="en-US" sz="2800" dirty="0" smtClean="0"/>
              <a:t>A linked list in which the head points to MRU and tail points to LRU</a:t>
            </a:r>
          </a:p>
          <a:p>
            <a:pPr lvl="1"/>
            <a:r>
              <a:rPr lang="en-US" sz="2800" dirty="0" smtClean="0"/>
              <a:t>Example: N=4; 4 x 2 bits = 8 bits per cache set and extra logic to update list on every access</a:t>
            </a:r>
          </a:p>
          <a:p>
            <a:pPr lvl="1"/>
            <a:endParaRPr lang="en-US" sz="2800" dirty="0"/>
          </a:p>
          <a:p>
            <a:r>
              <a:rPr lang="en-US" dirty="0" smtClean="0"/>
              <a:t>Alternative policies that are more hardware friendly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NOT MRU:</a:t>
            </a:r>
            <a:r>
              <a:rPr lang="en-US" dirty="0" smtClean="0"/>
              <a:t> same as LRU for N=2, requires only log(N) bits, easy update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Hierarchical</a:t>
            </a:r>
            <a:r>
              <a:rPr lang="en-US" dirty="0" smtClean="0"/>
              <a:t>: for N=4, divide ways into 2 groups of 2 ways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8406"/>
              </p:ext>
            </p:extLst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/>
                <a:gridCol w="717946"/>
                <a:gridCol w="614596"/>
                <a:gridCol w="766081"/>
                <a:gridCol w="837867"/>
                <a:gridCol w="959165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531833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4483449" y="4676931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00379"/>
              </p:ext>
            </p:extLst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/>
                <a:gridCol w="717946"/>
                <a:gridCol w="614596"/>
                <a:gridCol w="766081"/>
                <a:gridCol w="837867"/>
                <a:gridCol w="959165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476880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5841966" y="4682430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94073" y="5781703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Not the true LRU block!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734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69387" y="43696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004101" y="4519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130865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77256" y="45051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819757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54471" y="45348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508649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83603" y="44831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0404" y="48697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21676" y="491231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8215" y="490417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26822" y="488918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56180" y="43886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690894" y="45388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31134" y="49191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70831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580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54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306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2653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91055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2259175">
            <a:off x="4902986" y="3357362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646" y="5159290"/>
            <a:ext cx="304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Will this work?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7214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963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237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9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9036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438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294040">
            <a:off x="6598263" y="3376961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87738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22452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6196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896445" y="48094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31159" y="495964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457923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66495" y="497463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146815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581529" y="497463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835707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10661" y="492296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67462" y="530952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36181" y="536757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25273" y="53439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38075" y="53521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583238" y="482844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1017952" y="497866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858192" y="535892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152211" y="3947742"/>
            <a:ext cx="2215711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463" y="42800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7555" y="42564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0357" y="42646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2455" y="6032031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</a:t>
            </a:r>
            <a:r>
              <a:rPr lang="en-US" dirty="0" smtClean="0"/>
              <a:t>Load-Store Dependency</a:t>
            </a:r>
            <a:br>
              <a:rPr lang="en-US" dirty="0" smtClean="0"/>
            </a:br>
            <a:r>
              <a:rPr lang="en-US" dirty="0" smtClean="0"/>
              <a:t>(NEW)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9718" y="3014415"/>
            <a:ext cx="16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= 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644963" y="3338793"/>
            <a:ext cx="801099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sw</a:t>
            </a:r>
            <a:r>
              <a:rPr lang="en-US" dirty="0" smtClean="0">
                <a:solidFill>
                  <a:srgbClr val="FF0000"/>
                </a:solidFill>
              </a:rPr>
              <a:t> $5,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3373" y="4280079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10160" y="4247423"/>
            <a:ext cx="131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 =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1815" y="5482238"/>
            <a:ext cx="588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MEM-MEM Forwarding (new)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20275" y="4236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</a:t>
            </a:r>
            <a:r>
              <a:rPr lang="en-US" dirty="0" smtClean="0">
                <a:solidFill>
                  <a:srgbClr val="FF0000"/>
                </a:solidFill>
              </a:rPr>
              <a:t>[$5]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 smtClean="0"/>
              <a:t>forwarding paths</a:t>
            </a:r>
          </a:p>
          <a:p>
            <a:pPr lvl="1"/>
            <a:r>
              <a:rPr lang="en-US" dirty="0" smtClean="0"/>
              <a:t>EX-EX, MEM-EX, MEM-MEM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029966" y="2605514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011279" y="2605514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flipV="1">
            <a:off x="6826443" y="3246856"/>
            <a:ext cx="977758" cy="672154"/>
          </a:xfrm>
          <a:prstGeom prst="bentConnector3">
            <a:avLst>
              <a:gd name="adj1" fmla="val 9982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flipH="1" flipV="1">
            <a:off x="8533467" y="2697019"/>
            <a:ext cx="578345" cy="1601226"/>
          </a:xfrm>
          <a:prstGeom prst="bentConnector3">
            <a:avLst>
              <a:gd name="adj1" fmla="val -39527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10800000" flipV="1">
            <a:off x="5390084" y="2928680"/>
            <a:ext cx="1613772" cy="1191673"/>
          </a:xfrm>
          <a:prstGeom prst="bentConnector3">
            <a:avLst>
              <a:gd name="adj1" fmla="val 10016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6845523" y="3540753"/>
            <a:ext cx="896552" cy="35373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16765</TotalTime>
  <Words>2510</Words>
  <Application>Microsoft Office PowerPoint</Application>
  <PresentationFormat>Widescreen</PresentationFormat>
  <Paragraphs>905</Paragraphs>
  <Slides>34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Computer Architecture I</vt:lpstr>
      <vt:lpstr>5 Stage Pipeline (with support for load/store)</vt:lpstr>
      <vt:lpstr>RAW Hazards: Add-Load Dependency</vt:lpstr>
      <vt:lpstr>RAW Hazards: Add-Load Dependency</vt:lpstr>
      <vt:lpstr>RAW Hazards: Load-Add Dependency</vt:lpstr>
      <vt:lpstr>RAW Hazards: Load-Add Dependency</vt:lpstr>
      <vt:lpstr>RAW Hazards: Load-Add Dependency</vt:lpstr>
      <vt:lpstr>RAW Hazards: Load-Store Dependency (NEW)</vt:lpstr>
      <vt:lpstr>5 Stage Pipeline (with support for load/store)</vt:lpstr>
      <vt:lpstr>5-Stage Pipeline</vt:lpstr>
      <vt:lpstr>Memory System</vt:lpstr>
      <vt:lpstr>DRAM Details</vt:lpstr>
      <vt:lpstr>Memory Technologies</vt:lpstr>
      <vt:lpstr>Memory Hierarchy</vt:lpstr>
      <vt:lpstr>Locality</vt:lpstr>
      <vt:lpstr>Access Pattern Exhibiting Locality</vt:lpstr>
      <vt:lpstr>Cache Organization</vt:lpstr>
      <vt:lpstr>Direct Mapped Cache</vt:lpstr>
      <vt:lpstr>Direct Mapped Cache: Placement</vt:lpstr>
      <vt:lpstr>Direct Mapped Cache: Identification</vt:lpstr>
      <vt:lpstr>Direct Mapped Cache: Replacement</vt:lpstr>
      <vt:lpstr>Direct Mapped Cache: Replacement</vt:lpstr>
      <vt:lpstr>Cache Operation</vt:lpstr>
      <vt:lpstr>Alternative Placement</vt:lpstr>
      <vt:lpstr>Set Associative Caches</vt:lpstr>
      <vt:lpstr>2-Way Set Associative Cache</vt:lpstr>
      <vt:lpstr>Placement</vt:lpstr>
      <vt:lpstr>Identification</vt:lpstr>
      <vt:lpstr>Replacement</vt:lpstr>
      <vt:lpstr>Least Recently Used (LRU)</vt:lpstr>
      <vt:lpstr>Implementing LRU</vt:lpstr>
      <vt:lpstr>Practical LRU Implementation</vt:lpstr>
      <vt:lpstr>Hierarchical LRU Implementation</vt:lpstr>
      <vt:lpstr>Hierarchical LRU Implementation</vt:lpstr>
    </vt:vector>
  </TitlesOfParts>
  <Company>NYU Polytechnic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901</cp:revision>
  <dcterms:created xsi:type="dcterms:W3CDTF">2016-08-18T21:23:19Z</dcterms:created>
  <dcterms:modified xsi:type="dcterms:W3CDTF">2016-10-14T21:40:40Z</dcterms:modified>
</cp:coreProperties>
</file>