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0" r:id="rId2"/>
    <p:sldId id="443" r:id="rId3"/>
    <p:sldId id="447" r:id="rId4"/>
    <p:sldId id="448" r:id="rId5"/>
    <p:sldId id="449" r:id="rId6"/>
    <p:sldId id="462" r:id="rId7"/>
    <p:sldId id="482" r:id="rId8"/>
    <p:sldId id="452" r:id="rId9"/>
    <p:sldId id="456" r:id="rId10"/>
    <p:sldId id="457" r:id="rId11"/>
    <p:sldId id="458" r:id="rId12"/>
    <p:sldId id="459" r:id="rId13"/>
    <p:sldId id="460" r:id="rId14"/>
    <p:sldId id="461" r:id="rId15"/>
    <p:sldId id="463" r:id="rId16"/>
    <p:sldId id="464" r:id="rId17"/>
    <p:sldId id="465" r:id="rId18"/>
    <p:sldId id="466" r:id="rId19"/>
    <p:sldId id="468" r:id="rId20"/>
    <p:sldId id="467" r:id="rId21"/>
    <p:sldId id="476" r:id="rId22"/>
    <p:sldId id="451" r:id="rId23"/>
    <p:sldId id="469" r:id="rId24"/>
    <p:sldId id="470" r:id="rId25"/>
    <p:sldId id="471" r:id="rId26"/>
    <p:sldId id="472" r:id="rId27"/>
    <p:sldId id="474" r:id="rId28"/>
    <p:sldId id="475" r:id="rId29"/>
    <p:sldId id="477" r:id="rId30"/>
    <p:sldId id="478" r:id="rId31"/>
    <p:sldId id="479" r:id="rId32"/>
    <p:sldId id="480" r:id="rId33"/>
    <p:sldId id="4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Advanced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  <a:endParaRPr lang="en-US" sz="2400" dirty="0" smtClean="0"/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</a:t>
            </a:r>
            <a:r>
              <a:rPr lang="en-US" sz="2400" dirty="0" smtClean="0"/>
              <a:t>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96985" y="2784088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6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</a:t>
            </a:r>
            <a:r>
              <a:rPr lang="en-US" sz="2400" dirty="0" smtClean="0"/>
              <a:t>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  <a:endParaRPr lang="en-US" sz="2400" dirty="0" smtClean="0"/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388212" y="2765323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</a:t>
            </a:r>
            <a:r>
              <a:rPr lang="en-US" sz="2400" dirty="0" smtClean="0"/>
              <a:t>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  <a:endParaRPr lang="en-US" sz="2400" dirty="0" smtClean="0"/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249698" y="6083901"/>
            <a:ext cx="2531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WRITE-BACK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89" name="Elbow Connector 88"/>
          <p:cNvCxnSpPr>
            <a:stCxn id="18" idx="2"/>
          </p:cNvCxnSpPr>
          <p:nvPr/>
        </p:nvCxnSpPr>
        <p:spPr>
          <a:xfrm rot="5400000">
            <a:off x="3769720" y="4706078"/>
            <a:ext cx="293651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  <a:endParaRPr lang="en-US" sz="2400" dirty="0" smtClean="0"/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</a:t>
            </a:r>
            <a:r>
              <a:rPr lang="en-US" sz="2400" dirty="0" smtClean="0"/>
              <a:t>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34383" y="2755125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3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Write-Through policy</a:t>
            </a:r>
          </a:p>
          <a:p>
            <a:pPr lvl="1"/>
            <a:r>
              <a:rPr lang="en-US" dirty="0" smtClean="0"/>
              <a:t>Update lower levels of cache/memory on every write</a:t>
            </a:r>
          </a:p>
          <a:p>
            <a:pPr lvl="1"/>
            <a:r>
              <a:rPr lang="en-US" dirty="0" smtClean="0"/>
              <a:t>No need for a dirty bit in the cache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Reduces complexity of cache (no dirty bit)</a:t>
            </a:r>
          </a:p>
          <a:p>
            <a:pPr lvl="1"/>
            <a:r>
              <a:rPr lang="en-US" dirty="0" smtClean="0"/>
              <a:t>Reads never cause write-backs</a:t>
            </a:r>
          </a:p>
          <a:p>
            <a:pPr lvl="1"/>
            <a:r>
              <a:rPr lang="en-US" dirty="0" smtClean="0"/>
              <a:t>Consistency across levels of memory hierarchy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Increased write bandwidth (multiple writes to same block)</a:t>
            </a:r>
          </a:p>
          <a:p>
            <a:pPr lvl="1"/>
            <a:r>
              <a:rPr lang="en-US" dirty="0" smtClean="0"/>
              <a:t>Potentially Increased write latency (wait for write to propagate to lower levels?)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8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</a:t>
            </a:r>
            <a:r>
              <a:rPr lang="en-US" sz="2400" dirty="0" smtClean="0"/>
              <a:t>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9" idx="3"/>
          </p:cNvCxnSpPr>
          <p:nvPr/>
        </p:nvCxnSpPr>
        <p:spPr>
          <a:xfrm>
            <a:off x="2882417" y="4103966"/>
            <a:ext cx="977429" cy="183405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88933" y="6050795"/>
            <a:ext cx="397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Write-Through to Lower Level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53130" y="3160799"/>
            <a:ext cx="286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Update data in cache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6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</a:t>
            </a:r>
            <a:r>
              <a:rPr lang="en-US" sz="3200" b="1" dirty="0" smtClean="0">
                <a:solidFill>
                  <a:srgbClr val="FFC000"/>
                </a:solidFill>
              </a:rPr>
              <a:t>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</a:t>
            </a:r>
            <a:r>
              <a:rPr lang="en-US" sz="2400" dirty="0" smtClean="0"/>
              <a:t> Address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30246" y="2808316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Buffers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97" y="2351054"/>
            <a:ext cx="7441255" cy="29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Miss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if a write access misses in the cache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allocate policy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no-allocate policy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Write-allocate Policy</a:t>
            </a:r>
          </a:p>
          <a:p>
            <a:pPr lvl="1"/>
            <a:r>
              <a:rPr lang="en-US" dirty="0" smtClean="0"/>
              <a:t>Treat like a read miss, allocate block in cache for data</a:t>
            </a:r>
          </a:p>
          <a:p>
            <a:pPr lvl="1"/>
            <a:r>
              <a:rPr lang="en-US" dirty="0" smtClean="0"/>
              <a:t>Standard write hit actions follow</a:t>
            </a:r>
          </a:p>
          <a:p>
            <a:pPr lvl="1"/>
            <a:r>
              <a:rPr lang="en-US" dirty="0" smtClean="0"/>
              <a:t>Good match for write-back caches </a:t>
            </a:r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Write no allocate Policy</a:t>
            </a:r>
          </a:p>
          <a:p>
            <a:pPr lvl="1"/>
            <a:r>
              <a:rPr lang="en-US" dirty="0" smtClean="0"/>
              <a:t>Do not allocate a cache block for the write, instead forward write to the next level </a:t>
            </a:r>
          </a:p>
          <a:p>
            <a:pPr lvl="1"/>
            <a:r>
              <a:rPr lang="en-US" dirty="0" smtClean="0"/>
              <a:t>This implies that only a read access will result in allocations</a:t>
            </a:r>
            <a:endParaRPr lang="en-US" dirty="0"/>
          </a:p>
          <a:p>
            <a:pPr lvl="1"/>
            <a:r>
              <a:rPr lang="en-US" dirty="0" smtClean="0"/>
              <a:t>Goes well with write through policy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2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190" y="0"/>
            <a:ext cx="10515600" cy="1325563"/>
          </a:xfrm>
        </p:spPr>
        <p:txBody>
          <a:bodyPr/>
          <a:lstStyle/>
          <a:p>
            <a:r>
              <a:rPr lang="en-US" dirty="0" smtClean="0"/>
              <a:t>Summary of Write Policies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9520"/>
              </p:ext>
            </p:extLst>
          </p:nvPr>
        </p:nvGraphicFramePr>
        <p:xfrm>
          <a:off x="1507344" y="1004479"/>
          <a:ext cx="8127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r>
                        <a:rPr lang="en-US" sz="2400" baseline="0" dirty="0" smtClean="0"/>
                        <a:t> is Update Performed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</a:t>
                      </a:r>
                      <a:r>
                        <a:rPr lang="en-US" sz="2400" baseline="0" dirty="0" smtClean="0"/>
                        <a:t>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</a:t>
                      </a:r>
                      <a:r>
                        <a:rPr lang="en-US" sz="2400" baseline="0" dirty="0" smtClean="0"/>
                        <a:t>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</a:t>
                      </a:r>
                      <a:r>
                        <a:rPr lang="en-US" sz="2400" baseline="0" dirty="0" smtClean="0"/>
                        <a:t> Through,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5437" y="25033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55437" y="333031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5437" y="4142814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and L2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55437" y="495531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L1+L2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55437" y="572636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Compulsory</a:t>
            </a:r>
            <a:r>
              <a:rPr lang="en-US" dirty="0" smtClean="0"/>
              <a:t> or “cold’’ </a:t>
            </a:r>
            <a:r>
              <a:rPr lang="en-US" dirty="0" smtClean="0"/>
              <a:t>misses: miss occurs on </a:t>
            </a:r>
            <a:r>
              <a:rPr lang="en-US" b="1" i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access to a memory address </a:t>
            </a:r>
          </a:p>
          <a:p>
            <a:pPr lvl="1"/>
            <a:r>
              <a:rPr lang="en-US" dirty="0" smtClean="0"/>
              <a:t>All the misses that would be incurred by a fully-associative, infinitely sized cache with 1 Byte blocks (assuming Byte addressable memory)</a:t>
            </a:r>
          </a:p>
          <a:p>
            <a:pPr lvl="1"/>
            <a:r>
              <a:rPr lang="en-US" dirty="0" smtClean="0"/>
              <a:t>What is a fully-associate cache: any block can go anywhere! Impractical to implement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Conflict </a:t>
            </a:r>
            <a:r>
              <a:rPr lang="en-US" dirty="0" smtClean="0">
                <a:solidFill>
                  <a:srgbClr val="C00000"/>
                </a:solidFill>
              </a:rPr>
              <a:t>misses</a:t>
            </a:r>
            <a:r>
              <a:rPr lang="en-US" dirty="0" smtClean="0"/>
              <a:t>: Misses that result as a consequence of limited associativity</a:t>
            </a:r>
          </a:p>
          <a:p>
            <a:pPr lvl="1"/>
            <a:r>
              <a:rPr lang="en-US" dirty="0" smtClean="0"/>
              <a:t>Multiple cache blocks mapping to the same location in the cache</a:t>
            </a:r>
          </a:p>
          <a:p>
            <a:pPr lvl="1"/>
            <a:r>
              <a:rPr lang="en-US" dirty="0" smtClean="0"/>
              <a:t>A fully associative cache has no conflict misses!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Capacity </a:t>
            </a:r>
            <a:r>
              <a:rPr lang="en-US" dirty="0" smtClean="0">
                <a:solidFill>
                  <a:srgbClr val="C00000"/>
                </a:solidFill>
              </a:rPr>
              <a:t>misses</a:t>
            </a:r>
            <a:r>
              <a:rPr lang="en-US" dirty="0" smtClean="0"/>
              <a:t>: Misses that result as a consequence of finite cache size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55" y="1690688"/>
            <a:ext cx="7543329" cy="476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973" y="2261286"/>
            <a:ext cx="1643449" cy="8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4681" y="3865043"/>
            <a:ext cx="1258330" cy="31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317" y="6108320"/>
            <a:ext cx="1423087" cy="3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91" y="1229568"/>
            <a:ext cx="9545485" cy="5337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Memory Access Time (AMAT)</a:t>
            </a:r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Hit Access Time</a:t>
            </a:r>
            <a:r>
              <a:rPr lang="en-US" baseline="-25000" dirty="0" smtClean="0"/>
              <a:t>L1</a:t>
            </a:r>
            <a:r>
              <a:rPr lang="en-US" dirty="0" smtClean="0"/>
              <a:t> + Miss Rate</a:t>
            </a:r>
            <a:r>
              <a:rPr lang="en-US" baseline="-25000" dirty="0" smtClean="0"/>
              <a:t>L1</a:t>
            </a:r>
            <a:r>
              <a:rPr lang="en-US" dirty="0" smtClean="0"/>
              <a:t> * Miss Access Time</a:t>
            </a:r>
            <a:r>
              <a:rPr lang="en-US" baseline="-25000" dirty="0" smtClean="0"/>
              <a:t>L1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Miss Access Time</a:t>
            </a:r>
            <a:r>
              <a:rPr lang="en-US" baseline="-25000" dirty="0" smtClean="0"/>
              <a:t>L1</a:t>
            </a:r>
            <a:r>
              <a:rPr lang="en-US" dirty="0" smtClean="0"/>
              <a:t> = AMAT</a:t>
            </a:r>
            <a:r>
              <a:rPr lang="en-US" baseline="-25000" dirty="0" smtClean="0"/>
              <a:t>L2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Hit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+ Miss </a:t>
            </a:r>
            <a:r>
              <a:rPr lang="en-US" dirty="0" smtClean="0"/>
              <a:t>Rate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* Miss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Main Memory Access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Compute the AMAT of this memory hierarchy.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AMATL2 = 10 + 0.005*100 = 10.5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</a:rPr>
              <a:t>AMATL1 = 1 + 0.05*10.5 = 1.525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68011" y="577121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68011" y="499565"/>
            <a:ext cx="20183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</a:t>
            </a:r>
          </a:p>
          <a:p>
            <a:pPr algn="ctr"/>
            <a:r>
              <a:rPr lang="en-US" sz="2800" dirty="0" smtClean="0"/>
              <a:t>1 Cycle, </a:t>
            </a:r>
          </a:p>
          <a:p>
            <a:pPr algn="ctr"/>
            <a:r>
              <a:rPr lang="en-US" sz="2800" dirty="0" smtClean="0"/>
              <a:t>5% miss rate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9758149" y="246513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0719895" y="1910763"/>
            <a:ext cx="374754" cy="5543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30953" y="2705618"/>
            <a:ext cx="2292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L2</a:t>
            </a:r>
          </a:p>
          <a:p>
            <a:pPr algn="ctr"/>
            <a:r>
              <a:rPr lang="en-US" sz="2800" dirty="0" smtClean="0"/>
              <a:t>10 Cycles, </a:t>
            </a:r>
          </a:p>
          <a:p>
            <a:pPr algn="ctr"/>
            <a:r>
              <a:rPr lang="en-US" sz="2800" dirty="0" smtClean="0"/>
              <a:t>0.5% miss rate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539630" y="5416176"/>
            <a:ext cx="3583810" cy="75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34700" y="5533772"/>
            <a:ext cx="379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Main Memory (100 </a:t>
            </a:r>
            <a:r>
              <a:rPr lang="en-US" sz="2800" dirty="0" err="1" smtClean="0"/>
              <a:t>cycs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5" name="Up-Down Arrow 14"/>
          <p:cNvSpPr/>
          <p:nvPr/>
        </p:nvSpPr>
        <p:spPr>
          <a:xfrm>
            <a:off x="10611865" y="4497512"/>
            <a:ext cx="482784" cy="91866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27" y="1578489"/>
            <a:ext cx="10515600" cy="477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Increase cache size, associativity</a:t>
            </a:r>
          </a:p>
          <a:p>
            <a:pPr lvl="1"/>
            <a:r>
              <a:rPr lang="en-US" dirty="0" smtClean="0"/>
              <a:t>Affects cache access time, so AMAT may actually increase!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cache block size</a:t>
            </a:r>
          </a:p>
          <a:p>
            <a:pPr lvl="1"/>
            <a:r>
              <a:rPr lang="en-US" dirty="0" smtClean="0"/>
              <a:t>Trade-off between compulsory and conflict misses</a:t>
            </a:r>
          </a:p>
          <a:p>
            <a:pPr lvl="1"/>
            <a:r>
              <a:rPr lang="en-US" dirty="0" smtClean="0"/>
              <a:t>Pick optimal block size</a:t>
            </a:r>
          </a:p>
          <a:p>
            <a:endParaRPr lang="en-US" dirty="0" smtClean="0"/>
          </a:p>
          <a:p>
            <a:r>
              <a:rPr lang="en-US" dirty="0" smtClean="0"/>
              <a:t>Multi-level caches (more later)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commonly used optimizations</a:t>
            </a:r>
          </a:p>
          <a:p>
            <a:pPr lvl="1"/>
            <a:r>
              <a:rPr lang="en-US" dirty="0" smtClean="0"/>
              <a:t>Victim caches</a:t>
            </a:r>
          </a:p>
          <a:p>
            <a:pPr lvl="1"/>
            <a:r>
              <a:rPr lang="en-US" dirty="0" smtClean="0"/>
              <a:t>Critical word first</a:t>
            </a:r>
          </a:p>
        </p:txBody>
      </p:sp>
    </p:spTree>
    <p:extLst>
      <p:ext uri="{BB962C8B-B14F-4D97-AF65-F5344CB8AC3E}">
        <p14:creationId xmlns:p14="http://schemas.microsoft.com/office/powerpoint/2010/main" val="3688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caches are “cheap” but result in high conflict miss rate</a:t>
            </a:r>
          </a:p>
          <a:p>
            <a:endParaRPr lang="en-US" dirty="0" smtClean="0"/>
          </a:p>
          <a:p>
            <a:r>
              <a:rPr lang="en-US" dirty="0" smtClean="0"/>
              <a:t>A fully associative cache is expensive, but has low conflict miss rate</a:t>
            </a:r>
          </a:p>
          <a:p>
            <a:endParaRPr lang="en-US" dirty="0" smtClean="0"/>
          </a:p>
          <a:p>
            <a:r>
              <a:rPr lang="en-US" dirty="0" smtClean="0"/>
              <a:t>A victim cache is a small (4-8 entry) fully associative cache that holds blocks evicted due to conflict misses</a:t>
            </a:r>
          </a:p>
          <a:p>
            <a:pPr lvl="1"/>
            <a:r>
              <a:rPr lang="en-US" dirty="0" smtClean="0"/>
              <a:t>On path between L1 and L2</a:t>
            </a:r>
          </a:p>
          <a:p>
            <a:pPr lvl="1"/>
            <a:r>
              <a:rPr lang="en-US" dirty="0" smtClean="0"/>
              <a:t>Checked on L1 miss</a:t>
            </a:r>
          </a:p>
          <a:p>
            <a:pPr lvl="1"/>
            <a:r>
              <a:rPr lang="en-US" dirty="0" smtClean="0"/>
              <a:t>Hit in victim cache -&gt; swap with block in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</a:t>
            </a:r>
            <a:r>
              <a:rPr lang="en-US" sz="3200" b="1" dirty="0" smtClean="0">
                <a:solidFill>
                  <a:srgbClr val="FFC000"/>
                </a:solidFill>
              </a:rPr>
              <a:t>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B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5" grpId="0" animBg="1"/>
      <p:bldP spid="86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</a:t>
            </a:r>
            <a:r>
              <a:rPr lang="en-US" sz="3200" b="1" dirty="0" smtClean="0">
                <a:solidFill>
                  <a:srgbClr val="FFC000"/>
                </a:solidFill>
              </a:rPr>
              <a:t>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A </a:t>
            </a:r>
            <a:r>
              <a:rPr lang="en-US" sz="2400" dirty="0" smtClean="0"/>
              <a:t>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4" idx="1"/>
          </p:cNvCxnSpPr>
          <p:nvPr/>
        </p:nvCxnSpPr>
        <p:spPr>
          <a:xfrm rot="16200000" flipH="1">
            <a:off x="-426495" y="4189818"/>
            <a:ext cx="3465083" cy="56454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</p:cNvCxnSpPr>
          <p:nvPr/>
        </p:nvCxnSpPr>
        <p:spPr>
          <a:xfrm flipV="1">
            <a:off x="6435829" y="6201784"/>
            <a:ext cx="452151" cy="284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70049" y="592265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HIT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11247" y="2775938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5594" y="2793914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76845" y="5963542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265741" y="59718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3" grpId="0" animBg="1"/>
      <p:bldP spid="94" grpId="0" animBg="1"/>
      <p:bldP spid="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Critical Word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10" y="1514767"/>
            <a:ext cx="579358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blocks have long transfer times</a:t>
            </a:r>
            <a:r>
              <a:rPr lang="en-US" dirty="0" smtClean="0"/>
              <a:t>, but the CPU might only need 1 byte from the cache</a:t>
            </a:r>
          </a:p>
          <a:p>
            <a:endParaRPr lang="en-US" dirty="0"/>
          </a:p>
          <a:p>
            <a:r>
              <a:rPr lang="en-US" dirty="0" smtClean="0"/>
              <a:t>Critical word first:</a:t>
            </a:r>
          </a:p>
          <a:p>
            <a:pPr lvl="1"/>
            <a:r>
              <a:rPr lang="en-US" dirty="0" smtClean="0"/>
              <a:t>Load the byte/word being requested first, then other words</a:t>
            </a:r>
          </a:p>
          <a:p>
            <a:pPr lvl="1"/>
            <a:endParaRPr lang="en-US" dirty="0"/>
          </a:p>
          <a:p>
            <a:r>
              <a:rPr lang="en-US" dirty="0" smtClean="0"/>
              <a:t>Early restart:</a:t>
            </a:r>
          </a:p>
          <a:p>
            <a:pPr lvl="1"/>
            <a:r>
              <a:rPr lang="en-US" dirty="0" smtClean="0"/>
              <a:t>Fetch in order, but respond as soon as requested word comes in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7688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688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17026" y="280963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7482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894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482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5486" y="5237471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4055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8228" y="6009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35375" y="3389314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733459" y="104243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7220" y="104243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9719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57310" y="90466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15498" y="4019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722917" y="1359720"/>
            <a:ext cx="221183" cy="2772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61170" y="1514767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byte from the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330244" y="2542750"/>
            <a:ext cx="2629670" cy="46678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1901" y="1706216"/>
            <a:ext cx="161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08998" y="383105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6348" y="385715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01431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3848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079514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16063" y="386127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30246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65021" y="90466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180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180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974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386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974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9547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3971" y="600906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44" y="279256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0417" y="5254749"/>
            <a:ext cx="14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4072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39074" y="1489714"/>
            <a:ext cx="110592" cy="12200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46776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772732" y="90513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09618" y="2775377"/>
            <a:ext cx="35938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09619" y="2781801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07556" y="3319868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11680" y="3871253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07556" y="5233074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55651" y="5818288"/>
            <a:ext cx="79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5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94518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977" y="1984120"/>
            <a:ext cx="216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L1-I</a:t>
            </a:r>
          </a:p>
          <a:p>
            <a:pPr algn="ctr"/>
            <a:r>
              <a:rPr lang="en-US" sz="2800" dirty="0" smtClean="0"/>
              <a:t>Instructions only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65828" y="421898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770" y="4327230"/>
            <a:ext cx="2598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Unified L2</a:t>
            </a:r>
          </a:p>
          <a:p>
            <a:pPr algn="ctr"/>
            <a:r>
              <a:rPr lang="en-US" sz="2800" dirty="0" smtClean="0"/>
              <a:t>Both instructions and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0771" y="1916962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329" y="1839406"/>
            <a:ext cx="161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L1-D</a:t>
            </a:r>
          </a:p>
          <a:p>
            <a:pPr algn="ctr"/>
            <a:r>
              <a:rPr lang="en-US" sz="2800" dirty="0" smtClean="0"/>
              <a:t>Data Only</a:t>
            </a:r>
            <a:endParaRPr lang="en-US" sz="28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237515" y="3596155"/>
            <a:ext cx="1579210" cy="629363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093904" y="3285361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716442" y="323123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153816" y="138125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399603" y="139297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46226" y="1109692"/>
            <a:ext cx="5793582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L1-I and L1-D cache</a:t>
            </a:r>
          </a:p>
          <a:p>
            <a:pPr lvl="1"/>
            <a:r>
              <a:rPr lang="en-US" dirty="0" smtClean="0"/>
              <a:t>Reminiscent of Harvard architecture</a:t>
            </a:r>
          </a:p>
          <a:p>
            <a:pPr lvl="1"/>
            <a:r>
              <a:rPr lang="en-US" dirty="0" smtClean="0"/>
              <a:t>Why is this </a:t>
            </a:r>
            <a:r>
              <a:rPr lang="en-US" dirty="0" smtClean="0"/>
              <a:t>useful?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Inclusive vs. exclusive cache hierarchy</a:t>
            </a:r>
            <a:endParaRPr lang="en-US" dirty="0" smtClean="0"/>
          </a:p>
          <a:p>
            <a:pPr lvl="1"/>
            <a:r>
              <a:rPr lang="en-US" dirty="0" smtClean="0"/>
              <a:t>Inclusive: everything in the L1-I and L1-D caches is also in the L2 cache, but not vice-versa</a:t>
            </a:r>
          </a:p>
          <a:p>
            <a:pPr lvl="2"/>
            <a:r>
              <a:rPr lang="en-US" dirty="0" smtClean="0"/>
              <a:t>Miss in L1 fetches data into both L2 and L1</a:t>
            </a:r>
          </a:p>
          <a:p>
            <a:pPr lvl="2"/>
            <a:r>
              <a:rPr lang="en-US" dirty="0" smtClean="0"/>
              <a:t>Eviction from L1 need not evict from L2</a:t>
            </a:r>
          </a:p>
          <a:p>
            <a:pPr lvl="2"/>
            <a:r>
              <a:rPr lang="en-US" dirty="0" smtClean="0"/>
              <a:t>Eviction from L2 must also evict from L1 </a:t>
            </a:r>
          </a:p>
          <a:p>
            <a:pPr lvl="2"/>
            <a:r>
              <a:rPr lang="en-US" dirty="0" smtClean="0"/>
              <a:t>What if L2 block size is larger than L1 block size?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7630" y="4327230"/>
            <a:ext cx="1795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Larger, higher associativity, larger block size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8984" y="1109692"/>
            <a:ext cx="10920824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Data layout and access patterns can have a significant impact on cache miss rate</a:t>
            </a:r>
          </a:p>
          <a:p>
            <a:pPr lvl="1"/>
            <a:r>
              <a:rPr lang="en-US" dirty="0" smtClean="0"/>
              <a:t>Code can be re-written to exploit the underlying cache hierarchy</a:t>
            </a:r>
          </a:p>
          <a:p>
            <a:pPr lvl="1"/>
            <a:r>
              <a:rPr lang="en-US" dirty="0" smtClean="0"/>
              <a:t>Caution: Might need to be aware of cache parameters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Examples of code optimization to improve cache miss rate:</a:t>
            </a:r>
          </a:p>
          <a:p>
            <a:pPr lvl="1"/>
            <a:r>
              <a:rPr lang="en-US" dirty="0" smtClean="0"/>
              <a:t>Array merging: interleaving the layout of concurrently accessed arrays</a:t>
            </a:r>
          </a:p>
          <a:p>
            <a:pPr lvl="1"/>
            <a:r>
              <a:rPr lang="en-US" dirty="0" smtClean="0"/>
              <a:t>Loop re-ordering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9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013241" y="201552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5405" y="5556326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16384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8004767" y="1153237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16744" y="115323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142247" y="24843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090058" y="1052466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85005" y="2174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04767" y="1059961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6374" y="576304"/>
            <a:ext cx="505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mapped to a unique set but can be placed in either way</a:t>
            </a:r>
            <a:endParaRPr lang="en-US" sz="3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88760" y="1503285"/>
            <a:ext cx="1196119" cy="238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63455" y="1551124"/>
            <a:ext cx="2160846" cy="2453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035616" y="159636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(14 bits)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8200846" y="221120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2-Way Set Associate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8" grpId="0"/>
      <p:bldP spid="91" grpId="0" animBg="1"/>
      <p:bldP spid="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Array Merging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92" y="1116075"/>
            <a:ext cx="379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c[2048]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//Assume every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4 Bytes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+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</a:t>
            </a:r>
            <a:r>
              <a:rPr lang="en-US" sz="2400" dirty="0" smtClean="0"/>
              <a:t>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08" y="3826330"/>
            <a:ext cx="30308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merge{ 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[2048]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142" y="1080398"/>
            <a:ext cx="48558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//Arrays stored in column major order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//a[0][0]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//a[0][1]….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//a[1][0] 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</a:t>
            </a:r>
            <a:r>
              <a:rPr lang="en-US" sz="2400" dirty="0" smtClean="0"/>
              <a:t>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722" y="4574411"/>
            <a:ext cx="386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2882" y="113461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(k=0; k&lt;; k++)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 = sum +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29343"/>
              </p:ext>
            </p:extLst>
          </p:nvPr>
        </p:nvGraphicFramePr>
        <p:xfrm>
          <a:off x="1636584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14288"/>
              </p:ext>
            </p:extLst>
          </p:nvPr>
        </p:nvGraphicFramePr>
        <p:xfrm>
          <a:off x="6404233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65870" y="3379574"/>
            <a:ext cx="2947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23902" y="3379574"/>
            <a:ext cx="8239" cy="1791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6698" y="310772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03422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6698" y="374890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61076" y="31077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a[0][N-1]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32204" y="323152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a[0][1]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80760" y="377210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b[1][0]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18970" y="3350167"/>
            <a:ext cx="8239" cy="1791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19373" y="3350166"/>
            <a:ext cx="8239" cy="17917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310" y="2009153"/>
            <a:ext cx="214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elements are being repeatedly reused!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8" idx="3"/>
          </p:cNvCxnSpPr>
          <p:nvPr/>
        </p:nvCxnSpPr>
        <p:spPr>
          <a:xfrm>
            <a:off x="1865870" y="2650525"/>
            <a:ext cx="63226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054" y="5825013"/>
            <a:ext cx="1154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N is large, by the time the loop gets to a[0][N-1], a[0][0] has been evicted from the 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7955"/>
              </p:ext>
            </p:extLst>
          </p:nvPr>
        </p:nvGraphicFramePr>
        <p:xfrm>
          <a:off x="1636584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64248"/>
              </p:ext>
            </p:extLst>
          </p:nvPr>
        </p:nvGraphicFramePr>
        <p:xfrm>
          <a:off x="6404233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/>
                <a:gridCol w="885224"/>
                <a:gridCol w="885224"/>
                <a:gridCol w="885224"/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6698" y="266906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26930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7145" y="1127359"/>
            <a:ext cx="96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Partition matrix into B*B sub-blocks such that the sub-blocks fit in the 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36584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43289" y="2045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9308" y="2414712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91281" y="2622605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358" y="3075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18198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89432" y="20333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5451" y="2402697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197695" y="2587020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74772" y="3040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37724" y="3038392"/>
            <a:ext cx="12947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2091" y="2772030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48827" y="2728952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18198" y="3807230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92091" y="3913577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48827" y="3898557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Exploiting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10" y="1514767"/>
            <a:ext cx="5793582" cy="4351338"/>
          </a:xfrm>
        </p:spPr>
        <p:txBody>
          <a:bodyPr/>
          <a:lstStyle/>
          <a:p>
            <a:r>
              <a:rPr lang="en-US" dirty="0" smtClean="0"/>
              <a:t>Recall that if the byte from address </a:t>
            </a:r>
            <a:r>
              <a:rPr lang="en-US" dirty="0" err="1" smtClean="0"/>
              <a:t>i</a:t>
            </a:r>
            <a:r>
              <a:rPr lang="en-US" dirty="0" smtClean="0"/>
              <a:t> is accessed, then byte from address i+1 is likely to be accessed</a:t>
            </a:r>
          </a:p>
          <a:p>
            <a:pPr lvl="1"/>
            <a:r>
              <a:rPr lang="en-US" dirty="0" smtClean="0"/>
              <a:t>Pull in </a:t>
            </a:r>
            <a:r>
              <a:rPr lang="en-US" i="1" dirty="0" smtClean="0"/>
              <a:t>multiple </a:t>
            </a:r>
            <a:r>
              <a:rPr lang="en-US" dirty="0" smtClean="0"/>
              <a:t>contiguous bytes of data in each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larger block size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Example: 32KB direct mapped cache with 8 Byte (64 bit) blocks</a:t>
            </a:r>
          </a:p>
          <a:p>
            <a:pPr lvl="1"/>
            <a:r>
              <a:rPr lang="en-US" dirty="0" smtClean="0"/>
              <a:t>i.e., cache has 4072 Byte blocks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688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688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17026" y="280963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7482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894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482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5486" y="5237471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4055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8228" y="6009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35375" y="3389314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733459" y="104243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7220" y="104243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9719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57310" y="90466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15498" y="4019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722917" y="1359720"/>
            <a:ext cx="221183" cy="2772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61170" y="1514767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byte from the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330244" y="2542750"/>
            <a:ext cx="2629670" cy="46678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1901" y="1706216"/>
            <a:ext cx="161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08998" y="383105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6348" y="385715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01431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3848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079514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16063" y="386127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30246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65021" y="90466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180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180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974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386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974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9547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3971" y="600906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44" y="279256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0417" y="5254749"/>
            <a:ext cx="14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4072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39074" y="1489714"/>
            <a:ext cx="110592" cy="12200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46776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772732" y="90513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09618" y="2775377"/>
            <a:ext cx="35938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09619" y="2781801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07556" y="3319868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11680" y="3871253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07556" y="5233074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55651" y="5818288"/>
            <a:ext cx="79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7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-35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Cache Operation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4072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2388" y="11255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7542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endCxn id="12" idx="1"/>
          </p:cNvCxnSpPr>
          <p:nvPr/>
        </p:nvCxnSpPr>
        <p:spPr>
          <a:xfrm>
            <a:off x="2400303" y="2848457"/>
            <a:ext cx="1677023" cy="162427"/>
          </a:xfrm>
          <a:prstGeom prst="bentConnector3">
            <a:avLst>
              <a:gd name="adj1" fmla="val -4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7720" y="2848455"/>
            <a:ext cx="8886408" cy="2589334"/>
          </a:xfrm>
          <a:prstGeom prst="bentConnector3">
            <a:avLst>
              <a:gd name="adj1" fmla="val 18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115007" cy="283217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05959" y="6234700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159" y="242927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45920" y="242927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18419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166010" y="229150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24198" y="142703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673721" y="229150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5476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1432" y="229197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8518" y="4813237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 Bytes</a:t>
            </a:r>
            <a:endParaRPr lang="en-US" sz="2400" dirty="0"/>
          </a:p>
        </p:txBody>
      </p:sp>
      <p:sp>
        <p:nvSpPr>
          <p:cNvPr id="11" name="Flowchart: Manual Operation 10"/>
          <p:cNvSpPr/>
          <p:nvPr/>
        </p:nvSpPr>
        <p:spPr>
          <a:xfrm>
            <a:off x="5913394" y="5853535"/>
            <a:ext cx="1599487" cy="36679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5127" y="58682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8:1 MUX</a:t>
            </a:r>
            <a:endParaRPr lang="en-US" b="1" dirty="0"/>
          </a:p>
        </p:txBody>
      </p:sp>
      <p:cxnSp>
        <p:nvCxnSpPr>
          <p:cNvPr id="85" name="Elbow Connector 84"/>
          <p:cNvCxnSpPr>
            <a:endCxn id="11" idx="1"/>
          </p:cNvCxnSpPr>
          <p:nvPr/>
        </p:nvCxnSpPr>
        <p:spPr>
          <a:xfrm rot="16200000" flipH="1">
            <a:off x="3128742" y="3092328"/>
            <a:ext cx="3203199" cy="268600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6708518" y="6237588"/>
            <a:ext cx="4120" cy="538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8518" y="6262252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  <p:bldP spid="10" grpId="0"/>
      <p:bldP spid="11" grpId="0" animBg="1"/>
      <p:bldP spid="14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Impact of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" y="1229568"/>
            <a:ext cx="5777688" cy="5337175"/>
          </a:xfrm>
        </p:spPr>
        <p:txBody>
          <a:bodyPr/>
          <a:lstStyle/>
          <a:p>
            <a:r>
              <a:rPr lang="en-US" dirty="0"/>
              <a:t>Sequence of addresses: A, A+1, A+2, A+3 …</a:t>
            </a:r>
          </a:p>
          <a:p>
            <a:pPr lvl="1"/>
            <a:r>
              <a:rPr lang="en-US" dirty="0"/>
              <a:t>4 consecutive </a:t>
            </a:r>
            <a:r>
              <a:rPr lang="en-US" dirty="0" smtClean="0"/>
              <a:t>misses for 1 byte block size</a:t>
            </a:r>
          </a:p>
          <a:p>
            <a:pPr lvl="1"/>
            <a:r>
              <a:rPr lang="en-US" dirty="0" smtClean="0"/>
              <a:t>1 miss and 3 hits for 4 byte block size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block sizes don’t exploit any spatial locality</a:t>
            </a:r>
          </a:p>
          <a:p>
            <a:endParaRPr lang="en-US" dirty="0"/>
          </a:p>
          <a:p>
            <a:r>
              <a:rPr lang="en-US" dirty="0" smtClean="0"/>
              <a:t>What happens if the block size increases for the same cache size</a:t>
            </a:r>
          </a:p>
          <a:p>
            <a:pPr lvl="1"/>
            <a:r>
              <a:rPr lang="en-US" dirty="0" smtClean="0"/>
              <a:t>Fewer number of larger blocks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59" y="1676305"/>
            <a:ext cx="6610141" cy="337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7184" y="5253241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[Source: D Brooks CS146 </a:t>
            </a:r>
            <a:r>
              <a:rPr lang="en-US" dirty="0" err="1" smtClean="0"/>
              <a:t>Lecs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In 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4" y="1222447"/>
            <a:ext cx="10532708" cy="1798071"/>
          </a:xfrm>
        </p:spPr>
        <p:txBody>
          <a:bodyPr/>
          <a:lstStyle/>
          <a:p>
            <a:r>
              <a:rPr lang="en-US" dirty="0" smtClean="0"/>
              <a:t>Determine the number of offset bits, index bits and tag bits for a 4-way, 8KB cache with 8 Byte blocks. Assume that the cache is Byte addressable with a 32 bit address.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7" y="3623371"/>
            <a:ext cx="11527057" cy="179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Offset: 3 bits </a:t>
            </a:r>
            <a:r>
              <a:rPr lang="en-US" dirty="0" smtClean="0"/>
              <a:t>(8 byte blocks that are byte addressable)</a:t>
            </a:r>
          </a:p>
          <a:p>
            <a:pPr marL="457200" lvl="1" indent="0">
              <a:buNone/>
            </a:pPr>
            <a:r>
              <a:rPr lang="en-US" dirty="0" smtClean="0"/>
              <a:t>Number of sets: 2</a:t>
            </a:r>
            <a:r>
              <a:rPr lang="en-US" baseline="30000" dirty="0" smtClean="0"/>
              <a:t>13</a:t>
            </a:r>
            <a:r>
              <a:rPr lang="en-US" dirty="0" smtClean="0"/>
              <a:t> bytes / ( 4 ways x 8 bytes per way) = </a:t>
            </a:r>
            <a:r>
              <a:rPr lang="en-US" dirty="0"/>
              <a:t>: 2</a:t>
            </a:r>
            <a:r>
              <a:rPr lang="en-US" baseline="30000" dirty="0"/>
              <a:t>13</a:t>
            </a:r>
            <a:r>
              <a:rPr lang="en-US" dirty="0"/>
              <a:t> bytes </a:t>
            </a:r>
            <a:r>
              <a:rPr lang="en-US" dirty="0" smtClean="0"/>
              <a:t>/ 2</a:t>
            </a:r>
            <a:r>
              <a:rPr lang="en-US" baseline="30000" dirty="0"/>
              <a:t>5</a:t>
            </a:r>
            <a:r>
              <a:rPr lang="en-US" dirty="0" smtClean="0"/>
              <a:t> bytes = 2</a:t>
            </a:r>
            <a:r>
              <a:rPr lang="en-US" baseline="30000" dirty="0"/>
              <a:t>8</a:t>
            </a:r>
            <a:r>
              <a:rPr lang="en-US" dirty="0" smtClean="0"/>
              <a:t> sets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Index: 8 bits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Tag: 32 – 8 – 3 = 21 bits  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>
            <a:normAutofit/>
          </a:bodyPr>
          <a:lstStyle/>
          <a:p>
            <a:r>
              <a:rPr lang="en-US" dirty="0" smtClean="0"/>
              <a:t>What should we do on a cache store/write access</a:t>
            </a:r>
          </a:p>
          <a:p>
            <a:pPr lvl="1"/>
            <a:r>
              <a:rPr lang="en-US" dirty="0" smtClean="0"/>
              <a:t>Cannot perform tag look-up and data-array lookup in parallel (why?)</a:t>
            </a:r>
          </a:p>
          <a:p>
            <a:pPr lvl="1"/>
            <a:r>
              <a:rPr lang="en-US" dirty="0" smtClean="0"/>
              <a:t>First access tag array and if there is a write hit, write to the data array</a:t>
            </a:r>
          </a:p>
          <a:p>
            <a:pPr lvl="1"/>
            <a:r>
              <a:rPr lang="en-US" dirty="0" smtClean="0"/>
              <a:t>Increases the delay of a cache access (recall: period is determined by the worst-case)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on a write hit? </a:t>
            </a:r>
          </a:p>
          <a:p>
            <a:pPr lvl="1"/>
            <a:r>
              <a:rPr lang="en-US" dirty="0" smtClean="0"/>
              <a:t>When there is a tag match (i.e., block exists in cache)</a:t>
            </a:r>
          </a:p>
          <a:p>
            <a:pPr lvl="1"/>
            <a:endParaRPr lang="en-US" dirty="0"/>
          </a:p>
          <a:p>
            <a:r>
              <a:rPr lang="en-US" dirty="0" smtClean="0"/>
              <a:t>What to do on a write miss?</a:t>
            </a:r>
          </a:p>
          <a:p>
            <a:pPr lvl="1"/>
            <a:r>
              <a:rPr lang="en-US" dirty="0" smtClean="0"/>
              <a:t>When the data block is not in the cache?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Write-back policy</a:t>
            </a:r>
          </a:p>
          <a:p>
            <a:pPr lvl="1"/>
            <a:r>
              <a:rPr lang="en-US" dirty="0" smtClean="0"/>
              <a:t>Modify the data in the current cache level only</a:t>
            </a:r>
          </a:p>
          <a:p>
            <a:pPr lvl="1"/>
            <a:r>
              <a:rPr lang="en-US" dirty="0" smtClean="0"/>
              <a:t>When to update the data in the lower level? When cache block is evicted</a:t>
            </a:r>
          </a:p>
          <a:p>
            <a:pPr lvl="1"/>
            <a:r>
              <a:rPr lang="en-US" dirty="0" smtClean="0"/>
              <a:t>Dirty bit per cache block to keep track of blocks that have been updated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Write happens at speed of current cache level</a:t>
            </a:r>
          </a:p>
          <a:p>
            <a:pPr lvl="1"/>
            <a:r>
              <a:rPr lang="en-US" dirty="0" smtClean="0"/>
              <a:t>multiple writes to the same block result in only one write back to main memory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Evictions take more time</a:t>
            </a:r>
          </a:p>
          <a:p>
            <a:pPr lvl="1"/>
            <a:r>
              <a:rPr lang="en-US" dirty="0" smtClean="0"/>
              <a:t>Data inconsistency between cache and lower levels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1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17493</TotalTime>
  <Words>2446</Words>
  <Application>Microsoft Office PowerPoint</Application>
  <PresentationFormat>Widescreen</PresentationFormat>
  <Paragraphs>719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Computer Architecture I</vt:lpstr>
      <vt:lpstr>32 KB Direct Mapped Cache with 1 Byte Blocks</vt:lpstr>
      <vt:lpstr>32 KB 2-Way Set Associate Cache</vt:lpstr>
      <vt:lpstr>Exploiting Spatial Locality</vt:lpstr>
      <vt:lpstr>Cache Operation</vt:lpstr>
      <vt:lpstr>Impact of Block Size</vt:lpstr>
      <vt:lpstr>In Class Exercise 1</vt:lpstr>
      <vt:lpstr>Write Policies</vt:lpstr>
      <vt:lpstr>Write Hit Policies</vt:lpstr>
      <vt:lpstr>Write Back Cache (32 KB, Direct Mapped, 1 Byte Block)</vt:lpstr>
      <vt:lpstr>Write Back Cache (32 KB, Direct Mapped, 1 Byte Block)</vt:lpstr>
      <vt:lpstr>Write Back Cache (32 KB, Direct Mapped, 1 Byte Block)</vt:lpstr>
      <vt:lpstr>Write Back Cache (32 KB, Direct Mapped, 1 Byte Block)</vt:lpstr>
      <vt:lpstr>Write Hit Policies</vt:lpstr>
      <vt:lpstr>Write Through Cache (32 KB, Direct Mapped, 1 Byte Block)</vt:lpstr>
      <vt:lpstr>Write Through Cache (32 KB, Direct Mapped, 1 Byte Block)</vt:lpstr>
      <vt:lpstr>Write Buffers</vt:lpstr>
      <vt:lpstr>Write Miss Policies</vt:lpstr>
      <vt:lpstr>Summary of Write Policies</vt:lpstr>
      <vt:lpstr>Types of Cache Misses</vt:lpstr>
      <vt:lpstr>Miss Types</vt:lpstr>
      <vt:lpstr>Cache Performance</vt:lpstr>
      <vt:lpstr>Minimizing Miss Rate</vt:lpstr>
      <vt:lpstr>Victim Cache</vt:lpstr>
      <vt:lpstr>32 KB Direct Mapped Cache with 1 Byte Blocks + Victim Cache</vt:lpstr>
      <vt:lpstr>32 KB Direct Mapped Cache with 1 Byte Blocks + Victim Cache</vt:lpstr>
      <vt:lpstr>Critical Word First</vt:lpstr>
      <vt:lpstr>Multi-Level Caches</vt:lpstr>
      <vt:lpstr>Software Techniques</vt:lpstr>
      <vt:lpstr>Array Merging</vt:lpstr>
      <vt:lpstr>Loop Interchange</vt:lpstr>
      <vt:lpstr>Blocking</vt:lpstr>
      <vt:lpstr>Blocking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sidgarg</cp:lastModifiedBy>
  <cp:revision>1055</cp:revision>
  <dcterms:created xsi:type="dcterms:W3CDTF">2016-08-18T21:23:19Z</dcterms:created>
  <dcterms:modified xsi:type="dcterms:W3CDTF">2016-10-22T00:03:49Z</dcterms:modified>
</cp:coreProperties>
</file>