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80" r:id="rId2"/>
    <p:sldId id="497" r:id="rId3"/>
    <p:sldId id="447" r:id="rId4"/>
    <p:sldId id="475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8" r:id="rId16"/>
    <p:sldId id="487" r:id="rId17"/>
    <p:sldId id="489" r:id="rId18"/>
    <p:sldId id="490" r:id="rId19"/>
    <p:sldId id="493" r:id="rId20"/>
    <p:sldId id="491" r:id="rId21"/>
    <p:sldId id="492" r:id="rId22"/>
    <p:sldId id="494" r:id="rId23"/>
    <p:sldId id="495" r:id="rId24"/>
    <p:sldId id="496" r:id="rId25"/>
    <p:sldId id="498" r:id="rId26"/>
    <p:sldId id="499" r:id="rId27"/>
    <p:sldId id="500" r:id="rId28"/>
    <p:sldId id="501" r:id="rId29"/>
    <p:sldId id="502" r:id="rId30"/>
    <p:sldId id="503" r:id="rId31"/>
    <p:sldId id="505" r:id="rId32"/>
    <p:sldId id="504" r:id="rId33"/>
    <p:sldId id="507" r:id="rId34"/>
    <p:sldId id="508" r:id="rId35"/>
    <p:sldId id="506" r:id="rId36"/>
    <p:sldId id="509" r:id="rId37"/>
    <p:sldId id="510" r:id="rId38"/>
    <p:sldId id="511" r:id="rId39"/>
    <p:sldId id="512" r:id="rId40"/>
    <p:sldId id="520" r:id="rId41"/>
    <p:sldId id="513" r:id="rId42"/>
    <p:sldId id="517" r:id="rId43"/>
    <p:sldId id="518" r:id="rId44"/>
    <p:sldId id="52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3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3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05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2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59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1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11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21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86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7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75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 smtClean="0"/>
              <a:t>Computer Architecture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CS-GY-6133</a:t>
            </a:r>
          </a:p>
          <a:p>
            <a:r>
              <a:rPr lang="en-US" dirty="0" smtClean="0"/>
              <a:t>Topic: Virtual Memory +  Caches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Instructor: Siddharth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137"/>
            <a:ext cx="10515600" cy="1325563"/>
          </a:xfrm>
        </p:spPr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643" y="1516705"/>
            <a:ext cx="10515600" cy="5186835"/>
          </a:xfrm>
        </p:spPr>
        <p:txBody>
          <a:bodyPr>
            <a:normAutofit/>
          </a:bodyPr>
          <a:lstStyle/>
          <a:p>
            <a:r>
              <a:rPr lang="en-US" dirty="0" smtClean="0"/>
              <a:t>A 32-bit address allows each program to access 4GB of main memory</a:t>
            </a:r>
          </a:p>
          <a:p>
            <a:pPr lvl="1"/>
            <a:r>
              <a:rPr lang="en-US" dirty="0" smtClean="0"/>
              <a:t>What if the DRAM is smaller than 4GB?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Virtual memory</a:t>
            </a:r>
            <a:r>
              <a:rPr lang="en-US" dirty="0" smtClean="0"/>
              <a:t>: addresses that a program don’t refer to actual physical locations in main memory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55805" y="3422822"/>
            <a:ext cx="2039380" cy="134287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57752" y="3817258"/>
            <a:ext cx="8354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CPU</a:t>
            </a:r>
            <a:endParaRPr lang="en-US" sz="3000" dirty="0"/>
          </a:p>
        </p:txBody>
      </p:sp>
      <p:sp>
        <p:nvSpPr>
          <p:cNvPr id="6" name="Rounded Rectangle 5"/>
          <p:cNvSpPr/>
          <p:nvPr/>
        </p:nvSpPr>
        <p:spPr>
          <a:xfrm>
            <a:off x="4297132" y="3420527"/>
            <a:ext cx="2039380" cy="134287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17188" y="3364921"/>
            <a:ext cx="19992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Main Mem.</a:t>
            </a:r>
          </a:p>
          <a:p>
            <a:pPr algn="ctr"/>
            <a:r>
              <a:rPr lang="en-US" sz="3000" dirty="0" smtClean="0"/>
              <a:t>(DRAM)</a:t>
            </a:r>
          </a:p>
          <a:p>
            <a:pPr algn="ctr"/>
            <a:r>
              <a:rPr lang="en-US" sz="3000" dirty="0" smtClean="0"/>
              <a:t>&lt; 4GB</a:t>
            </a:r>
            <a:endParaRPr lang="en-US" sz="3000" dirty="0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3695185" y="4091962"/>
            <a:ext cx="601947" cy="229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103" y="3175013"/>
            <a:ext cx="2466667" cy="1857143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6356568" y="4103585"/>
            <a:ext cx="601947" cy="229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89577" y="2366767"/>
            <a:ext cx="49296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Hard Disk</a:t>
            </a:r>
          </a:p>
          <a:p>
            <a:pPr algn="ctr"/>
            <a:r>
              <a:rPr lang="en-US" sz="3000" dirty="0" smtClean="0"/>
              <a:t>(Denser than DRAM, but slow)</a:t>
            </a:r>
          </a:p>
          <a:p>
            <a:pPr algn="ctr"/>
            <a:r>
              <a:rPr lang="en-US" sz="3000" dirty="0" smtClean="0"/>
              <a:t>&gt; 4GB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553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72" y="58266"/>
            <a:ext cx="10515600" cy="1325563"/>
          </a:xfrm>
        </p:spPr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05161" y="2315974"/>
            <a:ext cx="1550269" cy="1708885"/>
            <a:chOff x="4207581" y="1645167"/>
            <a:chExt cx="2425978" cy="2995766"/>
          </a:xfrm>
        </p:grpSpPr>
        <p:sp>
          <p:nvSpPr>
            <p:cNvPr id="4" name="Rectangle 3"/>
            <p:cNvSpPr/>
            <p:nvPr/>
          </p:nvSpPr>
          <p:spPr>
            <a:xfrm>
              <a:off x="4209643" y="1645167"/>
              <a:ext cx="2421854" cy="2995766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209644" y="1645413"/>
              <a:ext cx="2421854" cy="544247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21372" y="2187046"/>
              <a:ext cx="2400139" cy="547817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11704" y="2734865"/>
              <a:ext cx="2421855" cy="544248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07581" y="4096686"/>
              <a:ext cx="2421854" cy="544247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35759" y="222963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0…00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38259" y="257330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0…01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28263" y="362242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1…10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07376" y="1301589"/>
            <a:ext cx="2362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Virtual Addresses</a:t>
            </a:r>
          </a:p>
          <a:p>
            <a:pPr algn="ctr"/>
            <a:r>
              <a:rPr lang="en-US" sz="2400" dirty="0" smtClean="0"/>
              <a:t>(32 bits)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2326" y="4550460"/>
            <a:ext cx="3476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4GB Virtual Address Space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7305699" y="163301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7308199" y="196169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55174" y="702516"/>
            <a:ext cx="2514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Physical Addresses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b="1" dirty="0">
                <a:solidFill>
                  <a:srgbClr val="C00000"/>
                </a:solidFill>
              </a:rPr>
              <a:t>2</a:t>
            </a:r>
            <a:r>
              <a:rPr lang="en-US" sz="2400" dirty="0" smtClean="0"/>
              <a:t> bits)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255174" y="3137846"/>
            <a:ext cx="3106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TINY 4B Main Memory!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728262" y="288823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0…10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5745627" y="1731099"/>
            <a:ext cx="1533757" cy="31249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745626" y="2055225"/>
            <a:ext cx="1533757" cy="31249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745626" y="2365741"/>
            <a:ext cx="1533757" cy="31249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748126" y="2675536"/>
            <a:ext cx="1533757" cy="31249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308199" y="229507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7310699" y="26162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61" name="Straight Arrow Connector 60"/>
          <p:cNvCxnSpPr>
            <a:stCxn id="5" idx="3"/>
            <a:endCxn id="54" idx="1"/>
          </p:cNvCxnSpPr>
          <p:nvPr/>
        </p:nvCxnSpPr>
        <p:spPr>
          <a:xfrm flipV="1">
            <a:off x="3154113" y="1887346"/>
            <a:ext cx="2591514" cy="58399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" idx="3"/>
            <a:endCxn id="57" idx="1"/>
          </p:cNvCxnSpPr>
          <p:nvPr/>
        </p:nvCxnSpPr>
        <p:spPr>
          <a:xfrm>
            <a:off x="3147731" y="2781327"/>
            <a:ext cx="2600395" cy="5045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3"/>
            <a:endCxn id="55" idx="1"/>
          </p:cNvCxnSpPr>
          <p:nvPr/>
        </p:nvCxnSpPr>
        <p:spPr>
          <a:xfrm flipV="1">
            <a:off x="3155430" y="2211472"/>
            <a:ext cx="2590196" cy="88133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607592" y="4024859"/>
            <a:ext cx="1547634" cy="31045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13273" y="396486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1…11</a:t>
            </a:r>
            <a:endParaRPr lang="en-US" sz="2400" dirty="0"/>
          </a:p>
        </p:txBody>
      </p:sp>
      <p:cxnSp>
        <p:nvCxnSpPr>
          <p:cNvPr id="71" name="Straight Arrow Connector 70"/>
          <p:cNvCxnSpPr>
            <a:stCxn id="68" idx="3"/>
          </p:cNvCxnSpPr>
          <p:nvPr/>
        </p:nvCxnSpPr>
        <p:spPr>
          <a:xfrm flipV="1">
            <a:off x="3155226" y="2494747"/>
            <a:ext cx="2616717" cy="168534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Magnetic Disk 73"/>
          <p:cNvSpPr/>
          <p:nvPr/>
        </p:nvSpPr>
        <p:spPr>
          <a:xfrm>
            <a:off x="4572000" y="4436116"/>
            <a:ext cx="4032354" cy="19861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604354" y="5250847"/>
            <a:ext cx="1449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Large Disk</a:t>
            </a:r>
            <a:endParaRPr lang="en-US" sz="2400" dirty="0"/>
          </a:p>
        </p:txBody>
      </p:sp>
      <p:cxnSp>
        <p:nvCxnSpPr>
          <p:cNvPr id="76" name="Straight Arrow Connector 75"/>
          <p:cNvCxnSpPr>
            <a:stCxn id="11" idx="3"/>
          </p:cNvCxnSpPr>
          <p:nvPr/>
        </p:nvCxnSpPr>
        <p:spPr>
          <a:xfrm>
            <a:off x="3152795" y="3869631"/>
            <a:ext cx="2948202" cy="196154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154113" y="3485213"/>
            <a:ext cx="3981205" cy="217483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088885" y="6386832"/>
            <a:ext cx="699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Anything does not fit in main memory is stored on disk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136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3" grpId="0"/>
      <p:bldP spid="30" grpId="0"/>
      <p:bldP spid="31" grpId="0"/>
      <p:bldP spid="33" grpId="0"/>
      <p:bldP spid="35" grpId="0"/>
      <p:bldP spid="53" grpId="0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8" grpId="0" animBg="1"/>
      <p:bldP spid="70" grpId="0"/>
      <p:bldP spid="74" grpId="0" animBg="1"/>
      <p:bldP spid="75" grpId="0"/>
      <p:bldP spid="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72" y="58266"/>
            <a:ext cx="10515600" cy="1325563"/>
          </a:xfrm>
        </p:spPr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05161" y="2315974"/>
            <a:ext cx="1550269" cy="1708885"/>
            <a:chOff x="4207581" y="1645167"/>
            <a:chExt cx="2425978" cy="2995766"/>
          </a:xfrm>
        </p:grpSpPr>
        <p:sp>
          <p:nvSpPr>
            <p:cNvPr id="4" name="Rectangle 3"/>
            <p:cNvSpPr/>
            <p:nvPr/>
          </p:nvSpPr>
          <p:spPr>
            <a:xfrm>
              <a:off x="4209643" y="1645167"/>
              <a:ext cx="2421854" cy="2995766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209644" y="1645413"/>
              <a:ext cx="2421854" cy="544247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21372" y="2187046"/>
              <a:ext cx="2400139" cy="547817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11704" y="2734865"/>
              <a:ext cx="2421855" cy="544248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07581" y="4096686"/>
              <a:ext cx="2421854" cy="544247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35759" y="222963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0…00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38259" y="257330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0…01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28263" y="362242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1…10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07376" y="1301589"/>
            <a:ext cx="2362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Virtual Addresses</a:t>
            </a:r>
          </a:p>
          <a:p>
            <a:pPr algn="ctr"/>
            <a:r>
              <a:rPr lang="en-US" sz="2400" dirty="0" smtClean="0"/>
              <a:t>(32 bits)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2326" y="4550460"/>
            <a:ext cx="3476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4GB Virtual Address Space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7305699" y="163301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7308199" y="196169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55174" y="702516"/>
            <a:ext cx="2514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Physical Addresses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b="1" dirty="0">
                <a:solidFill>
                  <a:srgbClr val="C00000"/>
                </a:solidFill>
              </a:rPr>
              <a:t>2</a:t>
            </a:r>
            <a:r>
              <a:rPr lang="en-US" sz="2400" dirty="0" smtClean="0"/>
              <a:t> bits)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255174" y="3137846"/>
            <a:ext cx="3106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TINY 4B Main Memory!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728262" y="288823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0…10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5745627" y="1731099"/>
            <a:ext cx="1533757" cy="31249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745626" y="2055225"/>
            <a:ext cx="1533757" cy="31249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745626" y="2365741"/>
            <a:ext cx="1533757" cy="31249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748126" y="2675536"/>
            <a:ext cx="1533757" cy="31249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308199" y="229507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7310699" y="26162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61" name="Straight Arrow Connector 60"/>
          <p:cNvCxnSpPr>
            <a:stCxn id="5" idx="3"/>
            <a:endCxn id="54" idx="1"/>
          </p:cNvCxnSpPr>
          <p:nvPr/>
        </p:nvCxnSpPr>
        <p:spPr>
          <a:xfrm flipV="1">
            <a:off x="3154113" y="1887346"/>
            <a:ext cx="2591514" cy="58399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" idx="3"/>
            <a:endCxn id="57" idx="1"/>
          </p:cNvCxnSpPr>
          <p:nvPr/>
        </p:nvCxnSpPr>
        <p:spPr>
          <a:xfrm>
            <a:off x="3147731" y="2781327"/>
            <a:ext cx="2600395" cy="5045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3"/>
            <a:endCxn id="55" idx="1"/>
          </p:cNvCxnSpPr>
          <p:nvPr/>
        </p:nvCxnSpPr>
        <p:spPr>
          <a:xfrm flipV="1">
            <a:off x="3155430" y="2211472"/>
            <a:ext cx="2590196" cy="88133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607592" y="4024859"/>
            <a:ext cx="1547634" cy="31045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13273" y="396486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1…11</a:t>
            </a:r>
            <a:endParaRPr lang="en-US" sz="2400" dirty="0"/>
          </a:p>
        </p:txBody>
      </p:sp>
      <p:cxnSp>
        <p:nvCxnSpPr>
          <p:cNvPr id="71" name="Straight Arrow Connector 70"/>
          <p:cNvCxnSpPr>
            <a:stCxn id="68" idx="3"/>
          </p:cNvCxnSpPr>
          <p:nvPr/>
        </p:nvCxnSpPr>
        <p:spPr>
          <a:xfrm flipV="1">
            <a:off x="3155226" y="2494747"/>
            <a:ext cx="2616717" cy="168534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Magnetic Disk 73"/>
          <p:cNvSpPr/>
          <p:nvPr/>
        </p:nvSpPr>
        <p:spPr>
          <a:xfrm>
            <a:off x="4572000" y="4436116"/>
            <a:ext cx="4032354" cy="19861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604354" y="5250847"/>
            <a:ext cx="1449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Large Disk</a:t>
            </a:r>
            <a:endParaRPr lang="en-US" sz="2400" dirty="0"/>
          </a:p>
        </p:txBody>
      </p:sp>
      <p:cxnSp>
        <p:nvCxnSpPr>
          <p:cNvPr id="76" name="Straight Arrow Connector 75"/>
          <p:cNvCxnSpPr>
            <a:stCxn id="11" idx="3"/>
          </p:cNvCxnSpPr>
          <p:nvPr/>
        </p:nvCxnSpPr>
        <p:spPr>
          <a:xfrm>
            <a:off x="3152795" y="3869631"/>
            <a:ext cx="2948202" cy="196154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154113" y="3485213"/>
            <a:ext cx="3981205" cy="217483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088885" y="6386832"/>
            <a:ext cx="699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Anything does not fit in main memory is stored on disk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242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3" grpId="0"/>
      <p:bldP spid="30" grpId="0"/>
      <p:bldP spid="31" grpId="0"/>
      <p:bldP spid="33" grpId="0"/>
      <p:bldP spid="35" grpId="0"/>
      <p:bldP spid="53" grpId="0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8" grpId="0" animBg="1"/>
      <p:bldP spid="70" grpId="0"/>
      <p:bldP spid="74" grpId="0" animBg="1"/>
      <p:bldP spid="75" grpId="0"/>
      <p:bldP spid="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2200"/>
            <a:ext cx="10515600" cy="1325563"/>
          </a:xfrm>
        </p:spPr>
        <p:txBody>
          <a:bodyPr/>
          <a:lstStyle/>
          <a:p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85194" y="8411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3080783" y="1498730"/>
            <a:ext cx="1331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4KB Page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-1011546" y="3208485"/>
            <a:ext cx="2765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32 Bit Addresses</a:t>
            </a:r>
            <a:endParaRPr lang="en-US" sz="3000" dirty="0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811387" y="617380"/>
            <a:ext cx="7154981" cy="2907579"/>
          </a:xfrm>
        </p:spPr>
        <p:txBody>
          <a:bodyPr>
            <a:normAutofit/>
          </a:bodyPr>
          <a:lstStyle/>
          <a:p>
            <a:r>
              <a:rPr lang="en-US" dirty="0" smtClean="0"/>
              <a:t>Virtual address space is partitioned into chunks called “pages”</a:t>
            </a:r>
          </a:p>
          <a:p>
            <a:pPr lvl="1"/>
            <a:r>
              <a:rPr lang="en-US" dirty="0" smtClean="0"/>
              <a:t>Typical page size: 4KB (2</a:t>
            </a:r>
            <a:r>
              <a:rPr lang="en-US" baseline="30000" dirty="0" smtClean="0"/>
              <a:t>12</a:t>
            </a:r>
            <a:r>
              <a:rPr lang="en-US" dirty="0" smtClean="0"/>
              <a:t> Bytes)</a:t>
            </a:r>
          </a:p>
          <a:p>
            <a:pPr lvl="1"/>
            <a:r>
              <a:rPr lang="en-US" dirty="0" smtClean="0"/>
              <a:t>Address space: 4GB = 4GB/4KB (2</a:t>
            </a:r>
            <a:r>
              <a:rPr lang="en-US" baseline="30000" dirty="0" smtClean="0"/>
              <a:t>32</a:t>
            </a:r>
            <a:r>
              <a:rPr lang="en-US" dirty="0" smtClean="0"/>
              <a:t>/ 2</a:t>
            </a:r>
            <a:r>
              <a:rPr lang="en-US" baseline="30000" dirty="0" smtClean="0"/>
              <a:t>12</a:t>
            </a:r>
            <a:r>
              <a:rPr lang="en-US" dirty="0" smtClean="0"/>
              <a:t>)= 1M (2</a:t>
            </a:r>
            <a:r>
              <a:rPr lang="en-US" baseline="30000" dirty="0" smtClean="0"/>
              <a:t>20</a:t>
            </a:r>
            <a:r>
              <a:rPr lang="en-US" dirty="0" smtClean="0"/>
              <a:t>) pages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741392" y="916601"/>
            <a:ext cx="1547634" cy="170888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741392" y="916735"/>
            <a:ext cx="1547634" cy="31045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748887" y="1225701"/>
            <a:ext cx="1533757" cy="31249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742709" y="1538195"/>
            <a:ext cx="1547634" cy="31045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40074" y="2315023"/>
            <a:ext cx="1547634" cy="31045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285194" y="11582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881878" y="2226562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4095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92710" y="916601"/>
            <a:ext cx="0" cy="1708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90761" y="254367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4096</a:t>
            </a:r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1736397" y="2620484"/>
            <a:ext cx="1547634" cy="1708885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736397" y="2620618"/>
            <a:ext cx="1547634" cy="31045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743892" y="2929584"/>
            <a:ext cx="1533757" cy="312493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737714" y="3242078"/>
            <a:ext cx="1547634" cy="31045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735079" y="4018906"/>
            <a:ext cx="1547634" cy="31045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76883" y="3930445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8191</a:t>
            </a:r>
            <a:endParaRPr lang="en-US" sz="24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487715" y="2620484"/>
            <a:ext cx="0" cy="1708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78271" y="286096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4097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3057911" y="3299764"/>
            <a:ext cx="1331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4KB Page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849403" y="6376339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r>
              <a:rPr lang="en-US" sz="2400" baseline="30000" dirty="0" smtClean="0"/>
              <a:t>32</a:t>
            </a:r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3030431" y="5708183"/>
            <a:ext cx="1331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4KB Page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1713911" y="5078879"/>
            <a:ext cx="1547634" cy="1708885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713911" y="5079013"/>
            <a:ext cx="1547634" cy="31045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721406" y="5387979"/>
            <a:ext cx="1533757" cy="31249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715228" y="5700473"/>
            <a:ext cx="1547634" cy="31045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712593" y="6477301"/>
            <a:ext cx="1547634" cy="31045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3465229" y="5078879"/>
            <a:ext cx="0" cy="1708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176647" y="4452608"/>
            <a:ext cx="1609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Page Offset</a:t>
            </a:r>
          </a:p>
          <a:p>
            <a:pPr algn="ctr"/>
            <a:r>
              <a:rPr lang="en-US" sz="2400" dirty="0" smtClean="0"/>
              <a:t>(12 bits)</a:t>
            </a:r>
            <a:endParaRPr lang="en-US" sz="2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126754" y="4499293"/>
            <a:ext cx="2781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Virtual Page Number</a:t>
            </a:r>
          </a:p>
          <a:p>
            <a:pPr algn="ctr"/>
            <a:r>
              <a:rPr lang="en-US" sz="2400" dirty="0" smtClean="0"/>
              <a:t>(20 bits)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891146" y="5324652"/>
            <a:ext cx="5119129" cy="590846"/>
            <a:chOff x="5891146" y="5324652"/>
            <a:chExt cx="3364385" cy="590846"/>
          </a:xfrm>
        </p:grpSpPr>
        <p:sp>
          <p:nvSpPr>
            <p:cNvPr id="105" name="Rectangle 104"/>
            <p:cNvSpPr/>
            <p:nvPr/>
          </p:nvSpPr>
          <p:spPr>
            <a:xfrm>
              <a:off x="5891146" y="5492878"/>
              <a:ext cx="3364385" cy="4226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903123" y="5492878"/>
              <a:ext cx="1352408" cy="4226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7982411" y="5324652"/>
              <a:ext cx="121257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5891146" y="5324652"/>
              <a:ext cx="1906943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/>
          <p:cNvCxnSpPr/>
          <p:nvPr/>
        </p:nvCxnSpPr>
        <p:spPr>
          <a:xfrm>
            <a:off x="5891146" y="6600367"/>
            <a:ext cx="5119129" cy="5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436339" y="6122268"/>
            <a:ext cx="425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Virtual Address 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105" idx="1"/>
            <a:endCxn id="73" idx="2"/>
          </p:cNvCxnSpPr>
          <p:nvPr/>
        </p:nvCxnSpPr>
        <p:spPr>
          <a:xfrm rot="10800000">
            <a:off x="3954376" y="3530596"/>
            <a:ext cx="1936771" cy="2173592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6" idx="0"/>
          </p:cNvCxnSpPr>
          <p:nvPr/>
        </p:nvCxnSpPr>
        <p:spPr>
          <a:xfrm rot="16200000" flipV="1">
            <a:off x="5810779" y="1322269"/>
            <a:ext cx="1318744" cy="7022473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299547" y="3062364"/>
            <a:ext cx="1947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Selects a page</a:t>
            </a:r>
            <a:endParaRPr lang="en-US" sz="2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200719" y="3648508"/>
            <a:ext cx="3642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Selects a byte within a 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89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" y="-149725"/>
            <a:ext cx="10515600" cy="1325563"/>
          </a:xfrm>
        </p:spPr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4762" y="1686026"/>
            <a:ext cx="1547634" cy="61344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1642" y="4737546"/>
            <a:ext cx="2891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Virtual Address Space</a:t>
            </a:r>
          </a:p>
          <a:p>
            <a:pPr algn="ctr"/>
            <a:r>
              <a:rPr lang="en-US" sz="2400" dirty="0" smtClean="0"/>
              <a:t>(4GB = 1M Pages)</a:t>
            </a:r>
          </a:p>
          <a:p>
            <a:pPr algn="ctr"/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499068" y="700939"/>
            <a:ext cx="2514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Physical Addresses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C00000"/>
                </a:solidFill>
              </a:rPr>
              <a:t>14</a:t>
            </a:r>
            <a:r>
              <a:rPr lang="en-US" sz="2400" dirty="0" smtClean="0"/>
              <a:t> bits)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514058" y="2957966"/>
            <a:ext cx="2589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8</a:t>
            </a:r>
            <a:r>
              <a:rPr lang="en-US" sz="2400" dirty="0" smtClean="0"/>
              <a:t> KB Main Memory</a:t>
            </a:r>
          </a:p>
          <a:p>
            <a:pPr algn="ctr"/>
            <a:r>
              <a:rPr lang="en-US" sz="2400" dirty="0" smtClean="0"/>
              <a:t>(2 Pages)</a:t>
            </a:r>
            <a:endParaRPr lang="en-US" sz="2400" dirty="0"/>
          </a:p>
        </p:txBody>
      </p:sp>
      <p:cxnSp>
        <p:nvCxnSpPr>
          <p:cNvPr id="61" name="Straight Arrow Connector 60"/>
          <p:cNvCxnSpPr>
            <a:stCxn id="41" idx="3"/>
            <a:endCxn id="5" idx="1"/>
          </p:cNvCxnSpPr>
          <p:nvPr/>
        </p:nvCxnSpPr>
        <p:spPr>
          <a:xfrm>
            <a:off x="2612187" y="1945881"/>
            <a:ext cx="3422575" cy="4686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0" idx="3"/>
            <a:endCxn id="43" idx="1"/>
          </p:cNvCxnSpPr>
          <p:nvPr/>
        </p:nvCxnSpPr>
        <p:spPr>
          <a:xfrm flipV="1">
            <a:off x="2611460" y="2595757"/>
            <a:ext cx="3423301" cy="16083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Magnetic Disk 73"/>
          <p:cNvSpPr/>
          <p:nvPr/>
        </p:nvSpPr>
        <p:spPr>
          <a:xfrm>
            <a:off x="4572000" y="4737546"/>
            <a:ext cx="4032354" cy="16847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604354" y="5250847"/>
            <a:ext cx="1449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Large Disk</a:t>
            </a:r>
            <a:endParaRPr lang="en-US" sz="2400" dirty="0"/>
          </a:p>
        </p:txBody>
      </p:sp>
      <p:cxnSp>
        <p:nvCxnSpPr>
          <p:cNvPr id="79" name="Straight Arrow Connector 78"/>
          <p:cNvCxnSpPr>
            <a:stCxn id="42" idx="3"/>
          </p:cNvCxnSpPr>
          <p:nvPr/>
        </p:nvCxnSpPr>
        <p:spPr>
          <a:xfrm>
            <a:off x="2606464" y="2553285"/>
            <a:ext cx="4521359" cy="309926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088885" y="6386832"/>
            <a:ext cx="7118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Pages that do not fit in main memory are stored on disk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1063826" y="3897389"/>
            <a:ext cx="1547634" cy="61344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064553" y="1639160"/>
            <a:ext cx="1547634" cy="61344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58830" y="2246564"/>
            <a:ext cx="1547634" cy="613441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034761" y="2289036"/>
            <a:ext cx="1547634" cy="61344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91892" y="1667349"/>
            <a:ext cx="6005" cy="557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5" y="1686026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 KB</a:t>
            </a:r>
            <a:endParaRPr lang="en-US" sz="24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639966" y="1690783"/>
            <a:ext cx="6005" cy="557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39966" y="1760543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 KB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2731323" y="1168157"/>
            <a:ext cx="3921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Bytes within a page are mapped contiguously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9336374" y="284813"/>
            <a:ext cx="18374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Page Table</a:t>
            </a:r>
            <a:endParaRPr lang="en-US" sz="3000" dirty="0">
              <a:solidFill>
                <a:srgbClr val="C00000"/>
              </a:solidFill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42955"/>
              </p:ext>
            </p:extLst>
          </p:nvPr>
        </p:nvGraphicFramePr>
        <p:xfrm>
          <a:off x="8404969" y="827717"/>
          <a:ext cx="378703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54"/>
                <a:gridCol w="1590670"/>
                <a:gridCol w="9044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Virtual</a:t>
                      </a:r>
                      <a:r>
                        <a:rPr lang="en-US" sz="2400" baseline="0" dirty="0" smtClean="0"/>
                        <a:t> Page Number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Physical Page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Num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(1 bit)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Valid</a:t>
                      </a:r>
                      <a:r>
                        <a:rPr lang="en-US" sz="2400" baseline="0" dirty="0" smtClean="0"/>
                        <a:t> Bit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   </a:t>
                      </a:r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20</a:t>
                      </a:r>
                      <a:r>
                        <a:rPr lang="en-US" sz="2400" baseline="0" dirty="0" smtClean="0"/>
                        <a:t>-1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   1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680388" y="2632087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67" name="TextBox 66"/>
          <p:cNvSpPr txBox="1"/>
          <p:nvPr/>
        </p:nvSpPr>
        <p:spPr>
          <a:xfrm>
            <a:off x="1682888" y="2821962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69" name="TextBox 68"/>
          <p:cNvSpPr txBox="1"/>
          <p:nvPr/>
        </p:nvSpPr>
        <p:spPr>
          <a:xfrm>
            <a:off x="1692883" y="3176727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502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" y="-149725"/>
            <a:ext cx="10515600" cy="1325563"/>
          </a:xfrm>
        </p:spPr>
        <p:txBody>
          <a:bodyPr/>
          <a:lstStyle/>
          <a:p>
            <a:r>
              <a:rPr lang="en-US" dirty="0" smtClean="0"/>
              <a:t>Multiple Processes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24974" y="1666362"/>
            <a:ext cx="1547634" cy="61344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90902" y="5822134"/>
            <a:ext cx="2900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Process 1 Virtual Address Space (4GB)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8324784" y="681275"/>
            <a:ext cx="304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Physical Address Space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44834" y="5661659"/>
            <a:ext cx="2622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 GB Main Memory</a:t>
            </a:r>
          </a:p>
          <a:p>
            <a:pPr algn="ctr"/>
            <a:r>
              <a:rPr lang="en-US" sz="2400" dirty="0" smtClean="0"/>
              <a:t>(1M Pages)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9124973" y="2284362"/>
            <a:ext cx="1547634" cy="61344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486" y="4024858"/>
            <a:ext cx="921826" cy="16876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46644" y="3844977"/>
            <a:ext cx="2988100" cy="2803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986" y="1096774"/>
            <a:ext cx="921826" cy="168765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749144" y="916893"/>
            <a:ext cx="2988100" cy="2803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816598" y="2893986"/>
            <a:ext cx="2900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Process 2 Virtual Address Space (4GB)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9127474" y="2898048"/>
            <a:ext cx="1547634" cy="61344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124973" y="3511489"/>
            <a:ext cx="1547634" cy="214561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124973" y="5043659"/>
            <a:ext cx="1547634" cy="61344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0641317" y="1742249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PPN 0</a:t>
            </a:r>
            <a:endParaRPr lang="en-US" sz="2400" dirty="0"/>
          </a:p>
        </p:txBody>
      </p:sp>
      <p:cxnSp>
        <p:nvCxnSpPr>
          <p:cNvPr id="50" name="Straight Arrow Connector 49"/>
          <p:cNvCxnSpPr>
            <a:endCxn id="43" idx="1"/>
          </p:cNvCxnSpPr>
          <p:nvPr/>
        </p:nvCxnSpPr>
        <p:spPr>
          <a:xfrm flipV="1">
            <a:off x="5685312" y="2591083"/>
            <a:ext cx="3439661" cy="196114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7" idx="1"/>
          </p:cNvCxnSpPr>
          <p:nvPr/>
        </p:nvCxnSpPr>
        <p:spPr>
          <a:xfrm>
            <a:off x="5685312" y="1647592"/>
            <a:ext cx="3439661" cy="370278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641316" y="2392361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PPN 1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359" y="5156217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PPN 2</a:t>
            </a:r>
            <a:r>
              <a:rPr lang="en-US" sz="2400" baseline="30000" dirty="0" smtClean="0"/>
              <a:t>20</a:t>
            </a:r>
            <a:r>
              <a:rPr lang="en-US" sz="2400" dirty="0" smtClean="0"/>
              <a:t> -1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79976" y="1595165"/>
            <a:ext cx="28358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Multiple processes share the same physical memory</a:t>
            </a:r>
          </a:p>
          <a:p>
            <a:endParaRPr lang="en-US" sz="2400" dirty="0"/>
          </a:p>
          <a:p>
            <a:r>
              <a:rPr lang="en-US" sz="2400" dirty="0" smtClean="0"/>
              <a:t>- Each process sees a contiguous 32-bit virtual address space, even if physical locations are not </a:t>
            </a:r>
            <a:r>
              <a:rPr lang="en-US" sz="2400" dirty="0" err="1" smtClean="0"/>
              <a:t>contiguos</a:t>
            </a:r>
            <a:endParaRPr lang="en-US" sz="2400" dirty="0"/>
          </a:p>
        </p:txBody>
      </p:sp>
      <p:cxnSp>
        <p:nvCxnSpPr>
          <p:cNvPr id="57" name="Straight Arrow Connector 56"/>
          <p:cNvCxnSpPr>
            <a:endCxn id="44" idx="1"/>
          </p:cNvCxnSpPr>
          <p:nvPr/>
        </p:nvCxnSpPr>
        <p:spPr>
          <a:xfrm>
            <a:off x="5690313" y="1329928"/>
            <a:ext cx="3437161" cy="187484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" idx="1"/>
          </p:cNvCxnSpPr>
          <p:nvPr/>
        </p:nvCxnSpPr>
        <p:spPr>
          <a:xfrm flipV="1">
            <a:off x="5682811" y="1973083"/>
            <a:ext cx="3442163" cy="227998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0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02" y="126624"/>
            <a:ext cx="10515600" cy="1325563"/>
          </a:xfrm>
        </p:spPr>
        <p:txBody>
          <a:bodyPr/>
          <a:lstStyle/>
          <a:p>
            <a:r>
              <a:rPr lang="en-US" dirty="0" smtClean="0"/>
              <a:t>Homonyms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898" y="2203914"/>
            <a:ext cx="2893541" cy="4351338"/>
          </a:xfrm>
        </p:spPr>
        <p:txBody>
          <a:bodyPr/>
          <a:lstStyle/>
          <a:p>
            <a:r>
              <a:rPr lang="en-US" dirty="0" smtClean="0"/>
              <a:t>The same VA (in different processes) can map to two different physical addresses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47396" y="1666362"/>
            <a:ext cx="1547634" cy="61344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7206" y="681275"/>
            <a:ext cx="304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Physical Address Space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67256" y="5661659"/>
            <a:ext cx="2622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 GB Main Memory</a:t>
            </a:r>
          </a:p>
          <a:p>
            <a:pPr algn="ctr"/>
            <a:r>
              <a:rPr lang="en-US" sz="2400" dirty="0" smtClean="0"/>
              <a:t>(1M Pages)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9347395" y="2284362"/>
            <a:ext cx="1547634" cy="61344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908" y="4024858"/>
            <a:ext cx="921826" cy="16876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69066" y="3844977"/>
            <a:ext cx="2988100" cy="2803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408" y="1096774"/>
            <a:ext cx="921826" cy="168765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71566" y="916893"/>
            <a:ext cx="2988100" cy="2803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39020" y="2893986"/>
            <a:ext cx="2900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Process 2 Virtual Address Space (4GB)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349896" y="2898048"/>
            <a:ext cx="1547634" cy="61344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347395" y="3511489"/>
            <a:ext cx="1547634" cy="214561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347395" y="5043659"/>
            <a:ext cx="1547634" cy="61344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863739" y="1742249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PPN 0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5907734" y="2591083"/>
            <a:ext cx="3439661" cy="196114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1"/>
          </p:cNvCxnSpPr>
          <p:nvPr/>
        </p:nvCxnSpPr>
        <p:spPr>
          <a:xfrm>
            <a:off x="5907734" y="1647592"/>
            <a:ext cx="3439661" cy="370278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863738" y="2392361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PPN 1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942781" y="5156217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PPN 2</a:t>
            </a:r>
            <a:r>
              <a:rPr lang="en-US" sz="2400" baseline="30000" dirty="0" smtClean="0"/>
              <a:t>20</a:t>
            </a:r>
            <a:r>
              <a:rPr lang="en-US" sz="2400" dirty="0" smtClean="0"/>
              <a:t> -1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70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02" y="126624"/>
            <a:ext cx="10515600" cy="1325563"/>
          </a:xfrm>
        </p:spPr>
        <p:txBody>
          <a:bodyPr/>
          <a:lstStyle/>
          <a:p>
            <a:r>
              <a:rPr lang="en-US" dirty="0" smtClean="0"/>
              <a:t>Synonyms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898" y="2203914"/>
            <a:ext cx="2893541" cy="4351338"/>
          </a:xfrm>
        </p:spPr>
        <p:txBody>
          <a:bodyPr/>
          <a:lstStyle/>
          <a:p>
            <a:r>
              <a:rPr lang="en-US" dirty="0" smtClean="0"/>
              <a:t>Different VAs can map to the same physical address</a:t>
            </a:r>
          </a:p>
          <a:p>
            <a:endParaRPr lang="en-US" dirty="0"/>
          </a:p>
          <a:p>
            <a:r>
              <a:rPr lang="en-US" dirty="0" smtClean="0"/>
              <a:t>Shared code and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47396" y="1666362"/>
            <a:ext cx="1547634" cy="61344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7206" y="681275"/>
            <a:ext cx="304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Physical Address Space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67256" y="5661659"/>
            <a:ext cx="2622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 GB Main Memory</a:t>
            </a:r>
          </a:p>
          <a:p>
            <a:pPr algn="ctr"/>
            <a:r>
              <a:rPr lang="en-US" sz="2400" dirty="0" smtClean="0"/>
              <a:t>(1M Pages)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9347395" y="2284362"/>
            <a:ext cx="1547634" cy="61344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908" y="4024858"/>
            <a:ext cx="921826" cy="16876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69066" y="3844977"/>
            <a:ext cx="2988100" cy="2803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408" y="1096774"/>
            <a:ext cx="921826" cy="168765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71566" y="916893"/>
            <a:ext cx="2988100" cy="2803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39020" y="2893986"/>
            <a:ext cx="2900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Process 2 Virtual Address Space (4GB)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349896" y="2898048"/>
            <a:ext cx="1547634" cy="61344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347395" y="3511489"/>
            <a:ext cx="1547634" cy="214561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347395" y="5043659"/>
            <a:ext cx="1547634" cy="61344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863739" y="1742249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PPN 0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endCxn id="13" idx="1"/>
          </p:cNvCxnSpPr>
          <p:nvPr/>
        </p:nvCxnSpPr>
        <p:spPr>
          <a:xfrm flipV="1">
            <a:off x="5907734" y="3204769"/>
            <a:ext cx="3442162" cy="2361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1"/>
          </p:cNvCxnSpPr>
          <p:nvPr/>
        </p:nvCxnSpPr>
        <p:spPr>
          <a:xfrm>
            <a:off x="5907734" y="1647592"/>
            <a:ext cx="3442162" cy="155717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863738" y="2392361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PPN 1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942781" y="5156217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PPN 2</a:t>
            </a:r>
            <a:r>
              <a:rPr lang="en-US" sz="2400" baseline="30000" dirty="0" smtClean="0"/>
              <a:t>20</a:t>
            </a:r>
            <a:r>
              <a:rPr lang="en-US" sz="2400" dirty="0" smtClean="0"/>
              <a:t> -1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95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6597" y="20258"/>
            <a:ext cx="10515600" cy="1325563"/>
          </a:xfrm>
        </p:spPr>
        <p:txBody>
          <a:bodyPr/>
          <a:lstStyle/>
          <a:p>
            <a:r>
              <a:rPr lang="en-US" dirty="0" smtClean="0"/>
              <a:t>Address Translation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26327" y="4545283"/>
            <a:ext cx="1609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Page Offset</a:t>
            </a:r>
          </a:p>
          <a:p>
            <a:pPr algn="ctr"/>
            <a:r>
              <a:rPr lang="en-US" sz="2400" dirty="0" smtClean="0"/>
              <a:t>(12 bits)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76434" y="4591968"/>
            <a:ext cx="2781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Virtual Page Number</a:t>
            </a:r>
          </a:p>
          <a:p>
            <a:pPr algn="ctr"/>
            <a:r>
              <a:rPr lang="en-US" sz="2400" dirty="0" smtClean="0"/>
              <a:t>(20 bits)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4840826" y="5417327"/>
            <a:ext cx="5119129" cy="590846"/>
            <a:chOff x="5891146" y="5324652"/>
            <a:chExt cx="3364385" cy="590846"/>
          </a:xfrm>
        </p:grpSpPr>
        <p:sp>
          <p:nvSpPr>
            <p:cNvPr id="7" name="Rectangle 6"/>
            <p:cNvSpPr/>
            <p:nvPr/>
          </p:nvSpPr>
          <p:spPr>
            <a:xfrm>
              <a:off x="5891146" y="5492878"/>
              <a:ext cx="3364385" cy="4226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903123" y="5492878"/>
              <a:ext cx="1352408" cy="4226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982411" y="5324652"/>
              <a:ext cx="121257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891146" y="5324652"/>
              <a:ext cx="1906943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>
            <a:off x="4840826" y="6693042"/>
            <a:ext cx="5119129" cy="5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86019" y="6214943"/>
            <a:ext cx="425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Virtual Address (32 bits)</a:t>
            </a:r>
            <a:endParaRPr lang="en-US" sz="2400" dirty="0"/>
          </a:p>
        </p:txBody>
      </p:sp>
      <p:sp>
        <p:nvSpPr>
          <p:cNvPr id="13" name="Right Arrow 12"/>
          <p:cNvSpPr/>
          <p:nvPr/>
        </p:nvSpPr>
        <p:spPr>
          <a:xfrm rot="16200000">
            <a:off x="6125238" y="4089625"/>
            <a:ext cx="621095" cy="560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91436" y="3120081"/>
            <a:ext cx="1742303" cy="821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25068" y="3350901"/>
            <a:ext cx="1290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Table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126327" y="952522"/>
            <a:ext cx="1609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Page Offset</a:t>
            </a:r>
          </a:p>
          <a:p>
            <a:pPr algn="ctr"/>
            <a:r>
              <a:rPr lang="en-US" sz="2400" dirty="0" smtClean="0"/>
              <a:t>(12 bits)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000260" y="999207"/>
            <a:ext cx="2934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Physical Page Number</a:t>
            </a:r>
          </a:p>
          <a:p>
            <a:pPr algn="ctr"/>
            <a:r>
              <a:rPr lang="en-US" sz="2400" dirty="0" smtClean="0"/>
              <a:t>(m bits)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840826" y="1824566"/>
            <a:ext cx="5119129" cy="590846"/>
            <a:chOff x="5891146" y="5324652"/>
            <a:chExt cx="3364385" cy="590846"/>
          </a:xfrm>
        </p:grpSpPr>
        <p:sp>
          <p:nvSpPr>
            <p:cNvPr id="19" name="Rectangle 18"/>
            <p:cNvSpPr/>
            <p:nvPr/>
          </p:nvSpPr>
          <p:spPr>
            <a:xfrm>
              <a:off x="5891146" y="5492878"/>
              <a:ext cx="3364385" cy="4226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03123" y="5492878"/>
              <a:ext cx="1352408" cy="4226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7982411" y="5324652"/>
              <a:ext cx="121257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91146" y="5324652"/>
              <a:ext cx="1906943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ight Arrow 22"/>
          <p:cNvSpPr/>
          <p:nvPr/>
        </p:nvSpPr>
        <p:spPr>
          <a:xfrm rot="16200000">
            <a:off x="8013203" y="3255376"/>
            <a:ext cx="1893503" cy="560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6152039" y="2499538"/>
            <a:ext cx="621095" cy="560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5921" y="1666362"/>
            <a:ext cx="1547634" cy="61344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4022" y="5661659"/>
            <a:ext cx="2826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</a:t>
            </a:r>
            <a:r>
              <a:rPr lang="en-US" sz="2400" dirty="0" smtClean="0"/>
              <a:t> Byte Main Memory</a:t>
            </a:r>
          </a:p>
          <a:p>
            <a:pPr algn="ctr"/>
            <a:r>
              <a:rPr lang="en-US" sz="2400" dirty="0" smtClean="0"/>
              <a:t> m = log2(n/4096)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845920" y="2284362"/>
            <a:ext cx="1547634" cy="61344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48421" y="2898048"/>
            <a:ext cx="1547634" cy="61344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45920" y="3511489"/>
            <a:ext cx="1547634" cy="214561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45920" y="5043659"/>
            <a:ext cx="1547634" cy="61344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449337" y="176833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PPN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21366" y="5232661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PPN n/4096 - 1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Look-Aside Buffer (TLB)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tables can be large</a:t>
            </a:r>
          </a:p>
          <a:p>
            <a:pPr lvl="1"/>
            <a:r>
              <a:rPr lang="en-US" dirty="0" smtClean="0"/>
              <a:t>64-bit address space with 4KB pages: up to 2</a:t>
            </a:r>
            <a:r>
              <a:rPr lang="en-US" baseline="30000" dirty="0" smtClean="0"/>
              <a:t>54</a:t>
            </a:r>
            <a:r>
              <a:rPr lang="en-US" dirty="0" smtClean="0"/>
              <a:t> page table entries! </a:t>
            </a:r>
          </a:p>
          <a:p>
            <a:pPr lvl="1"/>
            <a:r>
              <a:rPr lang="en-US" dirty="0" smtClean="0"/>
              <a:t>In practice most processes only use a fraction of VA space =&gt; most page table entries are empty</a:t>
            </a:r>
          </a:p>
          <a:p>
            <a:pPr lvl="2"/>
            <a:r>
              <a:rPr lang="en-US" dirty="0" smtClean="0"/>
              <a:t>More complex data-structures to compress page table size</a:t>
            </a:r>
          </a:p>
          <a:p>
            <a:pPr lvl="1"/>
            <a:r>
              <a:rPr lang="en-US" dirty="0" smtClean="0"/>
              <a:t>Bottom-line: expensive to store entire page table on chip and page table look-up can be time consuming</a:t>
            </a:r>
          </a:p>
          <a:p>
            <a:pPr lvl="1"/>
            <a:endParaRPr lang="en-US" dirty="0"/>
          </a:p>
          <a:p>
            <a:r>
              <a:rPr lang="en-US" dirty="0" smtClean="0"/>
              <a:t>TLBs cache page table entries in a small on-chip hardware structure</a:t>
            </a:r>
          </a:p>
          <a:p>
            <a:pPr lvl="1"/>
            <a:r>
              <a:rPr lang="en-US" dirty="0" smtClean="0"/>
              <a:t>On a miss in the TLB, either hardware or software brings in relevant entry from the page table into the TLB by “walking” the page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9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32 KB Direct Mapped Cache with 1 Byte Blocks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84658" y="1020919"/>
            <a:ext cx="27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Address (32 bits)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2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35" idx="3"/>
          </p:cNvCxnSpPr>
          <p:nvPr/>
        </p:nvCxnSpPr>
        <p:spPr>
          <a:xfrm rot="5400000">
            <a:off x="9170077" y="5510179"/>
            <a:ext cx="465098" cy="786702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218970" y="590353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MISS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225862" y="57070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1" name="Elbow Connector 120"/>
          <p:cNvCxnSpPr>
            <a:stCxn id="112" idx="3"/>
            <a:endCxn id="110" idx="3"/>
          </p:cNvCxnSpPr>
          <p:nvPr/>
        </p:nvCxnSpPr>
        <p:spPr>
          <a:xfrm rot="5400000">
            <a:off x="9840336" y="4917060"/>
            <a:ext cx="423408" cy="201119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368159" y="57401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17243" y="63147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32" name="Elbow Connector 131"/>
          <p:cNvCxnSpPr>
            <a:stCxn id="17" idx="3"/>
          </p:cNvCxnSpPr>
          <p:nvPr/>
        </p:nvCxnSpPr>
        <p:spPr>
          <a:xfrm>
            <a:off x="6633559" y="3006989"/>
            <a:ext cx="249641" cy="3127373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602542" y="6134362"/>
            <a:ext cx="2451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Data if </a:t>
            </a:r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00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5" grpId="0" animBg="1"/>
      <p:bldP spid="36" grpId="0"/>
      <p:bldP spid="110" grpId="0"/>
      <p:bldP spid="111" grpId="0"/>
      <p:bldP spid="112" grpId="0" animBg="1"/>
      <p:bldP spid="113" grpId="0"/>
      <p:bldP spid="120" grpId="0"/>
      <p:bldP spid="125" grpId="0"/>
      <p:bldP spid="130" grpId="0"/>
      <p:bldP spid="131" grpId="0"/>
      <p:bldP spid="1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28" y="-214752"/>
            <a:ext cx="10515600" cy="1325563"/>
          </a:xfrm>
        </p:spPr>
        <p:txBody>
          <a:bodyPr/>
          <a:lstStyle/>
          <a:p>
            <a:r>
              <a:rPr lang="en-US" dirty="0" smtClean="0"/>
              <a:t>Address Translation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050324" y="817706"/>
            <a:ext cx="2953265" cy="4359775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817674" y="894351"/>
            <a:ext cx="1369510" cy="965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940280" y="2308790"/>
            <a:ext cx="1112850" cy="858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848931" y="2471171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L1 Cache</a:t>
            </a:r>
            <a:endParaRPr lang="en-US" sz="2400" dirty="0"/>
          </a:p>
        </p:txBody>
      </p:sp>
      <p:sp>
        <p:nvSpPr>
          <p:cNvPr id="39" name="Rounded Rectangle 38"/>
          <p:cNvSpPr/>
          <p:nvPr/>
        </p:nvSpPr>
        <p:spPr>
          <a:xfrm>
            <a:off x="1458436" y="3543901"/>
            <a:ext cx="2075155" cy="1452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886567" y="4011137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L2 Cache</a:t>
            </a:r>
            <a:endParaRPr lang="en-US" sz="2400" dirty="0"/>
          </a:p>
        </p:txBody>
      </p:sp>
      <p:sp>
        <p:nvSpPr>
          <p:cNvPr id="42" name="Up-Down Arrow 41"/>
          <p:cNvSpPr/>
          <p:nvPr/>
        </p:nvSpPr>
        <p:spPr>
          <a:xfrm>
            <a:off x="2315642" y="1806221"/>
            <a:ext cx="381000" cy="57785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2305514" y="3108175"/>
            <a:ext cx="381000" cy="57785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765989" y="1123770"/>
            <a:ext cx="15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CPU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32095" y="5761766"/>
            <a:ext cx="4189721" cy="1002048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-Down Arrow 45"/>
          <p:cNvSpPr/>
          <p:nvPr/>
        </p:nvSpPr>
        <p:spPr>
          <a:xfrm>
            <a:off x="2343840" y="4990748"/>
            <a:ext cx="381000" cy="771018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653107" y="6031958"/>
            <a:ext cx="196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Main Memory</a:t>
            </a:r>
            <a:endParaRPr lang="en-US" sz="2400" dirty="0"/>
          </a:p>
        </p:txBody>
      </p:sp>
      <p:sp>
        <p:nvSpPr>
          <p:cNvPr id="48" name="Rounded Rectangle 47"/>
          <p:cNvSpPr/>
          <p:nvPr/>
        </p:nvSpPr>
        <p:spPr>
          <a:xfrm>
            <a:off x="1326467" y="5262070"/>
            <a:ext cx="2415746" cy="28965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 Translation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11701" y="4351400"/>
            <a:ext cx="2544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Main memory accessed using physical addresses</a:t>
            </a:r>
            <a:endParaRPr lang="en-US" sz="2400" dirty="0"/>
          </a:p>
        </p:txBody>
      </p:sp>
      <p:cxnSp>
        <p:nvCxnSpPr>
          <p:cNvPr id="51" name="Straight Arrow Connector 50"/>
          <p:cNvCxnSpPr>
            <a:stCxn id="49" idx="1"/>
          </p:cNvCxnSpPr>
          <p:nvPr/>
        </p:nvCxnSpPr>
        <p:spPr>
          <a:xfrm flipH="1">
            <a:off x="3861486" y="4951565"/>
            <a:ext cx="550215" cy="380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90775" y="2011894"/>
            <a:ext cx="2544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L1 and L2 caches accessed using virtual addresses</a:t>
            </a:r>
            <a:endParaRPr lang="en-US" sz="2400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633425" y="3239418"/>
            <a:ext cx="738756" cy="5652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28492" y="2303142"/>
            <a:ext cx="866979" cy="168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/>
          <p:cNvSpPr>
            <a:spLocks noGrp="1"/>
          </p:cNvSpPr>
          <p:nvPr>
            <p:ph idx="1"/>
          </p:nvPr>
        </p:nvSpPr>
        <p:spPr>
          <a:xfrm>
            <a:off x="7242924" y="475400"/>
            <a:ext cx="4387664" cy="5690621"/>
          </a:xfrm>
        </p:spPr>
        <p:txBody>
          <a:bodyPr>
            <a:normAutofit/>
          </a:bodyPr>
          <a:lstStyle/>
          <a:p>
            <a:r>
              <a:rPr lang="en-US" dirty="0" smtClean="0"/>
              <a:t>Drawbacks of using virtually addressed caches?</a:t>
            </a:r>
          </a:p>
          <a:p>
            <a:pPr lvl="1"/>
            <a:r>
              <a:rPr lang="en-US" dirty="0" smtClean="0"/>
              <a:t>Homonyms: Same VAs map to different PAs. Can the caches distinguish homonyms?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Synonyms: two VAs map to the same PA. Multiple copies of the same data in the cache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Solution: Flush caches on a context switch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28" y="-214752"/>
            <a:ext cx="10515600" cy="1325563"/>
          </a:xfrm>
        </p:spPr>
        <p:txBody>
          <a:bodyPr/>
          <a:lstStyle/>
          <a:p>
            <a:r>
              <a:rPr lang="en-US" dirty="0" smtClean="0"/>
              <a:t>Address Translation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050324" y="817706"/>
            <a:ext cx="2953265" cy="4359775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817674" y="894351"/>
            <a:ext cx="1369510" cy="965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940280" y="2308790"/>
            <a:ext cx="1112850" cy="858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848931" y="2471171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L1 Cache</a:t>
            </a:r>
            <a:endParaRPr lang="en-US" sz="2400" dirty="0"/>
          </a:p>
        </p:txBody>
      </p:sp>
      <p:sp>
        <p:nvSpPr>
          <p:cNvPr id="39" name="Rounded Rectangle 38"/>
          <p:cNvSpPr/>
          <p:nvPr/>
        </p:nvSpPr>
        <p:spPr>
          <a:xfrm>
            <a:off x="1458436" y="3543901"/>
            <a:ext cx="2075155" cy="1452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886567" y="4011137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L2 Cache</a:t>
            </a:r>
            <a:endParaRPr lang="en-US" sz="2400" dirty="0"/>
          </a:p>
        </p:txBody>
      </p:sp>
      <p:sp>
        <p:nvSpPr>
          <p:cNvPr id="42" name="Up-Down Arrow 41"/>
          <p:cNvSpPr/>
          <p:nvPr/>
        </p:nvSpPr>
        <p:spPr>
          <a:xfrm>
            <a:off x="2315642" y="1806221"/>
            <a:ext cx="381000" cy="57785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2305514" y="3108175"/>
            <a:ext cx="381000" cy="57785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765989" y="1123770"/>
            <a:ext cx="15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CPU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32095" y="5761766"/>
            <a:ext cx="4189721" cy="1002048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-Down Arrow 45"/>
          <p:cNvSpPr/>
          <p:nvPr/>
        </p:nvSpPr>
        <p:spPr>
          <a:xfrm>
            <a:off x="2343840" y="4990748"/>
            <a:ext cx="381000" cy="771018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653107" y="6031958"/>
            <a:ext cx="196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Main Memory</a:t>
            </a:r>
            <a:endParaRPr lang="en-US" sz="2400" dirty="0"/>
          </a:p>
        </p:txBody>
      </p:sp>
      <p:sp>
        <p:nvSpPr>
          <p:cNvPr id="48" name="Rounded Rectangle 47"/>
          <p:cNvSpPr/>
          <p:nvPr/>
        </p:nvSpPr>
        <p:spPr>
          <a:xfrm>
            <a:off x="1360263" y="3227462"/>
            <a:ext cx="2415746" cy="28965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 Translation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11701" y="4351400"/>
            <a:ext cx="2544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Main memory accessed using physical addresses</a:t>
            </a:r>
            <a:endParaRPr lang="en-US" sz="2400" dirty="0"/>
          </a:p>
        </p:txBody>
      </p:sp>
      <p:cxnSp>
        <p:nvCxnSpPr>
          <p:cNvPr id="51" name="Straight Arrow Connector 50"/>
          <p:cNvCxnSpPr>
            <a:stCxn id="49" idx="1"/>
          </p:cNvCxnSpPr>
          <p:nvPr/>
        </p:nvCxnSpPr>
        <p:spPr>
          <a:xfrm flipH="1">
            <a:off x="3861486" y="4951565"/>
            <a:ext cx="550215" cy="380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90775" y="2011894"/>
            <a:ext cx="25440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L1 cache virtually addressed</a:t>
            </a:r>
          </a:p>
          <a:p>
            <a:endParaRPr lang="en-US" sz="2400" dirty="0"/>
          </a:p>
          <a:p>
            <a:r>
              <a:rPr lang="en-US" sz="2400" dirty="0" smtClean="0"/>
              <a:t>L2 cache physically addressed</a:t>
            </a:r>
            <a:endParaRPr lang="en-US" sz="2400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641630" y="3239418"/>
            <a:ext cx="730551" cy="7713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235827" y="2303142"/>
            <a:ext cx="1059645" cy="238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/>
          <p:cNvSpPr>
            <a:spLocks noGrp="1"/>
          </p:cNvSpPr>
          <p:nvPr>
            <p:ph idx="1"/>
          </p:nvPr>
        </p:nvSpPr>
        <p:spPr>
          <a:xfrm>
            <a:off x="7242924" y="475400"/>
            <a:ext cx="4387664" cy="5690621"/>
          </a:xfrm>
        </p:spPr>
        <p:txBody>
          <a:bodyPr>
            <a:normAutofit/>
          </a:bodyPr>
          <a:lstStyle/>
          <a:p>
            <a:r>
              <a:rPr lang="en-US" dirty="0" smtClean="0"/>
              <a:t>Drawbacks of using virtually addressed caches?</a:t>
            </a:r>
          </a:p>
          <a:p>
            <a:pPr lvl="1"/>
            <a:r>
              <a:rPr lang="en-US" dirty="0" smtClean="0"/>
              <a:t>Homonyms: Same VAs map to different PAs. Can the caches distinguish homonyms?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Synonyms: two VAs map to the same PA. Multiple copies of the same data in the cache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Solution: Flush caches on a context switch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2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28" y="-214752"/>
            <a:ext cx="10515600" cy="1325563"/>
          </a:xfrm>
        </p:spPr>
        <p:txBody>
          <a:bodyPr/>
          <a:lstStyle/>
          <a:p>
            <a:r>
              <a:rPr lang="en-US" dirty="0" smtClean="0"/>
              <a:t>Address Translation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050324" y="817706"/>
            <a:ext cx="2953265" cy="4359775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817674" y="894351"/>
            <a:ext cx="1369510" cy="965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940280" y="2308790"/>
            <a:ext cx="1112850" cy="858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848931" y="2471171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L1 Cache</a:t>
            </a:r>
            <a:endParaRPr lang="en-US" sz="2400" dirty="0"/>
          </a:p>
        </p:txBody>
      </p:sp>
      <p:sp>
        <p:nvSpPr>
          <p:cNvPr id="39" name="Rounded Rectangle 38"/>
          <p:cNvSpPr/>
          <p:nvPr/>
        </p:nvSpPr>
        <p:spPr>
          <a:xfrm>
            <a:off x="1458436" y="3543901"/>
            <a:ext cx="2075155" cy="1452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886567" y="4011137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L2 Cache</a:t>
            </a:r>
            <a:endParaRPr lang="en-US" sz="2400" dirty="0"/>
          </a:p>
        </p:txBody>
      </p:sp>
      <p:sp>
        <p:nvSpPr>
          <p:cNvPr id="42" name="Up-Down Arrow 41"/>
          <p:cNvSpPr/>
          <p:nvPr/>
        </p:nvSpPr>
        <p:spPr>
          <a:xfrm>
            <a:off x="2315642" y="1806221"/>
            <a:ext cx="381000" cy="57785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2305514" y="3108175"/>
            <a:ext cx="381000" cy="57785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765989" y="1123770"/>
            <a:ext cx="15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CPU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32095" y="5761766"/>
            <a:ext cx="4189721" cy="1002048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-Down Arrow 45"/>
          <p:cNvSpPr/>
          <p:nvPr/>
        </p:nvSpPr>
        <p:spPr>
          <a:xfrm>
            <a:off x="2343840" y="4990748"/>
            <a:ext cx="381000" cy="771018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653107" y="6031958"/>
            <a:ext cx="196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Main Memory</a:t>
            </a:r>
            <a:endParaRPr lang="en-US" sz="2400" dirty="0"/>
          </a:p>
        </p:txBody>
      </p:sp>
      <p:sp>
        <p:nvSpPr>
          <p:cNvPr id="48" name="Rounded Rectangle 47"/>
          <p:cNvSpPr/>
          <p:nvPr/>
        </p:nvSpPr>
        <p:spPr>
          <a:xfrm>
            <a:off x="1429574" y="1977227"/>
            <a:ext cx="2415746" cy="28965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 Translation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11701" y="4351400"/>
            <a:ext cx="2544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Main memory accessed using physical addresses</a:t>
            </a:r>
            <a:endParaRPr lang="en-US" sz="2400" dirty="0"/>
          </a:p>
        </p:txBody>
      </p:sp>
      <p:cxnSp>
        <p:nvCxnSpPr>
          <p:cNvPr id="51" name="Straight Arrow Connector 50"/>
          <p:cNvCxnSpPr>
            <a:stCxn id="49" idx="1"/>
          </p:cNvCxnSpPr>
          <p:nvPr/>
        </p:nvCxnSpPr>
        <p:spPr>
          <a:xfrm flipH="1">
            <a:off x="3861486" y="4951565"/>
            <a:ext cx="550215" cy="380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90775" y="2011894"/>
            <a:ext cx="25440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L1 cache physically addressed</a:t>
            </a:r>
          </a:p>
          <a:p>
            <a:endParaRPr lang="en-US" sz="2400" dirty="0"/>
          </a:p>
          <a:p>
            <a:r>
              <a:rPr lang="en-US" sz="2400" dirty="0" smtClean="0"/>
              <a:t>L2 cache physically addressed</a:t>
            </a:r>
            <a:endParaRPr lang="en-US" sz="2400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641630" y="3239418"/>
            <a:ext cx="730551" cy="7713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235827" y="2303142"/>
            <a:ext cx="1059645" cy="238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/>
          <p:cNvSpPr>
            <a:spLocks noGrp="1"/>
          </p:cNvSpPr>
          <p:nvPr>
            <p:ph idx="1"/>
          </p:nvPr>
        </p:nvSpPr>
        <p:spPr>
          <a:xfrm>
            <a:off x="7242924" y="475400"/>
            <a:ext cx="4387664" cy="5690621"/>
          </a:xfrm>
        </p:spPr>
        <p:txBody>
          <a:bodyPr>
            <a:normAutofit/>
          </a:bodyPr>
          <a:lstStyle/>
          <a:p>
            <a:r>
              <a:rPr lang="en-US" dirty="0" smtClean="0"/>
              <a:t>Drawbacks?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Adds extra latency for TLB look-up before L1 cache access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Fast, single-cycle L1 access is critical for processor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28" y="-214752"/>
            <a:ext cx="10515600" cy="1325563"/>
          </a:xfrm>
        </p:spPr>
        <p:txBody>
          <a:bodyPr/>
          <a:lstStyle/>
          <a:p>
            <a:r>
              <a:rPr lang="en-US" dirty="0" smtClean="0"/>
              <a:t>Address Translation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050324" y="817706"/>
            <a:ext cx="2953265" cy="4359775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817674" y="894351"/>
            <a:ext cx="1369510" cy="965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940280" y="2308790"/>
            <a:ext cx="1112850" cy="858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848931" y="2471171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L1 Cache</a:t>
            </a:r>
            <a:endParaRPr lang="en-US" sz="2400" dirty="0"/>
          </a:p>
        </p:txBody>
      </p:sp>
      <p:sp>
        <p:nvSpPr>
          <p:cNvPr id="39" name="Rounded Rectangle 38"/>
          <p:cNvSpPr/>
          <p:nvPr/>
        </p:nvSpPr>
        <p:spPr>
          <a:xfrm>
            <a:off x="1458436" y="3543901"/>
            <a:ext cx="2075155" cy="1452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886567" y="4011137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L2 Cache</a:t>
            </a:r>
            <a:endParaRPr lang="en-US" sz="2400" dirty="0"/>
          </a:p>
        </p:txBody>
      </p:sp>
      <p:sp>
        <p:nvSpPr>
          <p:cNvPr id="42" name="Up-Down Arrow 41"/>
          <p:cNvSpPr/>
          <p:nvPr/>
        </p:nvSpPr>
        <p:spPr>
          <a:xfrm>
            <a:off x="2315642" y="1806221"/>
            <a:ext cx="381000" cy="57785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2305514" y="3108175"/>
            <a:ext cx="381000" cy="57785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765989" y="1123770"/>
            <a:ext cx="15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CPU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32095" y="5761766"/>
            <a:ext cx="4189721" cy="1002048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-Down Arrow 45"/>
          <p:cNvSpPr/>
          <p:nvPr/>
        </p:nvSpPr>
        <p:spPr>
          <a:xfrm>
            <a:off x="2343840" y="4990748"/>
            <a:ext cx="381000" cy="771018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653107" y="6031958"/>
            <a:ext cx="196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Main Memory</a:t>
            </a:r>
            <a:endParaRPr lang="en-US" sz="2400" dirty="0"/>
          </a:p>
        </p:txBody>
      </p:sp>
      <p:sp>
        <p:nvSpPr>
          <p:cNvPr id="48" name="Rounded Rectangle 47"/>
          <p:cNvSpPr/>
          <p:nvPr/>
        </p:nvSpPr>
        <p:spPr>
          <a:xfrm>
            <a:off x="433352" y="2496108"/>
            <a:ext cx="1295266" cy="5466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 Translation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11701" y="4351400"/>
            <a:ext cx="2544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Main memory accessed using physical addresses</a:t>
            </a:r>
            <a:endParaRPr lang="en-US" sz="2400" dirty="0"/>
          </a:p>
        </p:txBody>
      </p:sp>
      <p:cxnSp>
        <p:nvCxnSpPr>
          <p:cNvPr id="51" name="Straight Arrow Connector 50"/>
          <p:cNvCxnSpPr>
            <a:stCxn id="49" idx="1"/>
          </p:cNvCxnSpPr>
          <p:nvPr/>
        </p:nvCxnSpPr>
        <p:spPr>
          <a:xfrm flipH="1">
            <a:off x="3861486" y="4951565"/>
            <a:ext cx="550215" cy="380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82367" y="1471926"/>
            <a:ext cx="2544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L1 cache virtually indexed but physically tagged</a:t>
            </a:r>
          </a:p>
          <a:p>
            <a:endParaRPr lang="en-US" sz="2400" dirty="0"/>
          </a:p>
          <a:p>
            <a:r>
              <a:rPr lang="en-US" sz="2400" dirty="0" smtClean="0"/>
              <a:t>L2 cache physically addressed</a:t>
            </a:r>
            <a:endParaRPr lang="en-US" sz="2400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641630" y="3239418"/>
            <a:ext cx="730551" cy="7713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235827" y="2303142"/>
            <a:ext cx="1059645" cy="238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/>
          <p:cNvSpPr>
            <a:spLocks noGrp="1"/>
          </p:cNvSpPr>
          <p:nvPr>
            <p:ph idx="1"/>
          </p:nvPr>
        </p:nvSpPr>
        <p:spPr>
          <a:xfrm>
            <a:off x="7242924" y="475400"/>
            <a:ext cx="4387664" cy="56906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Perform address translation in parallel to L1-cache lookup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Virtually indexed but physically tagged (VIPT) cache!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Best of both worlds (hopefully)</a:t>
            </a:r>
          </a:p>
          <a:p>
            <a:pPr lvl="2"/>
            <a:r>
              <a:rPr lang="en-US" dirty="0" smtClean="0"/>
              <a:t>Since the L1 cache tags are physical, solves the synonym and homonym problems</a:t>
            </a:r>
          </a:p>
          <a:p>
            <a:pPr lvl="2"/>
            <a:r>
              <a:rPr lang="en-US" dirty="0" smtClean="0"/>
              <a:t>But, address translation does not add extra latency to lookup</a:t>
            </a:r>
            <a:endParaRPr lang="en-US" dirty="0"/>
          </a:p>
        </p:txBody>
      </p:sp>
      <p:sp>
        <p:nvSpPr>
          <p:cNvPr id="22" name="Up-Down Arrow 21"/>
          <p:cNvSpPr/>
          <p:nvPr/>
        </p:nvSpPr>
        <p:spPr>
          <a:xfrm rot="5400000">
            <a:off x="1647068" y="2511435"/>
            <a:ext cx="259791" cy="47768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-Up Arrow 4"/>
          <p:cNvSpPr/>
          <p:nvPr/>
        </p:nvSpPr>
        <p:spPr>
          <a:xfrm rot="10800000">
            <a:off x="1189545" y="1406844"/>
            <a:ext cx="633223" cy="1080552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7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1</a:t>
            </a:r>
            <a:r>
              <a:rPr lang="en-US" sz="3200" b="1" dirty="0" smtClean="0">
                <a:solidFill>
                  <a:srgbClr val="FFC000"/>
                </a:solidFill>
              </a:rPr>
              <a:t> KB Direct Mapped Cache with 1 Byte Blocks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1024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1024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(22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(10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825561" y="4994454"/>
            <a:ext cx="1659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Physical Tag</a:t>
            </a:r>
          </a:p>
          <a:p>
            <a:pPr algn="ctr"/>
            <a:r>
              <a:rPr lang="en-US" sz="2400" dirty="0" smtClean="0"/>
              <a:t>(22 bits)</a:t>
            </a:r>
            <a:endParaRPr lang="en-US" sz="24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16251" y="1020919"/>
            <a:ext cx="332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Virtual Address (32 bits)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2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17243" y="63147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831678" y="2323070"/>
            <a:ext cx="1683861" cy="414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57399" y="2213793"/>
            <a:ext cx="1619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76686" y="1434830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VPN</a:t>
            </a:r>
          </a:p>
          <a:p>
            <a:pPr algn="ctr"/>
            <a:r>
              <a:rPr lang="en-US" sz="2400" dirty="0" smtClean="0"/>
              <a:t>(20 bits)</a:t>
            </a:r>
          </a:p>
        </p:txBody>
      </p:sp>
      <p:cxnSp>
        <p:nvCxnSpPr>
          <p:cNvPr id="78" name="Elbow Connector 77"/>
          <p:cNvCxnSpPr/>
          <p:nvPr/>
        </p:nvCxnSpPr>
        <p:spPr>
          <a:xfrm rot="5400000">
            <a:off x="229478" y="3484295"/>
            <a:ext cx="1496804" cy="339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61523" y="4234390"/>
            <a:ext cx="1670156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831679" y="4234390"/>
            <a:ext cx="33769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19415" y="6973213"/>
            <a:ext cx="16815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13346" y="475089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PN</a:t>
            </a:r>
          </a:p>
          <a:p>
            <a:pPr algn="ctr"/>
            <a:r>
              <a:rPr lang="en-US" sz="2400" dirty="0" smtClean="0"/>
              <a:t>(20 bits)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72388" y="4759792"/>
            <a:ext cx="1604861" cy="3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2232" y="3161848"/>
            <a:ext cx="892445" cy="489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651851" y="3180061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TLB</a:t>
            </a:r>
          </a:p>
        </p:txBody>
      </p:sp>
      <p:cxnSp>
        <p:nvCxnSpPr>
          <p:cNvPr id="96" name="Elbow Connector 95"/>
          <p:cNvCxnSpPr>
            <a:endCxn id="35" idx="2"/>
          </p:cNvCxnSpPr>
          <p:nvPr/>
        </p:nvCxnSpPr>
        <p:spPr>
          <a:xfrm>
            <a:off x="1501346" y="4468273"/>
            <a:ext cx="8192782" cy="969516"/>
          </a:xfrm>
          <a:prstGeom prst="bentConnector3">
            <a:avLst>
              <a:gd name="adj1" fmla="val 2451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/>
          <p:nvPr/>
        </p:nvCxnSpPr>
        <p:spPr>
          <a:xfrm rot="5400000">
            <a:off x="1258933" y="3465817"/>
            <a:ext cx="1496804" cy="339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72388" y="5812773"/>
            <a:ext cx="1996988" cy="11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90494" y="5823863"/>
            <a:ext cx="1659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Physical Tag</a:t>
            </a:r>
          </a:p>
          <a:p>
            <a:pPr algn="ctr"/>
            <a:r>
              <a:rPr lang="en-US" sz="2400" dirty="0" smtClean="0"/>
              <a:t>(22 bits)</a:t>
            </a:r>
          </a:p>
        </p:txBody>
      </p:sp>
    </p:spTree>
    <p:extLst>
      <p:ext uri="{BB962C8B-B14F-4D97-AF65-F5344CB8AC3E}">
        <p14:creationId xmlns:p14="http://schemas.microsoft.com/office/powerpoint/2010/main" val="428864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Homonyms and Synonyms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(10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16251" y="1020919"/>
            <a:ext cx="332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Virtual Address (32 bits)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1831678" y="2323070"/>
            <a:ext cx="1683861" cy="414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57399" y="2213793"/>
            <a:ext cx="1619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76686" y="1434830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VPN</a:t>
            </a:r>
          </a:p>
          <a:p>
            <a:pPr algn="ctr"/>
            <a:r>
              <a:rPr lang="en-US" sz="2400" dirty="0" smtClean="0"/>
              <a:t>(20 bits)</a:t>
            </a:r>
          </a:p>
        </p:txBody>
      </p:sp>
      <p:cxnSp>
        <p:nvCxnSpPr>
          <p:cNvPr id="78" name="Elbow Connector 77"/>
          <p:cNvCxnSpPr/>
          <p:nvPr/>
        </p:nvCxnSpPr>
        <p:spPr>
          <a:xfrm rot="5400000">
            <a:off x="229478" y="3484295"/>
            <a:ext cx="1496804" cy="339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61523" y="4234390"/>
            <a:ext cx="1670156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831679" y="4234390"/>
            <a:ext cx="33769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19415" y="6973213"/>
            <a:ext cx="16815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13346" y="475089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PN</a:t>
            </a:r>
          </a:p>
          <a:p>
            <a:pPr algn="ctr"/>
            <a:r>
              <a:rPr lang="en-US" sz="2400" dirty="0" smtClean="0"/>
              <a:t>(20 bits)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72388" y="4759792"/>
            <a:ext cx="1604861" cy="3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2232" y="3161848"/>
            <a:ext cx="892445" cy="489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651851" y="3180061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TLB</a:t>
            </a:r>
          </a:p>
        </p:txBody>
      </p:sp>
      <p:cxnSp>
        <p:nvCxnSpPr>
          <p:cNvPr id="115" name="Elbow Connector 114"/>
          <p:cNvCxnSpPr/>
          <p:nvPr/>
        </p:nvCxnSpPr>
        <p:spPr>
          <a:xfrm rot="5400000">
            <a:off x="1260045" y="3484295"/>
            <a:ext cx="1496804" cy="339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72388" y="5812773"/>
            <a:ext cx="1996988" cy="11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71959" y="5823863"/>
            <a:ext cx="1659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Physical Tag</a:t>
            </a:r>
          </a:p>
          <a:p>
            <a:pPr algn="ctr"/>
            <a:r>
              <a:rPr lang="en-US" sz="2400" dirty="0" smtClean="0"/>
              <a:t>(22 bits)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63131" y="4234625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Elbow Connector 84"/>
          <p:cNvCxnSpPr/>
          <p:nvPr/>
        </p:nvCxnSpPr>
        <p:spPr>
          <a:xfrm rot="5400000">
            <a:off x="2102272" y="3514460"/>
            <a:ext cx="1496804" cy="339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>
            <a:off x="1258933" y="3465817"/>
            <a:ext cx="1496804" cy="339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ontent Placeholder 2"/>
          <p:cNvSpPr>
            <a:spLocks noGrp="1"/>
          </p:cNvSpPr>
          <p:nvPr>
            <p:ph idx="1"/>
          </p:nvPr>
        </p:nvSpPr>
        <p:spPr>
          <a:xfrm>
            <a:off x="5074129" y="961581"/>
            <a:ext cx="6800713" cy="5690621"/>
          </a:xfrm>
        </p:spPr>
        <p:txBody>
          <a:bodyPr>
            <a:normAutofit/>
          </a:bodyPr>
          <a:lstStyle/>
          <a:p>
            <a:r>
              <a:rPr lang="en-US" dirty="0" smtClean="0"/>
              <a:t>Homonyms: same VA mapping to different PAs</a:t>
            </a:r>
          </a:p>
          <a:p>
            <a:pPr lvl="1"/>
            <a:r>
              <a:rPr lang="en-US" dirty="0" smtClean="0"/>
              <a:t>Tags bit for the VAs are different so they can be distinguished</a:t>
            </a:r>
          </a:p>
          <a:p>
            <a:pPr lvl="1"/>
            <a:endParaRPr lang="en-US" dirty="0"/>
          </a:p>
          <a:p>
            <a:r>
              <a:rPr lang="en-US" dirty="0" smtClean="0"/>
              <a:t>Synonyms: different VAs mapping to same PA</a:t>
            </a:r>
          </a:p>
          <a:p>
            <a:pPr lvl="1"/>
            <a:r>
              <a:rPr lang="en-US" dirty="0" smtClean="0"/>
              <a:t>Page offset same for VA and PA</a:t>
            </a:r>
          </a:p>
          <a:p>
            <a:pPr lvl="1"/>
            <a:r>
              <a:rPr lang="en-US" dirty="0" smtClean="0"/>
              <a:t>Index bits are a subset of the page offset</a:t>
            </a:r>
          </a:p>
          <a:p>
            <a:pPr lvl="1"/>
            <a:r>
              <a:rPr lang="en-US" dirty="0" smtClean="0"/>
              <a:t>Therefore, same index bits for both VAs</a:t>
            </a:r>
          </a:p>
          <a:p>
            <a:pPr lvl="1"/>
            <a:r>
              <a:rPr lang="en-US" dirty="0" smtClean="0"/>
              <a:t>And same physical tag</a:t>
            </a:r>
          </a:p>
          <a:p>
            <a:pPr lvl="1"/>
            <a:r>
              <a:rPr lang="en-US" dirty="0" smtClean="0"/>
              <a:t>Hence only one copy of the data in cache</a:t>
            </a:r>
          </a:p>
          <a:p>
            <a:pPr lvl="1"/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831678" y="2903785"/>
            <a:ext cx="1604861" cy="3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875169" y="2925339"/>
            <a:ext cx="1609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Page Offset</a:t>
            </a:r>
          </a:p>
          <a:p>
            <a:pPr algn="ctr"/>
            <a:r>
              <a:rPr lang="en-US" sz="2400" dirty="0" smtClean="0"/>
              <a:t>(12 bits)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1860083" y="4759792"/>
            <a:ext cx="1604861" cy="3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906059" y="4750896"/>
            <a:ext cx="1609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Page Offset</a:t>
            </a:r>
          </a:p>
          <a:p>
            <a:pPr algn="ctr"/>
            <a:r>
              <a:rPr lang="en-US" sz="2400" dirty="0" smtClean="0"/>
              <a:t>(12 bits)</a:t>
            </a:r>
          </a:p>
        </p:txBody>
      </p:sp>
    </p:spTree>
    <p:extLst>
      <p:ext uri="{BB962C8B-B14F-4D97-AF65-F5344CB8AC3E}">
        <p14:creationId xmlns:p14="http://schemas.microsoft.com/office/powerpoint/2010/main" val="105302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32 KB direct mapped cache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532238" y="2314971"/>
            <a:ext cx="1989546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178673" y="138279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532238" y="2125362"/>
            <a:ext cx="1952411" cy="8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16251" y="1020919"/>
            <a:ext cx="332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Virtual Address (32 bits)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1532238" y="4237485"/>
            <a:ext cx="1978945" cy="414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57399" y="2213793"/>
            <a:ext cx="1619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76686" y="1434830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VPN</a:t>
            </a:r>
          </a:p>
          <a:p>
            <a:pPr algn="ctr"/>
            <a:r>
              <a:rPr lang="en-US" sz="2400" dirty="0" smtClean="0"/>
              <a:t>(20 bits)</a:t>
            </a:r>
          </a:p>
        </p:txBody>
      </p:sp>
      <p:cxnSp>
        <p:nvCxnSpPr>
          <p:cNvPr id="78" name="Elbow Connector 77"/>
          <p:cNvCxnSpPr/>
          <p:nvPr/>
        </p:nvCxnSpPr>
        <p:spPr>
          <a:xfrm rot="5400000">
            <a:off x="229478" y="3484295"/>
            <a:ext cx="1496804" cy="339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61523" y="4234390"/>
            <a:ext cx="1670156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19415" y="6973213"/>
            <a:ext cx="16815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71928" y="6051308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PN</a:t>
            </a:r>
          </a:p>
          <a:p>
            <a:pPr algn="ctr"/>
            <a:r>
              <a:rPr lang="en-US" sz="2400" dirty="0" smtClean="0"/>
              <a:t>(20 bits)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72388" y="6051308"/>
            <a:ext cx="1604861" cy="3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2232" y="3161848"/>
            <a:ext cx="892445" cy="489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651851" y="3180061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TLB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49949" y="4849857"/>
            <a:ext cx="1282289" cy="11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9655" y="4803013"/>
            <a:ext cx="1659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Physical Tag</a:t>
            </a:r>
          </a:p>
          <a:p>
            <a:pPr algn="ctr"/>
            <a:r>
              <a:rPr lang="en-US" sz="2400" dirty="0" smtClean="0"/>
              <a:t>(17 bits)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831678" y="4234625"/>
            <a:ext cx="1683861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Elbow Connector 84"/>
          <p:cNvCxnSpPr/>
          <p:nvPr/>
        </p:nvCxnSpPr>
        <p:spPr>
          <a:xfrm rot="5400000">
            <a:off x="1818958" y="3492394"/>
            <a:ext cx="1496804" cy="339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ontent Placeholder 2"/>
          <p:cNvSpPr>
            <a:spLocks noGrp="1"/>
          </p:cNvSpPr>
          <p:nvPr>
            <p:ph idx="1"/>
          </p:nvPr>
        </p:nvSpPr>
        <p:spPr>
          <a:xfrm>
            <a:off x="5107872" y="354509"/>
            <a:ext cx="6800713" cy="6299605"/>
          </a:xfrm>
        </p:spPr>
        <p:txBody>
          <a:bodyPr>
            <a:normAutofit/>
          </a:bodyPr>
          <a:lstStyle/>
          <a:p>
            <a:r>
              <a:rPr lang="en-US" dirty="0" smtClean="0"/>
              <a:t>Problem here is that the index is larger than the page offset!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Homonyms: same VA mapping to different PAs</a:t>
            </a:r>
          </a:p>
          <a:p>
            <a:pPr lvl="1"/>
            <a:r>
              <a:rPr lang="en-US" dirty="0" smtClean="0"/>
              <a:t>Tags bit for the VAs are different so they can be distinguished</a:t>
            </a:r>
          </a:p>
          <a:p>
            <a:pPr lvl="1"/>
            <a:endParaRPr lang="en-US" dirty="0"/>
          </a:p>
          <a:p>
            <a:r>
              <a:rPr lang="en-US" dirty="0" smtClean="0"/>
              <a:t>Synonyms: different VAs mapping to same PA. Is this a problem?</a:t>
            </a:r>
          </a:p>
          <a:p>
            <a:pPr lvl="1"/>
            <a:r>
              <a:rPr lang="en-US" dirty="0" smtClean="0"/>
              <a:t>Yes: index bits are derived from both the page offset and the VPN</a:t>
            </a:r>
          </a:p>
          <a:p>
            <a:pPr lvl="1"/>
            <a:r>
              <a:rPr lang="en-US" dirty="0" smtClean="0"/>
              <a:t>Data from the same PA can end up in different locations in the cache</a:t>
            </a:r>
          </a:p>
          <a:p>
            <a:pPr lvl="1"/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831678" y="2903785"/>
            <a:ext cx="1604861" cy="3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875169" y="2925339"/>
            <a:ext cx="1609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Page Offset</a:t>
            </a:r>
          </a:p>
          <a:p>
            <a:pPr algn="ctr"/>
            <a:r>
              <a:rPr lang="en-US" sz="2400" dirty="0" smtClean="0"/>
              <a:t>(12 bits)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1860083" y="4759792"/>
            <a:ext cx="1604861" cy="3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906059" y="4750896"/>
            <a:ext cx="1609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Page Offset</a:t>
            </a:r>
          </a:p>
          <a:p>
            <a:pPr algn="ctr"/>
            <a:r>
              <a:rPr lang="en-US" sz="2400" dirty="0" smtClean="0"/>
              <a:t>(12 bits)</a:t>
            </a:r>
          </a:p>
        </p:txBody>
      </p:sp>
    </p:spTree>
    <p:extLst>
      <p:ext uri="{BB962C8B-B14F-4D97-AF65-F5344CB8AC3E}">
        <p14:creationId xmlns:p14="http://schemas.microsoft.com/office/powerpoint/2010/main" val="104000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 smtClean="0"/>
              <a:t>Midterm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36" y="-30428"/>
            <a:ext cx="10515600" cy="1325563"/>
          </a:xfrm>
        </p:spPr>
        <p:txBody>
          <a:bodyPr/>
          <a:lstStyle/>
          <a:p>
            <a:r>
              <a:rPr lang="en-US" dirty="0" smtClean="0"/>
              <a:t>0/1/2 </a:t>
            </a:r>
            <a:r>
              <a:rPr lang="en-US" dirty="0" smtClean="0"/>
              <a:t>Address </a:t>
            </a:r>
            <a:r>
              <a:rPr lang="en-US" dirty="0" smtClean="0"/>
              <a:t>ISAs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116965"/>
            <a:ext cx="11391900" cy="53905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-587641" y="5823361"/>
            <a:ext cx="577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“</a:t>
            </a:r>
            <a:r>
              <a:rPr lang="en-US" sz="2400" dirty="0" smtClean="0">
                <a:solidFill>
                  <a:srgbClr val="C00000"/>
                </a:solidFill>
              </a:rPr>
              <a:t>2-Address” ISA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88720" y="455762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1813560" y="172408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813154" y="205192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812951" y="237106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812545" y="269890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635328" y="1239977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1805292" y="165276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1812912" y="200328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1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1782432" y="2608170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74" name="Flowchart: Manual Operation 73"/>
          <p:cNvSpPr/>
          <p:nvPr/>
        </p:nvSpPr>
        <p:spPr>
          <a:xfrm>
            <a:off x="1120140" y="4206240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714532" y="4179361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76" name="Elbow Connector 75"/>
          <p:cNvCxnSpPr>
            <a:stCxn id="73" idx="1"/>
          </p:cNvCxnSpPr>
          <p:nvPr/>
        </p:nvCxnSpPr>
        <p:spPr>
          <a:xfrm rot="10800000" flipV="1">
            <a:off x="1488230" y="2839003"/>
            <a:ext cx="294203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2" idx="3"/>
          </p:cNvCxnSpPr>
          <p:nvPr/>
        </p:nvCxnSpPr>
        <p:spPr>
          <a:xfrm>
            <a:off x="2758427" y="2234118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4" idx="2"/>
            <a:endCxn id="67" idx="1"/>
          </p:cNvCxnSpPr>
          <p:nvPr/>
        </p:nvCxnSpPr>
        <p:spPr>
          <a:xfrm rot="5400000" flipH="1">
            <a:off x="669300" y="3355350"/>
            <a:ext cx="2771984" cy="484276"/>
          </a:xfrm>
          <a:prstGeom prst="bentConnector4">
            <a:avLst>
              <a:gd name="adj1" fmla="val -8247"/>
              <a:gd name="adj2" fmla="val 2903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66004" y="1221208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241470" y="5813749"/>
            <a:ext cx="577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“</a:t>
            </a:r>
            <a:r>
              <a:rPr lang="en-US" sz="2400" dirty="0" smtClean="0">
                <a:solidFill>
                  <a:srgbClr val="C00000"/>
                </a:solidFill>
              </a:rPr>
              <a:t>1-Address” ISA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78045" y="382448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98" name="Rectangle 97"/>
          <p:cNvSpPr/>
          <p:nvPr/>
        </p:nvSpPr>
        <p:spPr>
          <a:xfrm>
            <a:off x="5840985" y="158530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840579" y="191314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840376" y="223229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839970" y="256012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5662753" y="1101199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832717" y="1513987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840337" y="1864507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809857" y="2469392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106" name="Flowchart: Manual Operation 105"/>
          <p:cNvSpPr/>
          <p:nvPr/>
        </p:nvSpPr>
        <p:spPr>
          <a:xfrm>
            <a:off x="5109465" y="3473102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703857" y="3446223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109" name="Elbow Connector 108"/>
          <p:cNvCxnSpPr>
            <a:stCxn id="104" idx="3"/>
          </p:cNvCxnSpPr>
          <p:nvPr/>
        </p:nvCxnSpPr>
        <p:spPr>
          <a:xfrm>
            <a:off x="6785852" y="2095340"/>
            <a:ext cx="270098" cy="13632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4194369" y="1173870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24814" y="4689089"/>
            <a:ext cx="154686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35669" y="4714118"/>
            <a:ext cx="1515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Accumulator</a:t>
            </a:r>
            <a:endParaRPr lang="en-US" sz="2000" dirty="0"/>
          </a:p>
        </p:txBody>
      </p:sp>
      <p:cxnSp>
        <p:nvCxnSpPr>
          <p:cNvPr id="113" name="Elbow Connector 112"/>
          <p:cNvCxnSpPr>
            <a:stCxn id="16" idx="2"/>
          </p:cNvCxnSpPr>
          <p:nvPr/>
        </p:nvCxnSpPr>
        <p:spPr>
          <a:xfrm rot="5400000" flipH="1">
            <a:off x="3947515" y="2772701"/>
            <a:ext cx="2950173" cy="1751285"/>
          </a:xfrm>
          <a:prstGeom prst="bentConnector3">
            <a:avLst>
              <a:gd name="adj1" fmla="val -774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H="1">
            <a:off x="4465166" y="2260992"/>
            <a:ext cx="1264179" cy="1130995"/>
          </a:xfrm>
          <a:prstGeom prst="bentConnector3">
            <a:avLst>
              <a:gd name="adj1" fmla="val -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274828" y="4229314"/>
            <a:ext cx="945" cy="491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37265" y="38306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9900205" y="1591485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899799" y="191932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899596" y="2238470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899190" y="256630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843806" y="1150824"/>
            <a:ext cx="949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STACK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0029745" y="2475571"/>
            <a:ext cx="67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TOS</a:t>
            </a:r>
            <a:endParaRPr lang="en-US" sz="2400" dirty="0"/>
          </a:p>
        </p:txBody>
      </p:sp>
      <p:sp>
        <p:nvSpPr>
          <p:cNvPr id="49" name="Flowchart: Manual Operation 48"/>
          <p:cNvSpPr/>
          <p:nvPr/>
        </p:nvSpPr>
        <p:spPr>
          <a:xfrm>
            <a:off x="9168685" y="3479281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763077" y="3452402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51" name="Elbow Connector 50"/>
          <p:cNvCxnSpPr/>
          <p:nvPr/>
        </p:nvCxnSpPr>
        <p:spPr>
          <a:xfrm>
            <a:off x="10846520" y="2706404"/>
            <a:ext cx="145086" cy="75835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8253589" y="1180049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584034" y="4695268"/>
            <a:ext cx="154686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594889" y="4720297"/>
            <a:ext cx="1515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Accumulator</a:t>
            </a:r>
            <a:endParaRPr lang="en-US" sz="2000" dirty="0"/>
          </a:p>
        </p:txBody>
      </p:sp>
      <p:cxnSp>
        <p:nvCxnSpPr>
          <p:cNvPr id="55" name="Elbow Connector 54"/>
          <p:cNvCxnSpPr>
            <a:stCxn id="53" idx="2"/>
          </p:cNvCxnSpPr>
          <p:nvPr/>
        </p:nvCxnSpPr>
        <p:spPr>
          <a:xfrm rot="5400000" flipH="1">
            <a:off x="8095941" y="2868085"/>
            <a:ext cx="2771762" cy="1751285"/>
          </a:xfrm>
          <a:prstGeom prst="bentConnector3">
            <a:avLst>
              <a:gd name="adj1" fmla="val -824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10334048" y="4235493"/>
            <a:ext cx="945" cy="491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5400000">
            <a:off x="9224530" y="2836370"/>
            <a:ext cx="1045426" cy="304707"/>
          </a:xfrm>
          <a:prstGeom prst="bentConnector3">
            <a:avLst>
              <a:gd name="adj1" fmla="val -141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600001" y="2367153"/>
            <a:ext cx="129341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23656" y="5772590"/>
            <a:ext cx="577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“</a:t>
            </a:r>
            <a:r>
              <a:rPr lang="en-US" sz="2400" dirty="0">
                <a:solidFill>
                  <a:srgbClr val="C00000"/>
                </a:solidFill>
              </a:rPr>
              <a:t>0</a:t>
            </a:r>
            <a:r>
              <a:rPr lang="en-US" sz="2400" dirty="0" smtClean="0">
                <a:solidFill>
                  <a:srgbClr val="C00000"/>
                </a:solidFill>
              </a:rPr>
              <a:t>-Address</a:t>
            </a:r>
            <a:r>
              <a:rPr lang="en-US" sz="2400" dirty="0" smtClean="0">
                <a:solidFill>
                  <a:srgbClr val="C00000"/>
                </a:solidFill>
              </a:rPr>
              <a:t>” ISA </a:t>
            </a:r>
          </a:p>
        </p:txBody>
      </p:sp>
    </p:spTree>
    <p:extLst>
      <p:ext uri="{BB962C8B-B14F-4D97-AF65-F5344CB8AC3E}">
        <p14:creationId xmlns:p14="http://schemas.microsoft.com/office/powerpoint/2010/main" val="37339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30" y="-31953"/>
            <a:ext cx="10515600" cy="1325563"/>
          </a:xfrm>
        </p:spPr>
        <p:txBody>
          <a:bodyPr/>
          <a:lstStyle/>
          <a:p>
            <a:r>
              <a:rPr lang="en-US" dirty="0" smtClean="0"/>
              <a:t>How is Memory Accessed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95" y="5737383"/>
            <a:ext cx="10911679" cy="8208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Memory </a:t>
            </a:r>
            <a:r>
              <a:rPr lang="en-US" dirty="0"/>
              <a:t>c</a:t>
            </a:r>
            <a:r>
              <a:rPr lang="en-US" dirty="0" smtClean="0"/>
              <a:t>an also be bit-addressable, 32-bit addressable, 64-bit addressable,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8652" y="455294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803492" y="171940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03086" y="204724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02883" y="236639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2477" y="269422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5260" y="1235299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795224" y="1648087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802844" y="1998607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29115" y="2603492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13" name="Flowchart: Manual Operation 12"/>
          <p:cNvSpPr/>
          <p:nvPr/>
        </p:nvSpPr>
        <p:spPr>
          <a:xfrm>
            <a:off x="2110072" y="4201562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04464" y="4174683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2484335" y="2834325"/>
            <a:ext cx="294205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3"/>
          </p:cNvCxnSpPr>
          <p:nvPr/>
        </p:nvCxnSpPr>
        <p:spPr>
          <a:xfrm>
            <a:off x="3748359" y="2229440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2"/>
            <a:endCxn id="5" idx="1"/>
          </p:cNvCxnSpPr>
          <p:nvPr/>
        </p:nvCxnSpPr>
        <p:spPr>
          <a:xfrm rot="5400000" flipH="1">
            <a:off x="1495516" y="3186956"/>
            <a:ext cx="3099822" cy="483870"/>
          </a:xfrm>
          <a:prstGeom prst="bentConnector4">
            <a:avLst>
              <a:gd name="adj1" fmla="val -7375"/>
              <a:gd name="adj2" fmla="val 290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454754" y="1266757"/>
            <a:ext cx="3391596" cy="40242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564089" y="1918276"/>
            <a:ext cx="1852145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852118" y="3755129"/>
            <a:ext cx="1653192" cy="6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44486" y="2854178"/>
            <a:ext cx="1660824" cy="10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067494" y="212337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67088" y="245121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66885" y="277035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66479" y="309819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059226" y="2052054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066846" y="2402574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2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059874" y="341115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59468" y="373899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59265" y="405813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58859" y="438597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024902" y="4309817"/>
            <a:ext cx="100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N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5832063" y="3133665"/>
            <a:ext cx="192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Array of Bytes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6505821" y="1478219"/>
            <a:ext cx="196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Memory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140198" y="2370248"/>
            <a:ext cx="8194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Addr</a:t>
            </a:r>
            <a:endParaRPr lang="en-US" sz="2500" dirty="0"/>
          </a:p>
        </p:txBody>
      </p:sp>
      <p:sp>
        <p:nvSpPr>
          <p:cNvPr id="39" name="TextBox 38"/>
          <p:cNvSpPr txBox="1"/>
          <p:nvPr/>
        </p:nvSpPr>
        <p:spPr>
          <a:xfrm>
            <a:off x="4861983" y="3273103"/>
            <a:ext cx="17059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Mem[</a:t>
            </a:r>
            <a:r>
              <a:rPr lang="en-US" sz="2500" dirty="0" err="1" smtClean="0"/>
              <a:t>Addr</a:t>
            </a:r>
            <a:r>
              <a:rPr lang="en-US" sz="2500" dirty="0" smtClean="0"/>
              <a:t>]</a:t>
            </a:r>
            <a:endParaRPr lang="en-US" sz="25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037355" y="2591159"/>
            <a:ext cx="1047754" cy="6775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457064" y="2110032"/>
            <a:ext cx="2372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“Byte addressable”</a:t>
            </a:r>
          </a:p>
          <a:p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520145" y="1486168"/>
            <a:ext cx="217849" cy="877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17524" y="1040827"/>
            <a:ext cx="4226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How many bits should </a:t>
            </a:r>
            <a:r>
              <a:rPr lang="en-US" sz="2200" dirty="0" err="1" smtClean="0">
                <a:solidFill>
                  <a:srgbClr val="C00000"/>
                </a:solidFill>
              </a:rPr>
              <a:t>Addr</a:t>
            </a:r>
            <a:r>
              <a:rPr lang="en-US" sz="2200" dirty="0" smtClean="0">
                <a:solidFill>
                  <a:srgbClr val="C00000"/>
                </a:solidFill>
              </a:rPr>
              <a:t> have?</a:t>
            </a:r>
          </a:p>
          <a:p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5384982" y="3908150"/>
            <a:ext cx="634148" cy="1128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86976" y="5024849"/>
            <a:ext cx="69637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{Mem[</a:t>
            </a:r>
            <a:r>
              <a:rPr lang="en-US" sz="2200" dirty="0" err="1" smtClean="0">
                <a:solidFill>
                  <a:srgbClr val="C00000"/>
                </a:solidFill>
              </a:rPr>
              <a:t>Addr</a:t>
            </a:r>
            <a:r>
              <a:rPr lang="en-US" sz="2200" dirty="0" smtClean="0">
                <a:solidFill>
                  <a:srgbClr val="C00000"/>
                </a:solidFill>
              </a:rPr>
              <a:t>], Mem[Addr+1], Mem[Addr+2], Mem[Addr+3]}</a:t>
            </a:r>
          </a:p>
          <a:p>
            <a:endParaRPr 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11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7013241" y="2015528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626433" y="1978675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1543986" y="1776334"/>
            <a:ext cx="10538085" cy="497673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73733" y="3091709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73734" y="3091955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79172" y="3633591"/>
            <a:ext cx="1724402" cy="54424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75795" y="418140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71671" y="5543228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7134" y="3147814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0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71677" y="2931791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38859" y="2131005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766514" y="3082955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66513" y="3082955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64456" y="362459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61079" y="417240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764456" y="5536145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61079" y="2895968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15937" y="2083468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5665744" y="3082955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665743" y="308295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63686" y="362459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67804" y="417240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64031" y="552857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87411" y="2095489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165206" y="3086714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165207" y="3086960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170645" y="3628596"/>
            <a:ext cx="1724402" cy="54424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167268" y="4176412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163144" y="553823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7163150" y="2926796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330332" y="2126010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9157987" y="3077960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57986" y="3077960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155929" y="3619596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52552" y="4167412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155929" y="5531150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9152552" y="2890973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1057217" y="3077960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1057216" y="3077960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1055159" y="361959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1059277" y="416741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1055504" y="552358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0978884" y="2090494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9264176" y="203303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618454" y="3643911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1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175405" y="5556326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16384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3332487" y="6034390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0</a:t>
            </a:r>
            <a:endParaRPr lang="en-US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8976908" y="6056099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1</a:t>
            </a:r>
            <a:endParaRPr lang="en-US" sz="3000" dirty="0"/>
          </a:p>
        </p:txBody>
      </p:sp>
      <p:sp>
        <p:nvSpPr>
          <p:cNvPr id="53" name="Rectangle 52"/>
          <p:cNvSpPr/>
          <p:nvPr/>
        </p:nvSpPr>
        <p:spPr>
          <a:xfrm>
            <a:off x="8004767" y="1153237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016744" y="1153237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142247" y="248433"/>
            <a:ext cx="1037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0090058" y="1052466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85005" y="217400"/>
            <a:ext cx="1037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004767" y="1059961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6374" y="576304"/>
            <a:ext cx="5052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Data mapped to a unique set but can be placed in either way</a:t>
            </a:r>
            <a:endParaRPr lang="en-US" sz="30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088760" y="1503285"/>
            <a:ext cx="1196119" cy="23884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563455" y="1551124"/>
            <a:ext cx="2160846" cy="2453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0035616" y="159636"/>
            <a:ext cx="120577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(14 bits)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8200846" y="221120"/>
            <a:ext cx="120577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93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32 KB 2-Way Set Associate Cache</a:t>
            </a:r>
            <a:endParaRPr 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80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/>
      <p:bldP spid="57" grpId="0"/>
      <p:bldP spid="8" grpId="0"/>
      <p:bldP spid="91" grpId="0" animBg="1"/>
      <p:bldP spid="9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9" y="23040"/>
            <a:ext cx="10515600" cy="1325563"/>
          </a:xfrm>
        </p:spPr>
        <p:txBody>
          <a:bodyPr/>
          <a:lstStyle/>
          <a:p>
            <a:r>
              <a:rPr lang="en-US" dirty="0" smtClean="0"/>
              <a:t>Load-Store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23" y="1008415"/>
            <a:ext cx="11537091" cy="4351338"/>
          </a:xfrm>
        </p:spPr>
        <p:txBody>
          <a:bodyPr/>
          <a:lstStyle/>
          <a:p>
            <a:r>
              <a:rPr lang="en-US" dirty="0" smtClean="0"/>
              <a:t>Instructions like </a:t>
            </a:r>
            <a:r>
              <a:rPr lang="en-US" i="1" dirty="0" smtClean="0"/>
              <a:t>add</a:t>
            </a:r>
            <a:r>
              <a:rPr lang="en-US" dirty="0" smtClean="0"/>
              <a:t>, </a:t>
            </a:r>
            <a:r>
              <a:rPr lang="en-US" i="1" dirty="0" smtClean="0"/>
              <a:t>sub</a:t>
            </a:r>
            <a:r>
              <a:rPr lang="en-US" dirty="0" smtClean="0"/>
              <a:t> etc. operate </a:t>
            </a:r>
            <a:r>
              <a:rPr lang="en-US" i="1" dirty="0" smtClean="0"/>
              <a:t>only</a:t>
            </a:r>
            <a:r>
              <a:rPr lang="en-US" dirty="0" smtClean="0"/>
              <a:t> on registers (examples: MIPS, ARM, 3/2/1/0-Address ISAs we have seen so far)</a:t>
            </a:r>
          </a:p>
          <a:p>
            <a:pPr lvl="1"/>
            <a:r>
              <a:rPr lang="en-US" dirty="0" smtClean="0"/>
              <a:t>Separate Load/Store instructions to fetch data from memory into registers and to write data back from registers to memory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1925" y="601448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26765" y="318094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6359" y="3508785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6156" y="382793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25750" y="4155770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48533" y="269684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18497" y="3109628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626117" y="3460148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2388" y="4065033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13" name="Flowchart: Manual Operation 12"/>
          <p:cNvSpPr/>
          <p:nvPr/>
        </p:nvSpPr>
        <p:spPr>
          <a:xfrm>
            <a:off x="933345" y="5663103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7737" y="5636224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1307608" y="4295866"/>
            <a:ext cx="294205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3"/>
          </p:cNvCxnSpPr>
          <p:nvPr/>
        </p:nvCxnSpPr>
        <p:spPr>
          <a:xfrm>
            <a:off x="2571632" y="3690981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2"/>
            <a:endCxn id="5" idx="1"/>
          </p:cNvCxnSpPr>
          <p:nvPr/>
        </p:nvCxnSpPr>
        <p:spPr>
          <a:xfrm rot="5400000" flipH="1">
            <a:off x="318789" y="4648497"/>
            <a:ext cx="3099822" cy="483870"/>
          </a:xfrm>
          <a:prstGeom prst="bentConnector4">
            <a:avLst>
              <a:gd name="adj1" fmla="val -7375"/>
              <a:gd name="adj2" fmla="val 290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78027" y="2728298"/>
            <a:ext cx="3391596" cy="40242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405514" y="3379817"/>
            <a:ext cx="1852145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651068" y="5247582"/>
            <a:ext cx="7848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67759" y="4315719"/>
            <a:ext cx="773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08919" y="358491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08513" y="391275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08310" y="423189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07904" y="455973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900651" y="3513595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908271" y="3864115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2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4901299" y="487269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00893" y="520053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00690" y="551967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00284" y="584751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66327" y="5771358"/>
            <a:ext cx="100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N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3673488" y="4595206"/>
            <a:ext cx="192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Array of Bytes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347246" y="2939760"/>
            <a:ext cx="196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Memory</a:t>
            </a:r>
            <a:endParaRPr lang="en-US" sz="2400" dirty="0"/>
          </a:p>
        </p:txBody>
      </p:sp>
      <p:sp>
        <p:nvSpPr>
          <p:cNvPr id="35" name="Rounded Rectangle 34"/>
          <p:cNvSpPr/>
          <p:nvPr/>
        </p:nvSpPr>
        <p:spPr>
          <a:xfrm>
            <a:off x="7111374" y="3000320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232470" y="3043566"/>
            <a:ext cx="217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rd</a:t>
            </a:r>
            <a:r>
              <a:rPr lang="en-US" sz="2400" dirty="0" smtClean="0"/>
              <a:t> ←$</a:t>
            </a:r>
            <a:r>
              <a:rPr lang="en-US" sz="2400" dirty="0" err="1" smtClean="0"/>
              <a:t>rs</a:t>
            </a:r>
            <a:r>
              <a:rPr lang="en-US" sz="2400" dirty="0" smtClean="0"/>
              <a:t> + $</a:t>
            </a:r>
            <a:r>
              <a:rPr lang="en-US" sz="2400" dirty="0" err="1" smtClean="0"/>
              <a:t>rt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39" name="Rounded Rectangle 38"/>
          <p:cNvSpPr/>
          <p:nvPr/>
        </p:nvSpPr>
        <p:spPr>
          <a:xfrm>
            <a:off x="7090780" y="4159797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11876" y="4203043"/>
            <a:ext cx="2198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M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←Mem[M])</a:t>
            </a:r>
            <a:endParaRPr lang="en-US" sz="2400" i="1" dirty="0"/>
          </a:p>
        </p:txBody>
      </p:sp>
      <p:sp>
        <p:nvSpPr>
          <p:cNvPr id="43" name="Rounded Rectangle 42"/>
          <p:cNvSpPr/>
          <p:nvPr/>
        </p:nvSpPr>
        <p:spPr>
          <a:xfrm>
            <a:off x="7070185" y="5405771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191281" y="5449017"/>
            <a:ext cx="23358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store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/>
              <a:t>M</a:t>
            </a:r>
            <a:endParaRPr lang="en-US" sz="2400" dirty="0" smtClean="0"/>
          </a:p>
          <a:p>
            <a:r>
              <a:rPr lang="en-US" sz="2400" dirty="0" smtClean="0"/>
              <a:t>( Mem[M] ←$</a:t>
            </a:r>
            <a:r>
              <a:rPr lang="en-US" sz="2400" dirty="0" err="1" smtClean="0"/>
              <a:t>rt</a:t>
            </a:r>
            <a:r>
              <a:rPr lang="en-US" sz="2400" dirty="0" smtClean="0"/>
              <a:t> )</a:t>
            </a:r>
            <a:endParaRPr lang="en-US" sz="24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9859540" y="4145026"/>
            <a:ext cx="2162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data at memory location M</a:t>
            </a:r>
          </a:p>
          <a:p>
            <a:r>
              <a:rPr lang="en-US" dirty="0" smtClean="0"/>
              <a:t>into register </a:t>
            </a:r>
            <a:r>
              <a:rPr lang="en-US" dirty="0" err="1" smtClean="0"/>
              <a:t>rt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857481" y="5415714"/>
            <a:ext cx="2162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data in register </a:t>
            </a:r>
            <a:r>
              <a:rPr lang="en-US" dirty="0" err="1" smtClean="0"/>
              <a:t>rt</a:t>
            </a:r>
            <a:r>
              <a:rPr lang="en-US" dirty="0" smtClean="0"/>
              <a:t> to memory location M</a:t>
            </a:r>
          </a:p>
        </p:txBody>
      </p:sp>
    </p:spTree>
    <p:extLst>
      <p:ext uri="{BB962C8B-B14F-4D97-AF65-F5344CB8AC3E}">
        <p14:creationId xmlns:p14="http://schemas.microsoft.com/office/powerpoint/2010/main" val="49994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19" y="-95291"/>
            <a:ext cx="10515600" cy="1325563"/>
          </a:xfrm>
        </p:spPr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29" y="909326"/>
            <a:ext cx="10515600" cy="6196012"/>
          </a:xfrm>
        </p:spPr>
        <p:txBody>
          <a:bodyPr>
            <a:normAutofit/>
          </a:bodyPr>
          <a:lstStyle/>
          <a:p>
            <a:r>
              <a:rPr lang="en-US" dirty="0" smtClean="0"/>
              <a:t>How to specify where to read from/write to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Orthogonal ISA</a:t>
            </a:r>
            <a:r>
              <a:rPr lang="en-US" dirty="0" smtClean="0"/>
              <a:t>: each op supports every addressing mode (ex: VAX)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1060" y="1724610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156" y="1767856"/>
            <a:ext cx="2198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M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←Mem[M])</a:t>
            </a:r>
            <a:endParaRPr lang="en-US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40000" y="1375577"/>
            <a:ext cx="132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Absolute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59" y="3215178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155" y="3258424"/>
            <a:ext cx="2313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←Mem[$</a:t>
            </a:r>
            <a:r>
              <a:rPr lang="en-US" sz="2400" dirty="0" err="1" smtClean="0"/>
              <a:t>rs</a:t>
            </a:r>
            <a:r>
              <a:rPr lang="en-US" sz="2400" dirty="0" smtClean="0"/>
              <a:t>])</a:t>
            </a:r>
            <a:endParaRPr lang="en-US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12187" y="2855789"/>
            <a:ext cx="227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Register Indirect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4542" y="4862743"/>
            <a:ext cx="3303313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638" y="4905989"/>
            <a:ext cx="325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offset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←Mem[offset+$</a:t>
            </a:r>
            <a:r>
              <a:rPr lang="en-US" sz="2400" dirty="0" err="1" smtClean="0"/>
              <a:t>rs</a:t>
            </a:r>
            <a:r>
              <a:rPr lang="en-US" sz="2400" dirty="0" smtClean="0"/>
              <a:t>])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6956" y="4505803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Displaced/Based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0526" y="184137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Directly provide memory address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050526" y="3331629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Memory address from register </a:t>
            </a:r>
            <a:r>
              <a:rPr lang="en-US" sz="2000" dirty="0" err="1" smtClean="0"/>
              <a:t>rs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38214" y="4820105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Add an offset to address stored in register </a:t>
            </a:r>
            <a:r>
              <a:rPr lang="en-US" sz="2000" dirty="0" err="1" smtClean="0"/>
              <a:t>rs</a:t>
            </a:r>
            <a:endParaRPr lang="en-US" sz="2000" dirty="0"/>
          </a:p>
        </p:txBody>
      </p:sp>
      <p:sp>
        <p:nvSpPr>
          <p:cNvPr id="17" name="Rounded Rectangle 16"/>
          <p:cNvSpPr/>
          <p:nvPr/>
        </p:nvSpPr>
        <p:spPr>
          <a:xfrm>
            <a:off x="6503109" y="1353983"/>
            <a:ext cx="3146411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24205" y="1397229"/>
            <a:ext cx="3025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rd</a:t>
            </a:r>
            <a:r>
              <a:rPr lang="en-US" sz="2400" dirty="0" smtClean="0"/>
              <a:t> ←Mem[$</a:t>
            </a:r>
            <a:r>
              <a:rPr lang="en-US" sz="2400" dirty="0" err="1" smtClean="0"/>
              <a:t>rs</a:t>
            </a:r>
            <a:r>
              <a:rPr lang="en-US" sz="2400" dirty="0" smtClean="0"/>
              <a:t> + $</a:t>
            </a:r>
            <a:r>
              <a:rPr lang="en-US" sz="2400" dirty="0" err="1" smtClean="0"/>
              <a:t>rt</a:t>
            </a:r>
            <a:r>
              <a:rPr lang="en-US" sz="2400" dirty="0" smtClean="0"/>
              <a:t>])</a:t>
            </a:r>
            <a:endParaRPr lang="en-US" sz="2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128027" y="922118"/>
            <a:ext cx="1201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Indexed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7887" y="2924869"/>
            <a:ext cx="3290938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983" y="2968115"/>
            <a:ext cx="3071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←Mem[Mem[$</a:t>
            </a:r>
            <a:r>
              <a:rPr lang="en-US" sz="2400" dirty="0" err="1" smtClean="0"/>
              <a:t>rs</a:t>
            </a:r>
            <a:r>
              <a:rPr lang="en-US" sz="2400" dirty="0" smtClean="0"/>
              <a:t>]]</a:t>
            </a:r>
            <a:endParaRPr lang="en-US" sz="2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59304" y="2529935"/>
            <a:ext cx="2333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Memory Indirect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667868" y="4590969"/>
            <a:ext cx="3303313" cy="132914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88964" y="4634215"/>
            <a:ext cx="2448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rs</a:t>
            </a:r>
            <a:endParaRPr lang="en-US" sz="2400" dirty="0" smtClean="0"/>
          </a:p>
          <a:p>
            <a:r>
              <a:rPr lang="en-US" sz="2400" dirty="0" smtClean="0"/>
              <a:t>($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←Mem[$</a:t>
            </a:r>
            <a:r>
              <a:rPr lang="en-US" sz="2400" dirty="0" err="1" smtClean="0"/>
              <a:t>rs</a:t>
            </a:r>
            <a:r>
              <a:rPr lang="en-US" sz="2400" dirty="0" smtClean="0"/>
              <a:t>]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$</a:t>
            </a:r>
            <a:r>
              <a:rPr lang="en-US" sz="2400" dirty="0" err="1" smtClean="0"/>
              <a:t>rs</a:t>
            </a:r>
            <a:r>
              <a:rPr lang="en-US" sz="2400" dirty="0"/>
              <a:t> </a:t>
            </a:r>
            <a:r>
              <a:rPr lang="en-US" sz="2400" dirty="0" smtClean="0"/>
              <a:t>←$</a:t>
            </a:r>
            <a:r>
              <a:rPr lang="en-US" sz="2400" dirty="0" err="1" smtClean="0"/>
              <a:t>rs</a:t>
            </a:r>
            <a:r>
              <a:rPr lang="en-US" sz="2400" dirty="0" smtClean="0"/>
              <a:t> + 1)        </a:t>
            </a:r>
            <a:endParaRPr lang="en-US" sz="2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30282" y="4234029"/>
            <a:ext cx="2204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Auto-increment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93042" y="1300772"/>
            <a:ext cx="2406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Base memory address and offset from registers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61865" y="2792955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value at Mem[$</a:t>
            </a:r>
            <a:r>
              <a:rPr lang="en-US" sz="2000" dirty="0" err="1" smtClean="0"/>
              <a:t>rs</a:t>
            </a:r>
            <a:r>
              <a:rPr lang="en-US" sz="2000" dirty="0" smtClean="0"/>
              <a:t>] as address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9981540" y="4548331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Same as Register indirect + value in </a:t>
            </a:r>
            <a:r>
              <a:rPr lang="en-US" sz="2000" dirty="0" err="1" smtClean="0"/>
              <a:t>rs</a:t>
            </a:r>
            <a:r>
              <a:rPr lang="en-US" sz="2000" dirty="0" smtClean="0"/>
              <a:t> is automatically incremented</a:t>
            </a:r>
            <a:endParaRPr lang="en-US" sz="20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681218" y="1577273"/>
            <a:ext cx="10234" cy="41932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0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Memory-Memory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Allow instructions like add/sub to operate </a:t>
            </a:r>
            <a:r>
              <a:rPr lang="en-US" i="1" dirty="0" smtClean="0"/>
              <a:t>directly</a:t>
            </a:r>
            <a:r>
              <a:rPr lang="en-US" dirty="0" smtClean="0"/>
              <a:t> on data in memory (Examples include: x86, VAX etc.)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Most generally, each of the two operands and the result can be read-from/written-to either memory or register file</a:t>
            </a:r>
          </a:p>
          <a:p>
            <a:pPr lvl="1"/>
            <a:r>
              <a:rPr lang="en-US" dirty="0" smtClean="0"/>
              <a:t>Pros?</a:t>
            </a:r>
          </a:p>
          <a:p>
            <a:pPr lvl="1"/>
            <a:r>
              <a:rPr lang="en-US" dirty="0" smtClean="0"/>
              <a:t>Cons?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620591" y="2858217"/>
            <a:ext cx="4858290" cy="10094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741687" y="2901463"/>
            <a:ext cx="4737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</a:t>
            </a:r>
            <a:r>
              <a:rPr lang="en-US" sz="2400" i="1" dirty="0" err="1"/>
              <a:t>M</a:t>
            </a:r>
            <a:r>
              <a:rPr lang="en-US" sz="2400" i="1" dirty="0" err="1" smtClean="0"/>
              <a:t>s</a:t>
            </a:r>
            <a:r>
              <a:rPr lang="en-US" sz="2400" i="1" dirty="0" smtClean="0"/>
              <a:t>, </a:t>
            </a:r>
            <a:r>
              <a:rPr lang="en-US" sz="2400" i="1" dirty="0"/>
              <a:t>M</a:t>
            </a:r>
            <a:r>
              <a:rPr lang="en-US" sz="2400" i="1" dirty="0" smtClean="0"/>
              <a:t>t, </a:t>
            </a:r>
            <a:r>
              <a:rPr lang="en-US" sz="2400" i="1" dirty="0" err="1"/>
              <a:t>M</a:t>
            </a:r>
            <a:r>
              <a:rPr lang="en-US" sz="2400" i="1" dirty="0" err="1" smtClean="0"/>
              <a:t>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(Mem[</a:t>
            </a:r>
            <a:r>
              <a:rPr lang="en-US" sz="2400" dirty="0" err="1" smtClean="0"/>
              <a:t>Md</a:t>
            </a:r>
            <a:r>
              <a:rPr lang="en-US" sz="2400" dirty="0" smtClean="0"/>
              <a:t>] ←Mem[</a:t>
            </a:r>
            <a:r>
              <a:rPr lang="en-US" sz="2400" dirty="0" err="1" smtClean="0"/>
              <a:t>Ms</a:t>
            </a:r>
            <a:r>
              <a:rPr lang="en-US" sz="2400" dirty="0" smtClean="0"/>
              <a:t>] + Mem[</a:t>
            </a:r>
            <a:r>
              <a:rPr lang="en-US" sz="2400" dirty="0"/>
              <a:t>M</a:t>
            </a:r>
            <a:r>
              <a:rPr lang="en-US" sz="2400" dirty="0" smtClean="0"/>
              <a:t>t])</a:t>
            </a:r>
            <a:endParaRPr lang="en-US" sz="2400" i="1" dirty="0"/>
          </a:p>
        </p:txBody>
      </p:sp>
      <p:sp>
        <p:nvSpPr>
          <p:cNvPr id="45" name="Oval 44"/>
          <p:cNvSpPr/>
          <p:nvPr/>
        </p:nvSpPr>
        <p:spPr>
          <a:xfrm>
            <a:off x="5331810" y="2957644"/>
            <a:ext cx="611660" cy="3593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785778" y="2549853"/>
            <a:ext cx="263958" cy="4328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96075" y="2172813"/>
            <a:ext cx="215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address</a:t>
            </a:r>
          </a:p>
        </p:txBody>
      </p:sp>
    </p:spTree>
    <p:extLst>
      <p:ext uri="{BB962C8B-B14F-4D97-AF65-F5344CB8AC3E}">
        <p14:creationId xmlns:p14="http://schemas.microsoft.com/office/powerpoint/2010/main" val="11676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51" y="304021"/>
            <a:ext cx="10515600" cy="1325563"/>
          </a:xfrm>
        </p:spPr>
        <p:txBody>
          <a:bodyPr/>
          <a:lstStyle/>
          <a:p>
            <a:r>
              <a:rPr lang="en-US" dirty="0" smtClean="0"/>
              <a:t>2’s Complement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24" y="1629584"/>
            <a:ext cx="11165803" cy="2650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i="1" dirty="0" smtClean="0"/>
              <a:t>add </a:t>
            </a:r>
            <a:r>
              <a:rPr lang="en-US" i="1" dirty="0" err="1" smtClean="0"/>
              <a:t>rs</a:t>
            </a:r>
            <a:r>
              <a:rPr lang="en-US" i="1" dirty="0" smtClean="0"/>
              <a:t>, </a:t>
            </a:r>
            <a:r>
              <a:rPr lang="en-US" i="1" dirty="0" err="1" smtClean="0"/>
              <a:t>rt</a:t>
            </a:r>
            <a:r>
              <a:rPr lang="en-US" i="1" dirty="0" smtClean="0"/>
              <a:t>, </a:t>
            </a:r>
            <a:r>
              <a:rPr lang="en-US" i="1" dirty="0" err="1" smtClean="0"/>
              <a:t>rd</a:t>
            </a:r>
            <a:r>
              <a:rPr lang="en-US" i="1" dirty="0" smtClean="0"/>
              <a:t>     </a:t>
            </a:r>
            <a:r>
              <a:rPr lang="en-US" dirty="0" smtClean="0">
                <a:solidFill>
                  <a:schemeClr val="accent1"/>
                </a:solidFill>
              </a:rPr>
              <a:t>// R[</a:t>
            </a:r>
            <a:r>
              <a:rPr lang="en-US" dirty="0" err="1" smtClean="0">
                <a:solidFill>
                  <a:schemeClr val="accent1"/>
                </a:solidFill>
              </a:rPr>
              <a:t>rd</a:t>
            </a:r>
            <a:r>
              <a:rPr lang="en-US" dirty="0" smtClean="0">
                <a:solidFill>
                  <a:schemeClr val="accent1"/>
                </a:solidFill>
              </a:rPr>
              <a:t>]  ←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 + R[</a:t>
            </a:r>
            <a:r>
              <a:rPr lang="en-US" dirty="0" err="1" smtClean="0">
                <a:solidFill>
                  <a:schemeClr val="accent1"/>
                </a:solidFill>
              </a:rPr>
              <a:t>rd</a:t>
            </a:r>
            <a:r>
              <a:rPr lang="en-US" dirty="0" smtClean="0">
                <a:solidFill>
                  <a:schemeClr val="accent1"/>
                </a:solidFill>
              </a:rPr>
              <a:t>]; signed addition; </a:t>
            </a:r>
            <a:r>
              <a:rPr lang="en-US" dirty="0" smtClean="0">
                <a:solidFill>
                  <a:srgbClr val="C00000"/>
                </a:solidFill>
              </a:rPr>
              <a:t>trap on overflow</a:t>
            </a: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337751" y="2196328"/>
            <a:ext cx="10515600" cy="53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</a:t>
            </a:r>
            <a:r>
              <a:rPr lang="en-US" dirty="0" err="1" smtClean="0"/>
              <a:t>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 and </a:t>
            </a:r>
            <a:r>
              <a:rPr lang="en-US" dirty="0" err="1" smtClean="0"/>
              <a:t>rd</a:t>
            </a:r>
            <a:r>
              <a:rPr lang="en-US" dirty="0" smtClean="0"/>
              <a:t> are assumed to contain 32-bit </a:t>
            </a:r>
            <a:r>
              <a:rPr lang="en-US" dirty="0" smtClean="0">
                <a:solidFill>
                  <a:srgbClr val="C00000"/>
                </a:solidFill>
              </a:rPr>
              <a:t>signed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2’s complement </a:t>
            </a:r>
            <a:r>
              <a:rPr lang="en-US" dirty="0" smtClean="0"/>
              <a:t>numbers </a:t>
            </a:r>
          </a:p>
          <a:p>
            <a:r>
              <a:rPr lang="en-US" dirty="0" smtClean="0"/>
              <a:t>Example using 4-bit signed complement numbers ([-8,7])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Overflow</a:t>
            </a:r>
            <a:r>
              <a:rPr lang="en-US" dirty="0" smtClean="0"/>
              <a:t> occurs when result lies outside [-8,7]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8735" y="3865725"/>
            <a:ext cx="87366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 1 1 0 1 =  -1*2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  +  1*2</a:t>
            </a:r>
            <a:r>
              <a:rPr lang="en-US" sz="2400" baseline="30000" dirty="0"/>
              <a:t>2</a:t>
            </a:r>
            <a:r>
              <a:rPr lang="en-US" sz="2400" baseline="30000" dirty="0" smtClean="0"/>
              <a:t>  </a:t>
            </a:r>
            <a:r>
              <a:rPr lang="en-US" sz="2400" dirty="0"/>
              <a:t>+  </a:t>
            </a:r>
            <a:r>
              <a:rPr lang="en-US" sz="2400" dirty="0" smtClean="0"/>
              <a:t>0*2</a:t>
            </a:r>
            <a:r>
              <a:rPr lang="en-US" sz="2400" baseline="30000" dirty="0" smtClean="0"/>
              <a:t>1 </a:t>
            </a:r>
            <a:r>
              <a:rPr lang="en-US" sz="2400" dirty="0" smtClean="0"/>
              <a:t> </a:t>
            </a:r>
            <a:r>
              <a:rPr lang="en-US" sz="2400" dirty="0"/>
              <a:t>+  1</a:t>
            </a:r>
            <a:r>
              <a:rPr lang="en-US" sz="2400" dirty="0" smtClean="0"/>
              <a:t>*2</a:t>
            </a:r>
            <a:r>
              <a:rPr lang="en-US" sz="2400" baseline="30000" dirty="0" smtClean="0"/>
              <a:t>0 </a:t>
            </a:r>
            <a:r>
              <a:rPr lang="en-US" sz="2400" dirty="0" smtClean="0"/>
              <a:t> = -8 + 4 + 0 + 1 = -3</a:t>
            </a:r>
          </a:p>
          <a:p>
            <a:r>
              <a:rPr lang="en-US" sz="2400" dirty="0" smtClean="0"/>
              <a:t>+ 1 1 0 1 =   0*2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  </a:t>
            </a:r>
            <a:r>
              <a:rPr lang="en-US" sz="2400" dirty="0"/>
              <a:t>+  1*2</a:t>
            </a:r>
            <a:r>
              <a:rPr lang="en-US" sz="2400" baseline="30000" dirty="0"/>
              <a:t>2  </a:t>
            </a:r>
            <a:r>
              <a:rPr lang="en-US" sz="2400" dirty="0"/>
              <a:t>+  0*2</a:t>
            </a:r>
            <a:r>
              <a:rPr lang="en-US" sz="2400" baseline="30000" dirty="0"/>
              <a:t>1 </a:t>
            </a:r>
            <a:r>
              <a:rPr lang="en-US" sz="2400" dirty="0"/>
              <a:t> +  1*2</a:t>
            </a:r>
            <a:r>
              <a:rPr lang="en-US" sz="2400" baseline="30000" dirty="0"/>
              <a:t>0 </a:t>
            </a:r>
            <a:r>
              <a:rPr lang="en-US" sz="2400" dirty="0"/>
              <a:t> </a:t>
            </a:r>
            <a:r>
              <a:rPr lang="en-US" sz="2400" dirty="0" smtClean="0"/>
              <a:t>=    0 </a:t>
            </a:r>
            <a:r>
              <a:rPr lang="en-US" sz="2400" dirty="0"/>
              <a:t>+ 4 + 0 + 1 = </a:t>
            </a:r>
            <a:r>
              <a:rPr lang="en-US" sz="2400" dirty="0" smtClean="0"/>
              <a:t>-3</a:t>
            </a:r>
          </a:p>
          <a:p>
            <a:r>
              <a:rPr lang="en-US" sz="2400" dirty="0" smtClean="0"/>
              <a:t>  ----------- </a:t>
            </a:r>
          </a:p>
          <a:p>
            <a:r>
              <a:rPr lang="en-US" sz="2400">
                <a:solidFill>
                  <a:srgbClr val="C00000"/>
                </a:solidFill>
              </a:rPr>
              <a:t>1</a:t>
            </a:r>
            <a:r>
              <a:rPr lang="en-US" sz="2400" smtClean="0"/>
              <a:t> 1 </a:t>
            </a:r>
            <a:r>
              <a:rPr lang="en-US" sz="2400" dirty="0" smtClean="0"/>
              <a:t>0 1 0 =   0*2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  </a:t>
            </a:r>
            <a:r>
              <a:rPr lang="en-US" sz="2400" dirty="0"/>
              <a:t>+  </a:t>
            </a:r>
            <a:r>
              <a:rPr lang="en-US" sz="2400" dirty="0" smtClean="0"/>
              <a:t>0*2</a:t>
            </a:r>
            <a:r>
              <a:rPr lang="en-US" sz="2400" baseline="30000" dirty="0" smtClean="0"/>
              <a:t>2  </a:t>
            </a:r>
            <a:r>
              <a:rPr lang="en-US" sz="2400" dirty="0"/>
              <a:t>+  </a:t>
            </a:r>
            <a:r>
              <a:rPr lang="en-US" sz="2400" dirty="0" smtClean="0"/>
              <a:t>1*2</a:t>
            </a:r>
            <a:r>
              <a:rPr lang="en-US" sz="2400" baseline="30000" dirty="0" smtClean="0"/>
              <a:t>1 </a:t>
            </a:r>
            <a:r>
              <a:rPr lang="en-US" sz="2400" dirty="0" smtClean="0"/>
              <a:t> </a:t>
            </a:r>
            <a:r>
              <a:rPr lang="en-US" sz="2400" dirty="0"/>
              <a:t>+  0</a:t>
            </a:r>
            <a:r>
              <a:rPr lang="en-US" sz="2400" dirty="0" smtClean="0"/>
              <a:t>*2</a:t>
            </a:r>
            <a:r>
              <a:rPr lang="en-US" sz="2400" baseline="30000" dirty="0" smtClean="0"/>
              <a:t>0  </a:t>
            </a:r>
            <a:r>
              <a:rPr lang="en-US" sz="2400" dirty="0" smtClean="0"/>
              <a:t> =    0 + 0 + 2 + 0 = 2</a:t>
            </a:r>
            <a:r>
              <a:rPr lang="en-US" sz="2400" baseline="30000" dirty="0" smtClean="0"/>
              <a:t>   </a:t>
            </a:r>
            <a:r>
              <a:rPr lang="en-US" sz="2400" dirty="0" smtClean="0"/>
              <a:t>         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2963" y="4279981"/>
            <a:ext cx="148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Carry out </a:t>
            </a:r>
          </a:p>
          <a:p>
            <a:r>
              <a:rPr lang="en-US" dirty="0" smtClean="0"/>
              <a:t>bit is dropped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0897" y="4885509"/>
            <a:ext cx="574589" cy="29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97346"/>
            <a:ext cx="6096000" cy="5189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//Original instruction</a:t>
            </a: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add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//R[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] &lt;- R[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] + R[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]</a:t>
            </a: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// x = a + b = a – (0-b)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//Pseudo-code</a:t>
            </a:r>
          </a:p>
          <a:p>
            <a:pPr>
              <a:lnSpc>
                <a:spcPct val="115000"/>
              </a:lnSpc>
            </a:pP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maxval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32’b1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==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maxval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</a:p>
          <a:p>
            <a:pPr indent="457200"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If 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==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maxval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Rx = 32’b1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addi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rx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1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Else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subu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$0,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rx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Sub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rx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rd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Else</a:t>
            </a: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Subu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$0,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rx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	Sub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rx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rd</a:t>
            </a:r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67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68" y="90"/>
            <a:ext cx="10515600" cy="1325563"/>
          </a:xfrm>
        </p:spPr>
        <p:txBody>
          <a:bodyPr/>
          <a:lstStyle/>
          <a:p>
            <a:r>
              <a:rPr lang="en-US" dirty="0" smtClean="0"/>
              <a:t>MIPS Instructions: </a:t>
            </a:r>
            <a:r>
              <a:rPr lang="en-US" dirty="0"/>
              <a:t>J</a:t>
            </a:r>
            <a:r>
              <a:rPr lang="en-US" dirty="0" smtClean="0"/>
              <a:t>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450" y="3170762"/>
            <a:ext cx="7207264" cy="2650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j</a:t>
            </a:r>
            <a:r>
              <a:rPr lang="en-US" dirty="0" smtClean="0"/>
              <a:t> address    </a:t>
            </a:r>
            <a:r>
              <a:rPr lang="en-US" dirty="0" smtClean="0">
                <a:solidFill>
                  <a:schemeClr val="accent1"/>
                </a:solidFill>
              </a:rPr>
              <a:t>//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PC  ← {PC+4[31:28], address, 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Error in Lecture 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2363" y="153223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764" y="11881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1231" y="11841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1372" y="1492763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92307" y="11819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86451" y="1532238"/>
            <a:ext cx="9008238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083974" y="1514901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ddress</a:t>
            </a:r>
          </a:p>
          <a:p>
            <a:pPr algn="ctr"/>
            <a:r>
              <a:rPr lang="en-US" dirty="0" smtClean="0"/>
              <a:t>(26-bits)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9469" y="1182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2001" y="2051222"/>
            <a:ext cx="175015" cy="531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11846" y="2563876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Immediate operand</a:t>
            </a:r>
            <a:endParaRPr lang="en-US" sz="2000" dirty="0"/>
          </a:p>
        </p:txBody>
      </p:sp>
      <p:sp>
        <p:nvSpPr>
          <p:cNvPr id="51" name="Rounded Rectangle 50"/>
          <p:cNvSpPr/>
          <p:nvPr/>
        </p:nvSpPr>
        <p:spPr>
          <a:xfrm>
            <a:off x="250568" y="2460989"/>
            <a:ext cx="2341607" cy="9814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24179" y="2572618"/>
            <a:ext cx="988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</a:t>
            </a:r>
            <a:r>
              <a:rPr lang="en-US" sz="2000" dirty="0" smtClean="0"/>
              <a:t>: </a:t>
            </a:r>
            <a:r>
              <a:rPr lang="en-US" sz="2000" dirty="0"/>
              <a:t>2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jal</a:t>
            </a:r>
            <a:r>
              <a:rPr lang="en-US" sz="2000" dirty="0" smtClean="0"/>
              <a:t>:  3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endParaRPr lang="en-US" sz="20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880890" y="2018142"/>
            <a:ext cx="82186" cy="545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46325" y="4421776"/>
            <a:ext cx="6096000" cy="23221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// imm1 = {PC+4[31:28], a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ddress[25:14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]} </a:t>
            </a: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// imm2 =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ddress[13:0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],00}</a:t>
            </a: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lui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rx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imm1 //R[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rx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] = {imm1, 16’b0}</a:t>
            </a:r>
          </a:p>
          <a:p>
            <a:pPr>
              <a:lnSpc>
                <a:spcPct val="115000"/>
              </a:lnSpc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ori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rx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rx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imm2 //R[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rx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] = {imm1,imm2} (i.e., the target address for the j instruction</a:t>
            </a:r>
          </a:p>
          <a:p>
            <a:pPr>
              <a:lnSpc>
                <a:spcPct val="115000"/>
              </a:lnSpc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jr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rx</a:t>
            </a:r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1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8075" y="344418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58075" y="358629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58075" y="409094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55795" y="455526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74554" y="501435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6973870" y="377095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6973870" y="427560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6971590" y="473993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73870" y="52297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20685" y="371860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12448" y="455680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411158" y="404177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9402921" y="487842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6066193" y="3785992"/>
            <a:ext cx="904671" cy="480707"/>
          </a:xfrm>
          <a:prstGeom prst="bentConnector3">
            <a:avLst>
              <a:gd name="adj1" fmla="val -1221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994953" y="4290044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429136" y="340839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9692356" y="4041770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6041223" y="4282355"/>
            <a:ext cx="687401" cy="615026"/>
          </a:xfrm>
          <a:prstGeom prst="bentConnector3">
            <a:avLst>
              <a:gd name="adj1" fmla="val 3262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035880" y="459165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300275" y="5625153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8259396" y="5579294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09150" y="39264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030796" y="5991065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047050" y="6039794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>
            <a:endCxn id="68" idx="1"/>
          </p:cNvCxnSpPr>
          <p:nvPr/>
        </p:nvCxnSpPr>
        <p:spPr>
          <a:xfrm>
            <a:off x="6066193" y="4282355"/>
            <a:ext cx="2980857" cy="2080605"/>
          </a:xfrm>
          <a:prstGeom prst="bentConnector3">
            <a:avLst>
              <a:gd name="adj1" fmla="val -159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593165" y="601697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6566333" y="4572397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6352291" y="4297582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828728" y="496081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401305" y="5405715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/>
          <p:nvPr/>
        </p:nvCxnSpPr>
        <p:spPr>
          <a:xfrm flipV="1">
            <a:off x="9877534" y="5006514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9698534" y="4878424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9971925" y="4995356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9976389" y="5835076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0408142" y="5124605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0269119" y="538368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02541" y="3842512"/>
            <a:ext cx="564641" cy="1153641"/>
            <a:chOff x="8052137" y="2718488"/>
            <a:chExt cx="564641" cy="1153641"/>
          </a:xfrm>
        </p:grpSpPr>
        <p:sp>
          <p:nvSpPr>
            <p:cNvPr id="90" name="Rectangle 89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93" name="Rectangle 92"/>
          <p:cNvSpPr/>
          <p:nvPr/>
        </p:nvSpPr>
        <p:spPr>
          <a:xfrm>
            <a:off x="2527457" y="378596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527457" y="4236989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423324" y="5030819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4677835" y="5172239"/>
            <a:ext cx="8955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73110" y="5538337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90" idx="3"/>
            <a:endCxn id="94" idx="1"/>
          </p:cNvCxnSpPr>
          <p:nvPr/>
        </p:nvCxnSpPr>
        <p:spPr>
          <a:xfrm>
            <a:off x="1467182" y="4419333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rapezoid 100"/>
          <p:cNvSpPr/>
          <p:nvPr/>
        </p:nvSpPr>
        <p:spPr>
          <a:xfrm rot="5400000">
            <a:off x="3598438" y="2337625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931147" y="2532975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4688085" y="2717640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630957" y="235619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623783" y="3095676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5400000" flipH="1" flipV="1">
            <a:off x="1694674" y="2483050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20177" y="29110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09" name="Elbow Connector 108"/>
          <p:cNvCxnSpPr/>
          <p:nvPr/>
        </p:nvCxnSpPr>
        <p:spPr>
          <a:xfrm rot="10800000">
            <a:off x="3188640" y="1717929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6342888" y="1854839"/>
            <a:ext cx="766352" cy="10539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326859" y="2191220"/>
            <a:ext cx="83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Concat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5214552" y="2116683"/>
            <a:ext cx="1167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440778" y="183279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31:28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622335" y="238181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PC+4</a:t>
            </a:r>
            <a:endParaRPr lang="en-US" dirty="0"/>
          </a:p>
        </p:txBody>
      </p:sp>
      <p:cxnSp>
        <p:nvCxnSpPr>
          <p:cNvPr id="128" name="Elbow Connector 127"/>
          <p:cNvCxnSpPr/>
          <p:nvPr/>
        </p:nvCxnSpPr>
        <p:spPr>
          <a:xfrm rot="5400000" flipH="1" flipV="1">
            <a:off x="4598891" y="3422983"/>
            <a:ext cx="2682510" cy="79328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 rot="16200000">
            <a:off x="5111384" y="34642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870871" y="2796596"/>
            <a:ext cx="619762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908155" y="25101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140" name="Elbow Connector 139"/>
          <p:cNvCxnSpPr>
            <a:stCxn id="117" idx="6"/>
            <a:endCxn id="141" idx="2"/>
          </p:cNvCxnSpPr>
          <p:nvPr/>
        </p:nvCxnSpPr>
        <p:spPr>
          <a:xfrm flipH="1" flipV="1">
            <a:off x="3255054" y="1475745"/>
            <a:ext cx="3854186" cy="906073"/>
          </a:xfrm>
          <a:prstGeom prst="bentConnector3">
            <a:avLst>
              <a:gd name="adj1" fmla="val -59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apezoid 140"/>
          <p:cNvSpPr/>
          <p:nvPr/>
        </p:nvSpPr>
        <p:spPr>
          <a:xfrm rot="16200000">
            <a:off x="2683151" y="1355364"/>
            <a:ext cx="903043" cy="240762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3123965" y="55829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771213" y="257872"/>
            <a:ext cx="442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NextPC</a:t>
            </a:r>
            <a:r>
              <a:rPr lang="en-US" dirty="0" smtClean="0">
                <a:solidFill>
                  <a:schemeClr val="accent2"/>
                </a:solidFill>
              </a:rPr>
              <a:t>? = function(J-Type?, </a:t>
            </a:r>
            <a:r>
              <a:rPr lang="en-US" dirty="0" err="1" smtClean="0">
                <a:solidFill>
                  <a:schemeClr val="accent2"/>
                </a:solidFill>
              </a:rPr>
              <a:t>IsBranch</a:t>
            </a:r>
            <a:r>
              <a:rPr lang="en-US" dirty="0" smtClean="0">
                <a:solidFill>
                  <a:schemeClr val="accent2"/>
                </a:solidFill>
              </a:rPr>
              <a:t>?, </a:t>
            </a:r>
            <a:r>
              <a:rPr lang="en-US" dirty="0" err="1" smtClean="0">
                <a:solidFill>
                  <a:schemeClr val="accent2"/>
                </a:solidFill>
              </a:rPr>
              <a:t>IsEq</a:t>
            </a:r>
            <a:r>
              <a:rPr lang="en-US" dirty="0" smtClean="0">
                <a:solidFill>
                  <a:schemeClr val="accent2"/>
                </a:solidFill>
              </a:rPr>
              <a:t>?)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47" name="Elbow Connector 146"/>
          <p:cNvCxnSpPr>
            <a:endCxn id="90" idx="1"/>
          </p:cNvCxnSpPr>
          <p:nvPr/>
        </p:nvCxnSpPr>
        <p:spPr>
          <a:xfrm rot="5400000">
            <a:off x="451304" y="1875177"/>
            <a:ext cx="2995394" cy="2092919"/>
          </a:xfrm>
          <a:prstGeom prst="bentConnector4">
            <a:avLst>
              <a:gd name="adj1" fmla="val 563"/>
              <a:gd name="adj2" fmla="val 1109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5497745" y="5182194"/>
            <a:ext cx="619762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rapezoid 149"/>
          <p:cNvSpPr/>
          <p:nvPr/>
        </p:nvSpPr>
        <p:spPr>
          <a:xfrm rot="5400000">
            <a:off x="10057975" y="1667766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0370954" y="1845059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5214552" y="1717929"/>
            <a:ext cx="5183238" cy="42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9634460" y="139382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PC+4</a:t>
            </a:r>
            <a:endParaRPr lang="en-US" dirty="0"/>
          </a:p>
        </p:txBody>
      </p:sp>
      <p:cxnSp>
        <p:nvCxnSpPr>
          <p:cNvPr id="154" name="Elbow Connector 153"/>
          <p:cNvCxnSpPr/>
          <p:nvPr/>
        </p:nvCxnSpPr>
        <p:spPr>
          <a:xfrm rot="5400000" flipH="1" flipV="1">
            <a:off x="8922551" y="3545229"/>
            <a:ext cx="2539428" cy="431753"/>
          </a:xfrm>
          <a:prstGeom prst="bentConnector3">
            <a:avLst>
              <a:gd name="adj1" fmla="val 1001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>
            <a:off x="3261155" y="1183123"/>
            <a:ext cx="7891603" cy="978624"/>
          </a:xfrm>
          <a:prstGeom prst="bentConnector3">
            <a:avLst>
              <a:gd name="adj1" fmla="val -496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10432134" y="3797105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Elbow Connector 156"/>
          <p:cNvCxnSpPr/>
          <p:nvPr/>
        </p:nvCxnSpPr>
        <p:spPr>
          <a:xfrm flipV="1">
            <a:off x="9711815" y="4345732"/>
            <a:ext cx="745691" cy="530714"/>
          </a:xfrm>
          <a:prstGeom prst="bentConnector3">
            <a:avLst>
              <a:gd name="adj1" fmla="val 11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0692174" y="3995604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159" name="Straight Arrow Connector 158"/>
          <p:cNvCxnSpPr/>
          <p:nvPr/>
        </p:nvCxnSpPr>
        <p:spPr>
          <a:xfrm flipV="1">
            <a:off x="11282170" y="4194437"/>
            <a:ext cx="419679" cy="5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1252297" y="3783311"/>
            <a:ext cx="67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IsEq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704986" y="2089605"/>
            <a:ext cx="263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dirty="0" err="1" smtClean="0"/>
              <a:t>SignExtendImm</a:t>
            </a:r>
            <a:r>
              <a:rPr lang="en-US" dirty="0" smtClean="0"/>
              <a:t>[29:0],00}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9969998" y="306307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29:0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9173" y="79700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3:1 MUX 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8" idx="3"/>
          </p:cNvCxnSpPr>
          <p:nvPr/>
        </p:nvCxnSpPr>
        <p:spPr>
          <a:xfrm>
            <a:off x="1231064" y="981670"/>
            <a:ext cx="1518314" cy="247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93451" y="149657"/>
            <a:ext cx="7899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Final Data-Path (Instruction Fetch)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5040" y="6307988"/>
            <a:ext cx="63718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What would you do on an I-cache miss?</a:t>
            </a:r>
            <a:endParaRPr lang="en-US" sz="3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0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39012" y="1463522"/>
            <a:ext cx="88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ALUOp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1825297" y="392293"/>
            <a:ext cx="8859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Final Data-Path (</a:t>
            </a:r>
            <a:r>
              <a:rPr lang="en-US" sz="3200" dirty="0" err="1" smtClean="0"/>
              <a:t>Reg</a:t>
            </a:r>
            <a:r>
              <a:rPr lang="en-US" sz="3200" dirty="0" smtClean="0"/>
              <a:t> Rd/Execute/Mem/Write-back)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38598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Fetch Part Not Shown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isStore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39012" y="1463522"/>
            <a:ext cx="88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ALUOp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1825297" y="392293"/>
            <a:ext cx="8859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 would need to change to add su</a:t>
            </a:r>
            <a:r>
              <a:rPr lang="en-US" sz="3200" dirty="0" smtClean="0"/>
              <a:t>pport for memory indirect loads? (Mem[Mem[$</a:t>
            </a:r>
            <a:r>
              <a:rPr lang="en-US" sz="3200" dirty="0" err="1" smtClean="0"/>
              <a:t>rs</a:t>
            </a:r>
            <a:r>
              <a:rPr lang="en-US" sz="3200" dirty="0" smtClean="0"/>
              <a:t>]]) </a:t>
            </a:r>
            <a:endParaRPr lang="en-US" sz="32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38598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Fetch Part Not Shown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isStore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4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228175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243197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44696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44696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239529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78185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83989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81629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282443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230076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245098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283125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4704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6206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46857" y="363568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6356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16069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1023" y="35840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97057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6543" y="402861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400501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 + R[$4]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418437" y="401315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63600" y="34894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098314" y="36397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38554" y="40199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2259175">
            <a:off x="4756146" y="3107007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93646" y="5159290"/>
            <a:ext cx="3564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EX-EX </a:t>
            </a:r>
            <a:r>
              <a:rPr lang="en-US" sz="3600" b="1" dirty="0" smtClean="0">
                <a:solidFill>
                  <a:schemeClr val="accent2"/>
                </a:solidFill>
              </a:rPr>
              <a:t>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1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Multi-Level Caches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994518"/>
            <a:ext cx="1902862" cy="1307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8977" y="1984120"/>
            <a:ext cx="21685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L1-I</a:t>
            </a:r>
          </a:p>
          <a:p>
            <a:pPr algn="ctr"/>
            <a:r>
              <a:rPr lang="en-US" sz="2800" dirty="0" smtClean="0"/>
              <a:t>Instructions only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1865828" y="4218980"/>
            <a:ext cx="2322586" cy="2032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27770" y="4327230"/>
            <a:ext cx="25987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Unified L2</a:t>
            </a:r>
          </a:p>
          <a:p>
            <a:pPr algn="ctr"/>
            <a:r>
              <a:rPr lang="en-US" sz="2800" dirty="0" smtClean="0"/>
              <a:t>Both instructions and data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390771" y="1916962"/>
            <a:ext cx="1902862" cy="1307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93329" y="1839406"/>
            <a:ext cx="16132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L1-D</a:t>
            </a:r>
          </a:p>
          <a:p>
            <a:pPr algn="ctr"/>
            <a:r>
              <a:rPr lang="en-US" sz="2800" dirty="0" smtClean="0"/>
              <a:t>Data Only</a:t>
            </a:r>
            <a:endParaRPr lang="en-US" sz="2800" dirty="0"/>
          </a:p>
        </p:txBody>
      </p:sp>
      <p:sp>
        <p:nvSpPr>
          <p:cNvPr id="18" name="Left-Right-Up Arrow 17"/>
          <p:cNvSpPr/>
          <p:nvPr/>
        </p:nvSpPr>
        <p:spPr>
          <a:xfrm rot="10800000">
            <a:off x="2237515" y="3596155"/>
            <a:ext cx="1579210" cy="629363"/>
          </a:xfrm>
          <a:prstGeom prst="leftRigh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>
            <a:off x="2093904" y="3285361"/>
            <a:ext cx="345310" cy="56281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>
            <a:off x="3716442" y="3231236"/>
            <a:ext cx="345310" cy="56281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>
            <a:off x="4153816" y="1381256"/>
            <a:ext cx="345310" cy="56281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1399603" y="1392976"/>
            <a:ext cx="345310" cy="56281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646226" y="1109692"/>
            <a:ext cx="5793582" cy="5297286"/>
          </a:xfrm>
        </p:spPr>
        <p:txBody>
          <a:bodyPr>
            <a:normAutofit/>
          </a:bodyPr>
          <a:lstStyle/>
          <a:p>
            <a:r>
              <a:rPr lang="en-US" dirty="0" smtClean="0"/>
              <a:t>Partitioned L1-I and L1-D cache</a:t>
            </a:r>
          </a:p>
          <a:p>
            <a:pPr lvl="1"/>
            <a:r>
              <a:rPr lang="en-US" dirty="0" smtClean="0"/>
              <a:t>Reminiscent of Harvard architecture</a:t>
            </a:r>
          </a:p>
          <a:p>
            <a:pPr lvl="1"/>
            <a:r>
              <a:rPr lang="en-US" dirty="0" smtClean="0"/>
              <a:t>Why is this useful?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Inclusive vs. exclusive cache hierarchy</a:t>
            </a:r>
          </a:p>
          <a:p>
            <a:pPr lvl="1"/>
            <a:r>
              <a:rPr lang="en-US" dirty="0" smtClean="0"/>
              <a:t>Inclusive: everything in the L1-I and L1-D caches is also in the L2 cache, but not vice-versa</a:t>
            </a:r>
          </a:p>
          <a:p>
            <a:pPr lvl="2"/>
            <a:r>
              <a:rPr lang="en-US" dirty="0" smtClean="0"/>
              <a:t>Miss in L1 fetches data into both L2 and L1</a:t>
            </a:r>
          </a:p>
          <a:p>
            <a:pPr lvl="2"/>
            <a:r>
              <a:rPr lang="en-US" dirty="0" smtClean="0"/>
              <a:t>Eviction from L1 need not evict from L2</a:t>
            </a:r>
          </a:p>
          <a:p>
            <a:pPr lvl="2"/>
            <a:r>
              <a:rPr lang="en-US" dirty="0" smtClean="0"/>
              <a:t>Eviction from L2 must also evict from L1 </a:t>
            </a:r>
          </a:p>
          <a:p>
            <a:pPr lvl="2"/>
            <a:r>
              <a:rPr lang="en-US" dirty="0" smtClean="0"/>
              <a:t>What if L2 block size is larger than L1 block size?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7630" y="4327230"/>
            <a:ext cx="1795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Larger, higher associativity, larger block size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7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228175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243197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44696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446963"/>
            <a:ext cx="7681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EX1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78185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83989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81629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105223" y="132350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Add-Add </a:t>
            </a:r>
            <a:r>
              <a:rPr lang="en-US" dirty="0" smtClean="0"/>
              <a:t>Dependency</a:t>
            </a:r>
            <a:br>
              <a:rPr lang="en-US" dirty="0" smtClean="0"/>
            </a:br>
            <a:r>
              <a:rPr lang="en-US" dirty="0" smtClean="0"/>
              <a:t>(What if EX stages takes 2 clocks?)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4704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6206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46857" y="363568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635683"/>
            <a:ext cx="7681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EX1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8633664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8908618" y="35840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97057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6543" y="402861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400501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 + R[$4]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36032" y="401315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10381195" y="34894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10815909" y="36397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0656149" y="40199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5400000">
            <a:off x="5778303" y="3119072"/>
            <a:ext cx="530303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93646" y="5159290"/>
            <a:ext cx="7342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EX2-EX2 Forwarding? How to fix this?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853256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128210" y="239529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46" name="TextBox 45"/>
          <p:cNvSpPr txBox="1"/>
          <p:nvPr/>
        </p:nvSpPr>
        <p:spPr>
          <a:xfrm>
            <a:off x="7355624" y="282443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600787" y="230076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035501" y="245098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51" name="TextBox 50"/>
          <p:cNvSpPr txBox="1"/>
          <p:nvPr/>
        </p:nvSpPr>
        <p:spPr>
          <a:xfrm>
            <a:off x="8875741" y="283125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236448" y="2307041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671162" y="2457261"/>
            <a:ext cx="7681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EX2</a:t>
            </a:r>
            <a:endParaRPr lang="en-US" sz="3000" dirty="0"/>
          </a:p>
        </p:txBody>
      </p:sp>
      <p:sp>
        <p:nvSpPr>
          <p:cNvPr id="54" name="TextBox 53"/>
          <p:cNvSpPr txBox="1"/>
          <p:nvPr/>
        </p:nvSpPr>
        <p:spPr>
          <a:xfrm>
            <a:off x="5314906" y="282659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850032" y="347722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284746" y="3627445"/>
            <a:ext cx="7681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EX2</a:t>
            </a:r>
            <a:endParaRPr lang="en-US" sz="3000" dirty="0"/>
          </a:p>
        </p:txBody>
      </p:sp>
      <p:sp>
        <p:nvSpPr>
          <p:cNvPr id="57" name="TextBox 56"/>
          <p:cNvSpPr txBox="1"/>
          <p:nvPr/>
        </p:nvSpPr>
        <p:spPr>
          <a:xfrm>
            <a:off x="6928490" y="3996777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 + R[$4]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5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184741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199763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0126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0126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196095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172748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172748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29341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560985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2042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1854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2023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17349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34751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40555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38195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23900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186642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201664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239691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19643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0361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1863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46857" y="32013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2013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16069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1023" y="31496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5362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$7 $8,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6543" y="35942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$7, 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35706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R[$7] + R[$8]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418437" y="35788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63600" y="30551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098314" y="32053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38554" y="35856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4156784">
            <a:off x="5911247" y="3279451"/>
            <a:ext cx="2002564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20113" y="5540807"/>
            <a:ext cx="411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MEM-EX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99867" y="42934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034581" y="44436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6" name="Rounded Rectangle 45"/>
          <p:cNvSpPr/>
          <p:nvPr/>
        </p:nvSpPr>
        <p:spPr>
          <a:xfrm>
            <a:off x="5161345" y="43084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369917" y="44586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850237" y="43084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84951" y="44586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2" name="Rounded Rectangle 51"/>
          <p:cNvSpPr/>
          <p:nvPr/>
        </p:nvSpPr>
        <p:spPr>
          <a:xfrm>
            <a:off x="8539129" y="43084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814083" y="44069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4" name="TextBox 53"/>
          <p:cNvSpPr txBox="1"/>
          <p:nvPr/>
        </p:nvSpPr>
        <p:spPr>
          <a:xfrm>
            <a:off x="3570884" y="47935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39603" y="48515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28695" y="48279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 + R[$4]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41497" y="48361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0286660" y="43124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721374" y="44626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0" name="TextBox 59"/>
          <p:cNvSpPr txBox="1"/>
          <p:nvPr/>
        </p:nvSpPr>
        <p:spPr>
          <a:xfrm>
            <a:off x="10561614" y="48429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9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Load-Add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8584" y="2979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89856" y="3022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6395" y="30144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95002" y="299942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399314" y="30293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143845" y="387978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578559" y="403000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3705323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913895" y="404499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394215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828929" y="404499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7083107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358061" y="399332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2114862" y="437988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$5,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83581" y="4437932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72673" y="441432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85475" y="442246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830638" y="389880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265352" y="404902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9105592" y="442928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2259175">
            <a:off x="4902986" y="3357362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593646" y="5159290"/>
            <a:ext cx="3046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Will this work?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78559" y="5851266"/>
            <a:ext cx="5245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Solution: Stall the pipeline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8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7" grpId="0"/>
      <p:bldP spid="8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Load-Add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8584" y="2979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89856" y="3022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6395" y="30144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95002" y="299942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399314" y="30293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143845" y="387978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578559" y="403000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3705323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913895" y="404499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394215" y="3894776"/>
            <a:ext cx="1469036" cy="85443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828929" y="404499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8721407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996361" y="399332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2114862" y="437988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$5,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83581" y="4437932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72673" y="441432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23775" y="442246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468938" y="389880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0903652" y="404902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743892" y="442928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3294040">
            <a:off x="6598263" y="3376961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578559" y="5851266"/>
            <a:ext cx="5245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Solution: Stall the pipeline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087738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522452" y="404499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47" name="TextBox 46"/>
          <p:cNvSpPr txBox="1"/>
          <p:nvPr/>
        </p:nvSpPr>
        <p:spPr>
          <a:xfrm>
            <a:off x="7166196" y="441432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136115" y="21279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RAW Hazards: Load-Store </a:t>
            </a:r>
            <a:r>
              <a:rPr lang="en-US" dirty="0" smtClean="0"/>
              <a:t>Dependency</a:t>
            </a:r>
            <a:br>
              <a:rPr lang="en-US" dirty="0" smtClean="0"/>
            </a:br>
            <a:r>
              <a:rPr lang="en-US" dirty="0" smtClean="0"/>
              <a:t>(What happens on a D-cache miss?)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8584" y="2979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89856" y="3022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6395" y="30144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529718" y="3014415"/>
            <a:ext cx="1676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= Mem[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399314" y="30293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3300440">
            <a:off x="6644963" y="3338793"/>
            <a:ext cx="801099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098727" y="37219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533441" y="38721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7" name="Rounded Rectangle 46"/>
          <p:cNvSpPr/>
          <p:nvPr/>
        </p:nvSpPr>
        <p:spPr>
          <a:xfrm>
            <a:off x="3660205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868777" y="38871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349097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83811" y="38871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1" name="Rounded Rectangle 50"/>
          <p:cNvSpPr/>
          <p:nvPr/>
        </p:nvSpPr>
        <p:spPr>
          <a:xfrm>
            <a:off x="7037989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312943" y="38354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3" name="TextBox 52"/>
          <p:cNvSpPr txBox="1"/>
          <p:nvPr/>
        </p:nvSpPr>
        <p:spPr>
          <a:xfrm>
            <a:off x="2069744" y="4222030"/>
            <a:ext cx="160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sw</a:t>
            </a:r>
            <a:r>
              <a:rPr lang="en-US" dirty="0" smtClean="0">
                <a:solidFill>
                  <a:srgbClr val="FF0000"/>
                </a:solidFill>
              </a:rPr>
              <a:t> $5,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73373" y="4280079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10160" y="4247423"/>
            <a:ext cx="131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Mem[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] = R[$4]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785520" y="37409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220234" y="38911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59" name="TextBox 58"/>
          <p:cNvSpPr txBox="1"/>
          <p:nvPr/>
        </p:nvSpPr>
        <p:spPr>
          <a:xfrm>
            <a:off x="9060474" y="42714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41815" y="5482238"/>
            <a:ext cx="588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MEM-MEM Forwarding (new)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20275" y="42360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R[$5]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3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Software Techniques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18984" y="1109692"/>
            <a:ext cx="10920824" cy="5297286"/>
          </a:xfrm>
        </p:spPr>
        <p:txBody>
          <a:bodyPr>
            <a:normAutofit/>
          </a:bodyPr>
          <a:lstStyle/>
          <a:p>
            <a:r>
              <a:rPr lang="en-US" dirty="0" smtClean="0"/>
              <a:t>Data layout and access patterns can have a significant impact on cache miss rate</a:t>
            </a:r>
          </a:p>
          <a:p>
            <a:pPr lvl="1"/>
            <a:r>
              <a:rPr lang="en-US" dirty="0" smtClean="0"/>
              <a:t>Code can be re-written to exploit the underlying cache hierarchy</a:t>
            </a:r>
          </a:p>
          <a:p>
            <a:pPr lvl="1"/>
            <a:r>
              <a:rPr lang="en-US" dirty="0" smtClean="0"/>
              <a:t>Caution: Might need to be aware of cache parameters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Examples of code optimization to improve cache miss rate:</a:t>
            </a:r>
          </a:p>
          <a:p>
            <a:pPr lvl="1"/>
            <a:r>
              <a:rPr lang="en-US" dirty="0" smtClean="0"/>
              <a:t>Array merging: interleaving the layout of concurrently accessed arrays</a:t>
            </a:r>
          </a:p>
          <a:p>
            <a:pPr lvl="1"/>
            <a:r>
              <a:rPr lang="en-US" dirty="0" smtClean="0"/>
              <a:t>Loop re-ordering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9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Array Merging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8092" y="1116075"/>
            <a:ext cx="37978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a[2048]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b[2048]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c[2048]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//Assume every </a:t>
            </a:r>
            <a:r>
              <a:rPr lang="en-US" sz="24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4 Bytes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&lt;2048;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a[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 + b[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14902" y="1971944"/>
            <a:ext cx="1888579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4903" y="1978368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55043" y="2012629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212840" y="2516435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16964" y="3067820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12840" y="4429641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43503" y="4440462"/>
            <a:ext cx="154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4072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178574" y="5212052"/>
            <a:ext cx="1887195" cy="10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6245" y="5212052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(16 bytes)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173392" y="2592305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447015" y="3034047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84365" y="3060148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939448" y="3053970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161865" y="3053970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17531" y="3070446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654080" y="3064268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868263" y="3070446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8708" y="3826330"/>
            <a:ext cx="30308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merge{ </a:t>
            </a:r>
          </a:p>
          <a:p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</a:p>
          <a:p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b;</a:t>
            </a:r>
          </a:p>
          <a:p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c;</a:t>
            </a:r>
          </a:p>
          <a:p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truct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merge </a:t>
            </a:r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[2048]</a:t>
            </a:r>
          </a:p>
          <a:p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9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Loop Interchange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142" y="1080398"/>
            <a:ext cx="48558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&lt;2048;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(j=0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&lt;2048;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sum+= a[j][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//Arrays stored in column major order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//a[0][0]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//a[0][1]….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//a[1][0] …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14902" y="1971944"/>
            <a:ext cx="1888579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4903" y="1978368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55043" y="2012629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212840" y="2516435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16964" y="3067820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12840" y="4429641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43503" y="4440462"/>
            <a:ext cx="154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4072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178574" y="5212052"/>
            <a:ext cx="1887195" cy="10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6245" y="5212052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(16 bytes)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173392" y="2592305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447015" y="3034047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84365" y="3060148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939448" y="3053970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161865" y="3053970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17531" y="3070446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654080" y="3064268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868263" y="3070446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7722" y="4574411"/>
            <a:ext cx="38667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&lt;2048;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&lt;2048;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sum+= a[j][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5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2882" y="1134611"/>
            <a:ext cx="6647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(j=0; j&lt;N;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(k=0; k&lt;; k++)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sum = sum + a[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][k]*b[k][j];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829343"/>
              </p:ext>
            </p:extLst>
          </p:nvPr>
        </p:nvGraphicFramePr>
        <p:xfrm>
          <a:off x="1636584" y="3061270"/>
          <a:ext cx="3540896" cy="23695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5224"/>
                <a:gridCol w="885224"/>
                <a:gridCol w="885224"/>
                <a:gridCol w="885224"/>
              </a:tblGrid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14288"/>
              </p:ext>
            </p:extLst>
          </p:nvPr>
        </p:nvGraphicFramePr>
        <p:xfrm>
          <a:off x="6404233" y="3061270"/>
          <a:ext cx="3540896" cy="23695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5224"/>
                <a:gridCol w="885224"/>
                <a:gridCol w="885224"/>
                <a:gridCol w="885224"/>
              </a:tblGrid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865870" y="3379574"/>
            <a:ext cx="29470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923902" y="3379574"/>
            <a:ext cx="8239" cy="1791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86698" y="310772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a[0][0]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03422" y="313175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[0][1]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86698" y="374890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a[1][</a:t>
            </a:r>
            <a:r>
              <a:rPr lang="en-US" dirty="0"/>
              <a:t>0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61076" y="310772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a[0][N-1]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80761" y="313175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[0][0]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32204" y="323152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a[0][1]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480760" y="377210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b[1][0]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818970" y="3350167"/>
            <a:ext cx="8239" cy="179172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619373" y="3350166"/>
            <a:ext cx="8239" cy="179172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0310" y="2009153"/>
            <a:ext cx="2141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elements are being repeatedly reused!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8" idx="3"/>
          </p:cNvCxnSpPr>
          <p:nvPr/>
        </p:nvCxnSpPr>
        <p:spPr>
          <a:xfrm>
            <a:off x="1865870" y="2650525"/>
            <a:ext cx="632269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9054" y="5825013"/>
            <a:ext cx="1154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N is large, by the time the loop gets to a[0][N-1], a[0][0] has been evicted from the cache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64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97955"/>
              </p:ext>
            </p:extLst>
          </p:nvPr>
        </p:nvGraphicFramePr>
        <p:xfrm>
          <a:off x="1636584" y="2622605"/>
          <a:ext cx="3540896" cy="23695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5224"/>
                <a:gridCol w="885224"/>
                <a:gridCol w="885224"/>
                <a:gridCol w="885224"/>
              </a:tblGrid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464248"/>
              </p:ext>
            </p:extLst>
          </p:nvPr>
        </p:nvGraphicFramePr>
        <p:xfrm>
          <a:off x="6404233" y="2622605"/>
          <a:ext cx="3540896" cy="23695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5224"/>
                <a:gridCol w="885224"/>
                <a:gridCol w="885224"/>
                <a:gridCol w="885224"/>
              </a:tblGrid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86698" y="266906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a[0][0]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80761" y="269308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[0][0]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7145" y="1127359"/>
            <a:ext cx="96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Partition matrix into B*B sub-blocks such that the sub-blocks fit in the cache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636584" y="2622605"/>
            <a:ext cx="1770448" cy="11847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43289" y="20453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69308" y="2414712"/>
            <a:ext cx="17731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291281" y="2622605"/>
            <a:ext cx="4118" cy="1275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8358" y="3075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418198" y="2622605"/>
            <a:ext cx="1770448" cy="11847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189432" y="20333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415451" y="2402697"/>
            <a:ext cx="17731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197695" y="2587020"/>
            <a:ext cx="4118" cy="1275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74772" y="3040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37724" y="3038392"/>
            <a:ext cx="12947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892091" y="2772030"/>
            <a:ext cx="0" cy="97206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748827" y="2728952"/>
            <a:ext cx="0" cy="97206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418198" y="3807230"/>
            <a:ext cx="1770448" cy="11847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92091" y="3913577"/>
            <a:ext cx="0" cy="97206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748827" y="3898557"/>
            <a:ext cx="0" cy="97206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6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18770</TotalTime>
  <Words>3191</Words>
  <Application>Microsoft Office PowerPoint</Application>
  <PresentationFormat>Widescreen</PresentationFormat>
  <Paragraphs>952</Paragraphs>
  <Slides>44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Times New Roman</vt:lpstr>
      <vt:lpstr>Office Theme</vt:lpstr>
      <vt:lpstr>Computer Architecture I</vt:lpstr>
      <vt:lpstr>32 KB Direct Mapped Cache with 1 Byte Blocks</vt:lpstr>
      <vt:lpstr>32 KB 2-Way Set Associate Cache</vt:lpstr>
      <vt:lpstr>Multi-Level Caches</vt:lpstr>
      <vt:lpstr>Software Techniques</vt:lpstr>
      <vt:lpstr>Array Merging</vt:lpstr>
      <vt:lpstr>Loop Interchange</vt:lpstr>
      <vt:lpstr>Blocking</vt:lpstr>
      <vt:lpstr>Blocking</vt:lpstr>
      <vt:lpstr>Virtual Memory</vt:lpstr>
      <vt:lpstr>Virtual Memory</vt:lpstr>
      <vt:lpstr>Virtual Memory</vt:lpstr>
      <vt:lpstr>Pages</vt:lpstr>
      <vt:lpstr>Virtual Memory</vt:lpstr>
      <vt:lpstr>Multiple Processes</vt:lpstr>
      <vt:lpstr>Homonyms</vt:lpstr>
      <vt:lpstr>Synonyms</vt:lpstr>
      <vt:lpstr>Address Translation</vt:lpstr>
      <vt:lpstr>Translation Look-Aside Buffer (TLB)</vt:lpstr>
      <vt:lpstr>Address Translation</vt:lpstr>
      <vt:lpstr>Address Translation</vt:lpstr>
      <vt:lpstr>Address Translation</vt:lpstr>
      <vt:lpstr>Address Translation</vt:lpstr>
      <vt:lpstr>1 KB Direct Mapped Cache with 1 Byte Blocks</vt:lpstr>
      <vt:lpstr>Homonyms and Synonyms</vt:lpstr>
      <vt:lpstr>32 KB direct mapped cache</vt:lpstr>
      <vt:lpstr>Midterm Review</vt:lpstr>
      <vt:lpstr>0/1/2 Address ISAs</vt:lpstr>
      <vt:lpstr>How is Memory Accessed</vt:lpstr>
      <vt:lpstr>Load-Store ISA</vt:lpstr>
      <vt:lpstr>Addressing Modes</vt:lpstr>
      <vt:lpstr>Memory-Memory ISA</vt:lpstr>
      <vt:lpstr>2’s Complement Representation</vt:lpstr>
      <vt:lpstr>PowerPoint Presentation</vt:lpstr>
      <vt:lpstr>MIPS Instructions: J-Type</vt:lpstr>
      <vt:lpstr>PowerPoint Presentation</vt:lpstr>
      <vt:lpstr>PowerPoint Presentation</vt:lpstr>
      <vt:lpstr>PowerPoint Presentation</vt:lpstr>
      <vt:lpstr>RAW Hazards: Add-Add Dependency</vt:lpstr>
      <vt:lpstr>RAW Hazards: Add-Add Dependency (What if EX stages takes 2 clocks?)</vt:lpstr>
      <vt:lpstr>RAW Hazards: Add-Add Dependency</vt:lpstr>
      <vt:lpstr>RAW Hazards: Load-Add Dependency</vt:lpstr>
      <vt:lpstr>RAW Hazards: Load-Add Dependency</vt:lpstr>
      <vt:lpstr>RAW Hazards: Load-Store Dependency (What happens on a D-cache miss?) </vt:lpstr>
    </vt:vector>
  </TitlesOfParts>
  <Company>NYU Polytechnic School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siddharth garg</cp:lastModifiedBy>
  <cp:revision>1175</cp:revision>
  <dcterms:created xsi:type="dcterms:W3CDTF">2016-08-18T21:23:19Z</dcterms:created>
  <dcterms:modified xsi:type="dcterms:W3CDTF">2016-11-04T21:11:24Z</dcterms:modified>
</cp:coreProperties>
</file>