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80" r:id="rId2"/>
    <p:sldId id="545" r:id="rId3"/>
    <p:sldId id="546" r:id="rId4"/>
    <p:sldId id="512" r:id="rId5"/>
    <p:sldId id="513" r:id="rId6"/>
    <p:sldId id="514" r:id="rId7"/>
    <p:sldId id="515" r:id="rId8"/>
    <p:sldId id="516" r:id="rId9"/>
    <p:sldId id="518" r:id="rId10"/>
    <p:sldId id="517" r:id="rId11"/>
    <p:sldId id="519" r:id="rId12"/>
    <p:sldId id="520" r:id="rId13"/>
    <p:sldId id="522" r:id="rId14"/>
    <p:sldId id="521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4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1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3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2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Out-of-Order Processing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" y="39756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06385" y="2316854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3788" y="90996"/>
            <a:ext cx="511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fetched in order into instruction buffer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And dispatched to reservation station assuming one is free 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06838" y="875826"/>
            <a:ext cx="906950" cy="1512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3832" y="4339032"/>
            <a:ext cx="2293444" cy="594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22394" y="4607574"/>
            <a:ext cx="4976882" cy="11023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78719" y="4180344"/>
            <a:ext cx="2607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wait in reservation stations and monitor common data bus for operand to be available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4489" y="2417854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97556" y="2410660"/>
            <a:ext cx="1481389" cy="3358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3425" y="1558589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Arch register file renamed using </a:t>
            </a:r>
            <a:r>
              <a:rPr lang="en-US" sz="2400" dirty="0" err="1" smtClean="0">
                <a:solidFill>
                  <a:schemeClr val="accent6"/>
                </a:solidFill>
              </a:rPr>
              <a:t>resv</a:t>
            </a:r>
            <a:r>
              <a:rPr lang="en-US" sz="2400" dirty="0" smtClean="0">
                <a:solidFill>
                  <a:schemeClr val="accent6"/>
                </a:solidFill>
              </a:rPr>
              <a:t> stations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/>
      <p:bldP spid="15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22670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17878"/>
              </p:ext>
            </p:extLst>
          </p:nvPr>
        </p:nvGraphicFramePr>
        <p:xfrm>
          <a:off x="3348186" y="5180833"/>
          <a:ext cx="374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3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1188" y="4719168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Reservation Station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64877" y="507769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3" y="54448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79017" y="581198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663" y="62736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249382" y="1232587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Each entry in a reservation station has a tag</a:t>
            </a:r>
          </a:p>
          <a:p>
            <a:r>
              <a:rPr lang="en-US" dirty="0" smtClean="0"/>
              <a:t>When an instruction is assigned to a reservation station, the destination register for that instruction is renamed to the tag of the reservation station</a:t>
            </a:r>
          </a:p>
          <a:p>
            <a:pPr lvl="1"/>
            <a:r>
              <a:rPr lang="en-US" dirty="0" smtClean="0"/>
              <a:t>Architectural registers -&gt; physical registers</a:t>
            </a:r>
          </a:p>
          <a:p>
            <a:pPr lvl="1"/>
            <a:r>
              <a:rPr lang="en-US" dirty="0" smtClean="0"/>
              <a:t>More reservation stations than architectural registers</a:t>
            </a:r>
            <a:endParaRPr lang="en-US" dirty="0"/>
          </a:p>
          <a:p>
            <a:r>
              <a:rPr lang="en-US" dirty="0" smtClean="0"/>
              <a:t>After renaming, the RS tag is used to refer to that register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1872" y="5675671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38747" y="5444839"/>
            <a:ext cx="418916" cy="4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48754" y="5691905"/>
            <a:ext cx="443063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2558035" y="5979247"/>
            <a:ext cx="399628" cy="5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02961"/>
              </p:ext>
            </p:extLst>
          </p:nvPr>
        </p:nvGraphicFramePr>
        <p:xfrm>
          <a:off x="1235364" y="2271373"/>
          <a:ext cx="6266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848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236" y="1419624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One entry for each architectural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492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6" y="294409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6" y="33112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367838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f3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1943" y="408016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f4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49582" y="4310996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215" y="5074163"/>
            <a:ext cx="43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reservation station entry the register f4 is currently </a:t>
            </a:r>
          </a:p>
          <a:p>
            <a:r>
              <a:rPr lang="en-US" sz="2400" dirty="0" smtClean="0"/>
              <a:t>remapped to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03473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5808" y="4202805"/>
            <a:ext cx="4364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Alternatively, if register is currently not mapped to a reservation station and holds valid data, valid bit is set to 1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72099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9353" y="5005577"/>
            <a:ext cx="303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value of f4 (only if valid bit is set)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Reservation Station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64811"/>
              </p:ext>
            </p:extLst>
          </p:nvPr>
        </p:nvGraphicFramePr>
        <p:xfrm>
          <a:off x="736602" y="22713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039" y="2549235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254" y="2944090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255" y="3311236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55" y="3678382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19202" y="3909214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038" y="4807529"/>
            <a:ext cx="297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from which the value of operand 1 will be obtained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41603"/>
              </p:ext>
            </p:extLst>
          </p:nvPr>
        </p:nvGraphicFramePr>
        <p:xfrm>
          <a:off x="3885932" y="22694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3525984" y="3909214"/>
            <a:ext cx="332507" cy="898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1145" y="4946028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if value is valid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417622" y="4007002"/>
            <a:ext cx="841681" cy="20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1145" y="6059620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-50511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038623"/>
            <a:ext cx="11783289" cy="5329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reservation station is available before renaming</a:t>
            </a:r>
            <a:endParaRPr lang="en-US" dirty="0"/>
          </a:p>
          <a:p>
            <a:pPr lvl="1"/>
            <a:r>
              <a:rPr lang="en-US" dirty="0" smtClean="0"/>
              <a:t>Instruction + renamed operands (tags/value) placed in reservation station</a:t>
            </a:r>
          </a:p>
          <a:p>
            <a:pPr lvl="1"/>
            <a:r>
              <a:rPr lang="en-US" dirty="0" smtClean="0"/>
              <a:t>If reservation station not available, STALL</a:t>
            </a:r>
          </a:p>
          <a:p>
            <a:r>
              <a:rPr lang="en-US" dirty="0" smtClean="0"/>
              <a:t>While in </a:t>
            </a:r>
            <a:r>
              <a:rPr lang="en-US" dirty="0" err="1" smtClean="0"/>
              <a:t>resv</a:t>
            </a:r>
            <a:r>
              <a:rPr lang="en-US" dirty="0" smtClean="0"/>
              <a:t> </a:t>
            </a:r>
            <a:r>
              <a:rPr lang="en-US" dirty="0" err="1" smtClean="0"/>
              <a:t>stn</a:t>
            </a:r>
            <a:r>
              <a:rPr lang="en-US" dirty="0" smtClean="0"/>
              <a:t> each instruction</a:t>
            </a:r>
          </a:p>
          <a:p>
            <a:pPr lvl="1"/>
            <a:r>
              <a:rPr lang="en-US" dirty="0" smtClean="0"/>
              <a:t>Monitors CDB for tag of it’s sources</a:t>
            </a:r>
          </a:p>
          <a:p>
            <a:pPr lvl="1"/>
            <a:r>
              <a:rPr lang="en-US" dirty="0" smtClean="0"/>
              <a:t>When tag seen, grab value and keep in the reservation station</a:t>
            </a:r>
          </a:p>
          <a:p>
            <a:pPr lvl="1"/>
            <a:r>
              <a:rPr lang="en-US" dirty="0" smtClean="0"/>
              <a:t>When values for both operands available, ready for dispatch</a:t>
            </a:r>
          </a:p>
          <a:p>
            <a:r>
              <a:rPr lang="en-US" dirty="0" smtClean="0"/>
              <a:t>Dispatch ready instructions to </a:t>
            </a:r>
            <a:r>
              <a:rPr lang="en-US" dirty="0" err="1" smtClean="0"/>
              <a:t>Fus</a:t>
            </a:r>
            <a:endParaRPr lang="en-US" dirty="0" smtClean="0"/>
          </a:p>
          <a:p>
            <a:pPr lvl="1"/>
            <a:r>
              <a:rPr lang="en-US" dirty="0" smtClean="0"/>
              <a:t>Assuming an FU is available, otherwise wait</a:t>
            </a:r>
          </a:p>
          <a:p>
            <a:r>
              <a:rPr lang="en-US" dirty="0" smtClean="0"/>
              <a:t>Once instruction completes execution</a:t>
            </a:r>
          </a:p>
          <a:p>
            <a:pPr lvl="1"/>
            <a:r>
              <a:rPr lang="en-US" dirty="0" smtClean="0"/>
              <a:t>Broadcast value and tag on CDB</a:t>
            </a:r>
          </a:p>
          <a:p>
            <a:pPr lvl="1"/>
            <a:r>
              <a:rPr lang="en-US" dirty="0" smtClean="0"/>
              <a:t>Any Register in the Reg. renaming table with a matching tag updates it value and sets valid bit</a:t>
            </a:r>
          </a:p>
          <a:p>
            <a:r>
              <a:rPr lang="en-US" dirty="0" smtClean="0"/>
              <a:t>Free reservation station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uld</a:t>
            </a:r>
            <a:r>
              <a:rPr lang="en-US" dirty="0" smtClean="0"/>
              <a:t> f1, f2, f3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3, f4, f5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f2, f6, f7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f8, f9, </a:t>
            </a:r>
            <a:r>
              <a:rPr lang="en-US" dirty="0"/>
              <a:t>f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err="1" smtClean="0"/>
              <a:t>muld</a:t>
            </a:r>
            <a:r>
              <a:rPr lang="en-US" dirty="0" smtClean="0"/>
              <a:t> f7, f10, f11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f5, f11, f5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6043" y="23047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3681" y="2455001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6145961" y="231039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5123" y="247349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7181186" y="243654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061667" y="229099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8892" y="2436545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  <a:endParaRPr 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965782" y="228632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5335" y="3619920"/>
            <a:ext cx="68968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F: Fetch instruction</a:t>
            </a:r>
          </a:p>
          <a:p>
            <a:r>
              <a:rPr lang="en-US" sz="2800" dirty="0" smtClean="0"/>
              <a:t>D: Decode, Rename</a:t>
            </a:r>
          </a:p>
          <a:p>
            <a:r>
              <a:rPr lang="en-US" sz="2800" dirty="0" smtClean="0"/>
              <a:t>E: Execute (when operands ready), multi-cycle</a:t>
            </a:r>
          </a:p>
          <a:p>
            <a:r>
              <a:rPr lang="en-US" sz="2800" dirty="0" smtClean="0"/>
              <a:t>W: Broadcast result on CDB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uld</a:t>
            </a:r>
            <a:r>
              <a:rPr lang="en-US" dirty="0" smtClean="0"/>
              <a:t> f1, f2, f3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3, f4, f5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f2, f6, f7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f8, f9, </a:t>
            </a:r>
            <a:r>
              <a:rPr lang="en-US" dirty="0"/>
              <a:t>f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err="1" smtClean="0"/>
              <a:t>muld</a:t>
            </a:r>
            <a:r>
              <a:rPr lang="en-US" dirty="0" smtClean="0"/>
              <a:t> f7, f10, f11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f5, f11, f5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6043" y="23047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3681" y="2455001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6145961" y="231039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5123" y="247349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7181186" y="243654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061667" y="229099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8176" y="2445774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965782" y="228632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5335" y="3619920"/>
            <a:ext cx="68968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F: Fetch instruction</a:t>
            </a:r>
          </a:p>
          <a:p>
            <a:r>
              <a:rPr lang="en-US" sz="2800" dirty="0" smtClean="0"/>
              <a:t>D: Decode, Rename</a:t>
            </a:r>
          </a:p>
          <a:p>
            <a:r>
              <a:rPr lang="en-US" sz="2800" dirty="0" smtClean="0"/>
              <a:t>E: Execute (when operands ready), multi-cycle</a:t>
            </a:r>
          </a:p>
          <a:p>
            <a:r>
              <a:rPr lang="en-US" sz="2800" dirty="0" smtClean="0"/>
              <a:t>WB: Broadcast result on CDB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7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5731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67264"/>
              </p:ext>
            </p:extLst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07247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19246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55001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0113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00281"/>
              </p:ext>
            </p:extLst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163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7700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51245"/>
              </p:ext>
            </p:extLst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61658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46411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63896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1639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2876" y="25744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049618" y="2468313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3423" y="6036162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x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61" y="55773"/>
            <a:ext cx="10515600" cy="1325563"/>
          </a:xfrm>
        </p:spPr>
        <p:txBody>
          <a:bodyPr/>
          <a:lstStyle/>
          <a:p>
            <a:r>
              <a:rPr lang="en-US" dirty="0" smtClean="0"/>
              <a:t>Lab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6" y="1126306"/>
            <a:ext cx="10515600" cy="4351338"/>
          </a:xfrm>
        </p:spPr>
        <p:txBody>
          <a:bodyPr/>
          <a:lstStyle/>
          <a:p>
            <a:r>
              <a:rPr lang="en-US" dirty="0" smtClean="0"/>
              <a:t>You will model a two level cache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4167" y="2210268"/>
            <a:ext cx="1121963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479" y="3666761"/>
            <a:ext cx="1907337" cy="1530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2336487" y="3241444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2336487" y="519057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050" y="5622622"/>
            <a:ext cx="5008630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0147" y="24387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1365" y="416468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7546" y="5912578"/>
            <a:ext cx="354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(always HIT)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3664" y="2951340"/>
            <a:ext cx="428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Replacement policy: </a:t>
            </a:r>
            <a:r>
              <a:rPr lang="en-US" sz="2400" dirty="0" smtClean="0">
                <a:solidFill>
                  <a:schemeClr val="accent6"/>
                </a:solidFill>
              </a:rPr>
              <a:t>round-robin</a:t>
            </a:r>
          </a:p>
          <a:p>
            <a:r>
              <a:rPr lang="en-US" sz="2400" dirty="0" smtClean="0"/>
              <a:t>Write Hit policy</a:t>
            </a:r>
            <a:r>
              <a:rPr lang="en-US" sz="2400" dirty="0" smtClean="0">
                <a:solidFill>
                  <a:schemeClr val="accent6"/>
                </a:solidFill>
              </a:rPr>
              <a:t>: write-back</a:t>
            </a:r>
          </a:p>
          <a:p>
            <a:r>
              <a:rPr lang="en-US" sz="2400" dirty="0" smtClean="0"/>
              <a:t>Write Miss policy: </a:t>
            </a:r>
            <a:r>
              <a:rPr lang="en-US" sz="2400" dirty="0" smtClean="0">
                <a:solidFill>
                  <a:schemeClr val="accent6"/>
                </a:solidFill>
              </a:rPr>
              <a:t>no-allocate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7388" y="16393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A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2336487" y="181174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1482" y="24478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77308"/>
              </p:ext>
            </p:extLst>
          </p:nvPr>
        </p:nvGraphicFramePr>
        <p:xfrm>
          <a:off x="5781330" y="5350833"/>
          <a:ext cx="55132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601"/>
                <a:gridCol w="2756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Cache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r>
                        <a:rPr lang="en-US" baseline="0" dirty="0" smtClean="0"/>
                        <a:t> Cache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 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58217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17015"/>
              </p:ext>
            </p:extLst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19230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1861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83616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059315" y="320589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18840" y="409535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126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85117"/>
              </p:ext>
            </p:extLst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9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43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67299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7957" y="33943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073142" y="394419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196906" y="4461253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9973" y="6074326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b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4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97870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86447"/>
              </p:ext>
            </p:extLst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25491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1861" y="37982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026491" y="508030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180352" y="4849832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09973" y="6074326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c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75881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923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10870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675649" y="542965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200061" y="184530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59468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92547"/>
              </p:ext>
            </p:extLst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38681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141622" y="322676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170538" y="521697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216" y="6054289"/>
            <a:ext cx="478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f5 is remapped from a to 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2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62879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7486310" y="305131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356886" y="646932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-25708" y="2131016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35993" y="2900498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5806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95029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6355456" y="410822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401854" y="181796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06" y="5875233"/>
            <a:ext cx="3497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all </a:t>
            </a:r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entries </a:t>
            </a:r>
          </a:p>
          <a:p>
            <a:r>
              <a:rPr lang="en-US" sz="2400" dirty="0" smtClean="0"/>
              <a:t>waiting for tags x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5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61937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2100349" y="396614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053621" y="2457826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6" y="5875233"/>
            <a:ext cx="478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RF entries currently mapped </a:t>
            </a:r>
          </a:p>
          <a:p>
            <a:r>
              <a:rPr lang="en-US" sz="2400" dirty="0" smtClean="0"/>
              <a:t>to tags x and 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1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66011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19150"/>
              </p:ext>
            </p:extLst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96659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63999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146004" y="446815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6" y="5875233"/>
            <a:ext cx="3322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Release </a:t>
            </a:r>
            <a:r>
              <a:rPr lang="en-US" sz="2400" dirty="0" err="1" smtClean="0"/>
              <a:t>resv</a:t>
            </a:r>
            <a:r>
              <a:rPr lang="en-US" sz="2400" dirty="0" smtClean="0"/>
              <a:t>. </a:t>
            </a:r>
            <a:r>
              <a:rPr lang="en-US" sz="2400" dirty="0" err="1"/>
              <a:t>s</a:t>
            </a:r>
            <a:r>
              <a:rPr lang="en-US" sz="2400" dirty="0" err="1" smtClean="0"/>
              <a:t>tns</a:t>
            </a:r>
            <a:r>
              <a:rPr lang="en-US" sz="2400" dirty="0" smtClean="0"/>
              <a:t> x and b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-3439" y="6328523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station a is ready to be scheduled!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2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Future Cycle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78251" y="25727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3359" y="5693366"/>
            <a:ext cx="565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 err="1" smtClean="0"/>
              <a:t>resv</a:t>
            </a:r>
            <a:r>
              <a:rPr lang="en-US" sz="2400" dirty="0" smtClean="0"/>
              <a:t> a completes execution, its value is sent to operand in </a:t>
            </a:r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d but not updated in RF. Why?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22" idx="0"/>
          </p:cNvCxnSpPr>
          <p:nvPr/>
        </p:nvCxnSpPr>
        <p:spPr>
          <a:xfrm rot="5400000" flipH="1">
            <a:off x="6962388" y="4257245"/>
            <a:ext cx="982377" cy="3137759"/>
          </a:xfrm>
          <a:prstGeom prst="bentConnector4">
            <a:avLst>
              <a:gd name="adj1" fmla="val -23270"/>
              <a:gd name="adj2" fmla="val 924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61" y="55773"/>
            <a:ext cx="10515600" cy="1325563"/>
          </a:xfrm>
        </p:spPr>
        <p:txBody>
          <a:bodyPr/>
          <a:lstStyle/>
          <a:p>
            <a:r>
              <a:rPr lang="en-US" dirty="0" smtClean="0"/>
              <a:t>Lab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6" y="1126306"/>
            <a:ext cx="10515600" cy="4351338"/>
          </a:xfrm>
        </p:spPr>
        <p:txBody>
          <a:bodyPr/>
          <a:lstStyle/>
          <a:p>
            <a:r>
              <a:rPr lang="en-US" dirty="0" smtClean="0"/>
              <a:t>You will model a two level cache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4167" y="2210268"/>
            <a:ext cx="1121963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479" y="3666761"/>
            <a:ext cx="1907337" cy="1530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2336487" y="3241444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2336487" y="519057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050" y="5622622"/>
            <a:ext cx="5008630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0147" y="24387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1365" y="416468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7546" y="5912578"/>
            <a:ext cx="354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(always HIT)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41035" y="2536284"/>
            <a:ext cx="428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Replacement policy: </a:t>
            </a:r>
            <a:r>
              <a:rPr lang="en-US" sz="2400" dirty="0" smtClean="0">
                <a:solidFill>
                  <a:schemeClr val="accent6"/>
                </a:solidFill>
              </a:rPr>
              <a:t>round-robin</a:t>
            </a:r>
          </a:p>
          <a:p>
            <a:r>
              <a:rPr lang="en-US" sz="2400" dirty="0" smtClean="0"/>
              <a:t>Write Hit policy</a:t>
            </a:r>
            <a:r>
              <a:rPr lang="en-US" sz="2400" dirty="0" smtClean="0">
                <a:solidFill>
                  <a:schemeClr val="accent6"/>
                </a:solidFill>
              </a:rPr>
              <a:t>: write-back</a:t>
            </a:r>
          </a:p>
          <a:p>
            <a:r>
              <a:rPr lang="en-US" sz="2400" dirty="0" smtClean="0"/>
              <a:t>Write Miss policy: </a:t>
            </a:r>
            <a:r>
              <a:rPr lang="en-US" sz="2400" dirty="0" smtClean="0">
                <a:solidFill>
                  <a:schemeClr val="accent6"/>
                </a:solidFill>
              </a:rPr>
              <a:t>no-allocate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7388" y="16393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A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2336487" y="181174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1482" y="244781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Miss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44056"/>
              </p:ext>
            </p:extLst>
          </p:nvPr>
        </p:nvGraphicFramePr>
        <p:xfrm>
          <a:off x="5781330" y="5350833"/>
          <a:ext cx="55132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601"/>
                <a:gridCol w="2756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Cache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r>
                        <a:rPr lang="en-US" baseline="0" dirty="0" smtClean="0"/>
                        <a:t> Cache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</a:t>
                      </a:r>
                      <a:r>
                        <a:rPr lang="en-US" baseline="0" dirty="0" smtClean="0"/>
                        <a:t> Hit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4544" y="32313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51225" y="42108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Hit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6200000">
            <a:off x="579216" y="3056049"/>
            <a:ext cx="1126769" cy="3701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174" y="253950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Mem[A]</a:t>
            </a:r>
            <a:endParaRPr lang="en-US" dirty="0"/>
          </a:p>
        </p:txBody>
      </p:sp>
      <p:sp>
        <p:nvSpPr>
          <p:cNvPr id="23" name="Curved Down Arrow 22"/>
          <p:cNvSpPr/>
          <p:nvPr/>
        </p:nvSpPr>
        <p:spPr>
          <a:xfrm rot="5400000">
            <a:off x="3634328" y="3056050"/>
            <a:ext cx="1126769" cy="3701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8793" y="2845093"/>
            <a:ext cx="9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Eviction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Wrt</a:t>
            </a:r>
            <a:r>
              <a:rPr lang="en-US" dirty="0" smtClean="0"/>
              <a:t> B)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7139" y="4210850"/>
            <a:ext cx="48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Hit (Dirty bit updated but no further eviction)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7138" y="4651857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Miss (L2 bypassed)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0" grpId="0"/>
      <p:bldP spid="14" grpId="0" animBg="1"/>
      <p:bldP spid="22" grpId="0"/>
      <p:bldP spid="23" grpId="0" animBg="1"/>
      <p:bldP spid="24" grpId="0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81109"/>
            <a:ext cx="10515600" cy="1325563"/>
          </a:xfrm>
        </p:spPr>
        <p:txBody>
          <a:bodyPr/>
          <a:lstStyle/>
          <a:p>
            <a:r>
              <a:rPr lang="en-US" dirty="0" smtClean="0"/>
              <a:t>Data-Flow Representation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717588" y="17458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4196142" y="1957826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1137" y="21846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3" idx="1"/>
          </p:cNvCxnSpPr>
          <p:nvPr/>
        </p:nvCxnSpPr>
        <p:spPr>
          <a:xfrm>
            <a:off x="4111995" y="1615627"/>
            <a:ext cx="196698" cy="45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7"/>
          </p:cNvCxnSpPr>
          <p:nvPr/>
        </p:nvCxnSpPr>
        <p:spPr>
          <a:xfrm flipH="1">
            <a:off x="4852136" y="1497821"/>
            <a:ext cx="185479" cy="5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" idx="4"/>
          </p:cNvCxnSpPr>
          <p:nvPr/>
        </p:nvCxnSpPr>
        <p:spPr>
          <a:xfrm flipH="1">
            <a:off x="4580414" y="2715151"/>
            <a:ext cx="1" cy="52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23924" y="12831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72884" y="11864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22584" y="27913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153841" y="4636273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66212" y="33524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846112" y="2920987"/>
            <a:ext cx="561751" cy="4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31043" y="25350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059535" y="1930711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274530" y="2157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5975388" y="1588512"/>
            <a:ext cx="196698" cy="45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7"/>
          </p:cNvCxnSpPr>
          <p:nvPr/>
        </p:nvCxnSpPr>
        <p:spPr>
          <a:xfrm flipH="1">
            <a:off x="6715529" y="1470706"/>
            <a:ext cx="185479" cy="5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87317" y="12560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36277" y="11592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08268" y="26609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f7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68" idx="1"/>
          </p:cNvCxnSpPr>
          <p:nvPr/>
        </p:nvCxnSpPr>
        <p:spPr>
          <a:xfrm>
            <a:off x="6425115" y="2612288"/>
            <a:ext cx="706246" cy="7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40733" y="1914817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55728" y="21416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/>
          </a:p>
        </p:txBody>
      </p:sp>
      <p:cxnSp>
        <p:nvCxnSpPr>
          <p:cNvPr id="62" name="Straight Arrow Connector 61"/>
          <p:cNvCxnSpPr>
            <a:endCxn id="60" idx="1"/>
          </p:cNvCxnSpPr>
          <p:nvPr/>
        </p:nvCxnSpPr>
        <p:spPr>
          <a:xfrm>
            <a:off x="7956586" y="1572618"/>
            <a:ext cx="196698" cy="45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0" idx="7"/>
          </p:cNvCxnSpPr>
          <p:nvPr/>
        </p:nvCxnSpPr>
        <p:spPr>
          <a:xfrm flipH="1">
            <a:off x="8696727" y="1454812"/>
            <a:ext cx="185479" cy="5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68515" y="12401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f8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717475" y="1143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531366" y="26817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f10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8" idx="7"/>
          </p:cNvCxnSpPr>
          <p:nvPr/>
        </p:nvCxnSpPr>
        <p:spPr>
          <a:xfrm flipH="1">
            <a:off x="7674804" y="2596394"/>
            <a:ext cx="731509" cy="76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018810" y="3249018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33805" y="34758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808268" y="4006343"/>
            <a:ext cx="568512" cy="71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203617" y="3278002"/>
            <a:ext cx="768545" cy="75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418612" y="35048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368836" y="47841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596617" y="4045929"/>
            <a:ext cx="1575469" cy="8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41316" y="5395979"/>
            <a:ext cx="1" cy="52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5834" y="40429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27430" y="399475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101575" y="128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66782" y="1207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10839" y="124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01745" y="1167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72477" y="1192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105784" y="1149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00951" y="2698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50292" y="259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83997" y="264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66829" y="4025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05129" y="4046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99322" y="5520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2690" y="4998346"/>
            <a:ext cx="373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Out-of-order execution attempts to reconstruct the data-flow graph on the fly</a:t>
            </a:r>
          </a:p>
        </p:txBody>
      </p:sp>
    </p:spTree>
    <p:extLst>
      <p:ext uri="{BB962C8B-B14F-4D97-AF65-F5344CB8AC3E}">
        <p14:creationId xmlns:p14="http://schemas.microsoft.com/office/powerpoint/2010/main" val="13953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/>
      <p:bldP spid="99" grpId="0"/>
      <p:bldP spid="100" grpId="0"/>
      <p:bldP spid="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Scheduler Design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f3, f6, f7</a:t>
            </a:r>
          </a:p>
        </p:txBody>
      </p:sp>
    </p:spTree>
    <p:extLst>
      <p:ext uri="{BB962C8B-B14F-4D97-AF65-F5344CB8AC3E}">
        <p14:creationId xmlns:p14="http://schemas.microsoft.com/office/powerpoint/2010/main" val="26943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54978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61914"/>
              </p:ext>
            </p:extLst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57389"/>
              </p:ext>
            </p:extLst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f3, f6, f7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78251" y="2174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E6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01576"/>
              </p:ext>
            </p:extLst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5360"/>
              </p:ext>
            </p:extLst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1296"/>
              </p:ext>
            </p:extLst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1533"/>
              </p:ext>
            </p:extLst>
          </p:nvPr>
        </p:nvGraphicFramePr>
        <p:xfrm>
          <a:off x="2465967" y="97457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2758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64143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00314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f3, f6, f7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78251" y="21744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33813"/>
            <a:ext cx="644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reservation stations are ready to execute. Which one should be executed first?</a:t>
            </a:r>
          </a:p>
          <a:p>
            <a:pPr lvl="1"/>
            <a:r>
              <a:rPr lang="en-US" sz="2400" dirty="0" smtClean="0"/>
              <a:t>Oldest first? Most dependencies?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1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Multiple EX Units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/>
                <a:gridCol w="1022709"/>
                <a:gridCol w="100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209680" y="5978465"/>
            <a:ext cx="268188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5703" y="6046576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97457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/>
                <a:gridCol w="1119825"/>
                <a:gridCol w="7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2758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64143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00314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f3, f6, f7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78251" y="21744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rapezoid 30"/>
          <p:cNvSpPr/>
          <p:nvPr/>
        </p:nvSpPr>
        <p:spPr>
          <a:xfrm rot="10800000">
            <a:off x="9144544" y="5973790"/>
            <a:ext cx="268188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10567" y="6041901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448383" y="5507946"/>
            <a:ext cx="1772702" cy="4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29798" y="5514547"/>
            <a:ext cx="2188029" cy="4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574957" y="5509873"/>
            <a:ext cx="564713" cy="44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752272" y="5499206"/>
            <a:ext cx="418911" cy="47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5512" y="5993662"/>
            <a:ext cx="644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 both </a:t>
            </a:r>
            <a:r>
              <a:rPr lang="en-US" sz="2400" dirty="0" err="1" smtClean="0"/>
              <a:t>addd</a:t>
            </a:r>
            <a:r>
              <a:rPr lang="en-US" sz="2400" dirty="0" smtClean="0"/>
              <a:t> instructions in parallel!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3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26" y="224880"/>
            <a:ext cx="10515600" cy="1325563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332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Exceptions are interrupts generated by the processor when critical events occur that require special handling</a:t>
            </a:r>
          </a:p>
          <a:p>
            <a:pPr lvl="1"/>
            <a:r>
              <a:rPr lang="en-US" dirty="0" smtClean="0"/>
              <a:t>Arithmetic overflow (recall add instruction)</a:t>
            </a:r>
          </a:p>
          <a:p>
            <a:pPr lvl="1"/>
            <a:r>
              <a:rPr lang="en-US" dirty="0" smtClean="0"/>
              <a:t>Page fault</a:t>
            </a:r>
          </a:p>
          <a:p>
            <a:pPr lvl="1"/>
            <a:r>
              <a:rPr lang="en-US" dirty="0" smtClean="0"/>
              <a:t>Mem protection violation </a:t>
            </a:r>
          </a:p>
          <a:p>
            <a:pPr lvl="1"/>
            <a:endParaRPr lang="en-US" dirty="0"/>
          </a:p>
          <a:p>
            <a:r>
              <a:rPr lang="en-US" dirty="0" smtClean="0"/>
              <a:t>Out-of-order execution beyond branches can cause exceptions that </a:t>
            </a:r>
            <a:r>
              <a:rPr lang="en-US" dirty="0" smtClean="0">
                <a:solidFill>
                  <a:srgbClr val="C00000"/>
                </a:solidFill>
              </a:rPr>
              <a:t>would</a:t>
            </a:r>
            <a:r>
              <a:rPr lang="en-US" dirty="0" smtClean="0"/>
              <a:t> not be caused by in order execution</a:t>
            </a:r>
          </a:p>
          <a:p>
            <a:pPr lvl="1"/>
            <a:r>
              <a:rPr lang="en-US" dirty="0" smtClean="0"/>
              <a:t>If for example a branch predicted as Taken is actually Not Taken 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Precise exceptions</a:t>
            </a:r>
            <a:r>
              <a:rPr lang="en-US" dirty="0" smtClean="0"/>
              <a:t>: architectural state of the processor correspond to in-order execution of program till instruction that raised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Exceptions in </a:t>
            </a:r>
            <a:r>
              <a:rPr lang="en-US" dirty="0" err="1" smtClean="0"/>
              <a:t>Tomasulo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are only allowed to execute if all prior branch instructions have resolved</a:t>
            </a:r>
          </a:p>
          <a:p>
            <a:pPr lvl="1"/>
            <a:r>
              <a:rPr lang="en-US" dirty="0" smtClean="0"/>
              <a:t>Or, speculate past branches but “mute” exceptions till the branch is resolved</a:t>
            </a:r>
          </a:p>
          <a:p>
            <a:pPr lvl="1"/>
            <a:endParaRPr lang="en-US" dirty="0"/>
          </a:p>
          <a:p>
            <a:r>
              <a:rPr lang="en-US" dirty="0" smtClean="0"/>
              <a:t>However, there is still a problem with </a:t>
            </a:r>
            <a:r>
              <a:rPr lang="en-US" i="1" dirty="0" smtClean="0"/>
              <a:t>precise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Note that </a:t>
            </a:r>
            <a:r>
              <a:rPr lang="en-US" dirty="0" err="1" smtClean="0"/>
              <a:t>Tomasulo’s</a:t>
            </a:r>
            <a:r>
              <a:rPr lang="en-US" dirty="0" smtClean="0"/>
              <a:t> algorithm updates the register file out of order</a:t>
            </a:r>
          </a:p>
          <a:p>
            <a:pPr lvl="1"/>
            <a:r>
              <a:rPr lang="en-US" dirty="0" smtClean="0"/>
              <a:t>An older instruction might raise an exception even though a younger instruction has already update the RF contents</a:t>
            </a:r>
          </a:p>
          <a:p>
            <a:pPr lvl="2"/>
            <a:r>
              <a:rPr lang="en-US" dirty="0" smtClean="0"/>
              <a:t>Or yet older instructions haven’t yet updated the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97" y="13673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511" y="15175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608275" y="13823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816847" y="15325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134481" y="13767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569195" y="152695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4677520" y="137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952474" y="146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61" name="Rounded Rectangle 60"/>
          <p:cNvSpPr/>
          <p:nvPr/>
        </p:nvSpPr>
        <p:spPr>
          <a:xfrm>
            <a:off x="6217485" y="13695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52199" y="151975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Variable Execution Latency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408" y="833379"/>
            <a:ext cx="218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5-Stage Pipeline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31739" y="2409373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But in Reality…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0489" y="424051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8070" y="439073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8" name="Rounded Rectangle 87"/>
          <p:cNvSpPr/>
          <p:nvPr/>
        </p:nvSpPr>
        <p:spPr>
          <a:xfrm>
            <a:off x="990407" y="424612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87059" y="443000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918557" y="2840674"/>
            <a:ext cx="26953" cy="3694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2081161" y="2840674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192992" y="396743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2" name="Rounded Rectangle 91"/>
          <p:cNvSpPr/>
          <p:nvPr/>
        </p:nvSpPr>
        <p:spPr>
          <a:xfrm>
            <a:off x="2073473" y="382189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186030" y="298762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4" name="TextBox 93"/>
          <p:cNvSpPr txBox="1"/>
          <p:nvPr/>
        </p:nvSpPr>
        <p:spPr>
          <a:xfrm>
            <a:off x="3110698" y="396743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2977588" y="381721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054083" y="397211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3920973" y="382189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956700" y="39674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4848048" y="381721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070555" y="2987624"/>
            <a:ext cx="26953" cy="3694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3020" y="3264623"/>
            <a:ext cx="7017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188317" y="497252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068798" y="482698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106023" y="497252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2972913" y="482230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49408" y="497720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6" name="Rounded Rectangle 105"/>
          <p:cNvSpPr/>
          <p:nvPr/>
        </p:nvSpPr>
        <p:spPr>
          <a:xfrm>
            <a:off x="3916298" y="482698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952025" y="497252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8" name="Rounded Rectangle 107"/>
          <p:cNvSpPr/>
          <p:nvPr/>
        </p:nvSpPr>
        <p:spPr>
          <a:xfrm>
            <a:off x="4843373" y="482230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97336" y="496224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777817" y="481670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815042" y="496224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12" name="Rounded Rectangle 111"/>
          <p:cNvSpPr/>
          <p:nvPr/>
        </p:nvSpPr>
        <p:spPr>
          <a:xfrm>
            <a:off x="6681932" y="481202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758427" y="496692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7625317" y="481670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661044" y="496224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23" name="Rounded Rectangle 122"/>
          <p:cNvSpPr/>
          <p:nvPr/>
        </p:nvSpPr>
        <p:spPr>
          <a:xfrm>
            <a:off x="8552392" y="481202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2194859" y="595518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2075340" y="580963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112565" y="595518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43" name="Rounded Rectangle 142"/>
          <p:cNvSpPr/>
          <p:nvPr/>
        </p:nvSpPr>
        <p:spPr>
          <a:xfrm>
            <a:off x="2979455" y="5804964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055950" y="595985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45" name="Rounded Rectangle 144"/>
          <p:cNvSpPr/>
          <p:nvPr/>
        </p:nvSpPr>
        <p:spPr>
          <a:xfrm>
            <a:off x="3922840" y="580963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4958567" y="59551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47" name="Rounded Rectangle 146"/>
          <p:cNvSpPr/>
          <p:nvPr/>
        </p:nvSpPr>
        <p:spPr>
          <a:xfrm>
            <a:off x="4849915" y="580496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5903878" y="59449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5784359" y="579935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6821584" y="59449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51" name="Rounded Rectangle 150"/>
          <p:cNvSpPr/>
          <p:nvPr/>
        </p:nvSpPr>
        <p:spPr>
          <a:xfrm>
            <a:off x="6688474" y="5794682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764969" y="594957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53" name="Rounded Rectangle 152"/>
          <p:cNvSpPr/>
          <p:nvPr/>
        </p:nvSpPr>
        <p:spPr>
          <a:xfrm>
            <a:off x="7631859" y="579935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667586" y="594490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55" name="Rounded Rectangle 154"/>
          <p:cNvSpPr/>
          <p:nvPr/>
        </p:nvSpPr>
        <p:spPr>
          <a:xfrm>
            <a:off x="8558934" y="57946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5841627" y="4244435"/>
            <a:ext cx="41045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448923" y="5207251"/>
            <a:ext cx="570208" cy="16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883" y="2646517"/>
            <a:ext cx="1426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 ALU</a:t>
            </a:r>
            <a:endParaRPr lang="en-US" sz="3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41367" y="3672170"/>
            <a:ext cx="1540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 MUL</a:t>
            </a:r>
            <a:endParaRPr lang="en-US" sz="3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755710" y="4369458"/>
            <a:ext cx="138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FP MUL</a:t>
            </a:r>
            <a:endParaRPr lang="en-US" sz="3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454108" y="5682333"/>
            <a:ext cx="196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LD</a:t>
            </a:r>
          </a:p>
          <a:p>
            <a:r>
              <a:rPr lang="en-US" sz="3000" dirty="0" smtClean="0"/>
              <a:t>(on miss)</a:t>
            </a:r>
            <a:endParaRPr lang="en-US" sz="3000" dirty="0"/>
          </a:p>
        </p:txBody>
      </p:sp>
      <p:sp>
        <p:nvSpPr>
          <p:cNvPr id="168" name="Rounded Rectangle 167"/>
          <p:cNvSpPr/>
          <p:nvPr/>
        </p:nvSpPr>
        <p:spPr>
          <a:xfrm>
            <a:off x="10154676" y="424705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107059" y="4402885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11094594" y="425266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1134540" y="4412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9364842" y="5028186"/>
            <a:ext cx="1234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.</a:t>
            </a:r>
            <a:endParaRPr lang="en-US" sz="10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652892" y="5015559"/>
            <a:ext cx="5084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.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62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</a:t>
            </a:r>
            <a:r>
              <a:rPr lang="en-US" dirty="0" smtClean="0"/>
              <a:t>3 </a:t>
            </a:r>
            <a:r>
              <a:rPr lang="en-US" dirty="0" smtClean="0"/>
              <a:t>cycle latency, FP </a:t>
            </a:r>
            <a:r>
              <a:rPr lang="en-US" dirty="0" err="1" smtClean="0"/>
              <a:t>mult</a:t>
            </a:r>
            <a:r>
              <a:rPr lang="en-US" dirty="0" smtClean="0"/>
              <a:t> has </a:t>
            </a:r>
            <a:r>
              <a:rPr lang="en-US" dirty="0" smtClean="0"/>
              <a:t>6 </a:t>
            </a:r>
            <a:r>
              <a:rPr lang="en-US" dirty="0" smtClean="0"/>
              <a:t>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390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48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11382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047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904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20295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6675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93364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013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8770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75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80410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5806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73854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7577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64266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613429" y="409559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65812" y="425142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553347" y="410120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593293" y="426145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3114870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2995351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5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3899466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31942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84325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6671860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11806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68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581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31681" y="463079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0935" y="46018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5724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86047" y="5308511"/>
            <a:ext cx="333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Write-after-Write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(WAW) Dependency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6392" y="6221149"/>
            <a:ext cx="381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final value in $f3?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02468" y="531004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4793816" y="5159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Solution: 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</a:t>
            </a:r>
            <a:r>
              <a:rPr lang="en-US" dirty="0" smtClean="0"/>
              <a:t>3 </a:t>
            </a:r>
            <a:r>
              <a:rPr lang="en-US" dirty="0" smtClean="0"/>
              <a:t>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48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06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99040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705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562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061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4333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81022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8671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7536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8933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68068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3464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61512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235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924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490008" y="410681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42391" y="42626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429926" y="411242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69872" y="427267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219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6602457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39682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7506572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58304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10687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9398222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38168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26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239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08260" y="464201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7514" y="46130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52086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4" idx="3"/>
          </p:cNvCxnSpPr>
          <p:nvPr/>
        </p:nvCxnSpPr>
        <p:spPr>
          <a:xfrm>
            <a:off x="3028188" y="5639164"/>
            <a:ext cx="25194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8783" y="5177499"/>
            <a:ext cx="88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STALL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79486" y="530537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59967" y="515982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</a:t>
            </a:r>
            <a:r>
              <a:rPr lang="en-US" dirty="0" smtClean="0"/>
              <a:t>3 </a:t>
            </a:r>
            <a:r>
              <a:rPr lang="en-US" dirty="0" smtClean="0"/>
              <a:t>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i="1" dirty="0" smtClean="0">
                <a:solidFill>
                  <a:srgbClr val="C00000"/>
                </a:solidFill>
              </a:rPr>
              <a:t>independent</a:t>
            </a:r>
            <a:r>
              <a:rPr lang="en-US" dirty="0" smtClean="0"/>
              <a:t> add instructions stall because of the WAW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dd.d</a:t>
            </a:r>
            <a:r>
              <a:rPr lang="en-US" sz="2400" b="1" dirty="0" smtClean="0">
                <a:solidFill>
                  <a:srgbClr val="C00000"/>
                </a:solidFill>
              </a:rPr>
              <a:t> $f4, $f5, $f3   </a:t>
            </a:r>
            <a:r>
              <a:rPr lang="en-US" sz="2400" b="1" dirty="0">
                <a:solidFill>
                  <a:srgbClr val="C00000"/>
                </a:solidFill>
              </a:rPr>
              <a:t>// R[$f3] = R[$</a:t>
            </a:r>
            <a:r>
              <a:rPr lang="en-US" sz="2400" b="1" dirty="0" smtClean="0">
                <a:solidFill>
                  <a:srgbClr val="C00000"/>
                </a:solidFill>
              </a:rPr>
              <a:t>f4] + </a:t>
            </a:r>
            <a:r>
              <a:rPr lang="en-US" sz="2400" b="1" dirty="0">
                <a:solidFill>
                  <a:srgbClr val="C00000"/>
                </a:solidFill>
              </a:rPr>
              <a:t>R[$</a:t>
            </a:r>
            <a:r>
              <a:rPr lang="en-US" sz="2400" b="1" dirty="0" smtClean="0">
                <a:solidFill>
                  <a:srgbClr val="C00000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another destination register to eliminate WAW </a:t>
            </a:r>
            <a:r>
              <a:rPr lang="en-US" dirty="0" err="1" smtClean="0"/>
              <a:t>haa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 numbe</a:t>
            </a:r>
            <a:r>
              <a:rPr lang="en-US" dirty="0" smtClean="0"/>
              <a:t>r of architectural registers is limited</a:t>
            </a:r>
          </a:p>
          <a:p>
            <a:pPr lvl="1"/>
            <a:endParaRPr lang="en-US" dirty="0"/>
          </a:p>
          <a:p>
            <a:r>
              <a:rPr lang="en-US" dirty="0" smtClean="0"/>
              <a:t>Out-of-order (</a:t>
            </a:r>
            <a:r>
              <a:rPr lang="en-US" dirty="0" err="1" smtClean="0"/>
              <a:t>OoO</a:t>
            </a:r>
            <a:r>
              <a:rPr lang="en-US" dirty="0" smtClean="0"/>
              <a:t>) execution in hardware</a:t>
            </a:r>
          </a:p>
          <a:p>
            <a:pPr marL="457200" lvl="1" indent="0">
              <a:buNone/>
            </a:pPr>
            <a:r>
              <a:rPr lang="en-US" dirty="0" smtClean="0"/>
              <a:t>Allows independent instructions whose operands are ready to execute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</a:t>
            </a:r>
            <a:r>
              <a:rPr lang="en-US" sz="2400" b="1" dirty="0" smtClean="0">
                <a:solidFill>
                  <a:srgbClr val="C00000"/>
                </a:solidFill>
              </a:rPr>
              <a:t>$f12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OoO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332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renaming </a:t>
            </a:r>
            <a:r>
              <a:rPr lang="en-US" dirty="0" smtClean="0"/>
              <a:t>in hardware</a:t>
            </a:r>
          </a:p>
          <a:p>
            <a:pPr lvl="1"/>
            <a:r>
              <a:rPr lang="en-US" dirty="0" smtClean="0"/>
              <a:t>Associate a “tag” with the output of each instruction</a:t>
            </a:r>
          </a:p>
          <a:p>
            <a:pPr lvl="1"/>
            <a:r>
              <a:rPr lang="en-US" dirty="0" smtClean="0"/>
              <a:t>Number of tags can be larger than number of architectural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eed to buffer instructions till they are ready to execute</a:t>
            </a:r>
          </a:p>
          <a:p>
            <a:pPr lvl="1"/>
            <a:r>
              <a:rPr lang="en-US" dirty="0" smtClean="0"/>
              <a:t>Fetched in order and buffered in “</a:t>
            </a:r>
            <a:r>
              <a:rPr lang="en-US" dirty="0" smtClean="0">
                <a:solidFill>
                  <a:srgbClr val="FF0000"/>
                </a:solidFill>
              </a:rPr>
              <a:t>reservation station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check when an instructions operands are ready</a:t>
            </a:r>
          </a:p>
          <a:p>
            <a:pPr lvl="1"/>
            <a:r>
              <a:rPr lang="en-US" dirty="0" smtClean="0"/>
              <a:t>Each instruction broadcasts its tag when it finishes execution</a:t>
            </a:r>
          </a:p>
          <a:p>
            <a:pPr lvl="1"/>
            <a:r>
              <a:rPr lang="en-US" dirty="0" smtClean="0"/>
              <a:t>Instructions compare their “source tags” (tags of their operands) to see if there is a match</a:t>
            </a:r>
          </a:p>
          <a:p>
            <a:r>
              <a:rPr lang="en-US" dirty="0" smtClean="0"/>
              <a:t>When all source operands of an instruction are ready, dispatch to FU</a:t>
            </a:r>
          </a:p>
          <a:p>
            <a:pPr lvl="1"/>
            <a:r>
              <a:rPr lang="en-US" dirty="0" smtClean="0"/>
              <a:t>Structural hazard if FU is busy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19815</TotalTime>
  <Words>3693</Words>
  <Application>Microsoft Office PowerPoint</Application>
  <PresentationFormat>Widescreen</PresentationFormat>
  <Paragraphs>1757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Computer Architecture I</vt:lpstr>
      <vt:lpstr>Lab 2 Overview</vt:lpstr>
      <vt:lpstr>Lab 2 Overview</vt:lpstr>
      <vt:lpstr>Variable Execution Latency</vt:lpstr>
      <vt:lpstr>WAW Hazard</vt:lpstr>
      <vt:lpstr>Potential Solution: Stalling</vt:lpstr>
      <vt:lpstr>Impact on ILP</vt:lpstr>
      <vt:lpstr>Solutions</vt:lpstr>
      <vt:lpstr>Enabling OoO Execution</vt:lpstr>
      <vt:lpstr>Tomasulo’s Algorithm</vt:lpstr>
      <vt:lpstr>Register Renaming</vt:lpstr>
      <vt:lpstr>Register Rename Table</vt:lpstr>
      <vt:lpstr>Reservation Station</vt:lpstr>
      <vt:lpstr>Tomasulo’s Algorithm</vt:lpstr>
      <vt:lpstr>Example</vt:lpstr>
      <vt:lpstr>Example</vt:lpstr>
      <vt:lpstr>Cycle 0</vt:lpstr>
      <vt:lpstr>Cycle 1</vt:lpstr>
      <vt:lpstr>Cycle 2</vt:lpstr>
      <vt:lpstr>Cycle 3</vt:lpstr>
      <vt:lpstr>Cycle 4</vt:lpstr>
      <vt:lpstr>Cycle 5</vt:lpstr>
      <vt:lpstr>Cycle 6</vt:lpstr>
      <vt:lpstr>Cycle 7</vt:lpstr>
      <vt:lpstr>Cycle 9</vt:lpstr>
      <vt:lpstr>Cycle 9</vt:lpstr>
      <vt:lpstr>Cycle 9</vt:lpstr>
      <vt:lpstr>Cycle 9</vt:lpstr>
      <vt:lpstr>Future Cycle</vt:lpstr>
      <vt:lpstr>Data-Flow Representation</vt:lpstr>
      <vt:lpstr>Scheduler Design</vt:lpstr>
      <vt:lpstr>Cycle 8</vt:lpstr>
      <vt:lpstr>Cycle 9</vt:lpstr>
      <vt:lpstr>Multiple EX Units</vt:lpstr>
      <vt:lpstr>Exceptions</vt:lpstr>
      <vt:lpstr>Dealing with Exceptions in Tomasulo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1389</cp:revision>
  <dcterms:created xsi:type="dcterms:W3CDTF">2016-08-18T21:23:19Z</dcterms:created>
  <dcterms:modified xsi:type="dcterms:W3CDTF">2016-11-18T22:07:33Z</dcterms:modified>
</cp:coreProperties>
</file>