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700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8" r:id="rId5"/>
    <p:sldId id="267" r:id="rId6"/>
    <p:sldId id="268" r:id="rId7"/>
    <p:sldId id="296" r:id="rId8"/>
    <p:sldId id="286" r:id="rId9"/>
    <p:sldId id="287" r:id="rId10"/>
    <p:sldId id="288" r:id="rId11"/>
    <p:sldId id="289" r:id="rId12"/>
    <p:sldId id="292" r:id="rId13"/>
    <p:sldId id="293" r:id="rId14"/>
    <p:sldId id="290" r:id="rId15"/>
    <p:sldId id="291" r:id="rId16"/>
    <p:sldId id="294" r:id="rId17"/>
    <p:sldId id="295" r:id="rId18"/>
    <p:sldId id="274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3CD"/>
    <a:srgbClr val="022943"/>
    <a:srgbClr val="E3E3E3"/>
    <a:srgbClr val="FFFFFF"/>
    <a:srgbClr val="FE0536"/>
    <a:srgbClr val="D9D9D9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2" y="132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itchFamily="34" charset="-122"/>
                <a:ea typeface="微软雅黑" pitchFamily="34" charset="-122"/>
              </a:rPr>
              <a:t>2023/10/15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90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2023/10/15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818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9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9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9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236.xml"/><Relationship Id="rId9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3" Type="http://schemas.openxmlformats.org/officeDocument/2006/relationships/tags" Target="../tags/tag277.xml"/><Relationship Id="rId7" Type="http://schemas.openxmlformats.org/officeDocument/2006/relationships/tags" Target="../tags/tag281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9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86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0.xml"/><Relationship Id="rId4" Type="http://schemas.openxmlformats.org/officeDocument/2006/relationships/tags" Target="../tags/tag299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0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778510" y="767715"/>
            <a:ext cx="10608310" cy="5304790"/>
          </a:xfrm>
          <a:prstGeom prst="rect">
            <a:avLst/>
          </a:prstGeom>
          <a:noFill/>
          <a:ln>
            <a:solidFill>
              <a:srgbClr val="022943">
                <a:alpha val="33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560945" y="-21590"/>
            <a:ext cx="4643755" cy="292417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 userDrawn="1"/>
        </p:nvGrpSpPr>
        <p:grpSpPr>
          <a:xfrm flipH="1" flipV="1">
            <a:off x="-12700" y="3956685"/>
            <a:ext cx="4643755" cy="2924175"/>
            <a:chOff x="11887" y="-14"/>
            <a:chExt cx="7313" cy="4605"/>
          </a:xfrm>
        </p:grpSpPr>
        <p:sp>
          <p:nvSpPr>
            <p:cNvPr id="14" name="任意多边形 13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25294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20441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59004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89026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49642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4815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77690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63443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37486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2549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307340" y="353060"/>
            <a:ext cx="11550015" cy="6133465"/>
          </a:xfrm>
          <a:prstGeom prst="rect">
            <a:avLst/>
          </a:prstGeom>
          <a:noFill/>
          <a:ln>
            <a:solidFill>
              <a:srgbClr val="022943">
                <a:alpha val="3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387330" y="-8890"/>
            <a:ext cx="1814830" cy="148145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 flipH="1" flipV="1">
            <a:off x="-20320" y="5576570"/>
            <a:ext cx="1937385" cy="1273810"/>
            <a:chOff x="11887" y="-14"/>
            <a:chExt cx="7313" cy="4605"/>
          </a:xfrm>
        </p:grpSpPr>
        <p:sp>
          <p:nvSpPr>
            <p:cNvPr id="15" name="任意多边形 14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716814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07026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37580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70807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79967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28800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79605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3539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9638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10196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59827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57019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26422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18836050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778510" y="767715"/>
            <a:ext cx="10608310" cy="5304790"/>
          </a:xfrm>
          <a:prstGeom prst="rect">
            <a:avLst/>
          </a:prstGeom>
          <a:noFill/>
          <a:ln>
            <a:solidFill>
              <a:srgbClr val="022943">
                <a:alpha val="33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7560945" y="-21590"/>
            <a:ext cx="4643755" cy="292417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 userDrawn="1"/>
        </p:nvGrpSpPr>
        <p:grpSpPr>
          <a:xfrm flipH="1" flipV="1">
            <a:off x="-12700" y="3946525"/>
            <a:ext cx="4643755" cy="2924175"/>
            <a:chOff x="11887" y="-14"/>
            <a:chExt cx="7313" cy="4605"/>
          </a:xfrm>
        </p:grpSpPr>
        <p:sp>
          <p:nvSpPr>
            <p:cNvPr id="14" name="任意多边形 13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307340" y="353060"/>
            <a:ext cx="11550015" cy="6133465"/>
          </a:xfrm>
          <a:prstGeom prst="rect">
            <a:avLst/>
          </a:prstGeom>
          <a:noFill/>
          <a:ln>
            <a:solidFill>
              <a:srgbClr val="022943">
                <a:alpha val="39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0396220" y="-8890"/>
            <a:ext cx="1814830" cy="1481455"/>
            <a:chOff x="11887" y="-14"/>
            <a:chExt cx="7313" cy="4605"/>
          </a:xfrm>
        </p:grpSpPr>
        <p:sp>
          <p:nvSpPr>
            <p:cNvPr id="10" name="任意多边形 9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 userDrawn="1"/>
        </p:nvGrpSpPr>
        <p:grpSpPr>
          <a:xfrm flipH="1" flipV="1">
            <a:off x="-29210" y="5603240"/>
            <a:ext cx="1937385" cy="1273810"/>
            <a:chOff x="11887" y="-14"/>
            <a:chExt cx="7313" cy="4605"/>
          </a:xfrm>
        </p:grpSpPr>
        <p:sp>
          <p:nvSpPr>
            <p:cNvPr id="15" name="任意多边形 14"/>
            <p:cNvSpPr/>
            <p:nvPr userDrawn="1"/>
          </p:nvSpPr>
          <p:spPr>
            <a:xfrm flipV="1">
              <a:off x="11887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12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 userDrawn="1"/>
          </p:nvSpPr>
          <p:spPr>
            <a:xfrm flipV="1">
              <a:off x="13069" y="-14"/>
              <a:ext cx="5658" cy="3848"/>
            </a:xfrm>
            <a:custGeom>
              <a:avLst/>
              <a:gdLst>
                <a:gd name="connsiteX0" fmla="*/ 0 w 5658"/>
                <a:gd name="connsiteY0" fmla="*/ 3834 h 3848"/>
                <a:gd name="connsiteX1" fmla="*/ 3496 w 5658"/>
                <a:gd name="connsiteY1" fmla="*/ 0 h 3848"/>
                <a:gd name="connsiteX2" fmla="*/ 5633 w 5658"/>
                <a:gd name="connsiteY2" fmla="*/ 2157 h 3848"/>
                <a:gd name="connsiteX3" fmla="*/ 5658 w 5658"/>
                <a:gd name="connsiteY3" fmla="*/ 3848 h 3848"/>
                <a:gd name="connsiteX4" fmla="*/ 0 w 5658"/>
                <a:gd name="connsiteY4" fmla="*/ 3834 h 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" h="3848">
                  <a:moveTo>
                    <a:pt x="0" y="3834"/>
                  </a:moveTo>
                  <a:lnTo>
                    <a:pt x="3496" y="0"/>
                  </a:lnTo>
                  <a:lnTo>
                    <a:pt x="5633" y="2157"/>
                  </a:lnTo>
                  <a:lnTo>
                    <a:pt x="5658" y="3848"/>
                  </a:lnTo>
                  <a:lnTo>
                    <a:pt x="0" y="3834"/>
                  </a:lnTo>
                  <a:close/>
                </a:path>
              </a:pathLst>
            </a:custGeom>
            <a:gradFill>
              <a:gsLst>
                <a:gs pos="99000">
                  <a:srgbClr val="C8C8C8">
                    <a:alpha val="49000"/>
                  </a:srgbClr>
                </a:gs>
                <a:gs pos="0">
                  <a:srgbClr val="F0F0F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 userDrawn="1"/>
          </p:nvSpPr>
          <p:spPr>
            <a:xfrm flipV="1">
              <a:off x="14891" y="0"/>
              <a:ext cx="4309" cy="3291"/>
            </a:xfrm>
            <a:custGeom>
              <a:avLst/>
              <a:gdLst>
                <a:gd name="connsiteX0" fmla="*/ 0 w 4309"/>
                <a:gd name="connsiteY0" fmla="*/ 3277 h 3291"/>
                <a:gd name="connsiteX1" fmla="*/ 2856 w 4309"/>
                <a:gd name="connsiteY1" fmla="*/ 0 h 3291"/>
                <a:gd name="connsiteX2" fmla="*/ 4290 w 4309"/>
                <a:gd name="connsiteY2" fmla="*/ 1600 h 3291"/>
                <a:gd name="connsiteX3" fmla="*/ 4309 w 4309"/>
                <a:gd name="connsiteY3" fmla="*/ 3291 h 3291"/>
                <a:gd name="connsiteX4" fmla="*/ 0 w 4309"/>
                <a:gd name="connsiteY4" fmla="*/ 3277 h 3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9" h="3291">
                  <a:moveTo>
                    <a:pt x="0" y="3277"/>
                  </a:moveTo>
                  <a:lnTo>
                    <a:pt x="2856" y="0"/>
                  </a:lnTo>
                  <a:lnTo>
                    <a:pt x="4290" y="1600"/>
                  </a:lnTo>
                  <a:lnTo>
                    <a:pt x="4309" y="3291"/>
                  </a:lnTo>
                  <a:lnTo>
                    <a:pt x="0" y="3277"/>
                  </a:lnTo>
                  <a:close/>
                </a:path>
              </a:pathLst>
            </a:custGeom>
            <a:solidFill>
              <a:srgbClr val="0229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15318" y="-12"/>
              <a:ext cx="3883" cy="4356"/>
            </a:xfrm>
            <a:custGeom>
              <a:avLst/>
              <a:gdLst>
                <a:gd name="connsiteX0" fmla="*/ 4539 w 4558"/>
                <a:gd name="connsiteY0" fmla="*/ 4795 h 4795"/>
                <a:gd name="connsiteX1" fmla="*/ 0 w 4558"/>
                <a:gd name="connsiteY1" fmla="*/ 12 h 4795"/>
                <a:gd name="connsiteX2" fmla="*/ 740 w 4558"/>
                <a:gd name="connsiteY2" fmla="*/ 0 h 4795"/>
                <a:gd name="connsiteX3" fmla="*/ 4558 w 4558"/>
                <a:gd name="connsiteY3" fmla="*/ 4136 h 4795"/>
                <a:gd name="connsiteX4" fmla="*/ 4539 w 4558"/>
                <a:gd name="connsiteY4" fmla="*/ 4795 h 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" h="4795">
                  <a:moveTo>
                    <a:pt x="4539" y="4795"/>
                  </a:moveTo>
                  <a:lnTo>
                    <a:pt x="0" y="12"/>
                  </a:lnTo>
                  <a:lnTo>
                    <a:pt x="740" y="0"/>
                  </a:lnTo>
                  <a:lnTo>
                    <a:pt x="4558" y="4136"/>
                  </a:lnTo>
                  <a:lnTo>
                    <a:pt x="4539" y="4795"/>
                  </a:lnTo>
                  <a:close/>
                </a:path>
              </a:pathLst>
            </a:custGeom>
            <a:solidFill>
              <a:srgbClr val="04C3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4542" y="15"/>
              <a:ext cx="4036" cy="4576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4190" y="0"/>
              <a:ext cx="2398" cy="2751"/>
            </a:xfrm>
            <a:prstGeom prst="line">
              <a:avLst/>
            </a:prstGeom>
            <a:ln>
              <a:solidFill>
                <a:srgbClr val="04C3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701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255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2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73364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40213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712721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80710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ags" Target="../tags/tag268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4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654" r:id="rId34"/>
    <p:sldLayoutId id="2147483655" r:id="rId35"/>
    <p:sldLayoutId id="2147483656" r:id="rId36"/>
    <p:sldLayoutId id="2147483657" r:id="rId37"/>
    <p:sldLayoutId id="2147483658" r:id="rId38"/>
    <p:sldLayoutId id="2147483659" r:id="rId39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1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明月 9"/>
          <p:cNvSpPr txBox="1"/>
          <p:nvPr/>
        </p:nvSpPr>
        <p:spPr>
          <a:xfrm>
            <a:off x="1540969" y="1861565"/>
            <a:ext cx="9110060" cy="106182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3E7D9C">
                    <a:alpha val="2500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3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2020</a:t>
            </a:r>
            <a:r>
              <a:rPr lang="zh-CN" altLang="en-US" sz="63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级智能车课程设计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317336-2862-4EB1-A9F0-5B33A95E40EC}"/>
              </a:ext>
            </a:extLst>
          </p:cNvPr>
          <p:cNvSpPr txBox="1"/>
          <p:nvPr/>
        </p:nvSpPr>
        <p:spPr>
          <a:xfrm>
            <a:off x="3233508" y="4361045"/>
            <a:ext cx="520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人工智能与自动化学院实验教学中心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4726D-A49B-4AAF-A547-92806F0F9119}"/>
              </a:ext>
            </a:extLst>
          </p:cNvPr>
          <p:cNvSpPr txBox="1"/>
          <p:nvPr/>
        </p:nvSpPr>
        <p:spPr>
          <a:xfrm>
            <a:off x="4468483" y="3349832"/>
            <a:ext cx="2096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/>
              <a:t>ROS</a:t>
            </a:r>
            <a:r>
              <a:rPr lang="zh-CN" altLang="en-US" sz="3200" dirty="0"/>
              <a:t>智能车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99F4F2B2-948C-4F91-AD81-CE4DFF19F6F0}"/>
              </a:ext>
            </a:extLst>
          </p:cNvPr>
          <p:cNvSpPr txBox="1">
            <a:spLocks/>
          </p:cNvSpPr>
          <p:nvPr/>
        </p:nvSpPr>
        <p:spPr>
          <a:xfrm>
            <a:off x="4468483" y="4950219"/>
            <a:ext cx="2565401" cy="422039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A5C5B9C4-998C-49E8-8AA7-C15183263C0A}" type="datetime2">
              <a:rPr lang="zh-CN" altLang="en-US" smtClean="0">
                <a:cs typeface="+mn-ea"/>
                <a:sym typeface="+mn-lt"/>
              </a:rPr>
              <a:pPr marL="0" indent="0" algn="ctr">
                <a:buNone/>
              </a:pPr>
              <a:t>2023年10月15日</a:t>
            </a:fld>
            <a:endParaRPr lang="en-US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任务要求</a:t>
            </a:r>
            <a:r>
              <a:rPr lang="en-US" altLang="zh-CN" sz="2400" b="1" dirty="0">
                <a:solidFill>
                  <a:srgbClr val="022943"/>
                </a:solidFill>
                <a:cs typeface="+mn-ea"/>
                <a:sym typeface="+mn-lt"/>
              </a:rPr>
              <a:t>—</a:t>
            </a:r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任务介绍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2C4C2-0C10-4A28-A56B-1011DE6366AB}"/>
              </a:ext>
            </a:extLst>
          </p:cNvPr>
          <p:cNvSpPr txBox="1"/>
          <p:nvPr/>
        </p:nvSpPr>
        <p:spPr>
          <a:xfrm>
            <a:off x="967889" y="1870710"/>
            <a:ext cx="427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第一圈：小车边巡线边建图，主要考察小车是否偏离车道线，建的图是否有障碍物信息丢失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B685B8-2F6F-4420-B041-E78D8E1C4A62}"/>
              </a:ext>
            </a:extLst>
          </p:cNvPr>
          <p:cNvSpPr txBox="1"/>
          <p:nvPr/>
        </p:nvSpPr>
        <p:spPr>
          <a:xfrm>
            <a:off x="967889" y="3327799"/>
            <a:ext cx="371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第二圈：小车自主导航，通过手动指定目标点，规划路径，小车自主导航到起始点，主要考察导航的稳定性和速度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41C952-AE4D-44AC-A8E1-BA86B36C3D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60570" y="1870710"/>
            <a:ext cx="5266690" cy="31165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4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任务要求</a:t>
            </a:r>
            <a:r>
              <a:rPr lang="en-US" altLang="zh-CN" sz="2400" b="1" dirty="0">
                <a:solidFill>
                  <a:srgbClr val="022943"/>
                </a:solidFill>
                <a:cs typeface="+mn-ea"/>
                <a:sym typeface="+mn-lt"/>
              </a:rPr>
              <a:t>—</a:t>
            </a:r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拓展任务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92C4C2-0C10-4A28-A56B-1011DE6366AB}"/>
              </a:ext>
            </a:extLst>
          </p:cNvPr>
          <p:cNvSpPr txBox="1"/>
          <p:nvPr/>
        </p:nvSpPr>
        <p:spPr>
          <a:xfrm>
            <a:off x="1115695" y="2013358"/>
            <a:ext cx="8951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通过程序自主发布目标点信息进行导航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通过深度学习来实现巡线功能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其他功能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zh-CN" altLang="en-US" dirty="0"/>
              <a:t>同学们可以根据提供的材料，自行开发其他功能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52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4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涉及知识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92303-2B9F-47BC-8C12-EBB77B840157}"/>
              </a:ext>
            </a:extLst>
          </p:cNvPr>
          <p:cNvSpPr txBox="1"/>
          <p:nvPr/>
        </p:nvSpPr>
        <p:spPr>
          <a:xfrm>
            <a:off x="889233" y="1476462"/>
            <a:ext cx="10805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1.Linux</a:t>
            </a:r>
            <a:r>
              <a:rPr lang="zh-CN" altLang="en-US" dirty="0"/>
              <a:t>基本操作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2.ROS2</a:t>
            </a:r>
            <a:r>
              <a:rPr lang="zh-CN" altLang="en-US" dirty="0"/>
              <a:t>相关知识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3.Python</a:t>
            </a:r>
            <a:r>
              <a:rPr lang="zh-CN" altLang="en-US" dirty="0"/>
              <a:t>编程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4.Rviz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5.SSH</a:t>
            </a:r>
            <a:r>
              <a:rPr lang="zh-CN" altLang="en-US" dirty="0"/>
              <a:t>远程连接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55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评分标准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235075" y="1872303"/>
            <a:ext cx="10072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完成基本任务，根据</a:t>
            </a:r>
            <a:r>
              <a:rPr lang="zh-CN" altLang="en-US" sz="3200" dirty="0">
                <a:solidFill>
                  <a:srgbClr val="FF0000"/>
                </a:solidFill>
              </a:rPr>
              <a:t>赛道完成时间和建图质量</a:t>
            </a:r>
            <a:r>
              <a:rPr lang="zh-CN" altLang="en-US" dirty="0"/>
              <a:t>排名打分</a:t>
            </a:r>
            <a:endParaRPr lang="en-US" altLang="zh-CN" dirty="0"/>
          </a:p>
          <a:p>
            <a:r>
              <a:rPr lang="zh-CN" altLang="en-US" dirty="0"/>
              <a:t>如果有兴趣，鼓励完成拓展任务取得更高分数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86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76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答疑与验收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515AD-E01E-4C96-A10D-466F9182787E}"/>
              </a:ext>
            </a:extLst>
          </p:cNvPr>
          <p:cNvSpPr txBox="1"/>
          <p:nvPr/>
        </p:nvSpPr>
        <p:spPr>
          <a:xfrm>
            <a:off x="1115695" y="1690449"/>
            <a:ext cx="6604605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实验场地：启明学院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答疑：每周五下午安排一次答疑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验收：最后一周的周五验收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92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5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相关资料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DCA3B6-4913-4961-97CF-B58D3378549E}"/>
              </a:ext>
            </a:extLst>
          </p:cNvPr>
          <p:cNvSpPr txBox="1"/>
          <p:nvPr/>
        </p:nvSpPr>
        <p:spPr>
          <a:xfrm>
            <a:off x="2463079" y="3006448"/>
            <a:ext cx="6669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www.orginbot.org</a:t>
            </a:r>
            <a:endParaRPr lang="zh-CN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68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明月 9"/>
          <p:cNvSpPr txBox="1"/>
          <p:nvPr/>
        </p:nvSpPr>
        <p:spPr>
          <a:xfrm>
            <a:off x="2396490" y="2921635"/>
            <a:ext cx="7399020" cy="10147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3E7D9C">
                    <a:alpha val="25000"/>
                  </a:srgb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演示结束</a:t>
            </a:r>
            <a:r>
              <a:rPr lang="en-US" altLang="zh-CN" sz="6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 </a:t>
            </a:r>
            <a:r>
              <a:rPr lang="zh-CN" altLang="en-US" sz="6000" b="1" dirty="0">
                <a:ln w="0" cmpd="sng">
                  <a:noFill/>
                  <a:prstDash val="solid"/>
                </a:ln>
                <a:solidFill>
                  <a:srgbClr val="022943"/>
                </a:solidFill>
                <a:cs typeface="+mn-ea"/>
                <a:sym typeface="+mn-lt"/>
              </a:rPr>
              <a:t>谢谢观看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17354" y="901098"/>
            <a:ext cx="3450566" cy="537668"/>
            <a:chOff x="5022683" y="2159124"/>
            <a:chExt cx="3959091" cy="829945"/>
          </a:xfrm>
        </p:grpSpPr>
        <p:sp>
          <p:nvSpPr>
            <p:cNvPr id="5" name="文本框 4"/>
            <p:cNvSpPr txBox="1"/>
            <p:nvPr/>
          </p:nvSpPr>
          <p:spPr>
            <a:xfrm>
              <a:off x="5022683" y="2159124"/>
              <a:ext cx="2486526" cy="8299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800" b="1" spc="600" dirty="0">
                  <a:solidFill>
                    <a:srgbClr val="022943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95248" y="2430543"/>
              <a:ext cx="248652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rgbClr val="022943"/>
                  </a:solidFill>
                  <a:cs typeface="+mn-ea"/>
                  <a:sym typeface="+mn-lt"/>
                </a:rPr>
                <a:t>/ CONTENTS</a:t>
              </a:r>
            </a:p>
          </p:txBody>
        </p:sp>
      </p:grpSp>
      <p:sp>
        <p:nvSpPr>
          <p:cNvPr id="25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grpSp>
        <p:nvGrpSpPr>
          <p:cNvPr id="21" name="组合 2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F64099C1-405B-49CA-A819-CE60FB62799C}"/>
              </a:ext>
            </a:extLst>
          </p:cNvPr>
          <p:cNvGrpSpPr>
            <a:grpSpLocks noChangeAspect="1"/>
          </p:cNvGrpSpPr>
          <p:nvPr/>
        </p:nvGrpSpPr>
        <p:grpSpPr>
          <a:xfrm>
            <a:off x="2343559" y="1551015"/>
            <a:ext cx="6962004" cy="4113112"/>
            <a:chOff x="2126734" y="1308673"/>
            <a:chExt cx="7535439" cy="4451893"/>
          </a:xfrm>
        </p:grpSpPr>
        <p:sp>
          <p:nvSpPr>
            <p:cNvPr id="23" name="箭头: 五边形 22">
              <a:extLst>
                <a:ext uri="{FF2B5EF4-FFF2-40B4-BE49-F238E27FC236}">
                  <a16:creationId xmlns:a16="http://schemas.microsoft.com/office/drawing/2014/main" id="{1D03FF45-9D37-4A0C-A196-28F289F8D195}"/>
                </a:ext>
              </a:extLst>
            </p:cNvPr>
            <p:cNvSpPr/>
            <p:nvPr/>
          </p:nvSpPr>
          <p:spPr>
            <a:xfrm>
              <a:off x="2581830" y="1513162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课程目标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4256435A-6329-48C9-969D-262B7F06D1D3}"/>
                </a:ext>
              </a:extLst>
            </p:cNvPr>
            <p:cNvSpPr/>
            <p:nvPr/>
          </p:nvSpPr>
          <p:spPr>
            <a:xfrm rot="19800000" flipH="1">
              <a:off x="2126734" y="1308673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E4B588A-BF1E-428C-89B3-0951671B7592}"/>
                </a:ext>
              </a:extLst>
            </p:cNvPr>
            <p:cNvSpPr txBox="1"/>
            <p:nvPr/>
          </p:nvSpPr>
          <p:spPr bwMode="auto">
            <a:xfrm>
              <a:off x="2408267" y="1574269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箭头: 五边形 26">
              <a:extLst>
                <a:ext uri="{FF2B5EF4-FFF2-40B4-BE49-F238E27FC236}">
                  <a16:creationId xmlns:a16="http://schemas.microsoft.com/office/drawing/2014/main" id="{672B6DE6-E43C-446E-ADCE-B2F2E081A18A}"/>
                </a:ext>
              </a:extLst>
            </p:cNvPr>
            <p:cNvSpPr/>
            <p:nvPr/>
          </p:nvSpPr>
          <p:spPr>
            <a:xfrm>
              <a:off x="2581830" y="2429679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软硬件平台介绍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7AC41609-157C-4144-AFFB-4C81BC3E96EE}"/>
                </a:ext>
              </a:extLst>
            </p:cNvPr>
            <p:cNvSpPr/>
            <p:nvPr/>
          </p:nvSpPr>
          <p:spPr>
            <a:xfrm rot="19800000" flipH="1">
              <a:off x="2126734" y="2225190"/>
              <a:ext cx="910194" cy="78464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746B862-9F09-4BA1-AC1B-51F55254FB39}"/>
                </a:ext>
              </a:extLst>
            </p:cNvPr>
            <p:cNvSpPr txBox="1"/>
            <p:nvPr/>
          </p:nvSpPr>
          <p:spPr bwMode="auto">
            <a:xfrm>
              <a:off x="2408267" y="2490787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0" name="箭头: 五边形 29">
              <a:extLst>
                <a:ext uri="{FF2B5EF4-FFF2-40B4-BE49-F238E27FC236}">
                  <a16:creationId xmlns:a16="http://schemas.microsoft.com/office/drawing/2014/main" id="{9C86F5A1-218B-42A3-9D6E-C41C287EF1AC}"/>
                </a:ext>
              </a:extLst>
            </p:cNvPr>
            <p:cNvSpPr/>
            <p:nvPr/>
          </p:nvSpPr>
          <p:spPr>
            <a:xfrm>
              <a:off x="2581830" y="3346196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任务要求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F939CC53-04C3-4D59-BEC5-48F196E7403A}"/>
                </a:ext>
              </a:extLst>
            </p:cNvPr>
            <p:cNvSpPr/>
            <p:nvPr/>
          </p:nvSpPr>
          <p:spPr>
            <a:xfrm rot="19800000" flipH="1">
              <a:off x="2126734" y="3141707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9319A5-31AC-4782-A0AB-56B700C3C441}"/>
                </a:ext>
              </a:extLst>
            </p:cNvPr>
            <p:cNvSpPr txBox="1"/>
            <p:nvPr/>
          </p:nvSpPr>
          <p:spPr bwMode="auto">
            <a:xfrm>
              <a:off x="2408267" y="3407304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3" name="箭头: 五边形 32">
              <a:extLst>
                <a:ext uri="{FF2B5EF4-FFF2-40B4-BE49-F238E27FC236}">
                  <a16:creationId xmlns:a16="http://schemas.microsoft.com/office/drawing/2014/main" id="{51D1C801-1F90-4982-A444-A489FBC9515E}"/>
                </a:ext>
              </a:extLst>
            </p:cNvPr>
            <p:cNvSpPr/>
            <p:nvPr/>
          </p:nvSpPr>
          <p:spPr>
            <a:xfrm>
              <a:off x="2581830" y="4262713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涉及知识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C6C808C0-9F5F-4609-A08F-4A4DD22ED871}"/>
                </a:ext>
              </a:extLst>
            </p:cNvPr>
            <p:cNvSpPr/>
            <p:nvPr/>
          </p:nvSpPr>
          <p:spPr>
            <a:xfrm rot="19800000" flipH="1">
              <a:off x="2126734" y="4058224"/>
              <a:ext cx="910194" cy="78464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342913C-6922-4952-81AB-FBDA7F56A05B}"/>
                </a:ext>
              </a:extLst>
            </p:cNvPr>
            <p:cNvSpPr txBox="1"/>
            <p:nvPr/>
          </p:nvSpPr>
          <p:spPr bwMode="auto">
            <a:xfrm>
              <a:off x="2408267" y="4323821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814B18B7-4C7A-417A-B19A-52C0CDEE7BCA}"/>
                </a:ext>
              </a:extLst>
            </p:cNvPr>
            <p:cNvSpPr/>
            <p:nvPr/>
          </p:nvSpPr>
          <p:spPr>
            <a:xfrm>
              <a:off x="2581830" y="5179229"/>
              <a:ext cx="7080343" cy="581337"/>
            </a:xfrm>
            <a:prstGeom prst="homePlat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评分标准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BDC6F949-4DAE-4101-A709-AE2C7B6FAE6D}"/>
                </a:ext>
              </a:extLst>
            </p:cNvPr>
            <p:cNvSpPr/>
            <p:nvPr/>
          </p:nvSpPr>
          <p:spPr>
            <a:xfrm rot="19800000" flipH="1">
              <a:off x="2126734" y="4974740"/>
              <a:ext cx="910194" cy="78464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7FA2B9C-AD96-455A-8AF4-0E4229C5BD41}"/>
                </a:ext>
              </a:extLst>
            </p:cNvPr>
            <p:cNvSpPr txBox="1"/>
            <p:nvPr/>
          </p:nvSpPr>
          <p:spPr bwMode="auto">
            <a:xfrm>
              <a:off x="2408267" y="5240336"/>
              <a:ext cx="508712" cy="466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1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课程目标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04690" y="2240090"/>
            <a:ext cx="2378047" cy="2445962"/>
            <a:chOff x="1874381" y="2023465"/>
            <a:chExt cx="2554644" cy="2627602"/>
          </a:xfrm>
          <a:solidFill>
            <a:srgbClr val="04C3CD"/>
          </a:solidFill>
        </p:grpSpPr>
        <p:sp>
          <p:nvSpPr>
            <p:cNvPr id="20" name="形状"/>
            <p:cNvSpPr/>
            <p:nvPr/>
          </p:nvSpPr>
          <p:spPr>
            <a:xfrm>
              <a:off x="1874381" y="2040400"/>
              <a:ext cx="2554644" cy="2610667"/>
            </a:xfrm>
            <a:prstGeom prst="halfFrame">
              <a:avLst>
                <a:gd name="adj1" fmla="val 8772"/>
                <a:gd name="adj2" fmla="val 921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形状"/>
            <p:cNvSpPr/>
            <p:nvPr/>
          </p:nvSpPr>
          <p:spPr>
            <a:xfrm rot="10800000">
              <a:off x="1874381" y="2023465"/>
              <a:ext cx="2554644" cy="2610667"/>
            </a:xfrm>
            <a:prstGeom prst="halfFrame">
              <a:avLst>
                <a:gd name="adj1" fmla="val 8772"/>
                <a:gd name="adj2" fmla="val 921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id-ID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6D35A44-263B-43B3-B24B-123889FFA074}"/>
              </a:ext>
            </a:extLst>
          </p:cNvPr>
          <p:cNvSpPr txBox="1"/>
          <p:nvPr/>
        </p:nvSpPr>
        <p:spPr>
          <a:xfrm>
            <a:off x="4068661" y="2978321"/>
            <a:ext cx="5796792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手动搭建车模，编程使小车通过摄像头巡线，并在巡线过程中建图，建图完成后进行自主导航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硬件平台介绍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235075" y="1535747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主控</a:t>
            </a:r>
            <a:r>
              <a:rPr lang="en-US" altLang="zh-CN" dirty="0"/>
              <a:t>:</a:t>
            </a:r>
            <a:r>
              <a:rPr lang="zh-CN" altLang="en-US" dirty="0"/>
              <a:t>旭日</a:t>
            </a:r>
            <a:r>
              <a:rPr lang="en-US" altLang="zh-CN" dirty="0"/>
              <a:t>X3</a:t>
            </a:r>
            <a:r>
              <a:rPr lang="zh-CN" altLang="en-US" dirty="0"/>
              <a:t>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91BF6-24C3-401D-9285-B8D67E9C9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4" y="3039963"/>
            <a:ext cx="4135942" cy="25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668A46-4E63-4DE8-A57B-E4D2BF497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832" y="380211"/>
            <a:ext cx="6906664" cy="58175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硬件平台介绍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235075" y="1535747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主板</a:t>
            </a:r>
          </a:p>
        </p:txBody>
      </p:sp>
      <p:pic>
        <p:nvPicPr>
          <p:cNvPr id="2050" name="Picture 2" descr="controller_interface">
            <a:extLst>
              <a:ext uri="{FF2B5EF4-FFF2-40B4-BE49-F238E27FC236}">
                <a16:creationId xmlns:a16="http://schemas.microsoft.com/office/drawing/2014/main" id="{981A06BC-6E53-4DF9-8710-9C684430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21" y="1535747"/>
            <a:ext cx="7007891" cy="43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26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硬件平台介绍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235075" y="1612244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摄像头：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400W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像素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MIPI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相机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E61F21-0465-45AA-B64A-BBDA8D3E2951}"/>
              </a:ext>
            </a:extLst>
          </p:cNvPr>
          <p:cNvSpPr txBox="1"/>
          <p:nvPr/>
        </p:nvSpPr>
        <p:spPr>
          <a:xfrm>
            <a:off x="1235074" y="2947492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通过调节</a:t>
            </a:r>
            <a:r>
              <a:rPr lang="en-US" altLang="zh-CN" dirty="0"/>
              <a:t>HSV</a:t>
            </a:r>
            <a:r>
              <a:rPr lang="zh-CN" altLang="en-US" dirty="0"/>
              <a:t>阈值来取得更好的车道线提取效果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ACF7C-DA24-4F66-B7BF-D1379255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69" y="3789540"/>
            <a:ext cx="6066667" cy="1533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778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硬件平台介绍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235075" y="1612244"/>
            <a:ext cx="10072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激光雷达：</a:t>
            </a:r>
            <a:r>
              <a:rPr lang="en-US" altLang="zh-CN" dirty="0"/>
              <a:t>5~10Hz</a:t>
            </a:r>
            <a:r>
              <a:rPr lang="zh-CN" altLang="en-US" dirty="0"/>
              <a:t>扫描频率，</a:t>
            </a:r>
            <a:br>
              <a:rPr lang="zh-CN" altLang="en-US" dirty="0"/>
            </a:br>
            <a:r>
              <a:rPr lang="zh-CN" altLang="en-US" dirty="0"/>
              <a:t>                      </a:t>
            </a:r>
            <a:r>
              <a:rPr lang="en-US" altLang="zh-CN" dirty="0"/>
              <a:t>360°</a:t>
            </a:r>
            <a:r>
              <a:rPr lang="zh-CN" altLang="en-US" dirty="0"/>
              <a:t>扫描角度</a:t>
            </a:r>
            <a:br>
              <a:rPr lang="zh-CN" altLang="en-US" dirty="0"/>
            </a:br>
            <a:r>
              <a:rPr lang="zh-CN" altLang="en-US" dirty="0"/>
              <a:t>                      </a:t>
            </a:r>
            <a:r>
              <a:rPr lang="en-US" altLang="zh-CN" dirty="0"/>
              <a:t>2cm</a:t>
            </a:r>
            <a:r>
              <a:rPr lang="zh-CN" altLang="en-US" dirty="0"/>
              <a:t>绝对误差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50EC5-07A6-4A33-BFC8-7A7AC2D15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736" y="1216025"/>
            <a:ext cx="3778994" cy="48600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0A3BF8-F6FA-4F97-AE43-698EB40109FD}"/>
              </a:ext>
            </a:extLst>
          </p:cNvPr>
          <p:cNvSpPr txBox="1"/>
          <p:nvPr/>
        </p:nvSpPr>
        <p:spPr>
          <a:xfrm>
            <a:off x="1235075" y="3429000"/>
            <a:ext cx="269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雷达参数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28A99F0-B7CE-4D29-8734-D45A39961B62}"/>
              </a:ext>
            </a:extLst>
          </p:cNvPr>
          <p:cNvSpPr/>
          <p:nvPr/>
        </p:nvSpPr>
        <p:spPr>
          <a:xfrm>
            <a:off x="3345234" y="3505152"/>
            <a:ext cx="1342239" cy="217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3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2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软件平台介绍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293798" y="2013089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旭日</a:t>
            </a:r>
            <a:r>
              <a:rPr lang="en-US" altLang="zh-CN" dirty="0"/>
              <a:t>X3</a:t>
            </a:r>
            <a:r>
              <a:rPr lang="zh-CN" altLang="en-US" dirty="0"/>
              <a:t>派：</a:t>
            </a:r>
            <a:r>
              <a:rPr lang="en-US" altLang="zh-CN" dirty="0"/>
              <a:t>ubuntu20.04</a:t>
            </a:r>
            <a:r>
              <a:rPr lang="zh-CN" altLang="en-US" dirty="0"/>
              <a:t>（服务器版）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DC5FF-AA04-466A-93FB-55E5C3FD36EF}"/>
              </a:ext>
            </a:extLst>
          </p:cNvPr>
          <p:cNvSpPr txBox="1"/>
          <p:nvPr/>
        </p:nvSpPr>
        <p:spPr>
          <a:xfrm>
            <a:off x="1293798" y="2382421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ROS</a:t>
            </a:r>
            <a:r>
              <a:rPr lang="zh-CN" altLang="en-US" dirty="0"/>
              <a:t>：</a:t>
            </a:r>
            <a:r>
              <a:rPr lang="en-US" altLang="zh-CN" dirty="0"/>
              <a:t>ROS2-Foxy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DFCB70-7E8C-4B92-8133-231F1F89485E}"/>
              </a:ext>
            </a:extLst>
          </p:cNvPr>
          <p:cNvSpPr txBox="1"/>
          <p:nvPr/>
        </p:nvSpPr>
        <p:spPr>
          <a:xfrm>
            <a:off x="1293797" y="1600653"/>
            <a:ext cx="1007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BBB7F-8CB6-44E0-9FD0-D6802F3C2F27}"/>
              </a:ext>
            </a:extLst>
          </p:cNvPr>
          <p:cNvSpPr txBox="1"/>
          <p:nvPr/>
        </p:nvSpPr>
        <p:spPr>
          <a:xfrm>
            <a:off x="1293797" y="3244334"/>
            <a:ext cx="10072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Ubuntu20.04 (</a:t>
            </a:r>
            <a:r>
              <a:rPr lang="zh-CN" altLang="en-US" dirty="0"/>
              <a:t>桌面版）方便查看建图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：</a:t>
            </a:r>
            <a:r>
              <a:rPr lang="en-US" altLang="zh-CN" dirty="0"/>
              <a:t>ROS2-Foxy</a:t>
            </a:r>
            <a:endParaRPr lang="zh-CN" altLang="en-US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43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99745" y="600075"/>
            <a:ext cx="615950" cy="615950"/>
          </a:xfrm>
          <a:prstGeom prst="diamond">
            <a:avLst/>
          </a:prstGeom>
          <a:solidFill>
            <a:srgbClr val="0229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3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235075" y="6778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022943"/>
                </a:solidFill>
                <a:cs typeface="+mn-ea"/>
                <a:sym typeface="+mn-lt"/>
              </a:rPr>
              <a:t>任务要求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80B50-43C7-4C67-90A7-3CB2DF9DBAD2}"/>
              </a:ext>
            </a:extLst>
          </p:cNvPr>
          <p:cNvSpPr txBox="1"/>
          <p:nvPr/>
        </p:nvSpPr>
        <p:spPr>
          <a:xfrm>
            <a:off x="1302187" y="2295945"/>
            <a:ext cx="10072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小车巡线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2.Rviz</a:t>
            </a:r>
            <a:r>
              <a:rPr lang="zh-CN" altLang="en-US" sz="2800" dirty="0"/>
              <a:t>建图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自主导航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7944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64bc025-94d3-4050-bb63-cc5b264511ef"/>
  <p:tag name="COMMONDATA" val="eyJjb3VudCI6MSwiaGRpZCI6IjgwMTEzOTMxYTllMDgyYmY3MGViZDIyZjNkZWMzYTdk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f2mdpswj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 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f2mdpswj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正圆-45W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正圆-45W"/>
        <a:ea typeface=""/>
        <a:cs typeface=""/>
        <a:font script="Jpan" typeface="ＭＳ Ｐゴシック"/>
        <a:font script="Hang" typeface="맑은 고딕"/>
        <a:font script="Hans" typeface="汉仪正圆-45W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380</Words>
  <Application>Microsoft Office PowerPoint</Application>
  <PresentationFormat>宽屏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微软雅黑</vt:lpstr>
      <vt:lpstr>Arial</vt:lpstr>
      <vt:lpstr>Calibri</vt:lpstr>
      <vt:lpstr>Roboto</vt:lpstr>
      <vt:lpstr>Wingdings</vt:lpstr>
      <vt:lpstr>第一PPT，www.1ppt.com</vt:lpstr>
      <vt:lpstr>第一PPT，www.1ppt.com  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考试复试</dc:title>
  <dc:creator>第一PPT</dc:creator>
  <cp:keywords>www.1ppt.com</cp:keywords>
  <dc:description>www.1ppt.com</dc:description>
  <cp:lastModifiedBy>zhixiong zhang</cp:lastModifiedBy>
  <cp:revision>252</cp:revision>
  <dcterms:created xsi:type="dcterms:W3CDTF">2019-06-19T02:08:00Z</dcterms:created>
  <dcterms:modified xsi:type="dcterms:W3CDTF">2023-10-14T23:54:58Z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B3FBCCB6AB034853A9B626719571F990_12</vt:lpwstr>
  </property>
  <property fmtid="{D5CDD505-2E9C-101B-9397-08002B2CF9AE}" pid="3" name="KSOProductBuildVer">
    <vt:lpwstr>2052-11.1.0.14309</vt:lpwstr>
  </property>
</Properties>
</file>