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62" r:id="rId3"/>
    <p:sldId id="264" r:id="rId5"/>
    <p:sldId id="266" r:id="rId6"/>
    <p:sldId id="271" r:id="rId7"/>
    <p:sldId id="265" r:id="rId8"/>
    <p:sldId id="284" r:id="rId9"/>
    <p:sldId id="337" r:id="rId10"/>
    <p:sldId id="309" r:id="rId11"/>
    <p:sldId id="334" r:id="rId12"/>
    <p:sldId id="349" r:id="rId13"/>
    <p:sldId id="350" r:id="rId14"/>
    <p:sldId id="353" r:id="rId15"/>
    <p:sldId id="354" r:id="rId16"/>
    <p:sldId id="377" r:id="rId17"/>
    <p:sldId id="352" r:id="rId18"/>
    <p:sldId id="267" r:id="rId19"/>
    <p:sldId id="338" r:id="rId20"/>
    <p:sldId id="351" r:id="rId21"/>
    <p:sldId id="366" r:id="rId22"/>
    <p:sldId id="375" r:id="rId23"/>
    <p:sldId id="376" r:id="rId24"/>
    <p:sldId id="268" r:id="rId25"/>
    <p:sldId id="287" r:id="rId26"/>
    <p:sldId id="325" r:id="rId27"/>
    <p:sldId id="374" r:id="rId28"/>
    <p:sldId id="269" r:id="rId29"/>
    <p:sldId id="312" r:id="rId30"/>
    <p:sldId id="263" r:id="rId31"/>
  </p:sldIdLst>
  <p:sldSz cx="12192000" cy="6858000"/>
  <p:notesSz cx="6858000" cy="9144000"/>
  <p:embeddedFontLst>
    <p:embeddedFont>
      <p:font typeface="Calibri" panose="020F0502020204030204"/>
      <p:regular r:id="rId35"/>
      <p:bold r:id="rId36"/>
      <p:italic r:id="rId37"/>
      <p:boldItalic r:id="rId38"/>
    </p:embeddedFont>
    <p:embeddedFont>
      <p:font typeface="Comic Sans MS" panose="030F0702030302020204" charset="0"/>
      <p:regular r:id="rId39"/>
      <p:bold r:id="rId40"/>
      <p:italic r:id="rId41"/>
      <p:boldItalic r:id="rId42"/>
    </p:embeddedFont>
    <p:embeddedFont>
      <p:font typeface="方正姚体" panose="02010601030101010101" pitchFamily="2" charset="-122"/>
      <p:regular r:id="rId43"/>
    </p:embeddedFont>
    <p:embeddedFont>
      <p:font typeface="微软雅黑" panose="020B0503020204020204" charset="-122"/>
      <p:regular r:id="rId44"/>
    </p:embeddedFont>
    <p:embeddedFont>
      <p:font typeface="站酷快乐体" panose="02010600030101010101" charset="-128"/>
      <p:regular r:id="rId45"/>
    </p:embeddedFont>
    <p:embeddedFont>
      <p:font typeface="等线" panose="02010600030101010101" charset="-122"/>
      <p:regular r:id="rId46"/>
    </p:embeddedFont>
    <p:embeddedFont>
      <p:font typeface="Century Gothic" panose="020B0502020202020204" pitchFamily="34" charset="0"/>
      <p:regular r:id="rId47"/>
      <p:bold r:id="rId48"/>
      <p:italic r:id="rId49"/>
      <p:boldItalic r:id="rId50"/>
    </p:embeddedFont>
  </p:embeddedFontLst>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17" autoAdjust="0"/>
  </p:normalViewPr>
  <p:slideViewPr>
    <p:cSldViewPr snapToGrid="0">
      <p:cViewPr varScale="1">
        <p:scale>
          <a:sx n="58" d="100"/>
          <a:sy n="58" d="100"/>
        </p:scale>
        <p:origin x="-102" y="-1446"/>
      </p:cViewPr>
      <p:guideLst>
        <p:guide orient="horz" pos="222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1.xml"/><Relationship Id="rId50" Type="http://schemas.openxmlformats.org/officeDocument/2006/relationships/font" Target="fonts/font16.fntdata"/><Relationship Id="rId5" Type="http://schemas.openxmlformats.org/officeDocument/2006/relationships/slide" Target="slides/slide2.xml"/><Relationship Id="rId49" Type="http://schemas.openxmlformats.org/officeDocument/2006/relationships/font" Target="fonts/font15.fntdata"/><Relationship Id="rId48" Type="http://schemas.openxmlformats.org/officeDocument/2006/relationships/font" Target="fonts/font14.fntdata"/><Relationship Id="rId47" Type="http://schemas.openxmlformats.org/officeDocument/2006/relationships/font" Target="fonts/font13.fntdata"/><Relationship Id="rId46" Type="http://schemas.openxmlformats.org/officeDocument/2006/relationships/font" Target="fonts/font12.fntdata"/><Relationship Id="rId45" Type="http://schemas.openxmlformats.org/officeDocument/2006/relationships/font" Target="fonts/font11.fntdata"/><Relationship Id="rId44" Type="http://schemas.openxmlformats.org/officeDocument/2006/relationships/font" Target="fonts/font10.fntdata"/><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notesMaster" Target="notesMasters/notesMaster1.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fld>
            <a:endParaRPr lang="zh-CN" altLang="en-US"/>
          </a:p>
        </p:txBody>
      </p:sp>
      <p:pic>
        <p:nvPicPr>
          <p:cNvPr id="6" name="图片 5" descr="图片包含 滑雪, 雪花&#10;&#10;已生成高可信度的说明"/>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809321" y="1768048"/>
            <a:ext cx="6941353" cy="156845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800" b="1" i="0" u="none" strike="noStrike" kern="1200" cap="none" spc="0" normalizeH="0" baseline="0" noProof="0" dirty="0">
                <a:ln>
                  <a:noFill/>
                </a:ln>
                <a:solidFill>
                  <a:srgbClr val="142938"/>
                </a:solidFill>
                <a:effectLst/>
                <a:uLnTx/>
                <a:uFillTx/>
                <a:latin typeface="Comic Sans MS" panose="030F0702030302020204" charset="0"/>
                <a:ea typeface="方正姚体" panose="02010601030101010101" pitchFamily="2" charset="-122"/>
                <a:cs typeface="Comic Sans MS" panose="030F0702030302020204" charset="0"/>
              </a:rPr>
              <a:t>COVID-19 Health Sign-in System</a:t>
            </a:r>
            <a:endParaRPr kumimoji="0" lang="en-US" sz="4800" b="1" i="0" u="none" strike="noStrike" kern="1200" cap="none" spc="0" normalizeH="0" baseline="0" noProof="0" dirty="0">
              <a:ln>
                <a:noFill/>
              </a:ln>
              <a:solidFill>
                <a:srgbClr val="142938"/>
              </a:solidFill>
              <a:effectLst/>
              <a:uLnTx/>
              <a:uFillTx/>
              <a:latin typeface="Comic Sans MS" panose="030F0702030302020204" charset="0"/>
              <a:ea typeface="方正姚体" panose="02010601030101010101" pitchFamily="2" charset="-122"/>
              <a:cs typeface="Comic Sans MS" panose="030F0702030302020204" charset="0"/>
            </a:endParaRPr>
          </a:p>
        </p:txBody>
      </p:sp>
      <p:grpSp>
        <p:nvGrpSpPr>
          <p:cNvPr id="7" name="组合 6"/>
          <p:cNvGrpSpPr/>
          <p:nvPr/>
        </p:nvGrpSpPr>
        <p:grpSpPr>
          <a:xfrm>
            <a:off x="0" y="6629400"/>
            <a:ext cx="12192000" cy="228600"/>
            <a:chOff x="0" y="6629400"/>
            <a:chExt cx="12192000" cy="228600"/>
          </a:xfrm>
        </p:grpSpPr>
        <p:grpSp>
          <p:nvGrpSpPr>
            <p:cNvPr id="6" name="组合 5"/>
            <p:cNvGrpSpPr/>
            <p:nvPr/>
          </p:nvGrpSpPr>
          <p:grpSpPr>
            <a:xfrm>
              <a:off x="0" y="6629400"/>
              <a:ext cx="6096000" cy="228600"/>
              <a:chOff x="0" y="6629400"/>
              <a:chExt cx="6822268" cy="228600"/>
            </a:xfrm>
          </p:grpSpPr>
          <p:sp>
            <p:nvSpPr>
              <p:cNvPr id="5" name="矩形 4"/>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36" name="矩形 35"/>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37" name="矩形 36"/>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38" name="矩形 37"/>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39" name="组合 38"/>
            <p:cNvGrpSpPr/>
            <p:nvPr/>
          </p:nvGrpSpPr>
          <p:grpSpPr>
            <a:xfrm>
              <a:off x="6096000" y="6629400"/>
              <a:ext cx="6096000" cy="228600"/>
              <a:chOff x="0" y="6629400"/>
              <a:chExt cx="6822268" cy="228600"/>
            </a:xfrm>
          </p:grpSpPr>
          <p:sp>
            <p:nvSpPr>
              <p:cNvPr id="40" name="矩形 39"/>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1" name="矩形 40"/>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2" name="矩形 41"/>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3" name="矩形 42"/>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grpSp>
        <p:nvGrpSpPr>
          <p:cNvPr id="44" name="组合 43"/>
          <p:cNvGrpSpPr/>
          <p:nvPr/>
        </p:nvGrpSpPr>
        <p:grpSpPr>
          <a:xfrm>
            <a:off x="0" y="0"/>
            <a:ext cx="12192000" cy="228600"/>
            <a:chOff x="0" y="6629400"/>
            <a:chExt cx="12192000" cy="228600"/>
          </a:xfrm>
        </p:grpSpPr>
        <p:grpSp>
          <p:nvGrpSpPr>
            <p:cNvPr id="45" name="组合 44"/>
            <p:cNvGrpSpPr/>
            <p:nvPr/>
          </p:nvGrpSpPr>
          <p:grpSpPr>
            <a:xfrm>
              <a:off x="0" y="6629400"/>
              <a:ext cx="6096000" cy="228600"/>
              <a:chOff x="0" y="6629400"/>
              <a:chExt cx="6822268" cy="228600"/>
            </a:xfrm>
          </p:grpSpPr>
          <p:sp>
            <p:nvSpPr>
              <p:cNvPr id="51" name="矩形 50"/>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52" name="矩形 51"/>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53" name="矩形 52"/>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54" name="矩形 53"/>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46" name="组合 45"/>
            <p:cNvGrpSpPr/>
            <p:nvPr/>
          </p:nvGrpSpPr>
          <p:grpSpPr>
            <a:xfrm>
              <a:off x="6096000" y="6629400"/>
              <a:ext cx="6096000" cy="228600"/>
              <a:chOff x="0" y="6629400"/>
              <a:chExt cx="6822268" cy="228600"/>
            </a:xfrm>
          </p:grpSpPr>
          <p:sp>
            <p:nvSpPr>
              <p:cNvPr id="47" name="矩形 46"/>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8" name="矩形 47"/>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9" name="矩形 48"/>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50" name="矩形 49"/>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pic>
        <p:nvPicPr>
          <p:cNvPr id="2" name="图片 1" descr="logo"/>
          <p:cNvPicPr>
            <a:picLocks noChangeAspect="1"/>
          </p:cNvPicPr>
          <p:nvPr/>
        </p:nvPicPr>
        <p:blipFill>
          <a:blip r:embed="rId1"/>
          <a:stretch>
            <a:fillRect/>
          </a:stretch>
        </p:blipFill>
        <p:spPr>
          <a:xfrm>
            <a:off x="612140" y="1552575"/>
            <a:ext cx="3752850" cy="3752850"/>
          </a:xfrm>
          <a:prstGeom prst="rect">
            <a:avLst/>
          </a:prstGeom>
        </p:spPr>
      </p:pic>
      <p:sp>
        <p:nvSpPr>
          <p:cNvPr id="8" name="文本框 7"/>
          <p:cNvSpPr txBox="1"/>
          <p:nvPr/>
        </p:nvSpPr>
        <p:spPr>
          <a:xfrm>
            <a:off x="5709920" y="4490085"/>
            <a:ext cx="5940425" cy="368300"/>
          </a:xfrm>
          <a:prstGeom prst="rect">
            <a:avLst/>
          </a:prstGeom>
          <a:noFill/>
        </p:spPr>
        <p:txBody>
          <a:bodyPr wrap="none" rtlCol="0">
            <a:spAutoFit/>
          </a:bodyPr>
          <a:p>
            <a:r>
              <a:rPr lang="en-US" altLang="zh-CN">
                <a:latin typeface="站酷快乐体" panose="02010600030101010101" charset="-128"/>
                <a:ea typeface="站酷快乐体" panose="02010600030101010101" charset="-128"/>
                <a:cs typeface="站酷快乐体" panose="02010600030101010101" charset="-128"/>
              </a:rPr>
              <a:t>Group Member: </a:t>
            </a:r>
            <a:r>
              <a:rPr lang="zh-CN" altLang="en-US">
                <a:latin typeface="站酷快乐体" panose="02010600030101010101" charset="-128"/>
                <a:ea typeface="站酷快乐体" panose="02010600030101010101" charset="-128"/>
                <a:cs typeface="站酷快乐体" panose="02010600030101010101" charset="-128"/>
              </a:rPr>
              <a:t>秦政瀚、戈梓闻、叶凯玮、张玉凡、郑锴</a:t>
            </a:r>
            <a:endParaRPr lang="zh-CN" altLang="en-US">
              <a:latin typeface="站酷快乐体" panose="02010600030101010101" charset="-128"/>
              <a:ea typeface="站酷快乐体" panose="02010600030101010101" charset="-128"/>
              <a:cs typeface="站酷快乐体" panose="02010600030101010101" charset="-128"/>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40335"/>
            <a:ext cx="1905635" cy="1244600"/>
          </a:xfrm>
          <a:prstGeom prst="rect">
            <a:avLst/>
          </a:prstGeom>
        </p:spPr>
      </p:pic>
      <p:sp>
        <p:nvSpPr>
          <p:cNvPr id="4" name="文本框 3"/>
          <p:cNvSpPr txBox="1"/>
          <p:nvPr/>
        </p:nvSpPr>
        <p:spPr>
          <a:xfrm>
            <a:off x="2860040" y="378460"/>
            <a:ext cx="7995285" cy="645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Summary System Design</a:t>
            </a:r>
            <a:endPar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 name="文本框 4"/>
          <p:cNvSpPr txBox="1"/>
          <p:nvPr/>
        </p:nvSpPr>
        <p:spPr>
          <a:xfrm>
            <a:off x="436880" y="501650"/>
            <a:ext cx="650240"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pic>
        <p:nvPicPr>
          <p:cNvPr id="18" name="图片 2"/>
          <p:cNvPicPr>
            <a:picLocks noChangeAspect="1"/>
          </p:cNvPicPr>
          <p:nvPr/>
        </p:nvPicPr>
        <p:blipFill>
          <a:blip r:embed="rId2"/>
          <a:stretch>
            <a:fillRect/>
          </a:stretch>
        </p:blipFill>
        <p:spPr>
          <a:xfrm>
            <a:off x="269875" y="1712595"/>
            <a:ext cx="5826125" cy="3625215"/>
          </a:xfrm>
          <a:prstGeom prst="rect">
            <a:avLst/>
          </a:prstGeom>
          <a:noFill/>
          <a:ln>
            <a:noFill/>
          </a:ln>
        </p:spPr>
      </p:pic>
      <p:sp>
        <p:nvSpPr>
          <p:cNvPr id="19" name="等腰三角形 18"/>
          <p:cNvSpPr/>
          <p:nvPr/>
        </p:nvSpPr>
        <p:spPr>
          <a:xfrm rot="7200000">
            <a:off x="8511241" y="60803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0" name="图片 3"/>
          <p:cNvPicPr>
            <a:picLocks noChangeAspect="1"/>
          </p:cNvPicPr>
          <p:nvPr/>
        </p:nvPicPr>
        <p:blipFill>
          <a:blip r:embed="rId3"/>
          <a:stretch>
            <a:fillRect/>
          </a:stretch>
        </p:blipFill>
        <p:spPr>
          <a:xfrm>
            <a:off x="6242050" y="1731010"/>
            <a:ext cx="5484495" cy="3588385"/>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40335"/>
            <a:ext cx="1905635" cy="1244600"/>
          </a:xfrm>
          <a:prstGeom prst="rect">
            <a:avLst/>
          </a:prstGeom>
        </p:spPr>
      </p:pic>
      <p:sp>
        <p:nvSpPr>
          <p:cNvPr id="4" name="文本框 3"/>
          <p:cNvSpPr txBox="1"/>
          <p:nvPr/>
        </p:nvSpPr>
        <p:spPr>
          <a:xfrm>
            <a:off x="2860040" y="378460"/>
            <a:ext cx="7995285" cy="645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System </a:t>
            </a:r>
            <a:r>
              <a:rPr lang="en-US" altLang="zh-CN" sz="36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Detail</a:t>
            </a:r>
            <a:r>
              <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 Design</a:t>
            </a:r>
            <a:endPar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 name="文本框 4"/>
          <p:cNvSpPr txBox="1"/>
          <p:nvPr/>
        </p:nvSpPr>
        <p:spPr>
          <a:xfrm>
            <a:off x="436880" y="501650"/>
            <a:ext cx="650240"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19" name="等腰三角形 18"/>
          <p:cNvSpPr/>
          <p:nvPr/>
        </p:nvSpPr>
        <p:spPr>
          <a:xfrm rot="7200000">
            <a:off x="8511241" y="60803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 name="图片 10" descr="微信登录逻辑"/>
          <p:cNvPicPr>
            <a:picLocks noChangeAspect="1"/>
          </p:cNvPicPr>
          <p:nvPr/>
        </p:nvPicPr>
        <p:blipFill>
          <a:blip r:embed="rId2"/>
          <a:stretch>
            <a:fillRect/>
          </a:stretch>
        </p:blipFill>
        <p:spPr>
          <a:xfrm>
            <a:off x="73660" y="1285558"/>
            <a:ext cx="5269230" cy="5343525"/>
          </a:xfrm>
          <a:prstGeom prst="rect">
            <a:avLst/>
          </a:prstGeom>
        </p:spPr>
      </p:pic>
      <p:pic>
        <p:nvPicPr>
          <p:cNvPr id="17" name="图片 7"/>
          <p:cNvPicPr>
            <a:picLocks noChangeAspect="1"/>
          </p:cNvPicPr>
          <p:nvPr/>
        </p:nvPicPr>
        <p:blipFill>
          <a:blip r:embed="rId3"/>
          <a:stretch>
            <a:fillRect/>
          </a:stretch>
        </p:blipFill>
        <p:spPr>
          <a:xfrm>
            <a:off x="5509895" y="1462405"/>
            <a:ext cx="6682105" cy="379222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40335"/>
            <a:ext cx="1905635" cy="1244600"/>
          </a:xfrm>
          <a:prstGeom prst="rect">
            <a:avLst/>
          </a:prstGeom>
        </p:spPr>
      </p:pic>
      <p:sp>
        <p:nvSpPr>
          <p:cNvPr id="4" name="文本框 3"/>
          <p:cNvSpPr txBox="1"/>
          <p:nvPr/>
        </p:nvSpPr>
        <p:spPr>
          <a:xfrm>
            <a:off x="2860040" y="378460"/>
            <a:ext cx="7995285" cy="645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Summary System Design</a:t>
            </a:r>
            <a:endPar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 name="文本框 4"/>
          <p:cNvSpPr txBox="1"/>
          <p:nvPr/>
        </p:nvSpPr>
        <p:spPr>
          <a:xfrm>
            <a:off x="436880" y="501650"/>
            <a:ext cx="650240"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19" name="等腰三角形 18"/>
          <p:cNvSpPr/>
          <p:nvPr/>
        </p:nvSpPr>
        <p:spPr>
          <a:xfrm rot="7200000">
            <a:off x="8511241" y="60803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 name="图片 3" descr="clock_in_activity"/>
          <p:cNvPicPr>
            <a:picLocks noChangeAspect="1"/>
          </p:cNvPicPr>
          <p:nvPr/>
        </p:nvPicPr>
        <p:blipFill>
          <a:blip r:embed="rId2"/>
          <a:stretch>
            <a:fillRect/>
          </a:stretch>
        </p:blipFill>
        <p:spPr>
          <a:xfrm>
            <a:off x="0" y="1200785"/>
            <a:ext cx="3197860" cy="4411980"/>
          </a:xfrm>
          <a:prstGeom prst="rect">
            <a:avLst/>
          </a:prstGeom>
        </p:spPr>
      </p:pic>
      <p:pic>
        <p:nvPicPr>
          <p:cNvPr id="17" name="图片 12" descr="user_query_information"/>
          <p:cNvPicPr>
            <a:picLocks noChangeAspect="1"/>
          </p:cNvPicPr>
          <p:nvPr/>
        </p:nvPicPr>
        <p:blipFill>
          <a:blip r:embed="rId3"/>
          <a:stretch>
            <a:fillRect/>
          </a:stretch>
        </p:blipFill>
        <p:spPr>
          <a:xfrm>
            <a:off x="3124200" y="1200785"/>
            <a:ext cx="3103880" cy="4411345"/>
          </a:xfrm>
          <a:prstGeom prst="rect">
            <a:avLst/>
          </a:prstGeom>
        </p:spPr>
      </p:pic>
      <p:pic>
        <p:nvPicPr>
          <p:cNvPr id="21" name="图片 9" descr="query_information_on_today"/>
          <p:cNvPicPr>
            <a:picLocks noChangeAspect="1"/>
          </p:cNvPicPr>
          <p:nvPr/>
        </p:nvPicPr>
        <p:blipFill>
          <a:blip r:embed="rId4"/>
          <a:stretch>
            <a:fillRect/>
          </a:stretch>
        </p:blipFill>
        <p:spPr>
          <a:xfrm>
            <a:off x="6154420" y="1200785"/>
            <a:ext cx="3099435" cy="4411345"/>
          </a:xfrm>
          <a:prstGeom prst="rect">
            <a:avLst/>
          </a:prstGeom>
        </p:spPr>
      </p:pic>
      <p:pic>
        <p:nvPicPr>
          <p:cNvPr id="22" name="图片 1" descr="query_user_not_sign_in"/>
          <p:cNvPicPr>
            <a:picLocks noChangeAspect="1"/>
          </p:cNvPicPr>
          <p:nvPr/>
        </p:nvPicPr>
        <p:blipFill>
          <a:blip r:embed="rId5"/>
          <a:stretch>
            <a:fillRect/>
          </a:stretch>
        </p:blipFill>
        <p:spPr>
          <a:xfrm>
            <a:off x="9187815" y="1200785"/>
            <a:ext cx="3103245" cy="441134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40335"/>
            <a:ext cx="1905635" cy="1244600"/>
          </a:xfrm>
          <a:prstGeom prst="rect">
            <a:avLst/>
          </a:prstGeom>
        </p:spPr>
      </p:pic>
      <p:sp>
        <p:nvSpPr>
          <p:cNvPr id="4" name="文本框 3"/>
          <p:cNvSpPr txBox="1"/>
          <p:nvPr/>
        </p:nvSpPr>
        <p:spPr>
          <a:xfrm>
            <a:off x="1955165" y="275590"/>
            <a:ext cx="7995285" cy="645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Class and Interface Design</a:t>
            </a:r>
            <a:endPar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635"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 name="文本框 4"/>
          <p:cNvSpPr txBox="1"/>
          <p:nvPr/>
        </p:nvSpPr>
        <p:spPr>
          <a:xfrm>
            <a:off x="436880" y="501650"/>
            <a:ext cx="650240"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19" name="等腰三角形 18"/>
          <p:cNvSpPr/>
          <p:nvPr/>
        </p:nvSpPr>
        <p:spPr>
          <a:xfrm rot="7200000">
            <a:off x="8297881" y="55215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文本框 17"/>
          <p:cNvSpPr txBox="1"/>
          <p:nvPr/>
        </p:nvSpPr>
        <p:spPr>
          <a:xfrm>
            <a:off x="227330" y="1275080"/>
            <a:ext cx="7514590" cy="4523105"/>
          </a:xfrm>
          <a:prstGeom prst="rect">
            <a:avLst/>
          </a:prstGeom>
          <a:noFill/>
        </p:spPr>
        <p:txBody>
          <a:bodyPr wrap="square" rtlCol="0">
            <a:spAutoFit/>
          </a:bodyPr>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1.Timecard</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A simple class encapsulates Java punch information.</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2.SchoolInfo</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A simple class encapsulates Java user campus information.</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3.TimeCardMapper</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TimecardMapper class implements the basic operation of MySQL data (add card information, query today card information, query user information, etc)</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4.TimeCardService</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TimecardService class uses the TimecardMapper object to add and delete the data, and uses the RedisUtil to save the data punched today as a cache in the Redis.</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5.TimeCardContorller</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Timecar dCardContorller class receives data from the front end and encapsulates or judges it to the TImecardService object	Process.</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pic>
        <p:nvPicPr>
          <p:cNvPr id="20" name="图片 16" descr="clock_in_uml"/>
          <p:cNvPicPr>
            <a:picLocks noChangeAspect="1"/>
          </p:cNvPicPr>
          <p:nvPr/>
        </p:nvPicPr>
        <p:blipFill>
          <a:blip r:embed="rId2"/>
          <a:stretch>
            <a:fillRect/>
          </a:stretch>
        </p:blipFill>
        <p:spPr>
          <a:xfrm>
            <a:off x="7552690" y="391160"/>
            <a:ext cx="4326255" cy="57531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40335"/>
            <a:ext cx="1905635" cy="1244600"/>
          </a:xfrm>
          <a:prstGeom prst="rect">
            <a:avLst/>
          </a:prstGeom>
        </p:spPr>
      </p:pic>
      <p:sp>
        <p:nvSpPr>
          <p:cNvPr id="4" name="文本框 3"/>
          <p:cNvSpPr txBox="1"/>
          <p:nvPr/>
        </p:nvSpPr>
        <p:spPr>
          <a:xfrm>
            <a:off x="2004695" y="378460"/>
            <a:ext cx="9420860" cy="119888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Methods of High concurrency, high latency</a:t>
            </a:r>
            <a:endParaRPr kumimoji="0" lang="en-US" altLang="zh-CN" sz="3600" b="1" i="0" u="none" strike="noStrike"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 name="文本框 4"/>
          <p:cNvSpPr txBox="1"/>
          <p:nvPr/>
        </p:nvSpPr>
        <p:spPr>
          <a:xfrm>
            <a:off x="436880" y="501650"/>
            <a:ext cx="650240"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20" name="文本框 19"/>
          <p:cNvSpPr txBox="1"/>
          <p:nvPr/>
        </p:nvSpPr>
        <p:spPr>
          <a:xfrm>
            <a:off x="1402715" y="2152650"/>
            <a:ext cx="10624820" cy="2553335"/>
          </a:xfrm>
          <a:prstGeom prst="rect">
            <a:avLst/>
          </a:prstGeom>
          <a:noFill/>
        </p:spPr>
        <p:txBody>
          <a:bodyPr wrap="square" rtlCol="0">
            <a:spAutoFit/>
          </a:bodyPr>
          <a:p>
            <a:pPr algn="l">
              <a:buClrTx/>
              <a:buSzTx/>
              <a:buNone/>
            </a:pPr>
            <a:r>
              <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①</a:t>
            </a:r>
            <a:r>
              <a:rPr lang="en-US" altLang="zh-CN"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 Access restricted section classes</a:t>
            </a:r>
            <a:endParaRPr lang="en-US" altLang="zh-CN"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endParaRPr lang="en-US" altLang="zh-CN"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②</a:t>
            </a:r>
            <a:r>
              <a:rPr lang="en-US" altLang="zh-CN"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 </a:t>
            </a:r>
            <a:r>
              <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Redis high concurrency, high latency</a:t>
            </a:r>
            <a:endPar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endPar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③</a:t>
            </a:r>
            <a:r>
              <a:rPr lang="en-US" altLang="zh-CN"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 </a:t>
            </a:r>
            <a:r>
              <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Nginx High concurrent processing</a:t>
            </a:r>
            <a:endParaRPr lang="zh-CN" alt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40335"/>
            <a:ext cx="1905635" cy="1244600"/>
          </a:xfrm>
          <a:prstGeom prst="rect">
            <a:avLst/>
          </a:prstGeom>
        </p:spPr>
      </p:pic>
      <p:sp>
        <p:nvSpPr>
          <p:cNvPr id="4" name="文本框 3"/>
          <p:cNvSpPr txBox="1"/>
          <p:nvPr/>
        </p:nvSpPr>
        <p:spPr>
          <a:xfrm>
            <a:off x="2860040" y="378460"/>
            <a:ext cx="7995285" cy="645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Data Encryption</a:t>
            </a:r>
            <a:endParaRPr kumimoji="0" lang="en-US" altLang="zh-CN" sz="3600" b="1" i="0" u="none" strike="noStrike"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 name="文本框 4"/>
          <p:cNvSpPr txBox="1"/>
          <p:nvPr/>
        </p:nvSpPr>
        <p:spPr>
          <a:xfrm>
            <a:off x="436880" y="501650"/>
            <a:ext cx="650240"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19" name="等腰三角形 18"/>
          <p:cNvSpPr/>
          <p:nvPr/>
        </p:nvSpPr>
        <p:spPr>
          <a:xfrm rot="7200000">
            <a:off x="7862906" y="60803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文本框 19"/>
          <p:cNvSpPr txBox="1"/>
          <p:nvPr/>
        </p:nvSpPr>
        <p:spPr>
          <a:xfrm>
            <a:off x="682625" y="2136775"/>
            <a:ext cx="10624820" cy="3138170"/>
          </a:xfrm>
          <a:prstGeom prst="rect">
            <a:avLst/>
          </a:prstGeom>
          <a:noFill/>
        </p:spPr>
        <p:txBody>
          <a:bodyPr wrap="square" rtlCol="0">
            <a:spAutoFit/>
          </a:bodyPr>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HMAC256 3.4.4.1</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HMAC256 algorithm is used to encrypt the token signature method JWT the project.</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HMAC is a way to construct message authentication using a one-way hash function. </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HMAC operation uses Hash algorithm to generate a fixed length message summary as output with a message M and a key K as input. </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The key length of the HMAC can be of any size. </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If it is less than n (the size of the Hash output value), it will weaken the security of the algorithm. </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The method to solve the above defects is to use a strong pseudo random generator to generate the key randomly, and the key needs to be updated periodically, which can reduce the risk of weak key of hash function and the damage caused by key exposure.</a:t>
            </a:r>
            <a:endParaRPr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PART 04</a:t>
            </a:r>
            <a:endPar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sp>
        <p:nvSpPr>
          <p:cNvPr id="4" name="文本框 3"/>
          <p:cNvSpPr txBox="1"/>
          <p:nvPr/>
        </p:nvSpPr>
        <p:spPr>
          <a:xfrm>
            <a:off x="6227445" y="2527935"/>
            <a:ext cx="3174365" cy="156845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User Manual</a:t>
            </a:r>
            <a:endPar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8739206" y="287752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940" y="485775"/>
            <a:ext cx="6502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40" y="547446"/>
            <a:ext cx="1795145" cy="3987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User Manual</a:t>
            </a:r>
            <a:endPar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1607185" y="1475105"/>
            <a:ext cx="8988425" cy="2245360"/>
          </a:xfrm>
          <a:prstGeom prst="rect">
            <a:avLst/>
          </a:prstGeom>
          <a:noFill/>
        </p:spPr>
        <p:txBody>
          <a:bodyPr wrap="square" rtlCol="0">
            <a:spAutoFit/>
          </a:bodyPr>
          <a:p>
            <a:pPr algn="l">
              <a:buClrTx/>
              <a:buSzTx/>
              <a:buNone/>
            </a:pP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4.1 Login Mini Programs</a:t>
            </a:r>
            <a:endPar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4.2 Check-in cards</a:t>
            </a:r>
            <a:endPar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4.3 Check punch records</a:t>
            </a:r>
            <a:endPar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4.4 Viewing and modifying user</a:t>
            </a:r>
            <a:r>
              <a:rPr lang="en-US"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 </a:t>
            </a: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information</a:t>
            </a:r>
            <a:endPar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pPr algn="l">
              <a:buClrTx/>
              <a:buSzTx/>
              <a:buNone/>
            </a:pP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4.5 Administrator checks user punch</a:t>
            </a:r>
            <a:endPar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PART 05</a:t>
            </a:r>
            <a:endPar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sp>
        <p:nvSpPr>
          <p:cNvPr id="4" name="文本框 3"/>
          <p:cNvSpPr txBox="1"/>
          <p:nvPr/>
        </p:nvSpPr>
        <p:spPr>
          <a:xfrm>
            <a:off x="6227405" y="2528153"/>
            <a:ext cx="4640113" cy="230695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Data Structure Analysis</a:t>
            </a:r>
            <a:endPar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8739206" y="2877526"/>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7505"/>
            <a:ext cx="1864487" cy="1217453"/>
          </a:xfrm>
          <a:prstGeom prst="rect">
            <a:avLst/>
          </a:prstGeom>
        </p:spPr>
      </p:pic>
      <p:sp>
        <p:nvSpPr>
          <p:cNvPr id="3" name="文本框 2"/>
          <p:cNvSpPr txBox="1"/>
          <p:nvPr/>
        </p:nvSpPr>
        <p:spPr>
          <a:xfrm>
            <a:off x="408940" y="485775"/>
            <a:ext cx="6502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05</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40" y="547446"/>
            <a:ext cx="3161665" cy="3987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Data Structure Analysis</a:t>
            </a:r>
            <a:endPar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490470" y="1477645"/>
            <a:ext cx="6653530" cy="1383665"/>
          </a:xfrm>
          <a:prstGeom prst="rect">
            <a:avLst/>
          </a:prstGeom>
          <a:noFill/>
        </p:spPr>
        <p:txBody>
          <a:bodyPr wrap="square" rtlCol="0">
            <a:spAutoFit/>
          </a:bodyPr>
          <a:p>
            <a:r>
              <a:rPr lang="zh-CN" altLang="en-US" b="1"/>
              <a:t> </a:t>
            </a:r>
            <a:r>
              <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Redis Data structure：</a:t>
            </a:r>
            <a:endParaRPr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280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String type，Hash type，List type，Set type，ZSet type</a:t>
            </a:r>
            <a:endParaRPr sz="280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sp>
        <p:nvSpPr>
          <p:cNvPr id="5" name="文本框 4"/>
          <p:cNvSpPr txBox="1"/>
          <p:nvPr/>
        </p:nvSpPr>
        <p:spPr>
          <a:xfrm>
            <a:off x="2490470" y="3175635"/>
            <a:ext cx="6287770" cy="953135"/>
          </a:xfrm>
          <a:prstGeom prst="rect">
            <a:avLst/>
          </a:prstGeom>
          <a:noFill/>
        </p:spPr>
        <p:txBody>
          <a:bodyPr wrap="square" rtlCol="0">
            <a:spAutoFit/>
          </a:bodyPr>
          <a:p>
            <a:pPr algn="l">
              <a:buClrTx/>
              <a:buSzTx/>
              <a:buNone/>
            </a:pPr>
            <a:r>
              <a:rPr lang="zh-CN" altLang="en-US" sz="2800" b="1"/>
              <a:t>MySQL Data structure：</a:t>
            </a:r>
            <a:endParaRPr lang="zh-CN" altLang="en-US" sz="2800" b="1"/>
          </a:p>
          <a:p>
            <a:pPr algn="l">
              <a:buClrTx/>
              <a:buSzTx/>
              <a:buNone/>
            </a:pPr>
            <a:r>
              <a:rPr lang="zh-CN" altLang="en-US" sz="2800"/>
              <a:t>B+Tree</a:t>
            </a:r>
            <a:endParaRPr lang="zh-CN" altLang="en-US" sz="2800"/>
          </a:p>
        </p:txBody>
      </p:sp>
      <p:sp>
        <p:nvSpPr>
          <p:cNvPr id="17" name="文本框 16"/>
          <p:cNvSpPr txBox="1"/>
          <p:nvPr/>
        </p:nvSpPr>
        <p:spPr>
          <a:xfrm>
            <a:off x="2490470" y="4443730"/>
            <a:ext cx="8235950" cy="953135"/>
          </a:xfrm>
          <a:prstGeom prst="rect">
            <a:avLst/>
          </a:prstGeom>
          <a:noFill/>
        </p:spPr>
        <p:txBody>
          <a:bodyPr wrap="square" rtlCol="0">
            <a:spAutoFit/>
          </a:bodyPr>
          <a:p>
            <a:pPr algn="l">
              <a:buClrTx/>
              <a:buSzTx/>
              <a:buFontTx/>
            </a:pPr>
            <a:r>
              <a:rPr lang="zh-CN" altLang="en-US" sz="2800" b="1"/>
              <a:t>ThreadLocal Thread Isolation Data Structure：</a:t>
            </a:r>
            <a:endParaRPr lang="zh-CN" altLang="en-US" sz="2800" b="1"/>
          </a:p>
          <a:p>
            <a:pPr algn="l">
              <a:buClrTx/>
              <a:buSzTx/>
              <a:buFontTx/>
            </a:pPr>
            <a:r>
              <a:rPr lang="zh-CN" altLang="en-US" sz="2800"/>
              <a:t>ThreadLocalMap</a:t>
            </a:r>
            <a:endParaRPr lang="zh-CN" altLang="en-US" sz="28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7" grpId="0"/>
      <p:bldP spid="1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115"/>
          <p:cNvSpPr/>
          <p:nvPr/>
        </p:nvSpPr>
        <p:spPr>
          <a:xfrm>
            <a:off x="6976745" y="4479290"/>
            <a:ext cx="4034790" cy="427990"/>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 name="圆角矩形 115"/>
          <p:cNvSpPr/>
          <p:nvPr/>
        </p:nvSpPr>
        <p:spPr>
          <a:xfrm>
            <a:off x="6946900" y="466725"/>
            <a:ext cx="4034790" cy="427990"/>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圆角矩形 116"/>
          <p:cNvSpPr/>
          <p:nvPr/>
        </p:nvSpPr>
        <p:spPr>
          <a:xfrm>
            <a:off x="6946900" y="1289050"/>
            <a:ext cx="4034790" cy="427990"/>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 name="圆角矩形 117"/>
          <p:cNvSpPr/>
          <p:nvPr/>
        </p:nvSpPr>
        <p:spPr>
          <a:xfrm>
            <a:off x="6976745" y="2086610"/>
            <a:ext cx="4034790" cy="427990"/>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 name="圆角矩形 118"/>
          <p:cNvSpPr/>
          <p:nvPr/>
        </p:nvSpPr>
        <p:spPr>
          <a:xfrm>
            <a:off x="6976745" y="2884170"/>
            <a:ext cx="4034790" cy="427990"/>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 name="圆角矩形 119"/>
          <p:cNvSpPr/>
          <p:nvPr/>
        </p:nvSpPr>
        <p:spPr>
          <a:xfrm>
            <a:off x="6976745" y="3649980"/>
            <a:ext cx="4034790" cy="427990"/>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 name="文本框 7"/>
          <p:cNvSpPr txBox="1"/>
          <p:nvPr/>
        </p:nvSpPr>
        <p:spPr>
          <a:xfrm>
            <a:off x="6518910" y="1294765"/>
            <a:ext cx="4572000" cy="391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  Chapter 02   </a:t>
            </a:r>
            <a:r>
              <a:rPr lang="en-US"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Project </a:t>
            </a:r>
            <a:r>
              <a:rPr lang="en-US"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A</a:t>
            </a:r>
            <a:r>
              <a:rPr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nalysis</a:t>
            </a:r>
            <a:endParaRPr kumimoji="0" lang="en-US"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pic>
        <p:nvPicPr>
          <p:cNvPr id="12" name="图片 11"/>
          <p:cNvPicPr>
            <a:picLocks noChangeAspect="1"/>
          </p:cNvPicPr>
          <p:nvPr/>
        </p:nvPicPr>
        <p:blipFill rotWithShape="1">
          <a:blip r:embed="rId1" cstate="screen"/>
          <a:srcRect t="27927" r="9796" b="21840"/>
          <a:stretch>
            <a:fillRect/>
          </a:stretch>
        </p:blipFill>
        <p:spPr>
          <a:xfrm>
            <a:off x="149295" y="1637140"/>
            <a:ext cx="6267425" cy="3490247"/>
          </a:xfrm>
          <a:prstGeom prst="rect">
            <a:avLst/>
          </a:prstGeom>
        </p:spPr>
      </p:pic>
      <p:sp>
        <p:nvSpPr>
          <p:cNvPr id="13" name="文本框 12"/>
          <p:cNvSpPr txBox="1"/>
          <p:nvPr/>
        </p:nvSpPr>
        <p:spPr>
          <a:xfrm>
            <a:off x="1200785" y="3059430"/>
            <a:ext cx="2169795"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Content</a:t>
            </a:r>
            <a:endParaRPr kumimoji="0" lang="en-US" altLang="zh-CN" sz="36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grpSp>
        <p:nvGrpSpPr>
          <p:cNvPr id="14" name="组合 13"/>
          <p:cNvGrpSpPr/>
          <p:nvPr/>
        </p:nvGrpSpPr>
        <p:grpSpPr>
          <a:xfrm>
            <a:off x="0" y="6629400"/>
            <a:ext cx="12192000" cy="228600"/>
            <a:chOff x="0" y="6629400"/>
            <a:chExt cx="12192000" cy="228600"/>
          </a:xfrm>
        </p:grpSpPr>
        <p:grpSp>
          <p:nvGrpSpPr>
            <p:cNvPr id="15" name="组合 14"/>
            <p:cNvGrpSpPr/>
            <p:nvPr/>
          </p:nvGrpSpPr>
          <p:grpSpPr>
            <a:xfrm>
              <a:off x="0" y="6629400"/>
              <a:ext cx="6096000" cy="228600"/>
              <a:chOff x="0" y="6629400"/>
              <a:chExt cx="6822268" cy="228600"/>
            </a:xfrm>
          </p:grpSpPr>
          <p:sp>
            <p:nvSpPr>
              <p:cNvPr id="21" name="矩形 20"/>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22" name="矩形 21"/>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23" name="矩形 22"/>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24" name="矩形 23"/>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16" name="组合 15"/>
            <p:cNvGrpSpPr/>
            <p:nvPr/>
          </p:nvGrpSpPr>
          <p:grpSpPr>
            <a:xfrm>
              <a:off x="6096000" y="6629400"/>
              <a:ext cx="6096000" cy="228600"/>
              <a:chOff x="0" y="6629400"/>
              <a:chExt cx="6822268" cy="228600"/>
            </a:xfrm>
          </p:grpSpPr>
          <p:sp>
            <p:nvSpPr>
              <p:cNvPr id="17" name="矩形 16"/>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8" name="矩形 17"/>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9" name="矩形 18"/>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20" name="矩形 19"/>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28" name="圆角矩形 116"/>
          <p:cNvSpPr/>
          <p:nvPr/>
        </p:nvSpPr>
        <p:spPr>
          <a:xfrm>
            <a:off x="6946900" y="5218430"/>
            <a:ext cx="4034790" cy="427990"/>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9" name="文本框 28"/>
          <p:cNvSpPr txBox="1"/>
          <p:nvPr/>
        </p:nvSpPr>
        <p:spPr>
          <a:xfrm>
            <a:off x="6858635" y="452120"/>
            <a:ext cx="3809365" cy="39116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  Chapter 01   </a:t>
            </a:r>
            <a:r>
              <a:rPr kumimoji="0" lang="en-US" altLang="zh-CN" sz="195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Background</a:t>
            </a:r>
            <a:endParaRPr kumimoji="0" lang="zh-CN" altLang="en-US" sz="195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endParaRPr>
          </a:p>
        </p:txBody>
      </p:sp>
      <p:sp>
        <p:nvSpPr>
          <p:cNvPr id="30" name="文本框 29"/>
          <p:cNvSpPr txBox="1"/>
          <p:nvPr/>
        </p:nvSpPr>
        <p:spPr>
          <a:xfrm>
            <a:off x="6717665" y="2085975"/>
            <a:ext cx="3967480" cy="69151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  Chapter 03 </a:t>
            </a:r>
            <a:r>
              <a:rPr lang="en-US"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Project</a:t>
            </a:r>
            <a:r>
              <a:rPr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 Design</a:t>
            </a:r>
            <a:endParaRPr kumimoji="0"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endParaRPr>
          </a:p>
        </p:txBody>
      </p:sp>
      <p:sp>
        <p:nvSpPr>
          <p:cNvPr id="31" name="文本框 30"/>
          <p:cNvSpPr txBox="1"/>
          <p:nvPr/>
        </p:nvSpPr>
        <p:spPr>
          <a:xfrm>
            <a:off x="7127875" y="2912745"/>
            <a:ext cx="4373245" cy="39116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rPr>
              <a:t>  </a:t>
            </a:r>
            <a:r>
              <a:rPr kumimoji="0" sz="150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rPr>
              <a:t>Chapter 04</a:t>
            </a:r>
            <a:r>
              <a:rPr kumimoji="0"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rPr>
              <a:t>   </a:t>
            </a:r>
            <a:r>
              <a:rPr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User Manual</a:t>
            </a:r>
            <a:endParaRPr kumimoji="0"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endParaRPr>
          </a:p>
        </p:txBody>
      </p:sp>
      <p:sp>
        <p:nvSpPr>
          <p:cNvPr id="32" name="文本框 31"/>
          <p:cNvSpPr txBox="1"/>
          <p:nvPr/>
        </p:nvSpPr>
        <p:spPr>
          <a:xfrm>
            <a:off x="6898005" y="3702050"/>
            <a:ext cx="4192905" cy="32194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  Chapter 05  </a:t>
            </a:r>
            <a:r>
              <a:rPr lang="en-US" altLang="zh-CN" sz="1500" b="1"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sym typeface="+mn-ea"/>
              </a:rPr>
              <a:t>Data Structure Analysis</a:t>
            </a:r>
            <a:endPar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endParaRPr>
          </a:p>
        </p:txBody>
      </p:sp>
      <p:sp>
        <p:nvSpPr>
          <p:cNvPr id="33" name="文本框 32"/>
          <p:cNvSpPr txBox="1"/>
          <p:nvPr/>
        </p:nvSpPr>
        <p:spPr>
          <a:xfrm>
            <a:off x="6858635" y="4479290"/>
            <a:ext cx="4222750" cy="39116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  Chapter 06   </a:t>
            </a:r>
            <a:r>
              <a:rPr kumimoji="0" lang="en-US" altLang="zh-CN" sz="195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system maintenance</a:t>
            </a:r>
            <a:endParaRPr kumimoji="0" lang="en-US" altLang="zh-CN" sz="195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endParaRPr>
          </a:p>
        </p:txBody>
      </p:sp>
      <p:sp>
        <p:nvSpPr>
          <p:cNvPr id="34" name="文本框 33"/>
          <p:cNvSpPr txBox="1"/>
          <p:nvPr/>
        </p:nvSpPr>
        <p:spPr>
          <a:xfrm>
            <a:off x="6873875" y="5213350"/>
            <a:ext cx="3654425" cy="39116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500" b="1" i="0" u="none" strike="noStrike" kern="1200" cap="none" spc="0" normalizeH="0" baseline="0" noProof="0" dirty="0">
                <a:ln>
                  <a:noFill/>
                </a:ln>
                <a:solidFill>
                  <a:prstClr val="white"/>
                </a:solidFill>
                <a:effectLst/>
                <a:uLnTx/>
                <a:uFillTx/>
                <a:latin typeface="Comic Sans MS" panose="030F0702030302020204" charset="0"/>
                <a:ea typeface="微软雅黑" panose="020B0503020204020204" charset="-122"/>
                <a:cs typeface="Comic Sans MS" panose="030F0702030302020204" charset="0"/>
              </a:rPr>
              <a:t>  Chapter 07   </a:t>
            </a:r>
            <a:r>
              <a:rPr lang="en-US" altLang="zh-CN" sz="1950" b="1"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rPr>
              <a:t>Division of Work</a:t>
            </a:r>
            <a:endParaRPr kumimoji="0" lang="en-US" altLang="zh-CN" sz="1950" b="1" i="0" u="none" strike="noStrike" kern="1200" cap="none" spc="0" normalizeH="0" baseline="0" noProof="0" dirty="0">
              <a:ln>
                <a:noFill/>
              </a:ln>
              <a:solidFill>
                <a:schemeClr val="bg1"/>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1+#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0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20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Effect transition="in" filter="fade">
                                      <p:cBhvr>
                                        <p:cTn id="63" dur="500"/>
                                        <p:tgtEl>
                                          <p:spTgt spid="33"/>
                                        </p:tgtEl>
                                      </p:cBhvr>
                                    </p:animEffect>
                                  </p:childTnLst>
                                </p:cTn>
                              </p:par>
                              <p:par>
                                <p:cTn id="64" presetID="53" presetClass="entr" presetSubtype="16" fill="hold" grpId="0" nodeType="withEffect">
                                  <p:stCondLst>
                                    <p:cond delay="20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8" grpId="0"/>
      <p:bldP spid="26" grpId="0" bldLvl="0" animBg="1"/>
      <p:bldP spid="28" grpId="0" bldLvl="0" animBg="1"/>
      <p:bldP spid="29" grpId="0"/>
      <p:bldP spid="30" grpId="0"/>
      <p:bldP spid="31" grpId="0"/>
      <p:bldP spid="32" grpId="0"/>
      <p:bldP spid="33"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7505"/>
            <a:ext cx="1864487" cy="1217453"/>
          </a:xfrm>
          <a:prstGeom prst="rect">
            <a:avLst/>
          </a:prstGeom>
        </p:spPr>
      </p:pic>
      <p:sp>
        <p:nvSpPr>
          <p:cNvPr id="3" name="文本框 2"/>
          <p:cNvSpPr txBox="1"/>
          <p:nvPr/>
        </p:nvSpPr>
        <p:spPr>
          <a:xfrm>
            <a:off x="408940" y="485775"/>
            <a:ext cx="6502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05</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40" y="547446"/>
            <a:ext cx="3161665" cy="3987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Data Structure Analysis</a:t>
            </a:r>
            <a:endPar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5156835" y="1184275"/>
            <a:ext cx="6287770" cy="521970"/>
          </a:xfrm>
          <a:prstGeom prst="rect">
            <a:avLst/>
          </a:prstGeom>
          <a:noFill/>
        </p:spPr>
        <p:txBody>
          <a:bodyPr wrap="square" rtlCol="0">
            <a:spAutoFit/>
          </a:bodyPr>
          <a:p>
            <a:pPr algn="l">
              <a:buClrTx/>
              <a:buSzTx/>
              <a:buNone/>
            </a:pPr>
            <a:r>
              <a:rPr lang="en-US" altLang="zh-CN" sz="2800"/>
              <a:t>B+Tree</a:t>
            </a:r>
            <a:endParaRPr lang="en-US" altLang="zh-CN" sz="2800"/>
          </a:p>
        </p:txBody>
      </p:sp>
      <p:pic>
        <p:nvPicPr>
          <p:cNvPr id="19" name="图片 8" descr="IMG_256"/>
          <p:cNvPicPr>
            <a:picLocks noChangeAspect="1"/>
          </p:cNvPicPr>
          <p:nvPr/>
        </p:nvPicPr>
        <p:blipFill>
          <a:blip r:embed="rId2"/>
          <a:stretch>
            <a:fillRect/>
          </a:stretch>
        </p:blipFill>
        <p:spPr>
          <a:xfrm>
            <a:off x="575310" y="1788160"/>
            <a:ext cx="10923905" cy="4060825"/>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7505"/>
            <a:ext cx="1864487" cy="1217453"/>
          </a:xfrm>
          <a:prstGeom prst="rect">
            <a:avLst/>
          </a:prstGeom>
        </p:spPr>
      </p:pic>
      <p:sp>
        <p:nvSpPr>
          <p:cNvPr id="3" name="文本框 2"/>
          <p:cNvSpPr txBox="1"/>
          <p:nvPr/>
        </p:nvSpPr>
        <p:spPr>
          <a:xfrm>
            <a:off x="408940" y="485775"/>
            <a:ext cx="6502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05</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40" y="547446"/>
            <a:ext cx="3161665" cy="39878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Data Structure Analysis</a:t>
            </a:r>
            <a:endPar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4711065" y="1240155"/>
            <a:ext cx="6287770" cy="521970"/>
          </a:xfrm>
          <a:prstGeom prst="rect">
            <a:avLst/>
          </a:prstGeom>
          <a:noFill/>
        </p:spPr>
        <p:txBody>
          <a:bodyPr wrap="square" rtlCol="0">
            <a:spAutoFit/>
          </a:bodyPr>
          <a:p>
            <a:pPr algn="l">
              <a:buClrTx/>
              <a:buSzTx/>
              <a:buNone/>
            </a:pPr>
            <a:r>
              <a:rPr lang="en-US" altLang="zh-CN" sz="2800"/>
              <a:t>ThreadLocalMap</a:t>
            </a:r>
            <a:endParaRPr lang="en-US" altLang="zh-CN" sz="2800"/>
          </a:p>
        </p:txBody>
      </p:sp>
      <p:pic>
        <p:nvPicPr>
          <p:cNvPr id="4" name="图片 9" descr="IMG_256"/>
          <p:cNvPicPr>
            <a:picLocks noChangeAspect="1"/>
          </p:cNvPicPr>
          <p:nvPr/>
        </p:nvPicPr>
        <p:blipFill>
          <a:blip r:embed="rId2"/>
          <a:stretch>
            <a:fillRect/>
          </a:stretch>
        </p:blipFill>
        <p:spPr>
          <a:xfrm>
            <a:off x="2664460" y="2056130"/>
            <a:ext cx="6863080" cy="400050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PART 06</a:t>
            </a:r>
            <a:endParaRPr kumimoji="0" lang="en-US" altLang="zh-CN" sz="44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6148705" y="2722245"/>
            <a:ext cx="5450205" cy="156845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S</a:t>
            </a:r>
            <a:r>
              <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ystem maintenance</a:t>
            </a:r>
            <a:endPar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8594705" y="3129782"/>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06</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4" name="组合 3"/>
          <p:cNvGrpSpPr/>
          <p:nvPr/>
        </p:nvGrpSpPr>
        <p:grpSpPr>
          <a:xfrm>
            <a:off x="0" y="6629400"/>
            <a:ext cx="12192000" cy="228600"/>
            <a:chOff x="0" y="6629400"/>
            <a:chExt cx="12192000" cy="228600"/>
          </a:xfrm>
        </p:grpSpPr>
        <p:grpSp>
          <p:nvGrpSpPr>
            <p:cNvPr id="5" name="组合 4"/>
            <p:cNvGrpSpPr/>
            <p:nvPr/>
          </p:nvGrpSpPr>
          <p:grpSpPr>
            <a:xfrm>
              <a:off x="0" y="6629400"/>
              <a:ext cx="6096000" cy="228600"/>
              <a:chOff x="0" y="6629400"/>
              <a:chExt cx="6822268" cy="228600"/>
            </a:xfrm>
          </p:grpSpPr>
          <p:sp>
            <p:nvSpPr>
              <p:cNvPr id="11" name="矩形 10"/>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3" name="矩形 12"/>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6" name="组合 5"/>
            <p:cNvGrpSpPr/>
            <p:nvPr/>
          </p:nvGrpSpPr>
          <p:grpSpPr>
            <a:xfrm>
              <a:off x="6096000" y="6629400"/>
              <a:ext cx="6096000" cy="228600"/>
              <a:chOff x="0" y="6629400"/>
              <a:chExt cx="6822268" cy="228600"/>
            </a:xfrm>
          </p:grpSpPr>
          <p:sp>
            <p:nvSpPr>
              <p:cNvPr id="7" name="矩形 6"/>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8" name="矩形 7"/>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9" name="矩形 8"/>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5" name="矩形 14"/>
          <p:cNvSpPr/>
          <p:nvPr/>
        </p:nvSpPr>
        <p:spPr>
          <a:xfrm>
            <a:off x="1931620" y="485851"/>
            <a:ext cx="3673475"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S</a:t>
            </a:r>
            <a:r>
              <a:rPr lang="zh-CN" altLang="en-US"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ystem maintenance</a:t>
            </a:r>
            <a:endParaRPr lang="zh-CN" altLang="en-US"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grpSp>
        <p:nvGrpSpPr>
          <p:cNvPr id="16" name="组合 15"/>
          <p:cNvGrpSpPr/>
          <p:nvPr/>
        </p:nvGrpSpPr>
        <p:grpSpPr>
          <a:xfrm>
            <a:off x="1306194" y="1276972"/>
            <a:ext cx="9489440" cy="2527935"/>
            <a:chOff x="1021714" y="1775447"/>
            <a:chExt cx="9489440" cy="2527935"/>
          </a:xfrm>
        </p:grpSpPr>
        <p:sp>
          <p:nvSpPr>
            <p:cNvPr id="17" name="任意多边形: 形状 13"/>
            <p:cNvSpPr/>
            <p:nvPr/>
          </p:nvSpPr>
          <p:spPr>
            <a:xfrm>
              <a:off x="8847211" y="2462866"/>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rPr>
                <a:t>Q1</a:t>
              </a:r>
              <a:endPar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endParaRPr>
            </a:p>
          </p:txBody>
        </p:sp>
        <p:sp>
          <p:nvSpPr>
            <p:cNvPr id="18" name="矩形 17"/>
            <p:cNvSpPr/>
            <p:nvPr/>
          </p:nvSpPr>
          <p:spPr>
            <a:xfrm>
              <a:off x="1021714" y="1775447"/>
              <a:ext cx="7923530" cy="252793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Teamwork Platform?</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Collaborative development platform: Github</a:t>
              </a:r>
              <a:endParaRPr kumimoji="0" lang="en-US" altLang="zh-CN" sz="2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Github address (currently private warehouse): https://github.com/Qin10/Covid19SignInSystem.git</a:t>
              </a:r>
              <a:endParaRPr kumimoji="0" lang="en-US" altLang="zh-CN" sz="2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grpSp>
      <p:grpSp>
        <p:nvGrpSpPr>
          <p:cNvPr id="19" name="组合 18"/>
          <p:cNvGrpSpPr/>
          <p:nvPr/>
        </p:nvGrpSpPr>
        <p:grpSpPr>
          <a:xfrm>
            <a:off x="1306194" y="3386455"/>
            <a:ext cx="9754871" cy="3081020"/>
            <a:chOff x="1474382" y="2489809"/>
            <a:chExt cx="8770070" cy="3081020"/>
          </a:xfrm>
        </p:grpSpPr>
        <p:sp>
          <p:nvSpPr>
            <p:cNvPr id="20" name="任意多边形: 形状 11"/>
            <p:cNvSpPr/>
            <p:nvPr/>
          </p:nvSpPr>
          <p:spPr>
            <a:xfrm>
              <a:off x="8580509" y="3473774"/>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rPr>
                <a:t>Q2</a:t>
              </a:r>
              <a:endPar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endParaRPr>
            </a:p>
          </p:txBody>
        </p:sp>
        <p:sp>
          <p:nvSpPr>
            <p:cNvPr id="21" name="矩形 20"/>
            <p:cNvSpPr/>
            <p:nvPr/>
          </p:nvSpPr>
          <p:spPr>
            <a:xfrm>
              <a:off x="1474382" y="2489809"/>
              <a:ext cx="7105650" cy="308102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Project back-end environment?</a:t>
              </a:r>
              <a:endPar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Integrated development environment: IntelliJ IDEA、Eclipse、Visual Studio Code</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Development languages: Java、SQL</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Database: MySQL、Redis</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Database visualization tools: Navicat Premium 12、RDM</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Git tools: Git Bash</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Security Terminal Simulation Software: Xshell 6</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SFTP /FTP Client: Xftp 7</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Web Debugging Tools: Postman</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Log output: MDC、Slf4j</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06</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4" name="组合 3"/>
          <p:cNvGrpSpPr/>
          <p:nvPr/>
        </p:nvGrpSpPr>
        <p:grpSpPr>
          <a:xfrm>
            <a:off x="0" y="6629400"/>
            <a:ext cx="12192000" cy="228600"/>
            <a:chOff x="0" y="6629400"/>
            <a:chExt cx="12192000" cy="228600"/>
          </a:xfrm>
        </p:grpSpPr>
        <p:grpSp>
          <p:nvGrpSpPr>
            <p:cNvPr id="5" name="组合 4"/>
            <p:cNvGrpSpPr/>
            <p:nvPr/>
          </p:nvGrpSpPr>
          <p:grpSpPr>
            <a:xfrm>
              <a:off x="0" y="6629400"/>
              <a:ext cx="6096000" cy="228600"/>
              <a:chOff x="0" y="6629400"/>
              <a:chExt cx="6822268" cy="228600"/>
            </a:xfrm>
          </p:grpSpPr>
          <p:sp>
            <p:nvSpPr>
              <p:cNvPr id="11" name="矩形 10"/>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3" name="矩形 12"/>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6" name="组合 5"/>
            <p:cNvGrpSpPr/>
            <p:nvPr/>
          </p:nvGrpSpPr>
          <p:grpSpPr>
            <a:xfrm>
              <a:off x="6096000" y="6629400"/>
              <a:ext cx="6096000" cy="228600"/>
              <a:chOff x="0" y="6629400"/>
              <a:chExt cx="6822268" cy="228600"/>
            </a:xfrm>
          </p:grpSpPr>
          <p:sp>
            <p:nvSpPr>
              <p:cNvPr id="7" name="矩形 6"/>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8" name="矩形 7"/>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9" name="矩形 8"/>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5" name="矩形 14"/>
          <p:cNvSpPr/>
          <p:nvPr/>
        </p:nvSpPr>
        <p:spPr>
          <a:xfrm>
            <a:off x="1748740" y="547446"/>
            <a:ext cx="467106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ea"/>
              </a:rPr>
              <a:t>System maintenance</a:t>
            </a:r>
            <a:endParaRPr lang="zh-CN" altLang="en-US" sz="2000" b="1"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sym typeface="+mn-ea"/>
            </a:endParaRPr>
          </a:p>
        </p:txBody>
      </p:sp>
      <p:grpSp>
        <p:nvGrpSpPr>
          <p:cNvPr id="22" name="组合 21"/>
          <p:cNvGrpSpPr/>
          <p:nvPr/>
        </p:nvGrpSpPr>
        <p:grpSpPr>
          <a:xfrm>
            <a:off x="711199" y="1261294"/>
            <a:ext cx="7988300" cy="1788795"/>
            <a:chOff x="1933574" y="3944169"/>
            <a:chExt cx="7988300" cy="1788795"/>
          </a:xfrm>
        </p:grpSpPr>
        <p:sp>
          <p:nvSpPr>
            <p:cNvPr id="23" name="任意多边形: 形状 9"/>
            <p:cNvSpPr/>
            <p:nvPr/>
          </p:nvSpPr>
          <p:spPr>
            <a:xfrm>
              <a:off x="8257931" y="46396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rPr>
                <a:t>Q3</a:t>
              </a:r>
              <a:endPar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endParaRPr>
            </a:p>
          </p:txBody>
        </p:sp>
        <p:sp>
          <p:nvSpPr>
            <p:cNvPr id="24" name="矩形 23"/>
            <p:cNvSpPr/>
            <p:nvPr/>
          </p:nvSpPr>
          <p:spPr>
            <a:xfrm>
              <a:off x="1933574" y="3944169"/>
              <a:ext cx="6324355" cy="178879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a:t>
              </a:r>
              <a:r>
                <a:rPr kumimoji="0" lang="en-US" altLang="zh-CN" sz="2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Configuration?</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Tencent Cloud Server</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operating system: CentOS 7.6 64 bit</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specifications :1 core 2 G</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Public Network IP：121.5.115.174</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grpSp>
      <p:grpSp>
        <p:nvGrpSpPr>
          <p:cNvPr id="25" name="组合 24"/>
          <p:cNvGrpSpPr/>
          <p:nvPr/>
        </p:nvGrpSpPr>
        <p:grpSpPr>
          <a:xfrm>
            <a:off x="3785234" y="2974290"/>
            <a:ext cx="7988300" cy="1567815"/>
            <a:chOff x="1933574" y="4943425"/>
            <a:chExt cx="7988300" cy="1567815"/>
          </a:xfrm>
        </p:grpSpPr>
        <p:sp>
          <p:nvSpPr>
            <p:cNvPr id="26" name="任意多边形: 形状 7"/>
            <p:cNvSpPr/>
            <p:nvPr/>
          </p:nvSpPr>
          <p:spPr>
            <a:xfrm>
              <a:off x="8257931" y="5209205"/>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0" cap="none" spc="0" normalizeH="0" baseline="0" noProof="0" dirty="0">
                  <a:ln>
                    <a:noFill/>
                  </a:ln>
                  <a:solidFill>
                    <a:prstClr val="black"/>
                  </a:solidFill>
                  <a:effectLst/>
                  <a:uLnTx/>
                  <a:uFillTx/>
                  <a:latin typeface="Arial" panose="020B0604020202020204"/>
                  <a:ea typeface="微软雅黑" panose="020B0503020204020204" charset="-122"/>
                  <a:cs typeface="Arial" panose="020B0604020202020204" pitchFamily="34" charset="0"/>
                  <a:sym typeface="+mn-lt"/>
                </a:rPr>
                <a:t>Q4</a:t>
              </a:r>
              <a:endPar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endParaRPr>
            </a:p>
          </p:txBody>
        </p:sp>
        <p:sp>
          <p:nvSpPr>
            <p:cNvPr id="27" name="矩形 26"/>
            <p:cNvSpPr/>
            <p:nvPr/>
          </p:nvSpPr>
          <p:spPr>
            <a:xfrm>
              <a:off x="1933574" y="4943425"/>
              <a:ext cx="6324355" cy="156781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environment?</a:t>
              </a:r>
              <a:endPar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JDK version :1.8</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Database version: MySQL 8.0.25、Redis 5.0.5</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configuration: Tomcat、Nginx (Nginx reverse proxy Tomcat)</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Server domain name: zjutleo.cn</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grpSp>
      <p:grpSp>
        <p:nvGrpSpPr>
          <p:cNvPr id="21" name="组合 20"/>
          <p:cNvGrpSpPr/>
          <p:nvPr/>
        </p:nvGrpSpPr>
        <p:grpSpPr>
          <a:xfrm>
            <a:off x="893445" y="4705350"/>
            <a:ext cx="7306310" cy="1567180"/>
            <a:chOff x="1407" y="7410"/>
            <a:chExt cx="11506" cy="2468"/>
          </a:xfrm>
        </p:grpSpPr>
        <p:sp>
          <p:nvSpPr>
            <p:cNvPr id="16" name="矩形 15"/>
            <p:cNvSpPr/>
            <p:nvPr/>
          </p:nvSpPr>
          <p:spPr>
            <a:xfrm>
              <a:off x="1407" y="7410"/>
              <a:ext cx="9960" cy="2469"/>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Project front-end environment?</a:t>
              </a:r>
              <a:endPar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Integrated development environment: WeChat developer tools</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Development languages: JavaScript</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Deployment environment: Tencent cloud server</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Web Debugging Tools: Postman</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sp>
          <p:nvSpPr>
            <p:cNvPr id="17" name="任意多边形: 形状 7"/>
            <p:cNvSpPr/>
            <p:nvPr/>
          </p:nvSpPr>
          <p:spPr>
            <a:xfrm>
              <a:off x="10293" y="8208"/>
              <a:ext cx="2620" cy="1093"/>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lumMod val="5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p>
              <a:pPr marL="225425" marR="0" lvl="0" indent="-225425"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0" cap="none" spc="0" normalizeH="0" baseline="0" noProof="0" dirty="0">
                  <a:ln>
                    <a:noFill/>
                  </a:ln>
                  <a:solidFill>
                    <a:prstClr val="black"/>
                  </a:solidFill>
                  <a:effectLst/>
                  <a:uLnTx/>
                  <a:uFillTx/>
                  <a:latin typeface="Arial" panose="020B0604020202020204"/>
                  <a:ea typeface="微软雅黑" panose="020B0503020204020204" charset="-122"/>
                  <a:cs typeface="Arial" panose="020B0604020202020204" pitchFamily="34" charset="0"/>
                  <a:sym typeface="+mn-lt"/>
                </a:rPr>
                <a:t>Q5</a:t>
              </a:r>
              <a:endParaRPr kumimoji="0" lang="en-US" altLang="zh-CN" sz="1600" b="1" i="0" u="none" strike="noStrike" kern="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sym typeface="+mn-lt"/>
              </a:endParaRPr>
            </a:p>
          </p:txBody>
        </p:sp>
        <p:sp>
          <p:nvSpPr>
            <p:cNvPr id="18" name="矩形 17"/>
            <p:cNvSpPr/>
            <p:nvPr/>
          </p:nvSpPr>
          <p:spPr>
            <a:xfrm>
              <a:off x="1407" y="7410"/>
              <a:ext cx="9960" cy="2469"/>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Project front-end environment?</a:t>
              </a:r>
              <a:endParaRPr kumimoji="0" lang="en-US" altLang="zh-CN" sz="36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Integrated development environment: WeChat developer tools</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Development languages: JavaScript</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Deployment environment: Tencent cloud server</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Web Debugging Tools: Postman</a:t>
              </a:r>
              <a:endParaRPr kumimoji="0" lang="en-US" altLang="zh-CN" sz="1400" b="0"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06</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4" name="组合 3"/>
          <p:cNvGrpSpPr/>
          <p:nvPr/>
        </p:nvGrpSpPr>
        <p:grpSpPr>
          <a:xfrm>
            <a:off x="0" y="6629400"/>
            <a:ext cx="12192000" cy="228600"/>
            <a:chOff x="0" y="6629400"/>
            <a:chExt cx="12192000" cy="228600"/>
          </a:xfrm>
        </p:grpSpPr>
        <p:grpSp>
          <p:nvGrpSpPr>
            <p:cNvPr id="5" name="组合 4"/>
            <p:cNvGrpSpPr/>
            <p:nvPr/>
          </p:nvGrpSpPr>
          <p:grpSpPr>
            <a:xfrm>
              <a:off x="0" y="6629400"/>
              <a:ext cx="6096000" cy="228600"/>
              <a:chOff x="0" y="6629400"/>
              <a:chExt cx="6822268" cy="228600"/>
            </a:xfrm>
          </p:grpSpPr>
          <p:sp>
            <p:nvSpPr>
              <p:cNvPr id="11" name="矩形 10"/>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3" name="矩形 12"/>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6" name="组合 5"/>
            <p:cNvGrpSpPr/>
            <p:nvPr/>
          </p:nvGrpSpPr>
          <p:grpSpPr>
            <a:xfrm>
              <a:off x="6096000" y="6629400"/>
              <a:ext cx="6096000" cy="228600"/>
              <a:chOff x="0" y="6629400"/>
              <a:chExt cx="6822268" cy="228600"/>
            </a:xfrm>
          </p:grpSpPr>
          <p:sp>
            <p:nvSpPr>
              <p:cNvPr id="7" name="矩形 6"/>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8" name="矩形 7"/>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9" name="矩形 8"/>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5" name="矩形 14"/>
          <p:cNvSpPr/>
          <p:nvPr/>
        </p:nvSpPr>
        <p:spPr>
          <a:xfrm>
            <a:off x="1931620" y="485851"/>
            <a:ext cx="543560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Problems we met and solutions</a:t>
            </a:r>
            <a:endParaRPr lang="en-US" sz="28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sp>
        <p:nvSpPr>
          <p:cNvPr id="18" name="矩形 17"/>
          <p:cNvSpPr/>
          <p:nvPr/>
        </p:nvSpPr>
        <p:spPr>
          <a:xfrm>
            <a:off x="1864360" y="2722880"/>
            <a:ext cx="7710805" cy="197358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Application of New Technology</a:t>
            </a:r>
            <a:endParaRPr kumimoji="0" lang="en-US" altLang="zh-CN"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Solutions: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①</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Search solutions on Baidu, CSDN, google...</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②</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Refer to previous projects.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③</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Seek help from seniors.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④</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Keep trying and testing.</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⑤ Read underlying code.</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sp>
        <p:nvSpPr>
          <p:cNvPr id="21" name="矩形 20"/>
          <p:cNvSpPr/>
          <p:nvPr/>
        </p:nvSpPr>
        <p:spPr>
          <a:xfrm>
            <a:off x="1931670" y="4835525"/>
            <a:ext cx="7903845" cy="1456690"/>
          </a:xfrm>
          <a:prstGeom prst="rect">
            <a:avLst/>
          </a:prstGeom>
        </p:spPr>
        <p:txBody>
          <a:bodyPr wrap="square">
            <a:spAutoFit/>
            <a:scene3d>
              <a:camera prst="orthographicFront"/>
              <a:lightRig rig="threePt" dir="t"/>
            </a:scene3d>
            <a:sp3d contourW="12700"/>
          </a:bodyPr>
          <a:lstStyle/>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en-US" altLang="zh-CN"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Integration of Project</a:t>
            </a:r>
            <a:endParaRPr kumimoji="0" lang="en-US" altLang="zh-CN"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Solutions: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①</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Cooperation by Git.</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②</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Write interface document.</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③</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Meetings.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sp>
        <p:nvSpPr>
          <p:cNvPr id="24" name="矩形 23"/>
          <p:cNvSpPr/>
          <p:nvPr/>
        </p:nvSpPr>
        <p:spPr>
          <a:xfrm>
            <a:off x="1864360" y="1007745"/>
            <a:ext cx="7903845" cy="1715135"/>
          </a:xfrm>
          <a:prstGeom prst="rect">
            <a:avLst/>
          </a:prstGeom>
        </p:spPr>
        <p:txBody>
          <a:bodyPr wrap="square">
            <a:spAutoFit/>
            <a:scene3d>
              <a:camera prst="orthographicFront"/>
              <a:lightRig rig="threePt" dir="t"/>
            </a:scene3d>
            <a:sp3d contourW="12700"/>
          </a:bodyPr>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en-US" altLang="zh-CN"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Project analysis and design</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Solutions: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①</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Requirements analysis.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②</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Performance analysis.</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③</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Use software engineering method.</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④</a:t>
            </a:r>
            <a:r>
              <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With the help of the drawing softwares, such as EA, ProcessOn...</a:t>
            </a:r>
            <a:endParaRPr kumimoji="0" lang="en-US" altLang="zh-CN" sz="1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PART 07</a:t>
            </a:r>
            <a:endPar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sp>
        <p:nvSpPr>
          <p:cNvPr id="4" name="文本框 3"/>
          <p:cNvSpPr txBox="1"/>
          <p:nvPr/>
        </p:nvSpPr>
        <p:spPr>
          <a:xfrm>
            <a:off x="5690235" y="2738755"/>
            <a:ext cx="5907405" cy="82994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Division of Work</a:t>
            </a:r>
            <a:endParaRPr kumimoji="0" lang="en-US" altLang="zh-CN"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1104834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07</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90" y="547370"/>
            <a:ext cx="346773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Division of Work</a:t>
            </a:r>
            <a:endParaRPr kumimoji="0" lang="en-US" altLang="zh-CN" sz="32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sp>
        <p:nvSpPr>
          <p:cNvPr id="5" name="矩形 4"/>
          <p:cNvSpPr/>
          <p:nvPr/>
        </p:nvSpPr>
        <p:spPr>
          <a:xfrm>
            <a:off x="283845" y="1223645"/>
            <a:ext cx="11393805" cy="563118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project architecture,</a:t>
            </a:r>
            <a:endParaRPr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SpringBoot+MyBatis+JWT+Redis+Wechat integration,database table design, user-related services,</a:t>
            </a:r>
            <a:endParaRPr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interface testing and project integration</a:t>
            </a:r>
            <a:r>
              <a:rPr 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a:t>
            </a:r>
            <a:endParaRPr 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server build and deployment</a:t>
            </a:r>
            <a:r>
              <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a:t>
            </a:r>
            <a:r>
              <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秦政瀚</a:t>
            </a:r>
            <a:endPar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front-end project architecture, front-end core business writing,</a:t>
            </a:r>
            <a:endPar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front-end project docking, </a:t>
            </a:r>
            <a:endPar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interface beautification</a:t>
            </a:r>
            <a:r>
              <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a:t>
            </a:r>
            <a:r>
              <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戈梓闻</a:t>
            </a:r>
            <a:r>
              <a:rPr lang="en-US" altLang="zh-CN"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	</a:t>
            </a:r>
            <a:endPar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back-end core business writing, database table design, </a:t>
            </a:r>
            <a:endParaRPr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project interface testing</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a:t>
            </a:r>
            <a:r>
              <a:rPr lang="en-US" altLang="zh-CN"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	         </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叶凯玮</a:t>
            </a:r>
            <a:endPar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Analysis of project requirements</a:t>
            </a:r>
            <a:r>
              <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a:t>
            </a:r>
            <a:r>
              <a:rPr lang="zh-CN" altLang="en-US"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秦政瀚</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戈梓闻、叶凯玮、</a:t>
            </a:r>
            <a:endPar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front-end project testing</a:t>
            </a:r>
            <a:r>
              <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a:t>
            </a:r>
            <a:r>
              <a:rPr kumimoji="0" lang="en-US" altLang="zh-CN"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张玉凡、郑锴</a:t>
            </a:r>
            <a:endPar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Document writing：</a:t>
            </a:r>
            <a:r>
              <a:rPr kumimoji="0" lang="en-US" altLang="zh-CN"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秦政瀚、戈梓闻、</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叶凯玮、张玉凡、郑锴</a:t>
            </a:r>
            <a:endPar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PowerPoint</a:t>
            </a:r>
            <a:r>
              <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a:t>
            </a:r>
            <a:r>
              <a:rPr kumimoji="0" lang="en-US" altLang="zh-CN"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			         </a:t>
            </a:r>
            <a:r>
              <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张玉凡</a:t>
            </a:r>
            <a:r>
              <a:rPr lang="zh-CN" altLang="en-US" b="1" noProof="0" dirty="0" smtClean="0">
                <a:ln>
                  <a:noFill/>
                </a:ln>
                <a:effectLst/>
                <a:uLnTx/>
                <a:uFillTx/>
                <a:latin typeface="Comic Sans MS" panose="030F0702030302020204" charset="0"/>
                <a:ea typeface="微软雅黑" panose="020B0503020204020204" charset="-122"/>
                <a:cs typeface="Comic Sans MS" panose="030F0702030302020204" charset="0"/>
                <a:sym typeface="+mn-ea"/>
              </a:rPr>
              <a:t>、</a:t>
            </a:r>
            <a:r>
              <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rPr>
              <a:t>郑锴</a:t>
            </a:r>
            <a:endPar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dirty="0" smtClean="0">
              <a:ln>
                <a:noFill/>
              </a:ln>
              <a:solidFill>
                <a:schemeClr val="tx1"/>
              </a:solidFill>
              <a:effectLst/>
              <a:uLnTx/>
              <a:uFillTx/>
              <a:latin typeface="Comic Sans MS" panose="030F0702030302020204" charset="0"/>
              <a:ea typeface="微软雅黑" panose="020B0503020204020204" charset="-122"/>
              <a:cs typeface="Comic Sans MS" panose="030F0702030302020204" charset="0"/>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等腰三角形 54"/>
          <p:cNvSpPr/>
          <p:nvPr/>
        </p:nvSpPr>
        <p:spPr>
          <a:xfrm rot="10800000">
            <a:off x="5445661" y="-3329"/>
            <a:ext cx="1300678" cy="571808"/>
          </a:xfrm>
          <a:prstGeom prst="triangle">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5189220" y="2828925"/>
            <a:ext cx="6760210" cy="119888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THANK  YOU</a:t>
            </a:r>
            <a:endPar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7" name="组合 6"/>
          <p:cNvGrpSpPr/>
          <p:nvPr/>
        </p:nvGrpSpPr>
        <p:grpSpPr>
          <a:xfrm>
            <a:off x="0" y="6629400"/>
            <a:ext cx="12192000" cy="228600"/>
            <a:chOff x="0" y="6629400"/>
            <a:chExt cx="12192000" cy="228600"/>
          </a:xfrm>
        </p:grpSpPr>
        <p:grpSp>
          <p:nvGrpSpPr>
            <p:cNvPr id="6" name="组合 5"/>
            <p:cNvGrpSpPr/>
            <p:nvPr/>
          </p:nvGrpSpPr>
          <p:grpSpPr>
            <a:xfrm>
              <a:off x="0" y="6629400"/>
              <a:ext cx="6096000" cy="228600"/>
              <a:chOff x="0" y="6629400"/>
              <a:chExt cx="6822268" cy="228600"/>
            </a:xfrm>
          </p:grpSpPr>
          <p:sp>
            <p:nvSpPr>
              <p:cNvPr id="5" name="矩形 4"/>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36" name="矩形 35"/>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37" name="矩形 36"/>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38" name="矩形 37"/>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39" name="组合 38"/>
            <p:cNvGrpSpPr/>
            <p:nvPr/>
          </p:nvGrpSpPr>
          <p:grpSpPr>
            <a:xfrm>
              <a:off x="6096000" y="6629400"/>
              <a:ext cx="6096000" cy="228600"/>
              <a:chOff x="0" y="6629400"/>
              <a:chExt cx="6822268" cy="228600"/>
            </a:xfrm>
          </p:grpSpPr>
          <p:sp>
            <p:nvSpPr>
              <p:cNvPr id="40" name="矩形 39"/>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1" name="矩形 40"/>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2" name="矩形 41"/>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43" name="矩形 42"/>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56" name="等腰三角形 55"/>
          <p:cNvSpPr/>
          <p:nvPr/>
        </p:nvSpPr>
        <p:spPr>
          <a:xfrm rot="10800000">
            <a:off x="5558083" y="-3328"/>
            <a:ext cx="1070656" cy="470687"/>
          </a:xfrm>
          <a:prstGeom prst="triangle">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pic>
        <p:nvPicPr>
          <p:cNvPr id="2" name="图片 1" descr="logo"/>
          <p:cNvPicPr>
            <a:picLocks noChangeAspect="1"/>
          </p:cNvPicPr>
          <p:nvPr/>
        </p:nvPicPr>
        <p:blipFill>
          <a:blip r:embed="rId1"/>
          <a:stretch>
            <a:fillRect/>
          </a:stretch>
        </p:blipFill>
        <p:spPr>
          <a:xfrm>
            <a:off x="813435" y="1636395"/>
            <a:ext cx="3585210" cy="358521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Part 01</a:t>
            </a:r>
            <a:endPar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sp>
        <p:nvSpPr>
          <p:cNvPr id="4" name="文本框 3"/>
          <p:cNvSpPr txBox="1"/>
          <p:nvPr/>
        </p:nvSpPr>
        <p:spPr>
          <a:xfrm>
            <a:off x="6197560" y="2720558"/>
            <a:ext cx="4640113" cy="82994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Background</a:t>
            </a:r>
            <a:endParaRPr kumimoji="0" lang="zh-CN" alt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10152360" y="3023102"/>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01</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40" y="547446"/>
            <a:ext cx="2553970" cy="5835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rPr>
              <a:t>Background</a:t>
            </a:r>
            <a:endParaRPr kumimoji="0" lang="zh-CN" altLang="en-US" sz="3200" b="1"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sp>
        <p:nvSpPr>
          <p:cNvPr id="5" name="矩形 4"/>
          <p:cNvSpPr/>
          <p:nvPr/>
        </p:nvSpPr>
        <p:spPr>
          <a:xfrm>
            <a:off x="2788285" y="1587500"/>
            <a:ext cx="8663305" cy="381508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	</a:t>
            </a:r>
            <a:r>
              <a:rPr kumimoji="0" sz="3200" b="1" i="0" u="none" strike="noStrike" kern="1200" cap="none" spc="0" normalizeH="0" baseline="0" noProof="0" dirty="0">
                <a:ln>
                  <a:noFill/>
                </a:ln>
                <a:solidFill>
                  <a:prstClr val="black"/>
                </a:solidFill>
                <a:effectLst/>
                <a:uLnTx/>
                <a:uFillTx/>
                <a:latin typeface="Comic Sans MS" panose="030F0702030302020204" charset="0"/>
                <a:ea typeface="微软雅黑" panose="020B0503020204020204" charset="-122"/>
                <a:cs typeface="Comic Sans MS" panose="030F0702030302020204" charset="0"/>
              </a:rPr>
              <a:t>Since the outbreak of the new crown epidemic in 2020, our government has actively responded to the epidemic situation, and the measures to prevent and control the epidemic situation have achieved remarkable results. But globally, the epidemic remains grim. </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rPr>
              <a:t>	</a:t>
            </a:r>
            <a:endPar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PART 02</a:t>
            </a:r>
            <a:endPar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sp>
        <p:nvSpPr>
          <p:cNvPr id="4" name="文本框 3"/>
          <p:cNvSpPr txBox="1"/>
          <p:nvPr/>
        </p:nvSpPr>
        <p:spPr>
          <a:xfrm>
            <a:off x="6663650" y="2650073"/>
            <a:ext cx="4640113" cy="82994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A</a:t>
            </a:r>
            <a:r>
              <a:rPr kumimoji="0"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nalysis</a:t>
            </a:r>
            <a:endParaRPr kumimoji="0"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9204025" y="29518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02</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864360" y="424180"/>
            <a:ext cx="487870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Feasibility A</a:t>
            </a:r>
            <a:r>
              <a:rPr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nalysis</a:t>
            </a:r>
            <a:endParaRPr kumimoji="0" lang="zh-CN" altLang="en-US" sz="32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grpSp>
        <p:nvGrpSpPr>
          <p:cNvPr id="17" name="原创设计师QQ598969553      _4"/>
          <p:cNvGrpSpPr/>
          <p:nvPr/>
        </p:nvGrpSpPr>
        <p:grpSpPr>
          <a:xfrm>
            <a:off x="2923231" y="2260207"/>
            <a:ext cx="4634268" cy="4077532"/>
            <a:chOff x="2187184" y="1723730"/>
            <a:chExt cx="3475701" cy="3058149"/>
          </a:xfrm>
        </p:grpSpPr>
        <p:grpSp>
          <p:nvGrpSpPr>
            <p:cNvPr id="19" name="Group 9"/>
            <p:cNvGrpSpPr/>
            <p:nvPr/>
          </p:nvGrpSpPr>
          <p:grpSpPr>
            <a:xfrm rot="213443">
              <a:off x="2187184" y="3362127"/>
              <a:ext cx="1677010" cy="1419752"/>
              <a:chOff x="2955668" y="2969079"/>
              <a:chExt cx="1677010" cy="1419752"/>
            </a:xfrm>
          </p:grpSpPr>
          <p:sp>
            <p:nvSpPr>
              <p:cNvPr id="23" name="Freeform 3"/>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tx1">
                  <a:lumMod val="50000"/>
                  <a:lumOff val="50000"/>
                </a:schemeClr>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prstClr val="white"/>
                  </a:solidFill>
                  <a:effectLst/>
                  <a:uLnTx/>
                  <a:uFillTx/>
                  <a:latin typeface="Agency FB" panose="020B0503020202020204" pitchFamily="34" charset="0"/>
                  <a:ea typeface="微软雅黑" panose="020B0503020204020204" charset="-122"/>
                  <a:cs typeface="+mn-cs"/>
                </a:endParaRPr>
              </a:p>
            </p:txBody>
          </p:sp>
          <p:sp>
            <p:nvSpPr>
              <p:cNvPr id="24" name="Round Same Side Corner Rectangle 4"/>
              <p:cNvSpPr/>
              <p:nvPr/>
            </p:nvSpPr>
            <p:spPr bwMode="auto">
              <a:xfrm rot="13500000">
                <a:off x="3568110" y="3071025"/>
                <a:ext cx="343555" cy="1568440"/>
              </a:xfrm>
              <a:prstGeom prst="round2SameRect">
                <a:avLst>
                  <a:gd name="adj1" fmla="val 16667"/>
                  <a:gd name="adj2" fmla="val 22024"/>
                </a:avLst>
              </a:prstGeom>
              <a:solidFill>
                <a:schemeClr val="tx1">
                  <a:lumMod val="65000"/>
                  <a:lumOff val="35000"/>
                </a:schemeClr>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prstClr val="white"/>
                  </a:solidFill>
                  <a:effectLst/>
                  <a:uLnTx/>
                  <a:uFillTx/>
                  <a:latin typeface="Agency FB" panose="020B0503020202020204" pitchFamily="34" charset="0"/>
                  <a:ea typeface="微软雅黑" panose="020B0503020204020204" charset="-122"/>
                  <a:cs typeface="+mn-cs"/>
                </a:endParaRPr>
              </a:p>
            </p:txBody>
          </p:sp>
        </p:grpSp>
        <p:grpSp>
          <p:nvGrpSpPr>
            <p:cNvPr id="20" name="Group 10"/>
            <p:cNvGrpSpPr/>
            <p:nvPr/>
          </p:nvGrpSpPr>
          <p:grpSpPr>
            <a:xfrm>
              <a:off x="3488641" y="1723730"/>
              <a:ext cx="2174244" cy="2174244"/>
              <a:chOff x="4220769" y="1605276"/>
              <a:chExt cx="1739904" cy="1739904"/>
            </a:xfrm>
          </p:grpSpPr>
          <p:sp>
            <p:nvSpPr>
              <p:cNvPr id="21"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charset="-122"/>
                  <a:cs typeface="+mn-cs"/>
                </a:endParaRPr>
              </a:p>
            </p:txBody>
          </p:sp>
          <p:sp>
            <p:nvSpPr>
              <p:cNvPr id="22"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charset="-122"/>
                  <a:cs typeface="+mn-cs"/>
                </a:endParaRPr>
              </a:p>
            </p:txBody>
          </p:sp>
        </p:grpSp>
      </p:grpSp>
      <p:grpSp>
        <p:nvGrpSpPr>
          <p:cNvPr id="25" name="原创设计师QQ598969553      _5"/>
          <p:cNvGrpSpPr/>
          <p:nvPr/>
        </p:nvGrpSpPr>
        <p:grpSpPr>
          <a:xfrm>
            <a:off x="5235272" y="5006140"/>
            <a:ext cx="970856" cy="970853"/>
            <a:chOff x="3926454" y="3754605"/>
            <a:chExt cx="728142" cy="728140"/>
          </a:xfrm>
        </p:grpSpPr>
        <p:sp>
          <p:nvSpPr>
            <p:cNvPr id="26"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28" name="原创设计师QQ598969553      _6"/>
          <p:cNvGrpSpPr/>
          <p:nvPr/>
        </p:nvGrpSpPr>
        <p:grpSpPr>
          <a:xfrm>
            <a:off x="7076571" y="2180707"/>
            <a:ext cx="970856" cy="970853"/>
            <a:chOff x="5274567" y="1625529"/>
            <a:chExt cx="728142" cy="728140"/>
          </a:xfrm>
        </p:grpSpPr>
        <p:sp>
          <p:nvSpPr>
            <p:cNvPr id="29" name="Oval 12"/>
            <p:cNvSpPr/>
            <p:nvPr/>
          </p:nvSpPr>
          <p:spPr>
            <a:xfrm rot="20300499">
              <a:off x="5274567" y="1625529"/>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1" name="原创设计师QQ598969553      _7"/>
          <p:cNvGrpSpPr/>
          <p:nvPr/>
        </p:nvGrpSpPr>
        <p:grpSpPr>
          <a:xfrm>
            <a:off x="7273207" y="4068281"/>
            <a:ext cx="970856" cy="970853"/>
            <a:chOff x="5373943" y="3179798"/>
            <a:chExt cx="728142" cy="728140"/>
          </a:xfrm>
        </p:grpSpPr>
        <p:sp>
          <p:nvSpPr>
            <p:cNvPr id="32"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4" name="原创设计师QQ598969553      _8"/>
          <p:cNvGrpSpPr/>
          <p:nvPr/>
        </p:nvGrpSpPr>
        <p:grpSpPr>
          <a:xfrm>
            <a:off x="5020881" y="1652994"/>
            <a:ext cx="970856" cy="970853"/>
            <a:chOff x="3765661" y="1239745"/>
            <a:chExt cx="728142" cy="728140"/>
          </a:xfrm>
        </p:grpSpPr>
        <p:sp>
          <p:nvSpPr>
            <p:cNvPr id="35"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7" name="原创设计师QQ598969553      _9"/>
          <p:cNvGrpSpPr/>
          <p:nvPr/>
        </p:nvGrpSpPr>
        <p:grpSpPr>
          <a:xfrm>
            <a:off x="3953790" y="3305213"/>
            <a:ext cx="970856" cy="970853"/>
            <a:chOff x="2932481" y="2555586"/>
            <a:chExt cx="728142" cy="728140"/>
          </a:xfrm>
        </p:grpSpPr>
        <p:sp>
          <p:nvSpPr>
            <p:cNvPr id="38" name="Oval 15"/>
            <p:cNvSpPr/>
            <p:nvPr/>
          </p:nvSpPr>
          <p:spPr>
            <a:xfrm rot="20300499">
              <a:off x="2932481" y="2555586"/>
              <a:ext cx="728142" cy="72814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40" name="原创设计师QQ598969553      _10"/>
          <p:cNvSpPr txBox="1"/>
          <p:nvPr/>
        </p:nvSpPr>
        <p:spPr>
          <a:xfrm flipH="1">
            <a:off x="6252210" y="673100"/>
            <a:ext cx="3660775" cy="1430655"/>
          </a:xfrm>
          <a:prstGeom prst="rect">
            <a:avLst/>
          </a:prstGeom>
          <a:noFill/>
        </p:spPr>
        <p:txBody>
          <a:bodyPr wrap="square" lIns="0" tIns="0" rIns="0" bIns="0" rtlCol="0">
            <a:spAutoFit/>
          </a:bodyPr>
          <a:lstStyle/>
          <a:p>
            <a:pPr marL="0" marR="0" lvl="0" indent="0" algn="r" defTabSz="1375410" rtl="0" eaLnBrk="1" fontAlgn="auto" latinLnBrk="0" hangingPunct="1">
              <a:lnSpc>
                <a:spcPct val="150000"/>
              </a:lnSpc>
              <a:spcBef>
                <a:spcPts val="0"/>
              </a:spcBef>
              <a:spcAft>
                <a:spcPts val="0"/>
              </a:spcAft>
              <a:buClrTx/>
              <a:buSzTx/>
              <a:buFontTx/>
              <a:buNone/>
              <a:defRPr/>
            </a:pPr>
            <a:r>
              <a:rPr lang="en-US" altLang="zh-CN" sz="1600" b="1"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sym typeface="+mn-ea"/>
              </a:rPr>
              <a:t> The front-end technical </a:t>
            </a:r>
            <a:r>
              <a:rPr lang="en-US" altLang="zh-CN" sz="1600" b="1"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sym typeface="+mn-ea"/>
              </a:rPr>
              <a:t>feasibility</a:t>
            </a:r>
            <a:endParaRPr lang="en-US" altLang="zh-CN" sz="1600" b="1"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sym typeface="+mn-ea"/>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T</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he team selected WeChat Mini Program</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as a front-end development program</a:t>
            </a:r>
            <a:br>
              <a:rPr kumimoji="0" lang="en-US" altLang="zh-CN"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rPr>
            </a:br>
            <a:endParaRPr kumimoji="0" lang="zh-CN" altLang="en-US"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endParaRPr>
          </a:p>
        </p:txBody>
      </p:sp>
      <p:sp>
        <p:nvSpPr>
          <p:cNvPr id="41" name="原创设计师QQ598969553      _11"/>
          <p:cNvSpPr txBox="1"/>
          <p:nvPr/>
        </p:nvSpPr>
        <p:spPr>
          <a:xfrm flipH="1">
            <a:off x="4848225" y="3155950"/>
            <a:ext cx="2663825" cy="1107440"/>
          </a:xfrm>
          <a:prstGeom prst="rect">
            <a:avLst/>
          </a:prstGeom>
          <a:noFill/>
        </p:spPr>
        <p:txBody>
          <a:bodyPr wrap="square" lIns="0" tIns="0" rIns="0" bIns="0" rtlCol="0">
            <a:spAutoFit/>
          </a:bodyP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three main </a:t>
            </a:r>
            <a:endPar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ctr" defTabSz="137541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parts</a:t>
            </a:r>
            <a:endPar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endParaRPr>
          </a:p>
        </p:txBody>
      </p:sp>
      <p:sp>
        <p:nvSpPr>
          <p:cNvPr id="45" name="原创设计师QQ598969553      _15"/>
          <p:cNvSpPr txBox="1"/>
          <p:nvPr/>
        </p:nvSpPr>
        <p:spPr>
          <a:xfrm flipH="1">
            <a:off x="8321040" y="2328545"/>
            <a:ext cx="3870960" cy="3923665"/>
          </a:xfrm>
          <a:prstGeom prst="rect">
            <a:avLst/>
          </a:prstGeom>
          <a:noFill/>
        </p:spPr>
        <p:txBody>
          <a:bodyPr wrap="square" lIns="0" tIns="0" rIns="0" bIns="0" rtlCol="0">
            <a:spAutoFit/>
          </a:bodyPr>
          <a:lstStyle/>
          <a:p>
            <a:pPr marL="0" marR="0" lvl="0" indent="0" algn="l" defTabSz="1375410" rtl="0" eaLnBrk="1" fontAlgn="auto" latinLnBrk="0" hangingPunct="1">
              <a:lnSpc>
                <a:spcPct val="15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 Economic feasibility</a:t>
            </a:r>
            <a:br>
              <a:rPr kumimoji="0" lang="en-US" altLang="zh-CN"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rPr>
            </a:b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The cost of the project is mainly used for server rental, domain name purchase,</a:t>
            </a:r>
            <a:r>
              <a:rPr kumimoji="0" lang="en-US"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related software product subscription. </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137541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By using student discount, it costs </a:t>
            </a:r>
            <a:r>
              <a:rPr kumimoji="0" sz="14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108 yuan</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to buy the right to use the server for one year ,</a:t>
            </a:r>
            <a:r>
              <a:rPr kumimoji="0" sz="14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29 yuan</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to buy domain names ,</a:t>
            </a:r>
            <a:r>
              <a:rPr kumimoji="0" sz="14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99 yuan</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to subscribe to RDM Redis visual management tools, and less labor costs and project maintenance costs at this stage. </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137541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The total cost of the project is within the economic reach of the team.</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p:txBody>
      </p:sp>
      <p:pic>
        <p:nvPicPr>
          <p:cNvPr id="4" name="图片 3" descr="logo"/>
          <p:cNvPicPr>
            <a:picLocks noChangeAspect="1"/>
          </p:cNvPicPr>
          <p:nvPr/>
        </p:nvPicPr>
        <p:blipFill>
          <a:blip r:embed="rId2"/>
          <a:stretch>
            <a:fillRect/>
          </a:stretch>
        </p:blipFill>
        <p:spPr>
          <a:xfrm>
            <a:off x="490220" y="4434840"/>
            <a:ext cx="1928495" cy="1928495"/>
          </a:xfrm>
          <a:prstGeom prst="rect">
            <a:avLst/>
          </a:prstGeom>
        </p:spPr>
      </p:pic>
      <p:sp>
        <p:nvSpPr>
          <p:cNvPr id="5" name="原创设计师QQ598969553      _10"/>
          <p:cNvSpPr txBox="1"/>
          <p:nvPr/>
        </p:nvSpPr>
        <p:spPr>
          <a:xfrm flipH="1">
            <a:off x="-71120" y="2183765"/>
            <a:ext cx="4072255" cy="1985010"/>
          </a:xfrm>
          <a:prstGeom prst="rect">
            <a:avLst/>
          </a:prstGeom>
          <a:noFill/>
        </p:spPr>
        <p:txBody>
          <a:bodyPr wrap="square" lIns="0" tIns="0" rIns="0" bIns="0" rtlCol="0">
            <a:spAutoFit/>
          </a:bodyPr>
          <a:p>
            <a:pPr marL="0" marR="0" lvl="0" indent="0" algn="r" defTabSz="1375410" rtl="0" eaLnBrk="1" fontAlgn="auto" latinLnBrk="0" hangingPunct="1">
              <a:lnSpc>
                <a:spcPct val="150000"/>
              </a:lnSpc>
              <a:spcBef>
                <a:spcPts val="0"/>
              </a:spcBef>
              <a:spcAft>
                <a:spcPts val="0"/>
              </a:spcAft>
              <a:buClrTx/>
              <a:buSzTx/>
              <a:buFontTx/>
              <a:buNone/>
              <a:defRPr/>
            </a:pPr>
            <a:r>
              <a:rPr lang="en-US" altLang="zh-CN" sz="1600" b="1"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sym typeface="+mn-ea"/>
              </a:rPr>
              <a:t> The back-end technical feasibility</a:t>
            </a:r>
            <a:br>
              <a:rPr kumimoji="0" lang="en-US" altLang="zh-CN"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rPr>
            </a:br>
            <a:r>
              <a:rPr kumimoji="0" lang="en-US"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se the Spring Boot framework for development</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Use </a:t>
            </a: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MyBatis as the persistence layer framework</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MySQL is selected as the main database</a:t>
            </a:r>
            <a:endPar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Back-end deployment selection Tencent cloud CentOS lightweight server</a:t>
            </a:r>
            <a:endParaRPr kumimoji="0" lang="en-US" altLang="zh-CN"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Effect transition="in" filter="fade">
                                      <p:cBhvr>
                                        <p:cTn id="43" dur="500"/>
                                        <p:tgtEl>
                                          <p:spTgt spid="31"/>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2" presetClass="entr" presetSubtype="2" accel="50000" decel="5000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1+#ppt_w/2"/>
                                          </p:val>
                                        </p:tav>
                                        <p:tav tm="100000">
                                          <p:val>
                                            <p:strVal val="#ppt_x"/>
                                          </p:val>
                                        </p:tav>
                                      </p:tavLst>
                                    </p:anim>
                                    <p:anim calcmode="lin" valueType="num">
                                      <p:cBhvr additive="base">
                                        <p:cTn id="53" dur="500" fill="hold"/>
                                        <p:tgtEl>
                                          <p:spTgt spid="45"/>
                                        </p:tgtEl>
                                        <p:attrNameLst>
                                          <p:attrName>ppt_y</p:attrName>
                                        </p:attrNameLst>
                                      </p:cBhvr>
                                      <p:tavLst>
                                        <p:tav tm="0">
                                          <p:val>
                                            <p:strVal val="#ppt_y"/>
                                          </p:val>
                                        </p:tav>
                                        <p:tav tm="100000">
                                          <p:val>
                                            <p:strVal val="#ppt_y"/>
                                          </p:val>
                                        </p:tav>
                                      </p:tavLst>
                                    </p:anim>
                                  </p:childTnLst>
                                </p:cTn>
                              </p:par>
                              <p:par>
                                <p:cTn id="54" presetID="2" presetClass="entr" presetSubtype="8" accel="50000" decel="5000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0-#ppt_w/2"/>
                                          </p:val>
                                        </p:tav>
                                        <p:tav tm="100000">
                                          <p:val>
                                            <p:strVal val="#ppt_x"/>
                                          </p:val>
                                        </p:tav>
                                      </p:tavLst>
                                    </p:anim>
                                    <p:anim calcmode="lin" valueType="num">
                                      <p:cBhvr additive="base">
                                        <p:cTn id="5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1000"/>
                                        <p:tgtEl>
                                          <p:spTgt spid="4"/>
                                        </p:tgtEl>
                                      </p:cBhvr>
                                    </p:animEffect>
                                    <p:anim calcmode="lin" valueType="num">
                                      <p:cBhvr>
                                        <p:cTn id="63" dur="1000" fill="hold"/>
                                        <p:tgtEl>
                                          <p:spTgt spid="4"/>
                                        </p:tgtEl>
                                        <p:attrNameLst>
                                          <p:attrName>ppt_x</p:attrName>
                                        </p:attrNameLst>
                                      </p:cBhvr>
                                      <p:tavLst>
                                        <p:tav tm="0">
                                          <p:val>
                                            <p:strVal val="#ppt_x"/>
                                          </p:val>
                                        </p:tav>
                                        <p:tav tm="100000">
                                          <p:val>
                                            <p:strVal val="#ppt_x"/>
                                          </p:val>
                                        </p:tav>
                                      </p:tavLst>
                                    </p:anim>
                                    <p:anim calcmode="lin" valueType="num">
                                      <p:cBhvr>
                                        <p:cTn id="6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nodeType="clickEffect">
                                  <p:stCondLst>
                                    <p:cond delay="0"/>
                                  </p:stCondLst>
                                  <p:childTnLst>
                                    <p:animEffect transition="out" filter="wipe(down)">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5"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255976" y="1683876"/>
            <a:ext cx="5345192" cy="3490247"/>
          </a:xfrm>
          <a:prstGeom prst="rect">
            <a:avLst/>
          </a:prstGeom>
        </p:spPr>
      </p:pic>
      <p:sp>
        <p:nvSpPr>
          <p:cNvPr id="3" name="文本框 2"/>
          <p:cNvSpPr txBox="1"/>
          <p:nvPr/>
        </p:nvSpPr>
        <p:spPr>
          <a:xfrm>
            <a:off x="1473072" y="2845142"/>
            <a:ext cx="18644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rPr>
              <a:t>PART 03</a:t>
            </a:r>
            <a:endParaRPr kumimoji="0" lang="en-US" altLang="zh-CN" sz="4400" b="1" i="0" u="none" strike="noStrike" kern="1200" cap="none" spc="0" normalizeH="0" baseline="0" noProof="0" dirty="0">
              <a:ln>
                <a:noFill/>
              </a:ln>
              <a:solidFill>
                <a:srgbClr val="142938"/>
              </a:solidFill>
              <a:effectLst/>
              <a:uLnTx/>
              <a:uFillTx/>
              <a:latin typeface="Comic Sans MS" panose="030F0702030302020204" charset="0"/>
              <a:ea typeface="微软雅黑" panose="020B0503020204020204" charset="-122"/>
              <a:cs typeface="Comic Sans MS" panose="030F0702030302020204" charset="0"/>
            </a:endParaRPr>
          </a:p>
        </p:txBody>
      </p:sp>
      <p:sp>
        <p:nvSpPr>
          <p:cNvPr id="4" name="文本框 3"/>
          <p:cNvSpPr txBox="1"/>
          <p:nvPr/>
        </p:nvSpPr>
        <p:spPr>
          <a:xfrm>
            <a:off x="6235700" y="2659380"/>
            <a:ext cx="4006850" cy="156845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Projec</a:t>
            </a:r>
            <a:r>
              <a:rPr kumimoji="0" lang="en-US"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t</a:t>
            </a:r>
            <a:r>
              <a:rPr kumimoji="0"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 Design</a:t>
            </a:r>
            <a:endParaRPr kumimoji="0" sz="4800" b="1" i="0" u="none" strike="noStrike" kern="1200" cap="none" spc="0" normalizeH="0" baseline="0"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7" name="等腰三角形 16"/>
          <p:cNvSpPr/>
          <p:nvPr/>
        </p:nvSpPr>
        <p:spPr>
          <a:xfrm rot="7200000">
            <a:off x="9204025" y="29518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748790" y="547370"/>
            <a:ext cx="2155825" cy="1014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20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Project Analysis and Design</a:t>
            </a:r>
            <a:endParaRPr kumimoji="0" lang="zh-CN" altLang="en-US" sz="20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pic>
        <p:nvPicPr>
          <p:cNvPr id="5" name="图片 6" descr="疫情健康打卡系统架构"/>
          <p:cNvPicPr>
            <a:picLocks noChangeAspect="1"/>
          </p:cNvPicPr>
          <p:nvPr/>
        </p:nvPicPr>
        <p:blipFill>
          <a:blip r:embed="rId2"/>
          <a:stretch>
            <a:fillRect/>
          </a:stretch>
        </p:blipFill>
        <p:spPr>
          <a:xfrm>
            <a:off x="4375150" y="-635"/>
            <a:ext cx="7147560" cy="6630035"/>
          </a:xfrm>
          <a:prstGeom prst="rect">
            <a:avLst/>
          </a:prstGeom>
        </p:spPr>
      </p:pic>
      <p:sp>
        <p:nvSpPr>
          <p:cNvPr id="17" name="文本框 16"/>
          <p:cNvSpPr txBox="1"/>
          <p:nvPr/>
        </p:nvSpPr>
        <p:spPr>
          <a:xfrm>
            <a:off x="124460" y="1688465"/>
            <a:ext cx="4090670" cy="4184650"/>
          </a:xfrm>
          <a:prstGeom prst="rect">
            <a:avLst/>
          </a:prstGeom>
          <a:noFill/>
        </p:spPr>
        <p:txBody>
          <a:bodyPr wrap="square" rtlCol="0">
            <a:spAutoFit/>
          </a:bodyPr>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1.Thorough anterior and posterior separation</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2.Client uses Mini Programs</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3.The back-end service uses Java language to build engineering based on Spring Boot framework</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4.Back-end services deployed to Tencent cloud CentOS servers</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5.Tomcat server via Nginx reverse proxy</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6.All services follow RESTful software architecture style</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7.Mobile side based on Oauth、Java Web Token security authentication</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8.Client (Mini Programs) acquires server resources by requesting API interface</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9.MySQL system will be the main database, save project information and resources</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a:p>
            <a:r>
              <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rPr>
              <a:t>10.By Redis, the system solves the problem of high concurrency and fast data access</a:t>
            </a:r>
            <a:endParaRPr sz="14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l="1" t="27927" r="23069" b="21840"/>
          <a:stretch>
            <a:fillRect/>
          </a:stretch>
        </p:blipFill>
        <p:spPr>
          <a:xfrm>
            <a:off x="0" y="138775"/>
            <a:ext cx="1864487" cy="1217453"/>
          </a:xfrm>
          <a:prstGeom prst="rect">
            <a:avLst/>
          </a:prstGeom>
        </p:spPr>
      </p:pic>
      <p:sp>
        <p:nvSpPr>
          <p:cNvPr id="3" name="文本框 2"/>
          <p:cNvSpPr txBox="1"/>
          <p:nvPr/>
        </p:nvSpPr>
        <p:spPr>
          <a:xfrm>
            <a:off x="408877" y="485891"/>
            <a:ext cx="62744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0" y="6629400"/>
            <a:ext cx="12192000" cy="228600"/>
            <a:chOff x="0" y="6629400"/>
            <a:chExt cx="12192000" cy="228600"/>
          </a:xfrm>
        </p:grpSpPr>
        <p:grpSp>
          <p:nvGrpSpPr>
            <p:cNvPr id="7" name="组合 6"/>
            <p:cNvGrpSpPr/>
            <p:nvPr/>
          </p:nvGrpSpPr>
          <p:grpSpPr>
            <a:xfrm>
              <a:off x="0" y="6629400"/>
              <a:ext cx="6096000" cy="228600"/>
              <a:chOff x="0" y="6629400"/>
              <a:chExt cx="6822268" cy="228600"/>
            </a:xfrm>
          </p:grpSpPr>
          <p:sp>
            <p:nvSpPr>
              <p:cNvPr id="13" name="矩形 12"/>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4" name="矩形 13"/>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5" name="矩形 14"/>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6" name="矩形 15"/>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nvGrpSpPr>
            <p:cNvPr id="8" name="组合 7"/>
            <p:cNvGrpSpPr/>
            <p:nvPr/>
          </p:nvGrpSpPr>
          <p:grpSpPr>
            <a:xfrm>
              <a:off x="6096000" y="6629400"/>
              <a:ext cx="6096000" cy="228600"/>
              <a:chOff x="0" y="6629400"/>
              <a:chExt cx="6822268" cy="228600"/>
            </a:xfrm>
          </p:grpSpPr>
          <p:sp>
            <p:nvSpPr>
              <p:cNvPr id="9" name="矩形 8"/>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0" name="矩形 9"/>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1" name="矩形 10"/>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sp>
            <p:nvSpPr>
              <p:cNvPr id="12" name="矩形 11"/>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Arial" panose="020B0604020202020204"/>
                  <a:ea typeface="微软雅黑" panose="020B0503020204020204" charset="-122"/>
                  <a:cs typeface="+mn-cs"/>
                </a:endParaRPr>
              </a:p>
            </p:txBody>
          </p:sp>
        </p:grpSp>
      </p:grpSp>
      <p:sp>
        <p:nvSpPr>
          <p:cNvPr id="18" name="矩形 17"/>
          <p:cNvSpPr/>
          <p:nvPr/>
        </p:nvSpPr>
        <p:spPr>
          <a:xfrm>
            <a:off x="1864360" y="424180"/>
            <a:ext cx="598995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rPr>
              <a:t>Project Analysis and Design</a:t>
            </a:r>
            <a:endParaRPr sz="3200" b="1" noProof="0" dirty="0">
              <a:ln>
                <a:noFill/>
              </a:ln>
              <a:solidFill>
                <a:srgbClr val="142938"/>
              </a:solidFill>
              <a:effectLst/>
              <a:uLnTx/>
              <a:uFillTx/>
              <a:latin typeface="Comic Sans MS" panose="030F0702030302020204" charset="0"/>
              <a:ea typeface="经典综艺体简" panose="02010609000101010101" pitchFamily="49" charset="-122"/>
              <a:cs typeface="Comic Sans MS" panose="030F0702030302020204" charset="0"/>
              <a:sym typeface="+mn-ea"/>
            </a:endParaRPr>
          </a:p>
        </p:txBody>
      </p:sp>
      <p:grpSp>
        <p:nvGrpSpPr>
          <p:cNvPr id="17" name="原创设计师QQ598969553      _4"/>
          <p:cNvGrpSpPr/>
          <p:nvPr/>
        </p:nvGrpSpPr>
        <p:grpSpPr>
          <a:xfrm>
            <a:off x="2916246" y="2260207"/>
            <a:ext cx="4634268" cy="4077532"/>
            <a:chOff x="2187184" y="1723730"/>
            <a:chExt cx="3475701" cy="3058149"/>
          </a:xfrm>
        </p:grpSpPr>
        <p:grpSp>
          <p:nvGrpSpPr>
            <p:cNvPr id="19" name="Group 9"/>
            <p:cNvGrpSpPr/>
            <p:nvPr/>
          </p:nvGrpSpPr>
          <p:grpSpPr>
            <a:xfrm rot="213443">
              <a:off x="2187184" y="3362127"/>
              <a:ext cx="1677010" cy="1419752"/>
              <a:chOff x="2955668" y="2969079"/>
              <a:chExt cx="1677010" cy="1419752"/>
            </a:xfrm>
          </p:grpSpPr>
          <p:sp>
            <p:nvSpPr>
              <p:cNvPr id="23" name="Freeform 3"/>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tx1">
                  <a:lumMod val="50000"/>
                  <a:lumOff val="50000"/>
                </a:schemeClr>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prstClr val="white"/>
                  </a:solidFill>
                  <a:effectLst/>
                  <a:uLnTx/>
                  <a:uFillTx/>
                  <a:latin typeface="Agency FB" panose="020B0503020202020204" pitchFamily="34" charset="0"/>
                  <a:ea typeface="微软雅黑" panose="020B0503020204020204" charset="-122"/>
                  <a:cs typeface="+mn-cs"/>
                </a:endParaRPr>
              </a:p>
            </p:txBody>
          </p:sp>
          <p:sp>
            <p:nvSpPr>
              <p:cNvPr id="24" name="Round Same Side Corner Rectangle 4"/>
              <p:cNvSpPr/>
              <p:nvPr/>
            </p:nvSpPr>
            <p:spPr bwMode="auto">
              <a:xfrm rot="13500000">
                <a:off x="3568110" y="3071025"/>
                <a:ext cx="343555" cy="1568440"/>
              </a:xfrm>
              <a:prstGeom prst="round2SameRect">
                <a:avLst>
                  <a:gd name="adj1" fmla="val 16667"/>
                  <a:gd name="adj2" fmla="val 22024"/>
                </a:avLst>
              </a:prstGeom>
              <a:solidFill>
                <a:schemeClr val="tx1">
                  <a:lumMod val="65000"/>
                  <a:lumOff val="35000"/>
                </a:schemeClr>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prstClr val="white"/>
                  </a:solidFill>
                  <a:effectLst/>
                  <a:uLnTx/>
                  <a:uFillTx/>
                  <a:latin typeface="Agency FB" panose="020B0503020202020204" pitchFamily="34" charset="0"/>
                  <a:ea typeface="微软雅黑" panose="020B0503020204020204" charset="-122"/>
                  <a:cs typeface="+mn-cs"/>
                </a:endParaRPr>
              </a:p>
            </p:txBody>
          </p:sp>
        </p:grpSp>
        <p:grpSp>
          <p:nvGrpSpPr>
            <p:cNvPr id="20" name="Group 10"/>
            <p:cNvGrpSpPr/>
            <p:nvPr/>
          </p:nvGrpSpPr>
          <p:grpSpPr>
            <a:xfrm>
              <a:off x="3488641" y="1723730"/>
              <a:ext cx="2174244" cy="2174244"/>
              <a:chOff x="4220769" y="1605276"/>
              <a:chExt cx="1739904" cy="1739904"/>
            </a:xfrm>
          </p:grpSpPr>
          <p:sp>
            <p:nvSpPr>
              <p:cNvPr id="21"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charset="-122"/>
                  <a:cs typeface="+mn-cs"/>
                </a:endParaRPr>
              </a:p>
            </p:txBody>
          </p:sp>
          <p:sp>
            <p:nvSpPr>
              <p:cNvPr id="22"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Agency FB" panose="020B0503020202020204" pitchFamily="34" charset="0"/>
                  <a:ea typeface="微软雅黑" panose="020B0503020204020204" charset="-122"/>
                  <a:cs typeface="+mn-cs"/>
                </a:endParaRPr>
              </a:p>
            </p:txBody>
          </p:sp>
        </p:grpSp>
      </p:grpSp>
      <p:grpSp>
        <p:nvGrpSpPr>
          <p:cNvPr id="25" name="原创设计师QQ598969553      _5"/>
          <p:cNvGrpSpPr/>
          <p:nvPr/>
        </p:nvGrpSpPr>
        <p:grpSpPr>
          <a:xfrm>
            <a:off x="5557217" y="4822625"/>
            <a:ext cx="970856" cy="970853"/>
            <a:chOff x="3926454" y="3754605"/>
            <a:chExt cx="728142" cy="728140"/>
          </a:xfrm>
        </p:grpSpPr>
        <p:sp>
          <p:nvSpPr>
            <p:cNvPr id="26"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28" name="原创设计师QQ598969553      _6"/>
          <p:cNvGrpSpPr/>
          <p:nvPr/>
        </p:nvGrpSpPr>
        <p:grpSpPr>
          <a:xfrm>
            <a:off x="6926076" y="2288022"/>
            <a:ext cx="970856" cy="970853"/>
            <a:chOff x="5274567" y="1625529"/>
            <a:chExt cx="728142" cy="728140"/>
          </a:xfrm>
        </p:grpSpPr>
        <p:sp>
          <p:nvSpPr>
            <p:cNvPr id="29" name="Oval 12"/>
            <p:cNvSpPr/>
            <p:nvPr/>
          </p:nvSpPr>
          <p:spPr>
            <a:xfrm rot="20300499">
              <a:off x="5274567" y="1625529"/>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1" name="原创设计师QQ598969553      _7"/>
          <p:cNvGrpSpPr/>
          <p:nvPr/>
        </p:nvGrpSpPr>
        <p:grpSpPr>
          <a:xfrm>
            <a:off x="7346867" y="3829521"/>
            <a:ext cx="970856" cy="970853"/>
            <a:chOff x="5373943" y="3179798"/>
            <a:chExt cx="728142" cy="728140"/>
          </a:xfrm>
        </p:grpSpPr>
        <p:sp>
          <p:nvSpPr>
            <p:cNvPr id="32"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4" name="原创设计师QQ598969553      _8"/>
          <p:cNvGrpSpPr/>
          <p:nvPr/>
        </p:nvGrpSpPr>
        <p:grpSpPr>
          <a:xfrm>
            <a:off x="5020881" y="1652994"/>
            <a:ext cx="970856" cy="970853"/>
            <a:chOff x="3765661" y="1239745"/>
            <a:chExt cx="728142" cy="728140"/>
          </a:xfrm>
        </p:grpSpPr>
        <p:sp>
          <p:nvSpPr>
            <p:cNvPr id="35"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7" name="原创设计师QQ598969553      _9"/>
          <p:cNvGrpSpPr/>
          <p:nvPr/>
        </p:nvGrpSpPr>
        <p:grpSpPr>
          <a:xfrm>
            <a:off x="3909975" y="3407448"/>
            <a:ext cx="970856" cy="970853"/>
            <a:chOff x="2932481" y="2555586"/>
            <a:chExt cx="728142" cy="728140"/>
          </a:xfrm>
        </p:grpSpPr>
        <p:sp>
          <p:nvSpPr>
            <p:cNvPr id="38" name="Oval 15"/>
            <p:cNvSpPr/>
            <p:nvPr/>
          </p:nvSpPr>
          <p:spPr>
            <a:xfrm rot="20300499">
              <a:off x="2932481" y="2555586"/>
              <a:ext cx="728142" cy="72814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41" name="原创设计师QQ598969553      _11"/>
          <p:cNvSpPr txBox="1"/>
          <p:nvPr/>
        </p:nvSpPr>
        <p:spPr>
          <a:xfrm flipH="1">
            <a:off x="4850765" y="3209290"/>
            <a:ext cx="2500630" cy="1107440"/>
          </a:xfrm>
          <a:prstGeom prst="rect">
            <a:avLst/>
          </a:prstGeom>
          <a:noFill/>
        </p:spPr>
        <p:txBody>
          <a:bodyPr wrap="square" lIns="0" tIns="0" rIns="0" bIns="0" rtlCol="0">
            <a:spAutoFit/>
          </a:bodyP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three main </a:t>
            </a:r>
            <a:endPar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endParaRPr>
          </a:p>
          <a:p>
            <a:pPr marL="0" marR="0" lvl="0" indent="0" algn="ctr" defTabSz="137541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parts</a:t>
            </a:r>
            <a:endParaRPr kumimoji="0" lang="en-US" sz="3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endParaRPr>
          </a:p>
        </p:txBody>
      </p:sp>
      <p:sp>
        <p:nvSpPr>
          <p:cNvPr id="42" name="原创设计师QQ598969553      _12"/>
          <p:cNvSpPr txBox="1"/>
          <p:nvPr/>
        </p:nvSpPr>
        <p:spPr>
          <a:xfrm flipH="1">
            <a:off x="408940" y="1139190"/>
            <a:ext cx="3611245" cy="3693160"/>
          </a:xfrm>
          <a:prstGeom prst="rect">
            <a:avLst/>
          </a:prstGeom>
          <a:noFill/>
        </p:spPr>
        <p:txBody>
          <a:bodyPr wrap="square" lIns="0" tIns="0" rIns="0" bIns="0" rtlCol="0">
            <a:spAutoFit/>
          </a:bodyPr>
          <a:lstStyle/>
          <a:p>
            <a:pPr marL="0" marR="0" lvl="0" indent="0" algn="r" defTabSz="1375410" rtl="0" eaLnBrk="1" fontAlgn="auto" latinLnBrk="0" hangingPunct="1">
              <a:lnSpc>
                <a:spcPct val="150000"/>
              </a:lnSpc>
              <a:spcBef>
                <a:spcPts val="0"/>
              </a:spcBef>
              <a:spcAft>
                <a:spcPts val="0"/>
              </a:spcAft>
              <a:buClrTx/>
              <a:buSzTx/>
              <a:buFontTx/>
              <a:buNone/>
              <a:defRPr/>
            </a:pPr>
            <a:r>
              <a:rPr lang="en-US" altLang="zh-CN" sz="1600" b="1"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sym typeface="+mn-ea"/>
              </a:rPr>
              <a:t>functional requirements analysis</a:t>
            </a:r>
            <a:br>
              <a:rPr kumimoji="0" lang="en-US"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rPr>
            </a:b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WeChat </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authorized login</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Save</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user login status for a period of time</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User requests for </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authentication</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User punch (time, location, body temperature, health code, etc.)</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Users view personal punch information (day, month)</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User </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changes</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personal information (name, gender, class, specialty, etc)</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The administrator checks the punch information</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r"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Administrator background </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management</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users (add, delete, change, check)</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p:txBody>
      </p:sp>
      <p:sp>
        <p:nvSpPr>
          <p:cNvPr id="43" name="原创设计师QQ598969553      _13"/>
          <p:cNvSpPr txBox="1"/>
          <p:nvPr/>
        </p:nvSpPr>
        <p:spPr>
          <a:xfrm flipH="1">
            <a:off x="6781165" y="4970780"/>
            <a:ext cx="5269230" cy="1615440"/>
          </a:xfrm>
          <a:prstGeom prst="rect">
            <a:avLst/>
          </a:prstGeom>
          <a:noFill/>
        </p:spPr>
        <p:txBody>
          <a:bodyPr wrap="square" lIns="0" tIns="0" rIns="0" bIns="0" rtlCol="0">
            <a:spAutoFit/>
          </a:bodyPr>
          <a:lstStyle/>
          <a:p>
            <a:pPr marL="0" marR="0" lvl="0" indent="0" algn="l" defTabSz="1375410" rtl="0" eaLnBrk="1" fontAlgn="auto" latinLnBrk="0" hangingPunct="1">
              <a:lnSpc>
                <a:spcPct val="15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Interface Requirements Analysis</a:t>
            </a:r>
            <a:br>
              <a:rPr kumimoji="0" lang="en-US" altLang="zh-CN"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rPr>
            </a:br>
            <a:r>
              <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Simple </a:t>
            </a:r>
            <a:r>
              <a:rPr kumimoji="0" lang="zh-CN" altLang="en-US"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operation</a:t>
            </a:r>
            <a:r>
              <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beautiful </a:t>
            </a:r>
            <a:r>
              <a:rPr kumimoji="0" lang="zh-CN" altLang="en-US"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interface</a:t>
            </a:r>
            <a:r>
              <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t>
            </a:r>
            <a:endPar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137541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Provides the user each kind of operation </a:t>
            </a:r>
            <a:r>
              <a:rPr kumimoji="0" lang="zh-CN" altLang="en-US"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prompt information</a:t>
            </a:r>
            <a:r>
              <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t>
            </a:r>
            <a:endPar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p:txBody>
      </p:sp>
      <p:sp>
        <p:nvSpPr>
          <p:cNvPr id="44" name="原创设计师QQ598969553      _14"/>
          <p:cNvSpPr txBox="1"/>
          <p:nvPr/>
        </p:nvSpPr>
        <p:spPr>
          <a:xfrm flipH="1">
            <a:off x="7854315" y="436245"/>
            <a:ext cx="4248785" cy="3277870"/>
          </a:xfrm>
          <a:prstGeom prst="rect">
            <a:avLst/>
          </a:prstGeom>
          <a:noFill/>
        </p:spPr>
        <p:txBody>
          <a:bodyPr wrap="square" lIns="0" tIns="0" rIns="0" bIns="0" rtlCol="0">
            <a:spAutoFit/>
          </a:bodyPr>
          <a:lstStyle/>
          <a:p>
            <a:pPr marL="0" marR="0" lvl="0" indent="0" algn="l" defTabSz="1375410" rtl="0" eaLnBrk="1" fontAlgn="auto" latinLnBrk="0" hangingPunct="1">
              <a:lnSpc>
                <a:spcPct val="15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115686"/>
                </a:solidFill>
                <a:effectLst/>
                <a:uLnTx/>
                <a:uFillTx/>
                <a:latin typeface="Comic Sans MS" panose="030F0702030302020204" charset="0"/>
                <a:ea typeface="微软雅黑" panose="020B0503020204020204" charset="-122"/>
                <a:cs typeface="Comic Sans MS" panose="030F0702030302020204" charset="0"/>
              </a:rPr>
              <a:t>Performance Requirement Analysis</a:t>
            </a:r>
            <a:br>
              <a:rPr kumimoji="0" lang="en-US" altLang="zh-CN" sz="1600" b="0" i="0" u="none" strike="noStrike" kern="1200" cap="none" spc="0" normalizeH="0" baseline="0" noProof="0" dirty="0">
                <a:ln>
                  <a:noFill/>
                </a:ln>
                <a:solidFill>
                  <a:srgbClr val="E9462F"/>
                </a:solidFill>
                <a:effectLst/>
                <a:uLnTx/>
                <a:uFillTx/>
                <a:latin typeface="Comic Sans MS" panose="030F0702030302020204" charset="0"/>
                <a:ea typeface="微软雅黑" panose="020B0503020204020204" charset="-122"/>
                <a:cs typeface="Comic Sans MS" panose="030F0702030302020204" charset="0"/>
              </a:rPr>
            </a:br>
            <a:r>
              <a:rPr kumimoji="0" lang="zh-CN" altLang="en-US"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Instant visible</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the user card processing results will be displayed in the interface immediately, users and administrators can quickly obtain card information.</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 complete user authentication system is established to </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encrypt and encapsulate</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the important data contained in the network request.</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Under a certain number of concurrency, the system should run</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 quickly, efficiently, stably and reliably</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a:p>
            <a:pPr marL="0" marR="0" lvl="0" indent="0" algn="l" defTabSz="137541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The system structure has good </a:t>
            </a:r>
            <a:r>
              <a:rPr kumimoji="0" lang="zh-CN" altLang="en-US" sz="1200" b="0" i="0" u="none" strike="noStrike" kern="1200" cap="none" spc="0" normalizeH="0" baseline="0" noProof="0" dirty="0">
                <a:ln>
                  <a:noFill/>
                </a:ln>
                <a:solidFill>
                  <a:srgbClr val="FF0000"/>
                </a:solidFill>
                <a:effectLst/>
                <a:uLnTx/>
                <a:uFillTx/>
                <a:latin typeface="Comic Sans MS" panose="030F0702030302020204" charset="0"/>
                <a:ea typeface="微软雅黑" panose="020B0503020204020204" charset="-122"/>
                <a:cs typeface="Comic Sans MS" panose="030F0702030302020204" charset="0"/>
              </a:rPr>
              <a:t>expansibility</a:t>
            </a:r>
            <a:r>
              <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rPr>
              <a:t> and is convenient for future function maintenance and expansion.</a:t>
            </a:r>
            <a:endParaRPr kumimoji="0" lang="zh-CN" altLang="en-US" sz="1200" b="0" i="0" u="none" strike="noStrike" kern="1200" cap="none" spc="0" normalizeH="0" baseline="0" noProof="0" dirty="0">
              <a:ln>
                <a:noFill/>
              </a:ln>
              <a:effectLst/>
              <a:uLnTx/>
              <a:uFillTx/>
              <a:latin typeface="Comic Sans MS" panose="030F0702030302020204" charset="0"/>
              <a:ea typeface="微软雅黑" panose="020B0503020204020204" charset="-122"/>
              <a:cs typeface="Comic Sans MS" panose="030F0702030302020204" charset="0"/>
            </a:endParaRPr>
          </a:p>
        </p:txBody>
      </p:sp>
      <p:pic>
        <p:nvPicPr>
          <p:cNvPr id="4" name="图片 3" descr="logo"/>
          <p:cNvPicPr>
            <a:picLocks noChangeAspect="1"/>
          </p:cNvPicPr>
          <p:nvPr/>
        </p:nvPicPr>
        <p:blipFill>
          <a:blip r:embed="rId2"/>
          <a:stretch>
            <a:fillRect/>
          </a:stretch>
        </p:blipFill>
        <p:spPr>
          <a:xfrm>
            <a:off x="490220" y="4434840"/>
            <a:ext cx="1928495" cy="192849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 presetClass="entr" presetSubtype="8" accel="50000" decel="5000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0-#ppt_w/2"/>
                                          </p:val>
                                        </p:tav>
                                        <p:tav tm="100000">
                                          <p:val>
                                            <p:strVal val="#ppt_x"/>
                                          </p:val>
                                        </p:tav>
                                      </p:tavLst>
                                    </p:anim>
                                    <p:anim calcmode="lin" valueType="num">
                                      <p:cBhvr additive="base">
                                        <p:cTn id="31" dur="500" fill="hold"/>
                                        <p:tgtEl>
                                          <p:spTgt spid="42"/>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par>
                                <p:cTn id="38" presetID="2" presetClass="entr" presetSubtype="2" accel="50000" decel="5000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fill="hold"/>
                                        <p:tgtEl>
                                          <p:spTgt spid="43"/>
                                        </p:tgtEl>
                                        <p:attrNameLst>
                                          <p:attrName>ppt_x</p:attrName>
                                        </p:attrNameLst>
                                      </p:cBhvr>
                                      <p:tavLst>
                                        <p:tav tm="0">
                                          <p:val>
                                            <p:strVal val="1+#ppt_w/2"/>
                                          </p:val>
                                        </p:tav>
                                        <p:tav tm="100000">
                                          <p:val>
                                            <p:strVal val="#ppt_x"/>
                                          </p:val>
                                        </p:tav>
                                      </p:tavLst>
                                    </p:anim>
                                    <p:anim calcmode="lin" valueType="num">
                                      <p:cBhvr additive="base">
                                        <p:cTn id="41" dur="500" fill="hold"/>
                                        <p:tgtEl>
                                          <p:spTgt spid="4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53" presetClass="entr" presetSubtype="16"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ppt_w</p:attrName>
                                        </p:attrNameLst>
                                      </p:cBhvr>
                                      <p:tavLst>
                                        <p:tav tm="0">
                                          <p:val>
                                            <p:fltVal val="0"/>
                                          </p:val>
                                        </p:tav>
                                        <p:tav tm="100000">
                                          <p:val>
                                            <p:strVal val="#ppt_w"/>
                                          </p:val>
                                        </p:tav>
                                      </p:tavLst>
                                    </p:anim>
                                    <p:anim calcmode="lin" valueType="num">
                                      <p:cBhvr>
                                        <p:cTn id="46" dur="500" fill="hold"/>
                                        <p:tgtEl>
                                          <p:spTgt spid="31"/>
                                        </p:tgtEl>
                                        <p:attrNameLst>
                                          <p:attrName>ppt_h</p:attrName>
                                        </p:attrNameLst>
                                      </p:cBhvr>
                                      <p:tavLst>
                                        <p:tav tm="0">
                                          <p:val>
                                            <p:fltVal val="0"/>
                                          </p:val>
                                        </p:tav>
                                        <p:tav tm="100000">
                                          <p:val>
                                            <p:strVal val="#ppt_h"/>
                                          </p:val>
                                        </p:tav>
                                      </p:tavLst>
                                    </p:anim>
                                    <p:animEffect transition="in" filter="fade">
                                      <p:cBhvr>
                                        <p:cTn id="47" dur="500"/>
                                        <p:tgtEl>
                                          <p:spTgt spid="31"/>
                                        </p:tgtEl>
                                      </p:cBhvr>
                                    </p:animEffect>
                                  </p:childTnLst>
                                </p:cTn>
                              </p:par>
                              <p:par>
                                <p:cTn id="48" presetID="2" presetClass="entr" presetSubtype="2" accel="50000" decel="5000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1+#ppt_w/2"/>
                                          </p:val>
                                        </p:tav>
                                        <p:tav tm="100000">
                                          <p:val>
                                            <p:strVal val="#ppt_x"/>
                                          </p:val>
                                        </p:tav>
                                      </p:tavLst>
                                    </p:anim>
                                    <p:anim calcmode="lin" valueType="num">
                                      <p:cBhvr additive="base">
                                        <p:cTn id="51" dur="500" fill="hold"/>
                                        <p:tgtEl>
                                          <p:spTgt spid="44"/>
                                        </p:tgtEl>
                                        <p:attrNameLst>
                                          <p:attrName>ppt_y</p:attrName>
                                        </p:attrNameLst>
                                      </p:cBhvr>
                                      <p:tavLst>
                                        <p:tav tm="0">
                                          <p:val>
                                            <p:strVal val="#ppt_y"/>
                                          </p:val>
                                        </p:tav>
                                        <p:tav tm="100000">
                                          <p:val>
                                            <p:strVal val="#ppt_y"/>
                                          </p:val>
                                        </p:tav>
                                      </p:tavLst>
                                    </p:anim>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1000"/>
                                        <p:tgtEl>
                                          <p:spTgt spid="4"/>
                                        </p:tgtEl>
                                      </p:cBhvr>
                                    </p:animEffect>
                                    <p:anim calcmode="lin" valueType="num">
                                      <p:cBhvr>
                                        <p:cTn id="63" dur="1000" fill="hold"/>
                                        <p:tgtEl>
                                          <p:spTgt spid="4"/>
                                        </p:tgtEl>
                                        <p:attrNameLst>
                                          <p:attrName>ppt_x</p:attrName>
                                        </p:attrNameLst>
                                      </p:cBhvr>
                                      <p:tavLst>
                                        <p:tav tm="0">
                                          <p:val>
                                            <p:strVal val="#ppt_x"/>
                                          </p:val>
                                        </p:tav>
                                        <p:tav tm="100000">
                                          <p:val>
                                            <p:strVal val="#ppt_x"/>
                                          </p:val>
                                        </p:tav>
                                      </p:tavLst>
                                    </p:anim>
                                    <p:anim calcmode="lin" valueType="num">
                                      <p:cBhvr>
                                        <p:cTn id="6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nodeType="clickEffect">
                                  <p:stCondLst>
                                    <p:cond delay="0"/>
                                  </p:stCondLst>
                                  <p:childTnLst>
                                    <p:animEffect transition="out" filter="wipe(down)">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7711</Words>
  <Application>WPS 演示</Application>
  <PresentationFormat>自定义</PresentationFormat>
  <Paragraphs>309</Paragraphs>
  <Slides>28</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宋体</vt:lpstr>
      <vt:lpstr>Wingdings</vt:lpstr>
      <vt:lpstr>Calibri</vt:lpstr>
      <vt:lpstr>Comic Sans MS</vt:lpstr>
      <vt:lpstr>方正姚体</vt:lpstr>
      <vt:lpstr>Arial</vt:lpstr>
      <vt:lpstr>微软雅黑</vt:lpstr>
      <vt:lpstr>站酷快乐体</vt:lpstr>
      <vt:lpstr>等线</vt:lpstr>
      <vt:lpstr>经典综艺体简</vt:lpstr>
      <vt:lpstr>Century Gothic</vt:lpstr>
      <vt:lpstr>Agency FB</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Patricy</cp:lastModifiedBy>
  <cp:revision>219</cp:revision>
  <dcterms:created xsi:type="dcterms:W3CDTF">2017-08-18T03:02:00Z</dcterms:created>
  <dcterms:modified xsi:type="dcterms:W3CDTF">2021-05-31T15:46:09Z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0FE6468C98CC42258A20AA707A4FE6BF</vt:lpwstr>
  </property>
  <property fmtid="{D5CDD505-2E9C-101B-9397-08002B2CF9AE}" pid="4" name="KSOSaveFontToCloudKey">
    <vt:lpwstr>1122509318_embed</vt:lpwstr>
  </property>
</Properties>
</file>