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5" r:id="rId5"/>
    <p:sldId id="276" r:id="rId6"/>
    <p:sldId id="278" r:id="rId7"/>
    <p:sldId id="283" r:id="rId8"/>
    <p:sldId id="282" r:id="rId9"/>
    <p:sldId id="284" r:id="rId10"/>
    <p:sldId id="280" r:id="rId11"/>
    <p:sldId id="281" r:id="rId12"/>
    <p:sldId id="286" r:id="rId13"/>
    <p:sldId id="279" r:id="rId14"/>
    <p:sldId id="285" r:id="rId15"/>
    <p:sldId id="277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E9225-DB85-496A-974C-DDB955715F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2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297879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802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Refactoring——Flyweight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68CB-D8AC-A5D8-96B1-D6C90028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43472F-C721-7B9D-DB67-58AAEADD53A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2F600-D925-A3A6-A42C-3852B045454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9C17ED91-3C7B-BC84-2751-96E266D8BA8D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25E2-63F1-75F2-FC59-5D3B45016598}"/>
              </a:ext>
            </a:extLst>
          </p:cNvPr>
          <p:cNvSpPr txBox="1"/>
          <p:nvPr/>
        </p:nvSpPr>
        <p:spPr>
          <a:xfrm>
            <a:off x="1530565" y="1111336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717046-59DE-7AD6-4B67-2D7739A4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2" y="1480668"/>
            <a:ext cx="5216245" cy="5006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142C9C-31F8-6F00-B646-EEAF01CFCC72}"/>
              </a:ext>
            </a:extLst>
          </p:cNvPr>
          <p:cNvSpPr txBox="1"/>
          <p:nvPr/>
        </p:nvSpPr>
        <p:spPr>
          <a:xfrm>
            <a:off x="7257737" y="1111336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or Reason for Refactoring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615A64-2E1F-46AB-64B3-0B23921A61DE}"/>
              </a:ext>
            </a:extLst>
          </p:cNvPr>
          <p:cNvSpPr txBox="1"/>
          <p:nvPr/>
        </p:nvSpPr>
        <p:spPr>
          <a:xfrm>
            <a:off x="6578417" y="1659170"/>
            <a:ext cx="5002475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Structure: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new attack types or combinations (e.g., an explosive bullet with poison damage) need to be implemented, the system requires the creation of new subclasses for each combination. This results in a proliferation of subclasses, making the system harder to manage and extend.</a:t>
            </a:r>
          </a:p>
        </p:txBody>
      </p:sp>
    </p:spTree>
    <p:extLst>
      <p:ext uri="{BB962C8B-B14F-4D97-AF65-F5344CB8AC3E}">
        <p14:creationId xmlns:p14="http://schemas.microsoft.com/office/powerpoint/2010/main" val="70907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CB00-50BD-9977-878B-A4C6A395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307937-3D2E-527B-C0AB-3E8296A2AF5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A7B07-4C0D-93D1-B728-76BB7293213A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D3B97FEE-B7B1-0941-80B4-5A3D63FC5316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A0C5AF-7E1B-A5C7-10B9-817350E5A4FA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Decorator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BC0E4-A990-44A3-C1CE-0739FAE329B3}"/>
              </a:ext>
            </a:extLst>
          </p:cNvPr>
          <p:cNvSpPr txBox="1"/>
          <p:nvPr/>
        </p:nvSpPr>
        <p:spPr>
          <a:xfrm>
            <a:off x="6536754" y="131457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AC0CF5-8DA5-AA3D-6605-AC16E8B79C97}"/>
              </a:ext>
            </a:extLst>
          </p:cNvPr>
          <p:cNvSpPr txBox="1"/>
          <p:nvPr/>
        </p:nvSpPr>
        <p:spPr>
          <a:xfrm>
            <a:off x="6536754" y="1991335"/>
            <a:ext cx="5047839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add or combine features (e.g., explosion, toxic damage) without changing existing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functionalities via decorators without modifying the Bullet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behavior without altering existing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decorators reduce duplication and enhance maintainability.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364A69-FB2E-2FEC-AC97-4F988B4E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6" y="1427046"/>
            <a:ext cx="5461589" cy="5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1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94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 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Template Method</a:t>
            </a:r>
            <a:endParaRPr lang="en-US" altLang="zh-CN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76840" y="907793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57252" y="1323291"/>
            <a:ext cx="5113555" cy="264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Unified Interface.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classes don’t have a consistent initialization interface, increasing differences and the risk of errors.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Unclear Control Flow.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level handles its own initialization, making the code messy and error-prone.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Modify Initialization.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initialization process requires modifying each level individually, which is time-consuming and hard to maintain.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49993" y="1369458"/>
            <a:ext cx="5041557" cy="2594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D06F-4DE0-6064-D234-F5646060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BBEBC4-14A4-F0FD-CC19-53350F240A5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F4B75E-40CC-3C4F-3BEE-C2C3217E497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CDAD523-EA61-0B9F-CBE4-C43F4E3B650A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Refactoring——Object Pool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3380FB-3F0A-176F-2884-A9737781E328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Object Pool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CD03EE-27D5-C33F-CA95-15BF6AE66ECB}"/>
              </a:ext>
            </a:extLst>
          </p:cNvPr>
          <p:cNvGrpSpPr/>
          <p:nvPr/>
        </p:nvGrpSpPr>
        <p:grpSpPr>
          <a:xfrm rot="5400000">
            <a:off x="9499317" y="3473291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0AFFE27E-E7DE-29D3-86B1-C38C867EC2A0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1ADC4BE2-1E82-687A-B35D-B06DFC7300C9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6FAD9B3-2E3A-3087-A591-34B7C252A0E7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D34064CA-EC4C-BC88-BF6D-091C41CE18D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0EEE6F27-5FF1-399C-AAB7-D856E72D4266}"/>
              </a:ext>
            </a:extLst>
          </p:cNvPr>
          <p:cNvSpPr txBox="1"/>
          <p:nvPr/>
        </p:nvSpPr>
        <p:spPr>
          <a:xfrm>
            <a:off x="8483402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Create Bullets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64989-5CD7-E5EE-B616-6F290DA2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0" y="1303935"/>
            <a:ext cx="5815129" cy="4792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D47F80-D653-E3B7-B5CD-369C247E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083" y="1427046"/>
            <a:ext cx="3000375" cy="1685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D091CA-3249-ABCD-09F6-5DAFE0FB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415" y="4253442"/>
            <a:ext cx="4029075" cy="1771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D3EE74-0478-74D2-3202-44DAC5AF87FC}"/>
              </a:ext>
            </a:extLst>
          </p:cNvPr>
          <p:cNvSpPr txBox="1"/>
          <p:nvPr/>
        </p:nvSpPr>
        <p:spPr>
          <a:xfrm>
            <a:off x="6265039" y="2651306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D82938-D7E5-B565-99A6-7622A49E398D}"/>
              </a:ext>
            </a:extLst>
          </p:cNvPr>
          <p:cNvSpPr txBox="1"/>
          <p:nvPr/>
        </p:nvSpPr>
        <p:spPr>
          <a:xfrm>
            <a:off x="6441899" y="3148872"/>
            <a:ext cx="3000375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Boost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Leak Prevention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Game Efficiency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2D2E42-9678-3E13-8C34-AC04C9D6190B}"/>
              </a:ext>
            </a:extLst>
          </p:cNvPr>
          <p:cNvSpPr/>
          <p:nvPr/>
        </p:nvSpPr>
        <p:spPr>
          <a:xfrm>
            <a:off x="6370452" y="3148872"/>
            <a:ext cx="3049842" cy="144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FC57608-F664-62F5-7699-95C9CCD09A15}"/>
              </a:ext>
            </a:extLst>
          </p:cNvPr>
          <p:cNvGrpSpPr/>
          <p:nvPr/>
        </p:nvGrpSpPr>
        <p:grpSpPr>
          <a:xfrm>
            <a:off x="4626047" y="1981883"/>
            <a:ext cx="2939907" cy="2894234"/>
            <a:chOff x="4263367" y="1931277"/>
            <a:chExt cx="2939907" cy="289423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2A250F7-C347-F31C-1B7F-31794CB6C547}"/>
                </a:ext>
              </a:extLst>
            </p:cNvPr>
            <p:cNvGrpSpPr/>
            <p:nvPr/>
          </p:nvGrpSpPr>
          <p:grpSpPr>
            <a:xfrm>
              <a:off x="4263367" y="1931277"/>
              <a:ext cx="1289333" cy="1288240"/>
              <a:chOff x="4263367" y="1931276"/>
              <a:chExt cx="1577685" cy="1576347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6FFF569A-0D3B-25F4-F7E7-50548DB2C1D6}"/>
                  </a:ext>
                </a:extLst>
              </p:cNvPr>
              <p:cNvSpPr/>
              <p:nvPr/>
            </p:nvSpPr>
            <p:spPr>
              <a:xfrm>
                <a:off x="4263367" y="2009899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1A4060">
                      <a:alpha val="49000"/>
                    </a:srgbClr>
                  </a:gs>
                  <a:gs pos="100000">
                    <a:srgbClr val="1A4060">
                      <a:alpha val="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EBA72B8-25F3-2327-2586-08C790748E1B}"/>
                  </a:ext>
                </a:extLst>
              </p:cNvPr>
              <p:cNvGrpSpPr/>
              <p:nvPr/>
            </p:nvGrpSpPr>
            <p:grpSpPr>
              <a:xfrm>
                <a:off x="4343328" y="1931276"/>
                <a:ext cx="1497724" cy="1497724"/>
                <a:chOff x="4190928" y="1931276"/>
                <a:chExt cx="1497724" cy="1497724"/>
              </a:xfrm>
            </p:grpSpPr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31494A2-43D3-BEDC-B0BF-41FAE163B984}"/>
                    </a:ext>
                  </a:extLst>
                </p:cNvPr>
                <p:cNvSpPr/>
                <p:nvPr/>
              </p:nvSpPr>
              <p:spPr>
                <a:xfrm>
                  <a:off x="4190928" y="1931276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1A4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9" name="图标">
                  <a:extLst>
                    <a:ext uri="{FF2B5EF4-FFF2-40B4-BE49-F238E27FC236}">
                      <a16:creationId xmlns:a16="http://schemas.microsoft.com/office/drawing/2014/main" id="{F19AB38B-87C2-6224-8B3D-DF4C7296A2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69790" y="2410138"/>
                  <a:ext cx="540000" cy="540000"/>
                </a:xfrm>
                <a:custGeom>
                  <a:avLst/>
                  <a:gdLst>
                    <a:gd name="T0" fmla="*/ 2937 w 10397"/>
                    <a:gd name="T1" fmla="*/ 1601 h 10397"/>
                    <a:gd name="T2" fmla="*/ 1537 w 10397"/>
                    <a:gd name="T3" fmla="*/ 3001 h 10397"/>
                    <a:gd name="T4" fmla="*/ 2937 w 10397"/>
                    <a:gd name="T5" fmla="*/ 4401 h 10397"/>
                    <a:gd name="T6" fmla="*/ 4337 w 10397"/>
                    <a:gd name="T7" fmla="*/ 3001 h 10397"/>
                    <a:gd name="T8" fmla="*/ 2937 w 10397"/>
                    <a:gd name="T9" fmla="*/ 1601 h 10397"/>
                    <a:gd name="T10" fmla="*/ 2937 w 10397"/>
                    <a:gd name="T11" fmla="*/ 3601 h 10397"/>
                    <a:gd name="T12" fmla="*/ 2337 w 10397"/>
                    <a:gd name="T13" fmla="*/ 3001 h 10397"/>
                    <a:gd name="T14" fmla="*/ 2937 w 10397"/>
                    <a:gd name="T15" fmla="*/ 2401 h 10397"/>
                    <a:gd name="T16" fmla="*/ 3537 w 10397"/>
                    <a:gd name="T17" fmla="*/ 3001 h 10397"/>
                    <a:gd name="T18" fmla="*/ 2937 w 10397"/>
                    <a:gd name="T19" fmla="*/ 3601 h 10397"/>
                    <a:gd name="T20" fmla="*/ 9491 w 10397"/>
                    <a:gd name="T21" fmla="*/ 0 h 10397"/>
                    <a:gd name="T22" fmla="*/ 906 w 10397"/>
                    <a:gd name="T23" fmla="*/ 0 h 10397"/>
                    <a:gd name="T24" fmla="*/ 0 w 10397"/>
                    <a:gd name="T25" fmla="*/ 906 h 10397"/>
                    <a:gd name="T26" fmla="*/ 0 w 10397"/>
                    <a:gd name="T27" fmla="*/ 9491 h 10397"/>
                    <a:gd name="T28" fmla="*/ 906 w 10397"/>
                    <a:gd name="T29" fmla="*/ 10397 h 10397"/>
                    <a:gd name="T30" fmla="*/ 9492 w 10397"/>
                    <a:gd name="T31" fmla="*/ 10397 h 10397"/>
                    <a:gd name="T32" fmla="*/ 10397 w 10397"/>
                    <a:gd name="T33" fmla="*/ 9491 h 10397"/>
                    <a:gd name="T34" fmla="*/ 10397 w 10397"/>
                    <a:gd name="T35" fmla="*/ 906 h 10397"/>
                    <a:gd name="T36" fmla="*/ 9491 w 10397"/>
                    <a:gd name="T37" fmla="*/ 0 h 10397"/>
                    <a:gd name="T38" fmla="*/ 9597 w 10397"/>
                    <a:gd name="T39" fmla="*/ 9492 h 10397"/>
                    <a:gd name="T40" fmla="*/ 9491 w 10397"/>
                    <a:gd name="T41" fmla="*/ 9599 h 10397"/>
                    <a:gd name="T42" fmla="*/ 906 w 10397"/>
                    <a:gd name="T43" fmla="*/ 9599 h 10397"/>
                    <a:gd name="T44" fmla="*/ 800 w 10397"/>
                    <a:gd name="T45" fmla="*/ 9492 h 10397"/>
                    <a:gd name="T46" fmla="*/ 800 w 10397"/>
                    <a:gd name="T47" fmla="*/ 907 h 10397"/>
                    <a:gd name="T48" fmla="*/ 906 w 10397"/>
                    <a:gd name="T49" fmla="*/ 801 h 10397"/>
                    <a:gd name="T50" fmla="*/ 906 w 10397"/>
                    <a:gd name="T51" fmla="*/ 800 h 10397"/>
                    <a:gd name="T52" fmla="*/ 9491 w 10397"/>
                    <a:gd name="T53" fmla="*/ 800 h 10397"/>
                    <a:gd name="T54" fmla="*/ 9597 w 10397"/>
                    <a:gd name="T55" fmla="*/ 906 h 10397"/>
                    <a:gd name="T56" fmla="*/ 9597 w 10397"/>
                    <a:gd name="T57" fmla="*/ 9492 h 10397"/>
                    <a:gd name="T58" fmla="*/ 8397 w 10397"/>
                    <a:gd name="T59" fmla="*/ 7989 h 10397"/>
                    <a:gd name="T60" fmla="*/ 5722 w 10397"/>
                    <a:gd name="T61" fmla="*/ 7989 h 10397"/>
                    <a:gd name="T62" fmla="*/ 5322 w 10397"/>
                    <a:gd name="T63" fmla="*/ 8389 h 10397"/>
                    <a:gd name="T64" fmla="*/ 5722 w 10397"/>
                    <a:gd name="T65" fmla="*/ 8789 h 10397"/>
                    <a:gd name="T66" fmla="*/ 8397 w 10397"/>
                    <a:gd name="T67" fmla="*/ 8789 h 10397"/>
                    <a:gd name="T68" fmla="*/ 8797 w 10397"/>
                    <a:gd name="T69" fmla="*/ 8389 h 10397"/>
                    <a:gd name="T70" fmla="*/ 8397 w 10397"/>
                    <a:gd name="T71" fmla="*/ 7989 h 10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397" h="10397">
                      <a:moveTo>
                        <a:pt x="2937" y="1601"/>
                      </a:moveTo>
                      <a:cubicBezTo>
                        <a:pt x="2165" y="1601"/>
                        <a:pt x="1537" y="2227"/>
                        <a:pt x="1537" y="3001"/>
                      </a:cubicBezTo>
                      <a:cubicBezTo>
                        <a:pt x="1537" y="3775"/>
                        <a:pt x="2164" y="4401"/>
                        <a:pt x="2937" y="4401"/>
                      </a:cubicBezTo>
                      <a:cubicBezTo>
                        <a:pt x="3711" y="4401"/>
                        <a:pt x="4337" y="3775"/>
                        <a:pt x="4337" y="3001"/>
                      </a:cubicBezTo>
                      <a:cubicBezTo>
                        <a:pt x="4337" y="2227"/>
                        <a:pt x="3711" y="1601"/>
                        <a:pt x="2937" y="1601"/>
                      </a:cubicBezTo>
                      <a:close/>
                      <a:moveTo>
                        <a:pt x="2937" y="3601"/>
                      </a:moveTo>
                      <a:cubicBezTo>
                        <a:pt x="2606" y="3601"/>
                        <a:pt x="2337" y="3332"/>
                        <a:pt x="2337" y="3001"/>
                      </a:cubicBezTo>
                      <a:cubicBezTo>
                        <a:pt x="2337" y="2670"/>
                        <a:pt x="2606" y="2401"/>
                        <a:pt x="2937" y="2401"/>
                      </a:cubicBezTo>
                      <a:cubicBezTo>
                        <a:pt x="3269" y="2401"/>
                        <a:pt x="3537" y="2670"/>
                        <a:pt x="3537" y="3001"/>
                      </a:cubicBezTo>
                      <a:cubicBezTo>
                        <a:pt x="3537" y="3332"/>
                        <a:pt x="3269" y="3601"/>
                        <a:pt x="2937" y="3601"/>
                      </a:cubicBezTo>
                      <a:close/>
                      <a:moveTo>
                        <a:pt x="9491" y="0"/>
                      </a:moveTo>
                      <a:lnTo>
                        <a:pt x="906" y="0"/>
                      </a:lnTo>
                      <a:cubicBezTo>
                        <a:pt x="406" y="0"/>
                        <a:pt x="0" y="407"/>
                        <a:pt x="0" y="906"/>
                      </a:cubicBezTo>
                      <a:lnTo>
                        <a:pt x="0" y="9491"/>
                      </a:lnTo>
                      <a:cubicBezTo>
                        <a:pt x="0" y="9991"/>
                        <a:pt x="406" y="10397"/>
                        <a:pt x="906" y="10397"/>
                      </a:cubicBezTo>
                      <a:lnTo>
                        <a:pt x="9492" y="10397"/>
                      </a:lnTo>
                      <a:cubicBezTo>
                        <a:pt x="9991" y="10397"/>
                        <a:pt x="10397" y="9991"/>
                        <a:pt x="10397" y="9491"/>
                      </a:cubicBezTo>
                      <a:lnTo>
                        <a:pt x="10397" y="906"/>
                      </a:lnTo>
                      <a:cubicBezTo>
                        <a:pt x="10397" y="406"/>
                        <a:pt x="9991" y="0"/>
                        <a:pt x="9491" y="0"/>
                      </a:cubicBezTo>
                      <a:close/>
                      <a:moveTo>
                        <a:pt x="9597" y="9492"/>
                      </a:moveTo>
                      <a:cubicBezTo>
                        <a:pt x="9597" y="9550"/>
                        <a:pt x="9549" y="9599"/>
                        <a:pt x="9491" y="9599"/>
                      </a:cubicBezTo>
                      <a:lnTo>
                        <a:pt x="906" y="9599"/>
                      </a:lnTo>
                      <a:cubicBezTo>
                        <a:pt x="849" y="9599"/>
                        <a:pt x="800" y="9550"/>
                        <a:pt x="800" y="9492"/>
                      </a:cubicBezTo>
                      <a:lnTo>
                        <a:pt x="800" y="907"/>
                      </a:lnTo>
                      <a:cubicBezTo>
                        <a:pt x="800" y="850"/>
                        <a:pt x="849" y="801"/>
                        <a:pt x="906" y="801"/>
                      </a:cubicBezTo>
                      <a:lnTo>
                        <a:pt x="906" y="800"/>
                      </a:lnTo>
                      <a:lnTo>
                        <a:pt x="9491" y="800"/>
                      </a:lnTo>
                      <a:cubicBezTo>
                        <a:pt x="9549" y="800"/>
                        <a:pt x="9597" y="849"/>
                        <a:pt x="9597" y="906"/>
                      </a:cubicBezTo>
                      <a:lnTo>
                        <a:pt x="9597" y="9492"/>
                      </a:lnTo>
                      <a:close/>
                      <a:moveTo>
                        <a:pt x="8397" y="7989"/>
                      </a:moveTo>
                      <a:lnTo>
                        <a:pt x="5722" y="7989"/>
                      </a:lnTo>
                      <a:cubicBezTo>
                        <a:pt x="5502" y="7989"/>
                        <a:pt x="5322" y="8169"/>
                        <a:pt x="5322" y="8389"/>
                      </a:cubicBezTo>
                      <a:cubicBezTo>
                        <a:pt x="5322" y="8609"/>
                        <a:pt x="5502" y="8789"/>
                        <a:pt x="5722" y="8789"/>
                      </a:cubicBezTo>
                      <a:lnTo>
                        <a:pt x="8397" y="8789"/>
                      </a:lnTo>
                      <a:cubicBezTo>
                        <a:pt x="8617" y="8789"/>
                        <a:pt x="8797" y="8609"/>
                        <a:pt x="8797" y="8389"/>
                      </a:cubicBezTo>
                      <a:cubicBezTo>
                        <a:pt x="8797" y="8169"/>
                        <a:pt x="8617" y="7989"/>
                        <a:pt x="8397" y="79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599411-D742-FD85-C922-2A1263C0E6F6}"/>
                </a:ext>
              </a:extLst>
            </p:cNvPr>
            <p:cNvGrpSpPr/>
            <p:nvPr/>
          </p:nvGrpSpPr>
          <p:grpSpPr>
            <a:xfrm>
              <a:off x="5910996" y="3528338"/>
              <a:ext cx="1292278" cy="1297173"/>
              <a:chOff x="6127612" y="3807677"/>
              <a:chExt cx="1581288" cy="1587278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ED22168-81B0-809D-B1DA-EB9C37EBCAEF}"/>
                  </a:ext>
                </a:extLst>
              </p:cNvPr>
              <p:cNvSpPr/>
              <p:nvPr/>
            </p:nvSpPr>
            <p:spPr>
              <a:xfrm>
                <a:off x="6211176" y="3897231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1A4060">
                      <a:alpha val="49000"/>
                    </a:srgbClr>
                  </a:gs>
                  <a:gs pos="100000">
                    <a:srgbClr val="1A4060">
                      <a:alpha val="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E196B8F7-18E2-C10B-067C-B4EB5AAFBA16}"/>
                  </a:ext>
                </a:extLst>
              </p:cNvPr>
              <p:cNvGrpSpPr/>
              <p:nvPr/>
            </p:nvGrpSpPr>
            <p:grpSpPr>
              <a:xfrm>
                <a:off x="6127612" y="3807677"/>
                <a:ext cx="1497724" cy="1497724"/>
                <a:chOff x="5817552" y="3565635"/>
                <a:chExt cx="1497724" cy="1497724"/>
              </a:xfrm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B37B6AAC-70C1-8EEF-CE0A-4D5AF06CD25D}"/>
                    </a:ext>
                  </a:extLst>
                </p:cNvPr>
                <p:cNvSpPr/>
                <p:nvPr/>
              </p:nvSpPr>
              <p:spPr>
                <a:xfrm>
                  <a:off x="5817552" y="3565635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1A4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14" name="图标">
                  <a:extLst>
                    <a:ext uri="{FF2B5EF4-FFF2-40B4-BE49-F238E27FC236}">
                      <a16:creationId xmlns:a16="http://schemas.microsoft.com/office/drawing/2014/main" id="{0A60C7C6-0291-36E1-5CE2-EC25E1244A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261572" y="4009655"/>
                  <a:ext cx="609685" cy="609685"/>
                </a:xfrm>
                <a:custGeom>
                  <a:avLst/>
                  <a:gdLst>
                    <a:gd name="T0" fmla="*/ 11492 w 12599"/>
                    <a:gd name="T1" fmla="*/ 6299 h 12598"/>
                    <a:gd name="T2" fmla="*/ 6299 w 12599"/>
                    <a:gd name="T3" fmla="*/ 11492 h 12598"/>
                    <a:gd name="T4" fmla="*/ 1107 w 12599"/>
                    <a:gd name="T5" fmla="*/ 6299 h 12598"/>
                    <a:gd name="T6" fmla="*/ 6299 w 12599"/>
                    <a:gd name="T7" fmla="*/ 1106 h 12598"/>
                    <a:gd name="T8" fmla="*/ 11492 w 12599"/>
                    <a:gd name="T9" fmla="*/ 6299 h 12598"/>
                    <a:gd name="T10" fmla="*/ 6299 w 12599"/>
                    <a:gd name="T11" fmla="*/ 0 h 12598"/>
                    <a:gd name="T12" fmla="*/ 0 w 12599"/>
                    <a:gd name="T13" fmla="*/ 6299 h 12598"/>
                    <a:gd name="T14" fmla="*/ 6299 w 12599"/>
                    <a:gd name="T15" fmla="*/ 12598 h 12598"/>
                    <a:gd name="T16" fmla="*/ 12599 w 12599"/>
                    <a:gd name="T17" fmla="*/ 6299 h 12598"/>
                    <a:gd name="T18" fmla="*/ 6299 w 12599"/>
                    <a:gd name="T19" fmla="*/ 0 h 12598"/>
                    <a:gd name="T20" fmla="*/ 6299 w 12599"/>
                    <a:gd name="T21" fmla="*/ 0 h 12598"/>
                    <a:gd name="T22" fmla="*/ 6299 w 12599"/>
                    <a:gd name="T23" fmla="*/ 1586 h 12598"/>
                    <a:gd name="T24" fmla="*/ 6299 w 12599"/>
                    <a:gd name="T25" fmla="*/ 11012 h 12598"/>
                    <a:gd name="T26" fmla="*/ 11013 w 12599"/>
                    <a:gd name="T27" fmla="*/ 6299 h 12598"/>
                    <a:gd name="T28" fmla="*/ 6299 w 12599"/>
                    <a:gd name="T29" fmla="*/ 1586 h 12598"/>
                    <a:gd name="T30" fmla="*/ 6299 w 12599"/>
                    <a:gd name="T31" fmla="*/ 1586 h 12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599" h="12598">
                      <a:moveTo>
                        <a:pt x="11492" y="6299"/>
                      </a:moveTo>
                      <a:cubicBezTo>
                        <a:pt x="11492" y="9167"/>
                        <a:pt x="9167" y="11492"/>
                        <a:pt x="6299" y="11492"/>
                      </a:cubicBezTo>
                      <a:cubicBezTo>
                        <a:pt x="3432" y="11492"/>
                        <a:pt x="1107" y="9167"/>
                        <a:pt x="1107" y="6299"/>
                      </a:cubicBezTo>
                      <a:cubicBezTo>
                        <a:pt x="1107" y="3431"/>
                        <a:pt x="3432" y="1106"/>
                        <a:pt x="6299" y="1106"/>
                      </a:cubicBezTo>
                      <a:cubicBezTo>
                        <a:pt x="9167" y="1106"/>
                        <a:pt x="11492" y="3431"/>
                        <a:pt x="11492" y="6299"/>
                      </a:cubicBezTo>
                      <a:close/>
                      <a:moveTo>
                        <a:pt x="6299" y="0"/>
                      </a:moveTo>
                      <a:cubicBezTo>
                        <a:pt x="2821" y="0"/>
                        <a:pt x="0" y="2820"/>
                        <a:pt x="0" y="6299"/>
                      </a:cubicBezTo>
                      <a:cubicBezTo>
                        <a:pt x="0" y="9778"/>
                        <a:pt x="2821" y="12598"/>
                        <a:pt x="6299" y="12598"/>
                      </a:cubicBezTo>
                      <a:cubicBezTo>
                        <a:pt x="9778" y="12598"/>
                        <a:pt x="12599" y="9778"/>
                        <a:pt x="12599" y="6299"/>
                      </a:cubicBezTo>
                      <a:cubicBezTo>
                        <a:pt x="12599" y="2820"/>
                        <a:pt x="9778" y="0"/>
                        <a:pt x="6299" y="0"/>
                      </a:cubicBezTo>
                      <a:close/>
                      <a:moveTo>
                        <a:pt x="6299" y="0"/>
                      </a:moveTo>
                      <a:close/>
                      <a:moveTo>
                        <a:pt x="6299" y="1586"/>
                      </a:moveTo>
                      <a:lnTo>
                        <a:pt x="6299" y="11012"/>
                      </a:lnTo>
                      <a:cubicBezTo>
                        <a:pt x="8902" y="11012"/>
                        <a:pt x="11013" y="8902"/>
                        <a:pt x="11013" y="6299"/>
                      </a:cubicBezTo>
                      <a:cubicBezTo>
                        <a:pt x="11013" y="3696"/>
                        <a:pt x="8902" y="1586"/>
                        <a:pt x="6299" y="1586"/>
                      </a:cubicBezTo>
                      <a:close/>
                      <a:moveTo>
                        <a:pt x="6299" y="1586"/>
                      </a:move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9CF0860-D83F-0C69-072A-EA3FB771D828}"/>
                </a:ext>
              </a:extLst>
            </p:cNvPr>
            <p:cNvGrpSpPr/>
            <p:nvPr/>
          </p:nvGrpSpPr>
          <p:grpSpPr>
            <a:xfrm>
              <a:off x="4266176" y="3528337"/>
              <a:ext cx="1298690" cy="1297173"/>
              <a:chOff x="4251918" y="3807677"/>
              <a:chExt cx="1589134" cy="1587278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BB58B0E0-BF2F-7CB8-5E77-F566A905733A}"/>
                  </a:ext>
                </a:extLst>
              </p:cNvPr>
              <p:cNvSpPr/>
              <p:nvPr/>
            </p:nvSpPr>
            <p:spPr>
              <a:xfrm>
                <a:off x="4251918" y="3897231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FFC000">
                      <a:alpha val="49000"/>
                    </a:srgbClr>
                  </a:gs>
                  <a:gs pos="100000">
                    <a:srgbClr val="FFC000">
                      <a:alpha val="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10EC06-8E16-9077-5AD4-4ADF9A6C38CE}"/>
                  </a:ext>
                </a:extLst>
              </p:cNvPr>
              <p:cNvGrpSpPr/>
              <p:nvPr/>
            </p:nvGrpSpPr>
            <p:grpSpPr>
              <a:xfrm>
                <a:off x="4343328" y="3807677"/>
                <a:ext cx="1497724" cy="1497724"/>
                <a:chOff x="4190928" y="3565635"/>
                <a:chExt cx="1497724" cy="1497724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FF10DB99-C508-698A-E3D3-07A7BA20E563}"/>
                    </a:ext>
                  </a:extLst>
                </p:cNvPr>
                <p:cNvSpPr/>
                <p:nvPr/>
              </p:nvSpPr>
              <p:spPr>
                <a:xfrm>
                  <a:off x="4190928" y="3565635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19" name="图标">
                  <a:extLst>
                    <a:ext uri="{FF2B5EF4-FFF2-40B4-BE49-F238E27FC236}">
                      <a16:creationId xmlns:a16="http://schemas.microsoft.com/office/drawing/2014/main" id="{1D55B543-CA2E-FDBF-725E-E9BFC8E30C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44351" y="4009655"/>
                  <a:ext cx="590879" cy="609685"/>
                </a:xfrm>
                <a:custGeom>
                  <a:avLst/>
                  <a:gdLst>
                    <a:gd name="T0" fmla="*/ 40 w 7790"/>
                    <a:gd name="T1" fmla="*/ 0 h 8036"/>
                    <a:gd name="T2" fmla="*/ 3458 w 7790"/>
                    <a:gd name="T3" fmla="*/ 0 h 8036"/>
                    <a:gd name="T4" fmla="*/ 3458 w 7790"/>
                    <a:gd name="T5" fmla="*/ 3418 h 8036"/>
                    <a:gd name="T6" fmla="*/ 40 w 7790"/>
                    <a:gd name="T7" fmla="*/ 3418 h 8036"/>
                    <a:gd name="T8" fmla="*/ 40 w 7790"/>
                    <a:gd name="T9" fmla="*/ 0 h 8036"/>
                    <a:gd name="T10" fmla="*/ 7790 w 7790"/>
                    <a:gd name="T11" fmla="*/ 1695 h 8036"/>
                    <a:gd name="T12" fmla="*/ 6170 w 7790"/>
                    <a:gd name="T13" fmla="*/ 103 h 8036"/>
                    <a:gd name="T14" fmla="*/ 4577 w 7790"/>
                    <a:gd name="T15" fmla="*/ 1723 h 8036"/>
                    <a:gd name="T16" fmla="*/ 6198 w 7790"/>
                    <a:gd name="T17" fmla="*/ 3316 h 8036"/>
                    <a:gd name="T18" fmla="*/ 7790 w 7790"/>
                    <a:gd name="T19" fmla="*/ 1695 h 8036"/>
                    <a:gd name="T20" fmla="*/ 0 w 7790"/>
                    <a:gd name="T21" fmla="*/ 4618 h 8036"/>
                    <a:gd name="T22" fmla="*/ 3417 w 7790"/>
                    <a:gd name="T23" fmla="*/ 4618 h 8036"/>
                    <a:gd name="T24" fmla="*/ 3417 w 7790"/>
                    <a:gd name="T25" fmla="*/ 8036 h 8036"/>
                    <a:gd name="T26" fmla="*/ 0 w 7790"/>
                    <a:gd name="T27" fmla="*/ 8036 h 8036"/>
                    <a:gd name="T28" fmla="*/ 0 w 7790"/>
                    <a:gd name="T29" fmla="*/ 4618 h 8036"/>
                    <a:gd name="T30" fmla="*/ 4353 w 7790"/>
                    <a:gd name="T31" fmla="*/ 4618 h 8036"/>
                    <a:gd name="T32" fmla="*/ 7770 w 7790"/>
                    <a:gd name="T33" fmla="*/ 4618 h 8036"/>
                    <a:gd name="T34" fmla="*/ 7770 w 7790"/>
                    <a:gd name="T35" fmla="*/ 8036 h 8036"/>
                    <a:gd name="T36" fmla="*/ 4353 w 7790"/>
                    <a:gd name="T37" fmla="*/ 8036 h 8036"/>
                    <a:gd name="T38" fmla="*/ 4353 w 7790"/>
                    <a:gd name="T39" fmla="*/ 4618 h 8036"/>
                    <a:gd name="T40" fmla="*/ 4353 w 7790"/>
                    <a:gd name="T41" fmla="*/ 4618 h 8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790" h="8036">
                      <a:moveTo>
                        <a:pt x="40" y="0"/>
                      </a:moveTo>
                      <a:lnTo>
                        <a:pt x="3458" y="0"/>
                      </a:lnTo>
                      <a:lnTo>
                        <a:pt x="3458" y="3418"/>
                      </a:lnTo>
                      <a:lnTo>
                        <a:pt x="40" y="3418"/>
                      </a:lnTo>
                      <a:lnTo>
                        <a:pt x="40" y="0"/>
                      </a:lnTo>
                      <a:close/>
                      <a:moveTo>
                        <a:pt x="7790" y="1695"/>
                      </a:moveTo>
                      <a:lnTo>
                        <a:pt x="6170" y="103"/>
                      </a:lnTo>
                      <a:lnTo>
                        <a:pt x="4577" y="1723"/>
                      </a:lnTo>
                      <a:lnTo>
                        <a:pt x="6198" y="3316"/>
                      </a:lnTo>
                      <a:lnTo>
                        <a:pt x="7790" y="1695"/>
                      </a:lnTo>
                      <a:close/>
                      <a:moveTo>
                        <a:pt x="0" y="4618"/>
                      </a:moveTo>
                      <a:lnTo>
                        <a:pt x="3417" y="4618"/>
                      </a:lnTo>
                      <a:lnTo>
                        <a:pt x="3417" y="8036"/>
                      </a:lnTo>
                      <a:lnTo>
                        <a:pt x="0" y="8036"/>
                      </a:lnTo>
                      <a:lnTo>
                        <a:pt x="0" y="4618"/>
                      </a:lnTo>
                      <a:close/>
                      <a:moveTo>
                        <a:pt x="4353" y="4618"/>
                      </a:moveTo>
                      <a:lnTo>
                        <a:pt x="7770" y="4618"/>
                      </a:lnTo>
                      <a:lnTo>
                        <a:pt x="7770" y="8036"/>
                      </a:lnTo>
                      <a:lnTo>
                        <a:pt x="4353" y="8036"/>
                      </a:lnTo>
                      <a:lnTo>
                        <a:pt x="4353" y="4618"/>
                      </a:lnTo>
                      <a:close/>
                      <a:moveTo>
                        <a:pt x="4353" y="4618"/>
                      </a:move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A6B5BE7-66A4-BA76-9D08-83D5932F3B68}"/>
                </a:ext>
              </a:extLst>
            </p:cNvPr>
            <p:cNvGrpSpPr/>
            <p:nvPr/>
          </p:nvGrpSpPr>
          <p:grpSpPr>
            <a:xfrm>
              <a:off x="5896738" y="1931277"/>
              <a:ext cx="1295653" cy="1288012"/>
              <a:chOff x="6127612" y="1931276"/>
              <a:chExt cx="1585418" cy="1576068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476A2FE-9F18-3265-7171-CA7D72BB48B7}"/>
                  </a:ext>
                </a:extLst>
              </p:cNvPr>
              <p:cNvSpPr/>
              <p:nvPr/>
            </p:nvSpPr>
            <p:spPr>
              <a:xfrm>
                <a:off x="6215306" y="2009620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FFC000">
                      <a:alpha val="49000"/>
                    </a:srgbClr>
                  </a:gs>
                  <a:gs pos="100000">
                    <a:srgbClr val="FFC000">
                      <a:alpha val="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4C1B9733-BBBA-42E3-BB68-0FCB4EAB3D9B}"/>
                  </a:ext>
                </a:extLst>
              </p:cNvPr>
              <p:cNvGrpSpPr/>
              <p:nvPr/>
            </p:nvGrpSpPr>
            <p:grpSpPr>
              <a:xfrm>
                <a:off x="6127612" y="1931276"/>
                <a:ext cx="1497724" cy="1497724"/>
                <a:chOff x="5817552" y="1931276"/>
                <a:chExt cx="1497724" cy="1497724"/>
              </a:xfrm>
            </p:grpSpPr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A3E316A4-0FEC-1F84-3578-877711AF41A8}"/>
                    </a:ext>
                  </a:extLst>
                </p:cNvPr>
                <p:cNvSpPr/>
                <p:nvPr/>
              </p:nvSpPr>
              <p:spPr>
                <a:xfrm>
                  <a:off x="5817552" y="1931276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24" name="图标">
                  <a:extLst>
                    <a:ext uri="{FF2B5EF4-FFF2-40B4-BE49-F238E27FC236}">
                      <a16:creationId xmlns:a16="http://schemas.microsoft.com/office/drawing/2014/main" id="{267E7ED0-EFAC-ABA3-530B-87F74C19E0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296414" y="2432646"/>
                  <a:ext cx="540000" cy="494985"/>
                </a:xfrm>
                <a:custGeom>
                  <a:avLst/>
                  <a:gdLst>
                    <a:gd name="T0" fmla="*/ 11200 w 11520"/>
                    <a:gd name="T1" fmla="*/ 0 h 10560"/>
                    <a:gd name="T2" fmla="*/ 320 w 11520"/>
                    <a:gd name="T3" fmla="*/ 0 h 10560"/>
                    <a:gd name="T4" fmla="*/ 0 w 11520"/>
                    <a:gd name="T5" fmla="*/ 320 h 10560"/>
                    <a:gd name="T6" fmla="*/ 0 w 11520"/>
                    <a:gd name="T7" fmla="*/ 8320 h 10560"/>
                    <a:gd name="T8" fmla="*/ 320 w 11520"/>
                    <a:gd name="T9" fmla="*/ 8640 h 10560"/>
                    <a:gd name="T10" fmla="*/ 4480 w 11520"/>
                    <a:gd name="T11" fmla="*/ 8640 h 10560"/>
                    <a:gd name="T12" fmla="*/ 4480 w 11520"/>
                    <a:gd name="T13" fmla="*/ 9920 h 10560"/>
                    <a:gd name="T14" fmla="*/ 2240 w 11520"/>
                    <a:gd name="T15" fmla="*/ 9920 h 10560"/>
                    <a:gd name="T16" fmla="*/ 1920 w 11520"/>
                    <a:gd name="T17" fmla="*/ 10240 h 10560"/>
                    <a:gd name="T18" fmla="*/ 2240 w 11520"/>
                    <a:gd name="T19" fmla="*/ 10560 h 10560"/>
                    <a:gd name="T20" fmla="*/ 9280 w 11520"/>
                    <a:gd name="T21" fmla="*/ 10560 h 10560"/>
                    <a:gd name="T22" fmla="*/ 9600 w 11520"/>
                    <a:gd name="T23" fmla="*/ 10240 h 10560"/>
                    <a:gd name="T24" fmla="*/ 9280 w 11520"/>
                    <a:gd name="T25" fmla="*/ 9920 h 10560"/>
                    <a:gd name="T26" fmla="*/ 7040 w 11520"/>
                    <a:gd name="T27" fmla="*/ 9920 h 10560"/>
                    <a:gd name="T28" fmla="*/ 7040 w 11520"/>
                    <a:gd name="T29" fmla="*/ 8640 h 10560"/>
                    <a:gd name="T30" fmla="*/ 11200 w 11520"/>
                    <a:gd name="T31" fmla="*/ 8640 h 10560"/>
                    <a:gd name="T32" fmla="*/ 11520 w 11520"/>
                    <a:gd name="T33" fmla="*/ 8320 h 10560"/>
                    <a:gd name="T34" fmla="*/ 11520 w 11520"/>
                    <a:gd name="T35" fmla="*/ 320 h 10560"/>
                    <a:gd name="T36" fmla="*/ 11200 w 11520"/>
                    <a:gd name="T37" fmla="*/ 0 h 10560"/>
                    <a:gd name="T38" fmla="*/ 10880 w 11520"/>
                    <a:gd name="T39" fmla="*/ 640 h 10560"/>
                    <a:gd name="T40" fmla="*/ 10880 w 11520"/>
                    <a:gd name="T41" fmla="*/ 6080 h 10560"/>
                    <a:gd name="T42" fmla="*/ 640 w 11520"/>
                    <a:gd name="T43" fmla="*/ 6080 h 10560"/>
                    <a:gd name="T44" fmla="*/ 640 w 11520"/>
                    <a:gd name="T45" fmla="*/ 640 h 10560"/>
                    <a:gd name="T46" fmla="*/ 10880 w 11520"/>
                    <a:gd name="T47" fmla="*/ 640 h 10560"/>
                    <a:gd name="T48" fmla="*/ 6400 w 11520"/>
                    <a:gd name="T49" fmla="*/ 9920 h 10560"/>
                    <a:gd name="T50" fmla="*/ 5120 w 11520"/>
                    <a:gd name="T51" fmla="*/ 9920 h 10560"/>
                    <a:gd name="T52" fmla="*/ 5120 w 11520"/>
                    <a:gd name="T53" fmla="*/ 8640 h 10560"/>
                    <a:gd name="T54" fmla="*/ 6400 w 11520"/>
                    <a:gd name="T55" fmla="*/ 8640 h 10560"/>
                    <a:gd name="T56" fmla="*/ 6400 w 11520"/>
                    <a:gd name="T57" fmla="*/ 9920 h 10560"/>
                    <a:gd name="T58" fmla="*/ 640 w 11520"/>
                    <a:gd name="T59" fmla="*/ 8000 h 10560"/>
                    <a:gd name="T60" fmla="*/ 640 w 11520"/>
                    <a:gd name="T61" fmla="*/ 6720 h 10560"/>
                    <a:gd name="T62" fmla="*/ 10880 w 11520"/>
                    <a:gd name="T63" fmla="*/ 6720 h 10560"/>
                    <a:gd name="T64" fmla="*/ 10880 w 11520"/>
                    <a:gd name="T65" fmla="*/ 8000 h 10560"/>
                    <a:gd name="T66" fmla="*/ 640 w 11520"/>
                    <a:gd name="T67" fmla="*/ 8000 h 10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520" h="10560">
                      <a:moveTo>
                        <a:pt x="11200" y="0"/>
                      </a:moveTo>
                      <a:lnTo>
                        <a:pt x="320" y="0"/>
                      </a:lnTo>
                      <a:cubicBezTo>
                        <a:pt x="128" y="0"/>
                        <a:pt x="0" y="128"/>
                        <a:pt x="0" y="320"/>
                      </a:cubicBezTo>
                      <a:lnTo>
                        <a:pt x="0" y="8320"/>
                      </a:lnTo>
                      <a:cubicBezTo>
                        <a:pt x="0" y="8512"/>
                        <a:pt x="128" y="8640"/>
                        <a:pt x="320" y="8640"/>
                      </a:cubicBezTo>
                      <a:lnTo>
                        <a:pt x="4480" y="8640"/>
                      </a:lnTo>
                      <a:lnTo>
                        <a:pt x="4480" y="9920"/>
                      </a:lnTo>
                      <a:lnTo>
                        <a:pt x="2240" y="9920"/>
                      </a:lnTo>
                      <a:cubicBezTo>
                        <a:pt x="2080" y="9920"/>
                        <a:pt x="1920" y="10080"/>
                        <a:pt x="1920" y="10240"/>
                      </a:cubicBezTo>
                      <a:cubicBezTo>
                        <a:pt x="1920" y="10400"/>
                        <a:pt x="2080" y="10560"/>
                        <a:pt x="2240" y="10560"/>
                      </a:cubicBezTo>
                      <a:lnTo>
                        <a:pt x="9280" y="10560"/>
                      </a:lnTo>
                      <a:cubicBezTo>
                        <a:pt x="9440" y="10560"/>
                        <a:pt x="9600" y="10400"/>
                        <a:pt x="9600" y="10240"/>
                      </a:cubicBezTo>
                      <a:cubicBezTo>
                        <a:pt x="9600" y="10080"/>
                        <a:pt x="9440" y="9920"/>
                        <a:pt x="9280" y="9920"/>
                      </a:cubicBezTo>
                      <a:lnTo>
                        <a:pt x="7040" y="9920"/>
                      </a:lnTo>
                      <a:lnTo>
                        <a:pt x="7040" y="8640"/>
                      </a:lnTo>
                      <a:lnTo>
                        <a:pt x="11200" y="8640"/>
                      </a:lnTo>
                      <a:cubicBezTo>
                        <a:pt x="11392" y="8640"/>
                        <a:pt x="11520" y="8512"/>
                        <a:pt x="11520" y="8320"/>
                      </a:cubicBezTo>
                      <a:lnTo>
                        <a:pt x="11520" y="320"/>
                      </a:lnTo>
                      <a:cubicBezTo>
                        <a:pt x="11520" y="128"/>
                        <a:pt x="11392" y="0"/>
                        <a:pt x="11200" y="0"/>
                      </a:cubicBezTo>
                      <a:close/>
                      <a:moveTo>
                        <a:pt x="10880" y="640"/>
                      </a:moveTo>
                      <a:lnTo>
                        <a:pt x="10880" y="6080"/>
                      </a:lnTo>
                      <a:lnTo>
                        <a:pt x="640" y="6080"/>
                      </a:lnTo>
                      <a:lnTo>
                        <a:pt x="640" y="640"/>
                      </a:lnTo>
                      <a:lnTo>
                        <a:pt x="10880" y="640"/>
                      </a:lnTo>
                      <a:close/>
                      <a:moveTo>
                        <a:pt x="6400" y="9920"/>
                      </a:moveTo>
                      <a:lnTo>
                        <a:pt x="5120" y="9920"/>
                      </a:lnTo>
                      <a:lnTo>
                        <a:pt x="5120" y="8640"/>
                      </a:lnTo>
                      <a:lnTo>
                        <a:pt x="6400" y="8640"/>
                      </a:lnTo>
                      <a:lnTo>
                        <a:pt x="6400" y="9920"/>
                      </a:lnTo>
                      <a:close/>
                      <a:moveTo>
                        <a:pt x="640" y="8000"/>
                      </a:moveTo>
                      <a:lnTo>
                        <a:pt x="640" y="6720"/>
                      </a:lnTo>
                      <a:lnTo>
                        <a:pt x="10880" y="6720"/>
                      </a:lnTo>
                      <a:lnTo>
                        <a:pt x="10880" y="8000"/>
                      </a:lnTo>
                      <a:lnTo>
                        <a:pt x="640" y="8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EE6890A6-A71A-C71E-417B-D020D7EDFA17}"/>
              </a:ext>
            </a:extLst>
          </p:cNvPr>
          <p:cNvSpPr/>
          <p:nvPr/>
        </p:nvSpPr>
        <p:spPr>
          <a:xfrm>
            <a:off x="401897" y="111733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82">
            <a:extLst>
              <a:ext uri="{FF2B5EF4-FFF2-40B4-BE49-F238E27FC236}">
                <a16:creationId xmlns:a16="http://schemas.microsoft.com/office/drawing/2014/main" id="{C684F5ED-2CEC-23D4-4E39-710330FF5EAD}"/>
              </a:ext>
            </a:extLst>
          </p:cNvPr>
          <p:cNvSpPr txBox="1"/>
          <p:nvPr/>
        </p:nvSpPr>
        <p:spPr>
          <a:xfrm>
            <a:off x="671447" y="1036556"/>
            <a:ext cx="388293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The Flyweight of Bullet </a:t>
            </a:r>
            <a:endParaRPr lang="zh-CN" altLang="en-US" sz="2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3">
            <a:extLst>
              <a:ext uri="{FF2B5EF4-FFF2-40B4-BE49-F238E27FC236}">
                <a16:creationId xmlns:a16="http://schemas.microsoft.com/office/drawing/2014/main" id="{46228D7A-9DF8-1A05-4BCD-249E7592E545}"/>
              </a:ext>
            </a:extLst>
          </p:cNvPr>
          <p:cNvSpPr txBox="1"/>
          <p:nvPr/>
        </p:nvSpPr>
        <p:spPr>
          <a:xfrm>
            <a:off x="622300" y="1682488"/>
            <a:ext cx="3813046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Issue: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In the Flyweight pattern, since bullet needs to inherit Cocos' sprite class and properties like position are stored in the base class, the entire sprite cannot be shared directly.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Solution: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Only the shared part of the bullet, i.e., the texture, can be shared. A texture pool is created to manage the shared textures for all bullets. Different bullet objects will use the same texture when created.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33E0DB6-528B-8743-C9A5-0BCC8C8A7983}"/>
              </a:ext>
            </a:extLst>
          </p:cNvPr>
          <p:cNvCxnSpPr>
            <a:cxnSpLocks/>
          </p:cNvCxnSpPr>
          <p:nvPr/>
        </p:nvCxnSpPr>
        <p:spPr>
          <a:xfrm>
            <a:off x="971627" y="158987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1C508F5-3E31-D69B-F0E5-85759ADD53E1}"/>
              </a:ext>
            </a:extLst>
          </p:cNvPr>
          <p:cNvSpPr/>
          <p:nvPr/>
        </p:nvSpPr>
        <p:spPr>
          <a:xfrm>
            <a:off x="8036122" y="111733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框 82">
            <a:extLst>
              <a:ext uri="{FF2B5EF4-FFF2-40B4-BE49-F238E27FC236}">
                <a16:creationId xmlns:a16="http://schemas.microsoft.com/office/drawing/2014/main" id="{35A0161B-9DB0-FD03-C4CB-3BE15D050B97}"/>
              </a:ext>
            </a:extLst>
          </p:cNvPr>
          <p:cNvSpPr txBox="1"/>
          <p:nvPr/>
        </p:nvSpPr>
        <p:spPr>
          <a:xfrm>
            <a:off x="8305671" y="1036556"/>
            <a:ext cx="3422513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Tower cannot attack</a:t>
            </a:r>
            <a:endParaRPr lang="zh-CN" altLang="en-US" sz="2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1" name="文本框 83">
            <a:extLst>
              <a:ext uri="{FF2B5EF4-FFF2-40B4-BE49-F238E27FC236}">
                <a16:creationId xmlns:a16="http://schemas.microsoft.com/office/drawing/2014/main" id="{A3A5A6D2-FE3C-40CB-A7C1-A33CB502DB62}"/>
              </a:ext>
            </a:extLst>
          </p:cNvPr>
          <p:cNvSpPr txBox="1"/>
          <p:nvPr/>
        </p:nvSpPr>
        <p:spPr>
          <a:xfrm>
            <a:off x="8382453" y="1674558"/>
            <a:ext cx="3683465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Issue: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When a new Tower is created, it cannot attack enemies that have already entered the field.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Solution: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When a new Tower is created, it should be able to detect the enemies already present on the field. Therefore, when the Tower is created,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NotifyManager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 will notify the tower of enemies’ presence, allowing it to become aware of them and immediately start tracking and attacking.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02D8AB9-472F-2313-9604-D0F6CC20E7F2}"/>
              </a:ext>
            </a:extLst>
          </p:cNvPr>
          <p:cNvCxnSpPr>
            <a:cxnSpLocks/>
          </p:cNvCxnSpPr>
          <p:nvPr/>
        </p:nvCxnSpPr>
        <p:spPr>
          <a:xfrm>
            <a:off x="8605852" y="158987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1709039" y="2727098"/>
            <a:ext cx="8773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The presentation is over, </a:t>
            </a:r>
          </a:p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</a:t>
            </a:r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hank you for watching!</a:t>
            </a:r>
            <a:endParaRPr lang="zh-CN" altLang="en-US" sz="4800" b="1" dirty="0">
              <a:solidFill>
                <a:srgbClr val="2F4275"/>
              </a:solidFill>
              <a:uFillTx/>
              <a:latin typeface="Times New Roman" panose="02020603050405020304" pitchFamily="18" charset="0"/>
              <a:ea typeface="汉仪旗黑-55简" panose="00020600040101010101" charset="-128"/>
              <a:cs typeface="Times New Roman" panose="02020603050405020304" pitchFamily="18" charset="0"/>
              <a:sym typeface="汉仪旗黑-55简" panose="00020600040101010101" charset="-128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67336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956250" y="859581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AE9AB12-C331-0768-A487-59EA1F3B9A52}"/>
              </a:ext>
            </a:extLst>
          </p:cNvPr>
          <p:cNvGrpSpPr/>
          <p:nvPr/>
        </p:nvGrpSpPr>
        <p:grpSpPr>
          <a:xfrm>
            <a:off x="8999201" y="1780038"/>
            <a:ext cx="2703777" cy="3244052"/>
            <a:chOff x="8865440" y="1483629"/>
            <a:chExt cx="3112593" cy="373455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22ADA0-D8A6-3A4E-A137-E6D1C4B47197}"/>
                </a:ext>
              </a:extLst>
            </p:cNvPr>
            <p:cNvSpPr/>
            <p:nvPr/>
          </p:nvSpPr>
          <p:spPr>
            <a:xfrm>
              <a:off x="8865440" y="1483629"/>
              <a:ext cx="3112593" cy="3734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55FECB-C342-B803-B27C-27B19A46D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3867" y="1639814"/>
              <a:ext cx="2913240" cy="348930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D41F43-D596-1A86-2529-D54EABB0B04D}"/>
                </a:ext>
              </a:extLst>
            </p:cNvPr>
            <p:cNvSpPr/>
            <p:nvPr/>
          </p:nvSpPr>
          <p:spPr>
            <a:xfrm>
              <a:off x="9386224" y="2779533"/>
              <a:ext cx="2330200" cy="2349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974B2D-43FD-9B5B-E92E-8A30A853DC86}"/>
              </a:ext>
            </a:extLst>
          </p:cNvPr>
          <p:cNvGrpSpPr/>
          <p:nvPr/>
        </p:nvGrpSpPr>
        <p:grpSpPr>
          <a:xfrm rot="5400000">
            <a:off x="5693620" y="332578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0AA49B75-C771-1DF3-BDD2-E12C5B21CC8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F048C83A-B01F-6F3D-EC87-A1F84B09609A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16C0C876-417A-B47A-DF1B-0189FD0E020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A6D917D6-48CD-7583-BB27-8305F6C32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48B4B3D-FC67-12BB-348E-83FE7B24D8E3}"/>
              </a:ext>
            </a:extLst>
          </p:cNvPr>
          <p:cNvSpPr txBox="1"/>
          <p:nvPr/>
        </p:nvSpPr>
        <p:spPr>
          <a:xfrm>
            <a:off x="4001872" y="4172901"/>
            <a:ext cx="4830611" cy="1410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Code Maintainability and Readability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Flexibility and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953824-4174-79FE-BB65-02FC313AB7B5}"/>
              </a:ext>
            </a:extLst>
          </p:cNvPr>
          <p:cNvSpPr txBox="1"/>
          <p:nvPr/>
        </p:nvSpPr>
        <p:spPr>
          <a:xfrm>
            <a:off x="4804914" y="1240216"/>
            <a:ext cx="2992379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 Chaos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Bottlenecks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22017"/>
              </p:ext>
            </p:extLst>
          </p:nvPr>
        </p:nvGraphicFramePr>
        <p:xfrm>
          <a:off x="1730025" y="1996440"/>
          <a:ext cx="873195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988479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18591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3444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 of EnemyNotifyManager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714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attack mode expansion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Notify Enemies’ Existence for Towers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Factory Pattern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3944372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creation of Enemies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visit between Classes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74F5FB-1907-5F7B-8723-D68BE1960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719" y="2878217"/>
            <a:ext cx="5081655" cy="66338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FEC0B96-FF54-CBB8-A6E2-940B46428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719" y="1797258"/>
            <a:ext cx="5081655" cy="75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E42E-1381-597B-84A1-E80C39DD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806785-C2D1-9757-3C84-CFA7DC0CB4F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BAC5A-C502-DF4D-F647-9A1C3835284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650D472B-9F59-6668-7823-BA9DE29CA716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56AD4-59E3-117F-D33F-56E7A60C1D08}"/>
              </a:ext>
            </a:extLst>
          </p:cNvPr>
          <p:cNvSpPr txBox="1"/>
          <p:nvPr/>
        </p:nvSpPr>
        <p:spPr>
          <a:xfrm>
            <a:off x="1288652" y="1121640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47FD91-B5F3-B1AD-BC5E-B58538B6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1" y="1490972"/>
            <a:ext cx="4192606" cy="29197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1A793C-9C8D-E3CE-08A4-7337391F7B1F}"/>
              </a:ext>
            </a:extLst>
          </p:cNvPr>
          <p:cNvSpPr txBox="1"/>
          <p:nvPr/>
        </p:nvSpPr>
        <p:spPr>
          <a:xfrm>
            <a:off x="533040" y="4660610"/>
            <a:ext cx="7575335" cy="171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Logic for Tower to Obtain Enemies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enemies of each wave are stored in the level.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obtains the enemies of each wave by iteration, regardless of whether the enemy has appeared or is already dead.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2D4C7-5DFA-7052-15D1-6BCF12374527}"/>
              </a:ext>
            </a:extLst>
          </p:cNvPr>
          <p:cNvSpPr txBox="1"/>
          <p:nvPr/>
        </p:nvSpPr>
        <p:spPr>
          <a:xfrm>
            <a:off x="8247760" y="4660610"/>
            <a:ext cx="2368228" cy="171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Waste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Save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A6D7DA-BEDA-F2B5-4576-611C7E3EA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61" y="930908"/>
            <a:ext cx="6386065" cy="33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6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AD7E-58AB-0B43-2079-AE1A368A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EE9E1A0-8CD5-BEEA-2DEB-A98B0978B8D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6E6D7-4C46-5B98-375F-C71D3E54678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0F7114E9-F9C2-0BE1-30F7-E12745152CC8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4B12D-3531-379C-29E7-E5ABDF7E3256}"/>
              </a:ext>
            </a:extLst>
          </p:cNvPr>
          <p:cNvSpPr txBox="1"/>
          <p:nvPr/>
        </p:nvSpPr>
        <p:spPr>
          <a:xfrm>
            <a:off x="4471131" y="77046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A6A11-638F-C35C-7E84-61CB1AE14D2D}"/>
              </a:ext>
            </a:extLst>
          </p:cNvPr>
          <p:cNvSpPr txBox="1"/>
          <p:nvPr/>
        </p:nvSpPr>
        <p:spPr>
          <a:xfrm>
            <a:off x="521979" y="5902448"/>
            <a:ext cx="8686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 Improved Security; Reduced Coupling; Cleaner Logic;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08DD83-46D8-8C4F-338D-FFA91FB6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198922"/>
            <a:ext cx="11150600" cy="46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CC94-090F-F87B-0675-DAF91435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2EEB33-C777-DEDA-E830-6518916354D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E093D-5D17-21B7-408E-3368A38308A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8A97E03F-4C6A-01CF-6AF7-84BA7445CCC4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Singleton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FB857D-60A0-3791-F53C-70062D734268}"/>
              </a:ext>
            </a:extLst>
          </p:cNvPr>
          <p:cNvSpPr txBox="1"/>
          <p:nvPr/>
        </p:nvSpPr>
        <p:spPr>
          <a:xfrm>
            <a:off x="2355298" y="1391774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Singleton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85CF26-E1EF-0F32-4C08-653F1963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814190"/>
            <a:ext cx="7820635" cy="33983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3CA151-5AC2-D284-B898-2A94466E54FE}"/>
              </a:ext>
            </a:extLst>
          </p:cNvPr>
          <p:cNvSpPr txBox="1"/>
          <p:nvPr/>
        </p:nvSpPr>
        <p:spPr>
          <a:xfrm>
            <a:off x="8227132" y="1391774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CA59B3-245F-3087-381D-8B104CF00BD5}"/>
              </a:ext>
            </a:extLst>
          </p:cNvPr>
          <p:cNvSpPr txBox="1"/>
          <p:nvPr/>
        </p:nvSpPr>
        <p:spPr>
          <a:xfrm>
            <a:off x="8223572" y="1980171"/>
            <a:ext cx="3968428" cy="346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Duplicate Notifications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Singleton pattern ensures a single instance of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EnemyNotifyManager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preventing monsters from notifying the Tower multiple times, thus improving 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Notification Management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With the Singleton pattern, all notifications are managed by one instance, simplifying code maintenance and expansion.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2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1100</Words>
  <Application>Microsoft Office PowerPoint</Application>
  <PresentationFormat>宽屏</PresentationFormat>
  <Paragraphs>198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文超 贾</cp:lastModifiedBy>
  <cp:revision>125</cp:revision>
  <dcterms:created xsi:type="dcterms:W3CDTF">2024-12-09T12:25:59Z</dcterms:created>
  <dcterms:modified xsi:type="dcterms:W3CDTF">2025-01-06T06:50:08Z</dcterms:modified>
  <cp:contentStatus>蓝色商务风工作总结汇报PPT模板，www.51pptmoban.com</cp:contentStatus>
  <cp:version>51pptmoban.com（V51PPT-24121102版）</cp:version>
</cp:coreProperties>
</file>