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4" r:id="rId4"/>
    <p:sldId id="275" r:id="rId5"/>
    <p:sldId id="276" r:id="rId6"/>
    <p:sldId id="278" r:id="rId7"/>
    <p:sldId id="284" r:id="rId8"/>
    <p:sldId id="280" r:id="rId9"/>
    <p:sldId id="281" r:id="rId10"/>
    <p:sldId id="286" r:id="rId11"/>
    <p:sldId id="283" r:id="rId12"/>
    <p:sldId id="282" r:id="rId13"/>
    <p:sldId id="279" r:id="rId14"/>
    <p:sldId id="285" r:id="rId15"/>
    <p:sldId id="277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0"/>
    <a:srgbClr val="C79E19"/>
    <a:srgbClr val="FFD966"/>
    <a:srgbClr val="1A4060"/>
    <a:srgbClr val="FFC000"/>
    <a:srgbClr val="4D6083"/>
    <a:srgbClr val="425166"/>
    <a:srgbClr val="264378"/>
    <a:srgbClr val="2D4F8B"/>
    <a:srgbClr val="1E3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3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CAA4A-A895-4B63-BE06-E8F514E37694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9225-DB85-496A-974C-DDB95571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5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3FAB6-3D3C-C834-A18A-79C4AE790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69BE10-2BF5-A661-4DE4-A2426B54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56D8F-D812-1F6E-6741-BCA9EF5A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4EAA4-60BD-FB63-19E8-7968C63F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6A12F-3DF2-2F36-D484-9B5430F0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F31F2-3BB2-0302-AFD0-B213BAF9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3C0F0-E037-E413-1C98-A5F5A86A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545D3-EB22-2459-751A-D76DAC23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DCB3F-2760-3073-68C0-029EAD43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874F3-26ED-4667-2A6C-5DC108B0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5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920F8-5336-F47B-6D6F-E1B8775C6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F71D2-2CC5-D537-6311-29892827D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DF2A3-6E55-E5A5-CC98-A3678716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E3AA1-9F67-32A5-A777-3E213F89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21243-440B-709C-9325-E2698ADA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03F8F-C934-785D-E522-4E21C443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1B757-4F64-0D1A-D159-111FE806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3A07B-F20B-4E7D-5BC7-4603F07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19333-AE40-6223-7097-0948CBDA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DCD93-4BE1-6E9B-442B-ED61508F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4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9E1F6-3EBD-CE22-3AD4-39A5786F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B6F5D-059C-D3BF-3119-247F9D28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D3F79-67CE-7193-9513-F23CA124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894EB-C5F5-9FA3-36D6-5A0CA430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016B4-F3B7-BE43-603D-9C468C60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17BE1-B119-1272-BD37-AF1B2B94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19FAB-37AC-131E-B3F0-06C216C53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3E24A5-4A9A-1DC0-5DD5-D4B730DFE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0F106-F0A3-1DC0-6981-21B10A36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3F7D-3BE6-E80C-655D-87F94C26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98FB-1553-6B57-FE06-145704AE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8972-8BAC-524A-00E2-4226E6D4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4A4A2-91A0-9C8D-390C-AECD844B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2707C-BC60-EE8F-8C0C-D4E7ADE1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3573C8-28D7-58ED-779A-B4944209A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8CDC09-90F8-851F-4AF8-FFE1AF59C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25DC64-7C90-8EE9-5D7C-A4B0926E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1989E0-FCC9-8FB0-7BAE-D290E214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9C0341-F6A2-6B0A-8D99-4E58F6BC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9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8F259-CB3E-4068-F481-A7B43014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A9B19-D7AB-F227-B09C-919E0F9E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7DBFC-AD58-F595-CD5B-4A4BF522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384FA8-3529-76DE-1C55-30DE00F7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7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C91F71-ABE9-3851-1C21-1979FD45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B7D751-C529-3BE8-35CC-185E3462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67708-B2EB-EC52-AC87-3BB7837A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8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0A4DE-EEC4-4D0A-5C66-9240D342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EAF54-F647-BE74-64D2-FC628FF6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8F143C-F54A-D596-C2F6-60BE62A3A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4D147B-D58E-6815-C4D5-B73B0D08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A1803-EEA4-C638-340B-208EB1D4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937AB-CB33-5450-52BD-09067240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4CBEB-A08C-0487-E202-DAE5888C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4BB7E-DFF8-7BD4-94D8-21B6F38F3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8D1736-5B97-B003-8C01-88DAFBB91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DA38E-7377-2FC5-AAFE-FCF3A6C7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12748-85E8-1DD0-4F5A-8373218D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E6FC7-F12E-6921-F028-8F7B8DA0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5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D8F99F-694E-C4B5-42FC-F7221270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B2201-54D8-1CA3-D8C3-64368EAD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1F75A-D2F0-9053-607A-43D5779F4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140FD-F84F-4E72-5C72-40BF729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ED442-F1CB-1B2D-234D-D5EB8EAC9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3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4702629" cy="3033138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32188" y="3642930"/>
            <a:ext cx="49460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书宋二S" panose="00020600040101010101" charset="-122"/>
                <a:ea typeface="汉仪书宋二S" panose="00020600040101010101" charset="-122"/>
                <a:sym typeface="汉仪旗黑-55简" panose="00020600040101010101" charset="-128"/>
              </a:rPr>
              <a:t>FINAL PRESENTATION</a:t>
            </a: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  <a:latin typeface="汉仪书宋二S" panose="00020600040101010101" charset="-122"/>
              <a:ea typeface="汉仪书宋二S" panose="00020600040101010101" charset="-122"/>
              <a:cs typeface="汉仪旗黑-55简" panose="00020600040101010101" charset="-128"/>
              <a:sym typeface="汉仪旗黑-55简" panose="00020600040101010101" charset="-128"/>
            </a:endParaRP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2319926" y="1802877"/>
            <a:ext cx="77698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Code Refactoring for</a:t>
            </a:r>
          </a:p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uFillTx/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Carrot Defense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237865" y="3912235"/>
            <a:ext cx="6025515" cy="0"/>
            <a:chOff x="4784" y="6236"/>
            <a:chExt cx="9489" cy="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784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057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椭圆 79"/>
          <p:cNvSpPr/>
          <p:nvPr/>
        </p:nvSpPr>
        <p:spPr>
          <a:xfrm>
            <a:off x="5583872" y="614017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854047"/>
            <a:ext cx="805180" cy="615315"/>
          </a:xfrm>
          <a:prstGeom prst="rect">
            <a:avLst/>
          </a:prstGeom>
        </p:spPr>
      </p:pic>
      <p:sp>
        <p:nvSpPr>
          <p:cNvPr id="2" name="副标题 2">
            <a:extLst>
              <a:ext uri="{FF2B5EF4-FFF2-40B4-BE49-F238E27FC236}">
                <a16:creationId xmlns:a16="http://schemas.microsoft.com/office/drawing/2014/main" id="{36467D98-733D-EF88-C51A-D5C5179F9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149" y="4293644"/>
            <a:ext cx="3319414" cy="239646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Team members 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2253968   Jia Wenchao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2250397   Qin Cheng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2252042   Zhou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Zhengyu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2252215   Peng Jiale</a:t>
            </a:r>
          </a:p>
          <a:p>
            <a:pPr algn="l">
              <a:lnSpc>
                <a:spcPct val="100000"/>
              </a:lnSpc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D19F1E8-E545-3341-762F-ABEAFCE58D9F}"/>
              </a:ext>
            </a:extLst>
          </p:cNvPr>
          <p:cNvSpPr txBox="1">
            <a:spLocks/>
          </p:cNvSpPr>
          <p:nvPr/>
        </p:nvSpPr>
        <p:spPr>
          <a:xfrm>
            <a:off x="10039283" y="129859"/>
            <a:ext cx="2053346" cy="587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T02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7CB00-50BD-9977-878B-A4C6A3955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307937-3D2E-527B-C0AB-3E8296A2AF5E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DA7B07-4C0D-93D1-B728-76BB7293213A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D3B97FEE-B7B1-0941-80B4-5A3D63FC5316}"/>
              </a:ext>
            </a:extLst>
          </p:cNvPr>
          <p:cNvSpPr txBox="1"/>
          <p:nvPr/>
        </p:nvSpPr>
        <p:spPr>
          <a:xfrm>
            <a:off x="1314449" y="226717"/>
            <a:ext cx="799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Refactoring——Decorator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A0C5AF-7E1B-A5C7-10B9-817350E5A4FA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Decorator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6BC0E4-A990-44A3-C1CE-0739FAE329B3}"/>
              </a:ext>
            </a:extLst>
          </p:cNvPr>
          <p:cNvSpPr txBox="1"/>
          <p:nvPr/>
        </p:nvSpPr>
        <p:spPr>
          <a:xfrm>
            <a:off x="6536754" y="1314578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AC0CF5-8DA5-AA3D-6605-AC16E8B79C97}"/>
              </a:ext>
            </a:extLst>
          </p:cNvPr>
          <p:cNvSpPr txBox="1"/>
          <p:nvPr/>
        </p:nvSpPr>
        <p:spPr>
          <a:xfrm>
            <a:off x="6536754" y="1991335"/>
            <a:ext cx="5047839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add or combine features (e.g., explosion, toxic damage) without changing existing 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functionalities via decorators without modifying the Bullet class.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Open/Closed Principle: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behavior without altering existing 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Reuse: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Reusable decorators reduce duplication and enhance maintainability.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364A69-FB2E-2FEC-AC97-4F988B4E0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26" y="1427046"/>
            <a:ext cx="5461589" cy="52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1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9E42E-1381-597B-84A1-E80C39DDF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E806785-C2D1-9757-3C84-CFA7DC0CB4F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2BAC5A-C502-DF4D-F647-9A1C3835284B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650D472B-9F59-6668-7823-BA9DE29CA716}"/>
              </a:ext>
            </a:extLst>
          </p:cNvPr>
          <p:cNvSpPr txBox="1"/>
          <p:nvPr/>
        </p:nvSpPr>
        <p:spPr>
          <a:xfrm>
            <a:off x="1314449" y="226717"/>
            <a:ext cx="7622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Refactoring——Observer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156AD4-59E3-117F-D33F-56E7A60C1D08}"/>
              </a:ext>
            </a:extLst>
          </p:cNvPr>
          <p:cNvSpPr txBox="1"/>
          <p:nvPr/>
        </p:nvSpPr>
        <p:spPr>
          <a:xfrm>
            <a:off x="1288652" y="1121640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47FD91-B5F3-B1AD-BC5E-B58538B6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4" y="1499878"/>
            <a:ext cx="5553075" cy="38671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B1A793C-9C8D-E3CE-08A4-7337391F7B1F}"/>
              </a:ext>
            </a:extLst>
          </p:cNvPr>
          <p:cNvSpPr txBox="1"/>
          <p:nvPr/>
        </p:nvSpPr>
        <p:spPr>
          <a:xfrm>
            <a:off x="6206925" y="1555698"/>
            <a:ext cx="5460492" cy="2135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Logic for Tower to Obtain Enemies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enemies of each wave are stored in the level.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tower obtains the enemies of each wave by iteration, regardless of whether the enemy has appeared or is already dead.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22D4C7-5DFA-7052-15D1-6BCF12374527}"/>
              </a:ext>
            </a:extLst>
          </p:cNvPr>
          <p:cNvSpPr txBox="1"/>
          <p:nvPr/>
        </p:nvSpPr>
        <p:spPr>
          <a:xfrm>
            <a:off x="6206925" y="3784965"/>
            <a:ext cx="2368228" cy="1719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Waste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Coupling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Scalability</a:t>
            </a:r>
          </a:p>
        </p:txBody>
      </p:sp>
    </p:spTree>
    <p:extLst>
      <p:ext uri="{BB962C8B-B14F-4D97-AF65-F5344CB8AC3E}">
        <p14:creationId xmlns:p14="http://schemas.microsoft.com/office/powerpoint/2010/main" val="75066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DAD7E-58AB-0B43-2079-AE1A368A1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EE9E1A0-8CD5-BEEA-2DEB-A98B0978B8D3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96E6D7-4C46-5B98-375F-C71D3E54678C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0F7114E9-F9C2-0BE1-30F7-E12745152CC8}"/>
              </a:ext>
            </a:extLst>
          </p:cNvPr>
          <p:cNvSpPr txBox="1"/>
          <p:nvPr/>
        </p:nvSpPr>
        <p:spPr>
          <a:xfrm>
            <a:off x="1314449" y="226717"/>
            <a:ext cx="7622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Refactoring——Observer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D4B12D-3531-379C-29E7-E5ABDF7E3256}"/>
              </a:ext>
            </a:extLst>
          </p:cNvPr>
          <p:cNvSpPr txBox="1"/>
          <p:nvPr/>
        </p:nvSpPr>
        <p:spPr>
          <a:xfrm>
            <a:off x="4471131" y="770467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Observer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EA6A11-638F-C35C-7E84-61CB1AE14D2D}"/>
              </a:ext>
            </a:extLst>
          </p:cNvPr>
          <p:cNvSpPr txBox="1"/>
          <p:nvPr/>
        </p:nvSpPr>
        <p:spPr>
          <a:xfrm>
            <a:off x="521979" y="5902448"/>
            <a:ext cx="8686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 Improved Efficiency; Reduced Coupling; Cleaner Logic;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08DD83-46D8-8C4F-338D-FFA91FB6C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198922"/>
            <a:ext cx="11150600" cy="464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2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15293-D994-E0FE-7A84-D3A461A4D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8C9C578-7608-B4AD-F00A-9877577E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08" y="1326900"/>
            <a:ext cx="3551670" cy="53043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8FA1C5-5754-22CE-B9C6-F6D82540ECB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B22099-17F0-5150-D505-D0F22F82BCE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2A9FE371-3884-FFC1-D3D4-235361CBE7E9}"/>
              </a:ext>
            </a:extLst>
          </p:cNvPr>
          <p:cNvSpPr txBox="1"/>
          <p:nvPr/>
        </p:nvSpPr>
        <p:spPr>
          <a:xfrm>
            <a:off x="1314449" y="226717"/>
            <a:ext cx="94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 ——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Template Method</a:t>
            </a:r>
            <a:endParaRPr lang="en-US" altLang="zh-CN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86BE1A-C5A0-3970-69C7-E1424C38C239}"/>
              </a:ext>
            </a:extLst>
          </p:cNvPr>
          <p:cNvSpPr txBox="1"/>
          <p:nvPr/>
        </p:nvSpPr>
        <p:spPr>
          <a:xfrm>
            <a:off x="1244601" y="1000126"/>
            <a:ext cx="3551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Template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7ED3D27-00F9-4BCD-B9F0-301E5F7E6E5B}"/>
              </a:ext>
            </a:extLst>
          </p:cNvPr>
          <p:cNvSpPr/>
          <p:nvPr/>
        </p:nvSpPr>
        <p:spPr>
          <a:xfrm>
            <a:off x="4239300" y="1902926"/>
            <a:ext cx="1045968" cy="2664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CA8D82-7695-7805-1FA7-1088E6F2529A}"/>
              </a:ext>
            </a:extLst>
          </p:cNvPr>
          <p:cNvSpPr txBox="1"/>
          <p:nvPr/>
        </p:nvSpPr>
        <p:spPr>
          <a:xfrm>
            <a:off x="3618396" y="2160668"/>
            <a:ext cx="32883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money and HP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empty blocks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background layer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enemy spawn point positions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spawn point blocks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the enemy movement path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Add the carrot layer                          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UI interface              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per-frame update logic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wave information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up the specific wave details     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Start spawning the first wave of enemies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83C368-5216-2759-88DA-6A16AFD37850}"/>
              </a:ext>
            </a:extLst>
          </p:cNvPr>
          <p:cNvSpPr txBox="1"/>
          <p:nvPr/>
        </p:nvSpPr>
        <p:spPr>
          <a:xfrm>
            <a:off x="6633581" y="691508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EC9A80-E551-84C3-3E6F-DB0647EC6BC1}"/>
              </a:ext>
            </a:extLst>
          </p:cNvPr>
          <p:cNvSpPr txBox="1"/>
          <p:nvPr/>
        </p:nvSpPr>
        <p:spPr>
          <a:xfrm>
            <a:off x="6913993" y="1107006"/>
            <a:ext cx="5113555" cy="2948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Code Duplication.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can be centralized in the parent class, avoiding repetitive code in subclasses.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Maintainability.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shared logic only need to be made in the parent class, reducing errors and effort.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Code Extensibility.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levels only requires overriding specific methods without redesigning the entire process.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034E93-4484-D819-1344-601E30B0E28E}"/>
              </a:ext>
            </a:extLst>
          </p:cNvPr>
          <p:cNvSpPr txBox="1"/>
          <p:nvPr/>
        </p:nvSpPr>
        <p:spPr>
          <a:xfrm>
            <a:off x="6757247" y="3940290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4F81C9-5EDC-7FAD-D350-975A1AE052F1}"/>
              </a:ext>
            </a:extLst>
          </p:cNvPr>
          <p:cNvSpPr txBox="1"/>
          <p:nvPr/>
        </p:nvSpPr>
        <p:spPr>
          <a:xfrm>
            <a:off x="6949993" y="4350308"/>
            <a:ext cx="4998298" cy="202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Reusability.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is reused directly in subclasses, with only unique parts needing overrides.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Feature Expansion.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steps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only requires updates in the parent class.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all levels follow the same initialization flow, avoiding discrepancies.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8A467A-276A-2FC3-7DC5-39E5D1BA2323}"/>
              </a:ext>
            </a:extLst>
          </p:cNvPr>
          <p:cNvSpPr/>
          <p:nvPr/>
        </p:nvSpPr>
        <p:spPr>
          <a:xfrm>
            <a:off x="6906734" y="1153173"/>
            <a:ext cx="5041557" cy="285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A696EA1-8F61-5E4C-0ABC-A7D4E0BE6653}"/>
              </a:ext>
            </a:extLst>
          </p:cNvPr>
          <p:cNvSpPr/>
          <p:nvPr/>
        </p:nvSpPr>
        <p:spPr>
          <a:xfrm>
            <a:off x="6949992" y="4407437"/>
            <a:ext cx="5041558" cy="2025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7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FD06F-4DE0-6064-D234-F5646060E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2BBEBC4-14A4-F0FD-CC19-53350F240A5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F4B75E-40CC-3C4F-3BEE-C2C3217E497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5CDAD523-EA61-0B9F-CBE4-C43F4E3B650A}"/>
              </a:ext>
            </a:extLst>
          </p:cNvPr>
          <p:cNvSpPr txBox="1"/>
          <p:nvPr/>
        </p:nvSpPr>
        <p:spPr>
          <a:xfrm>
            <a:off x="1314449" y="226717"/>
            <a:ext cx="799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Refactoring——Object Pool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33380FB-3F0A-176F-2884-A9737781E328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Object Pool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6CD03EE-27D5-C33F-CA95-15BF6AE66ECB}"/>
              </a:ext>
            </a:extLst>
          </p:cNvPr>
          <p:cNvGrpSpPr/>
          <p:nvPr/>
        </p:nvGrpSpPr>
        <p:grpSpPr>
          <a:xfrm rot="5400000">
            <a:off x="9499317" y="3473291"/>
            <a:ext cx="969273" cy="2486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0AFFE27E-E7DE-29D3-86B1-C38C867EC2A0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1ADC4BE2-1E82-687A-B35D-B06DFC7300C9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B6FAD9B3-2E3A-3087-A591-34B7C252A0E7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D34064CA-EC4C-BC88-BF6D-091C41CE18DF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0EEE6F27-5FF1-399C-AAB7-D856E72D4266}"/>
              </a:ext>
            </a:extLst>
          </p:cNvPr>
          <p:cNvSpPr txBox="1"/>
          <p:nvPr/>
        </p:nvSpPr>
        <p:spPr>
          <a:xfrm>
            <a:off x="8483402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Create Bullets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664989-5CD7-E5EE-B616-6F290DA2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0" y="1303935"/>
            <a:ext cx="5815129" cy="47927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D47F80-D653-E3B7-B5CD-369C247E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083" y="1427046"/>
            <a:ext cx="3000375" cy="16859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D091CA-3249-ABCD-09F6-5DAFE0FB7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415" y="4253442"/>
            <a:ext cx="4029075" cy="17716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D3EE74-0478-74D2-3202-44DAC5AF87FC}"/>
              </a:ext>
            </a:extLst>
          </p:cNvPr>
          <p:cNvSpPr txBox="1"/>
          <p:nvPr/>
        </p:nvSpPr>
        <p:spPr>
          <a:xfrm>
            <a:off x="6265039" y="2651306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D82938-D7E5-B565-99A6-7622A49E398D}"/>
              </a:ext>
            </a:extLst>
          </p:cNvPr>
          <p:cNvSpPr txBox="1"/>
          <p:nvPr/>
        </p:nvSpPr>
        <p:spPr>
          <a:xfrm>
            <a:off x="6441899" y="3148872"/>
            <a:ext cx="3000375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Boost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Leak Prevention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Game Efficiency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2D2E42-9678-3E13-8C34-AC04C9D6190B}"/>
              </a:ext>
            </a:extLst>
          </p:cNvPr>
          <p:cNvSpPr/>
          <p:nvPr/>
        </p:nvSpPr>
        <p:spPr>
          <a:xfrm>
            <a:off x="6370452" y="3148872"/>
            <a:ext cx="3049842" cy="1444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48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2CC10-BE4C-0192-4937-EFDC63585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CECFC43-283F-0882-D47B-9886A90397A1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635B03-44A9-004B-29C0-333FEC5215E9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EB2D0894-0F60-F5EE-2FB1-711CE094B10E}"/>
              </a:ext>
            </a:extLst>
          </p:cNvPr>
          <p:cNvSpPr txBox="1"/>
          <p:nvPr/>
        </p:nvSpPr>
        <p:spPr>
          <a:xfrm>
            <a:off x="1314449" y="226717"/>
            <a:ext cx="68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Key Issues and Solutions in Refactoring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FC57608-F664-62F5-7699-95C9CCD09A15}"/>
              </a:ext>
            </a:extLst>
          </p:cNvPr>
          <p:cNvGrpSpPr/>
          <p:nvPr/>
        </p:nvGrpSpPr>
        <p:grpSpPr>
          <a:xfrm>
            <a:off x="4626047" y="1981883"/>
            <a:ext cx="2939907" cy="2894234"/>
            <a:chOff x="4263367" y="1931277"/>
            <a:chExt cx="2939907" cy="289423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2A250F7-C347-F31C-1B7F-31794CB6C547}"/>
                </a:ext>
              </a:extLst>
            </p:cNvPr>
            <p:cNvGrpSpPr/>
            <p:nvPr/>
          </p:nvGrpSpPr>
          <p:grpSpPr>
            <a:xfrm>
              <a:off x="4263367" y="1931277"/>
              <a:ext cx="1289333" cy="1288240"/>
              <a:chOff x="4263367" y="1931276"/>
              <a:chExt cx="1577685" cy="1576347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6FFF569A-0D3B-25F4-F7E7-50548DB2C1D6}"/>
                  </a:ext>
                </a:extLst>
              </p:cNvPr>
              <p:cNvSpPr/>
              <p:nvPr/>
            </p:nvSpPr>
            <p:spPr>
              <a:xfrm>
                <a:off x="4263367" y="2009899"/>
                <a:ext cx="1497724" cy="1497724"/>
              </a:xfrm>
              <a:prstGeom prst="roundRect">
                <a:avLst>
                  <a:gd name="adj" fmla="val 9299"/>
                </a:avLst>
              </a:prstGeom>
              <a:gradFill flip="none" rotWithShape="1">
                <a:gsLst>
                  <a:gs pos="0">
                    <a:srgbClr val="1A4060">
                      <a:alpha val="49000"/>
                    </a:srgbClr>
                  </a:gs>
                  <a:gs pos="100000">
                    <a:srgbClr val="1A4060">
                      <a:alpha val="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9EBA72B8-25F3-2327-2586-08C790748E1B}"/>
                  </a:ext>
                </a:extLst>
              </p:cNvPr>
              <p:cNvGrpSpPr/>
              <p:nvPr/>
            </p:nvGrpSpPr>
            <p:grpSpPr>
              <a:xfrm>
                <a:off x="4343328" y="1931276"/>
                <a:ext cx="1497724" cy="1497724"/>
                <a:chOff x="4190928" y="1931276"/>
                <a:chExt cx="1497724" cy="1497724"/>
              </a:xfrm>
            </p:grpSpPr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F31494A2-43D3-BEDC-B0BF-41FAE163B984}"/>
                    </a:ext>
                  </a:extLst>
                </p:cNvPr>
                <p:cNvSpPr/>
                <p:nvPr/>
              </p:nvSpPr>
              <p:spPr>
                <a:xfrm>
                  <a:off x="4190928" y="1931276"/>
                  <a:ext cx="1497724" cy="1497724"/>
                </a:xfrm>
                <a:prstGeom prst="roundRect">
                  <a:avLst>
                    <a:gd name="adj" fmla="val 9299"/>
                  </a:avLst>
                </a:prstGeom>
                <a:solidFill>
                  <a:srgbClr val="1A4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9" name="图标">
                  <a:extLst>
                    <a:ext uri="{FF2B5EF4-FFF2-40B4-BE49-F238E27FC236}">
                      <a16:creationId xmlns:a16="http://schemas.microsoft.com/office/drawing/2014/main" id="{F19AB38B-87C2-6224-8B3D-DF4C7296A27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69790" y="2410138"/>
                  <a:ext cx="540000" cy="540000"/>
                </a:xfrm>
                <a:custGeom>
                  <a:avLst/>
                  <a:gdLst>
                    <a:gd name="T0" fmla="*/ 2937 w 10397"/>
                    <a:gd name="T1" fmla="*/ 1601 h 10397"/>
                    <a:gd name="T2" fmla="*/ 1537 w 10397"/>
                    <a:gd name="T3" fmla="*/ 3001 h 10397"/>
                    <a:gd name="T4" fmla="*/ 2937 w 10397"/>
                    <a:gd name="T5" fmla="*/ 4401 h 10397"/>
                    <a:gd name="T6" fmla="*/ 4337 w 10397"/>
                    <a:gd name="T7" fmla="*/ 3001 h 10397"/>
                    <a:gd name="T8" fmla="*/ 2937 w 10397"/>
                    <a:gd name="T9" fmla="*/ 1601 h 10397"/>
                    <a:gd name="T10" fmla="*/ 2937 w 10397"/>
                    <a:gd name="T11" fmla="*/ 3601 h 10397"/>
                    <a:gd name="T12" fmla="*/ 2337 w 10397"/>
                    <a:gd name="T13" fmla="*/ 3001 h 10397"/>
                    <a:gd name="T14" fmla="*/ 2937 w 10397"/>
                    <a:gd name="T15" fmla="*/ 2401 h 10397"/>
                    <a:gd name="T16" fmla="*/ 3537 w 10397"/>
                    <a:gd name="T17" fmla="*/ 3001 h 10397"/>
                    <a:gd name="T18" fmla="*/ 2937 w 10397"/>
                    <a:gd name="T19" fmla="*/ 3601 h 10397"/>
                    <a:gd name="T20" fmla="*/ 9491 w 10397"/>
                    <a:gd name="T21" fmla="*/ 0 h 10397"/>
                    <a:gd name="T22" fmla="*/ 906 w 10397"/>
                    <a:gd name="T23" fmla="*/ 0 h 10397"/>
                    <a:gd name="T24" fmla="*/ 0 w 10397"/>
                    <a:gd name="T25" fmla="*/ 906 h 10397"/>
                    <a:gd name="T26" fmla="*/ 0 w 10397"/>
                    <a:gd name="T27" fmla="*/ 9491 h 10397"/>
                    <a:gd name="T28" fmla="*/ 906 w 10397"/>
                    <a:gd name="T29" fmla="*/ 10397 h 10397"/>
                    <a:gd name="T30" fmla="*/ 9492 w 10397"/>
                    <a:gd name="T31" fmla="*/ 10397 h 10397"/>
                    <a:gd name="T32" fmla="*/ 10397 w 10397"/>
                    <a:gd name="T33" fmla="*/ 9491 h 10397"/>
                    <a:gd name="T34" fmla="*/ 10397 w 10397"/>
                    <a:gd name="T35" fmla="*/ 906 h 10397"/>
                    <a:gd name="T36" fmla="*/ 9491 w 10397"/>
                    <a:gd name="T37" fmla="*/ 0 h 10397"/>
                    <a:gd name="T38" fmla="*/ 9597 w 10397"/>
                    <a:gd name="T39" fmla="*/ 9492 h 10397"/>
                    <a:gd name="T40" fmla="*/ 9491 w 10397"/>
                    <a:gd name="T41" fmla="*/ 9599 h 10397"/>
                    <a:gd name="T42" fmla="*/ 906 w 10397"/>
                    <a:gd name="T43" fmla="*/ 9599 h 10397"/>
                    <a:gd name="T44" fmla="*/ 800 w 10397"/>
                    <a:gd name="T45" fmla="*/ 9492 h 10397"/>
                    <a:gd name="T46" fmla="*/ 800 w 10397"/>
                    <a:gd name="T47" fmla="*/ 907 h 10397"/>
                    <a:gd name="T48" fmla="*/ 906 w 10397"/>
                    <a:gd name="T49" fmla="*/ 801 h 10397"/>
                    <a:gd name="T50" fmla="*/ 906 w 10397"/>
                    <a:gd name="T51" fmla="*/ 800 h 10397"/>
                    <a:gd name="T52" fmla="*/ 9491 w 10397"/>
                    <a:gd name="T53" fmla="*/ 800 h 10397"/>
                    <a:gd name="T54" fmla="*/ 9597 w 10397"/>
                    <a:gd name="T55" fmla="*/ 906 h 10397"/>
                    <a:gd name="T56" fmla="*/ 9597 w 10397"/>
                    <a:gd name="T57" fmla="*/ 9492 h 10397"/>
                    <a:gd name="T58" fmla="*/ 8397 w 10397"/>
                    <a:gd name="T59" fmla="*/ 7989 h 10397"/>
                    <a:gd name="T60" fmla="*/ 5722 w 10397"/>
                    <a:gd name="T61" fmla="*/ 7989 h 10397"/>
                    <a:gd name="T62" fmla="*/ 5322 w 10397"/>
                    <a:gd name="T63" fmla="*/ 8389 h 10397"/>
                    <a:gd name="T64" fmla="*/ 5722 w 10397"/>
                    <a:gd name="T65" fmla="*/ 8789 h 10397"/>
                    <a:gd name="T66" fmla="*/ 8397 w 10397"/>
                    <a:gd name="T67" fmla="*/ 8789 h 10397"/>
                    <a:gd name="T68" fmla="*/ 8797 w 10397"/>
                    <a:gd name="T69" fmla="*/ 8389 h 10397"/>
                    <a:gd name="T70" fmla="*/ 8397 w 10397"/>
                    <a:gd name="T71" fmla="*/ 7989 h 10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397" h="10397">
                      <a:moveTo>
                        <a:pt x="2937" y="1601"/>
                      </a:moveTo>
                      <a:cubicBezTo>
                        <a:pt x="2165" y="1601"/>
                        <a:pt x="1537" y="2227"/>
                        <a:pt x="1537" y="3001"/>
                      </a:cubicBezTo>
                      <a:cubicBezTo>
                        <a:pt x="1537" y="3775"/>
                        <a:pt x="2164" y="4401"/>
                        <a:pt x="2937" y="4401"/>
                      </a:cubicBezTo>
                      <a:cubicBezTo>
                        <a:pt x="3711" y="4401"/>
                        <a:pt x="4337" y="3775"/>
                        <a:pt x="4337" y="3001"/>
                      </a:cubicBezTo>
                      <a:cubicBezTo>
                        <a:pt x="4337" y="2227"/>
                        <a:pt x="3711" y="1601"/>
                        <a:pt x="2937" y="1601"/>
                      </a:cubicBezTo>
                      <a:close/>
                      <a:moveTo>
                        <a:pt x="2937" y="3601"/>
                      </a:moveTo>
                      <a:cubicBezTo>
                        <a:pt x="2606" y="3601"/>
                        <a:pt x="2337" y="3332"/>
                        <a:pt x="2337" y="3001"/>
                      </a:cubicBezTo>
                      <a:cubicBezTo>
                        <a:pt x="2337" y="2670"/>
                        <a:pt x="2606" y="2401"/>
                        <a:pt x="2937" y="2401"/>
                      </a:cubicBezTo>
                      <a:cubicBezTo>
                        <a:pt x="3269" y="2401"/>
                        <a:pt x="3537" y="2670"/>
                        <a:pt x="3537" y="3001"/>
                      </a:cubicBezTo>
                      <a:cubicBezTo>
                        <a:pt x="3537" y="3332"/>
                        <a:pt x="3269" y="3601"/>
                        <a:pt x="2937" y="3601"/>
                      </a:cubicBezTo>
                      <a:close/>
                      <a:moveTo>
                        <a:pt x="9491" y="0"/>
                      </a:moveTo>
                      <a:lnTo>
                        <a:pt x="906" y="0"/>
                      </a:lnTo>
                      <a:cubicBezTo>
                        <a:pt x="406" y="0"/>
                        <a:pt x="0" y="407"/>
                        <a:pt x="0" y="906"/>
                      </a:cubicBezTo>
                      <a:lnTo>
                        <a:pt x="0" y="9491"/>
                      </a:lnTo>
                      <a:cubicBezTo>
                        <a:pt x="0" y="9991"/>
                        <a:pt x="406" y="10397"/>
                        <a:pt x="906" y="10397"/>
                      </a:cubicBezTo>
                      <a:lnTo>
                        <a:pt x="9492" y="10397"/>
                      </a:lnTo>
                      <a:cubicBezTo>
                        <a:pt x="9991" y="10397"/>
                        <a:pt x="10397" y="9991"/>
                        <a:pt x="10397" y="9491"/>
                      </a:cubicBezTo>
                      <a:lnTo>
                        <a:pt x="10397" y="906"/>
                      </a:lnTo>
                      <a:cubicBezTo>
                        <a:pt x="10397" y="406"/>
                        <a:pt x="9991" y="0"/>
                        <a:pt x="9491" y="0"/>
                      </a:cubicBezTo>
                      <a:close/>
                      <a:moveTo>
                        <a:pt x="9597" y="9492"/>
                      </a:moveTo>
                      <a:cubicBezTo>
                        <a:pt x="9597" y="9550"/>
                        <a:pt x="9549" y="9599"/>
                        <a:pt x="9491" y="9599"/>
                      </a:cubicBezTo>
                      <a:lnTo>
                        <a:pt x="906" y="9599"/>
                      </a:lnTo>
                      <a:cubicBezTo>
                        <a:pt x="849" y="9599"/>
                        <a:pt x="800" y="9550"/>
                        <a:pt x="800" y="9492"/>
                      </a:cubicBezTo>
                      <a:lnTo>
                        <a:pt x="800" y="907"/>
                      </a:lnTo>
                      <a:cubicBezTo>
                        <a:pt x="800" y="850"/>
                        <a:pt x="849" y="801"/>
                        <a:pt x="906" y="801"/>
                      </a:cubicBezTo>
                      <a:lnTo>
                        <a:pt x="906" y="800"/>
                      </a:lnTo>
                      <a:lnTo>
                        <a:pt x="9491" y="800"/>
                      </a:lnTo>
                      <a:cubicBezTo>
                        <a:pt x="9549" y="800"/>
                        <a:pt x="9597" y="849"/>
                        <a:pt x="9597" y="906"/>
                      </a:cubicBezTo>
                      <a:lnTo>
                        <a:pt x="9597" y="9492"/>
                      </a:lnTo>
                      <a:close/>
                      <a:moveTo>
                        <a:pt x="8397" y="7989"/>
                      </a:moveTo>
                      <a:lnTo>
                        <a:pt x="5722" y="7989"/>
                      </a:lnTo>
                      <a:cubicBezTo>
                        <a:pt x="5502" y="7989"/>
                        <a:pt x="5322" y="8169"/>
                        <a:pt x="5322" y="8389"/>
                      </a:cubicBezTo>
                      <a:cubicBezTo>
                        <a:pt x="5322" y="8609"/>
                        <a:pt x="5502" y="8789"/>
                        <a:pt x="5722" y="8789"/>
                      </a:cubicBezTo>
                      <a:lnTo>
                        <a:pt x="8397" y="8789"/>
                      </a:lnTo>
                      <a:cubicBezTo>
                        <a:pt x="8617" y="8789"/>
                        <a:pt x="8797" y="8609"/>
                        <a:pt x="8797" y="8389"/>
                      </a:cubicBezTo>
                      <a:cubicBezTo>
                        <a:pt x="8797" y="8169"/>
                        <a:pt x="8617" y="7989"/>
                        <a:pt x="8397" y="79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B599411-D742-FD85-C922-2A1263C0E6F6}"/>
                </a:ext>
              </a:extLst>
            </p:cNvPr>
            <p:cNvGrpSpPr/>
            <p:nvPr/>
          </p:nvGrpSpPr>
          <p:grpSpPr>
            <a:xfrm>
              <a:off x="5910996" y="3528338"/>
              <a:ext cx="1292278" cy="1297173"/>
              <a:chOff x="6127612" y="3807677"/>
              <a:chExt cx="1581288" cy="1587278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0ED22168-81B0-809D-B1DA-EB9C37EBCAEF}"/>
                  </a:ext>
                </a:extLst>
              </p:cNvPr>
              <p:cNvSpPr/>
              <p:nvPr/>
            </p:nvSpPr>
            <p:spPr>
              <a:xfrm>
                <a:off x="6211176" y="3897231"/>
                <a:ext cx="1497724" cy="1497724"/>
              </a:xfrm>
              <a:prstGeom prst="roundRect">
                <a:avLst>
                  <a:gd name="adj" fmla="val 9299"/>
                </a:avLst>
              </a:prstGeom>
              <a:gradFill flip="none" rotWithShape="1">
                <a:gsLst>
                  <a:gs pos="0">
                    <a:srgbClr val="1A4060">
                      <a:alpha val="49000"/>
                    </a:srgbClr>
                  </a:gs>
                  <a:gs pos="100000">
                    <a:srgbClr val="1A4060">
                      <a:alpha val="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E196B8F7-18E2-C10B-067C-B4EB5AAFBA16}"/>
                  </a:ext>
                </a:extLst>
              </p:cNvPr>
              <p:cNvGrpSpPr/>
              <p:nvPr/>
            </p:nvGrpSpPr>
            <p:grpSpPr>
              <a:xfrm>
                <a:off x="6127612" y="3807677"/>
                <a:ext cx="1497724" cy="1497724"/>
                <a:chOff x="5817552" y="3565635"/>
                <a:chExt cx="1497724" cy="1497724"/>
              </a:xfrm>
            </p:grpSpPr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B37B6AAC-70C1-8EEF-CE0A-4D5AF06CD25D}"/>
                    </a:ext>
                  </a:extLst>
                </p:cNvPr>
                <p:cNvSpPr/>
                <p:nvPr/>
              </p:nvSpPr>
              <p:spPr>
                <a:xfrm>
                  <a:off x="5817552" y="3565635"/>
                  <a:ext cx="1497724" cy="1497724"/>
                </a:xfrm>
                <a:prstGeom prst="roundRect">
                  <a:avLst>
                    <a:gd name="adj" fmla="val 9299"/>
                  </a:avLst>
                </a:prstGeom>
                <a:solidFill>
                  <a:srgbClr val="1A4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14" name="图标">
                  <a:extLst>
                    <a:ext uri="{FF2B5EF4-FFF2-40B4-BE49-F238E27FC236}">
                      <a16:creationId xmlns:a16="http://schemas.microsoft.com/office/drawing/2014/main" id="{0A60C7C6-0291-36E1-5CE2-EC25E1244A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261572" y="4009655"/>
                  <a:ext cx="609685" cy="609685"/>
                </a:xfrm>
                <a:custGeom>
                  <a:avLst/>
                  <a:gdLst>
                    <a:gd name="T0" fmla="*/ 11492 w 12599"/>
                    <a:gd name="T1" fmla="*/ 6299 h 12598"/>
                    <a:gd name="T2" fmla="*/ 6299 w 12599"/>
                    <a:gd name="T3" fmla="*/ 11492 h 12598"/>
                    <a:gd name="T4" fmla="*/ 1107 w 12599"/>
                    <a:gd name="T5" fmla="*/ 6299 h 12598"/>
                    <a:gd name="T6" fmla="*/ 6299 w 12599"/>
                    <a:gd name="T7" fmla="*/ 1106 h 12598"/>
                    <a:gd name="T8" fmla="*/ 11492 w 12599"/>
                    <a:gd name="T9" fmla="*/ 6299 h 12598"/>
                    <a:gd name="T10" fmla="*/ 6299 w 12599"/>
                    <a:gd name="T11" fmla="*/ 0 h 12598"/>
                    <a:gd name="T12" fmla="*/ 0 w 12599"/>
                    <a:gd name="T13" fmla="*/ 6299 h 12598"/>
                    <a:gd name="T14" fmla="*/ 6299 w 12599"/>
                    <a:gd name="T15" fmla="*/ 12598 h 12598"/>
                    <a:gd name="T16" fmla="*/ 12599 w 12599"/>
                    <a:gd name="T17" fmla="*/ 6299 h 12598"/>
                    <a:gd name="T18" fmla="*/ 6299 w 12599"/>
                    <a:gd name="T19" fmla="*/ 0 h 12598"/>
                    <a:gd name="T20" fmla="*/ 6299 w 12599"/>
                    <a:gd name="T21" fmla="*/ 0 h 12598"/>
                    <a:gd name="T22" fmla="*/ 6299 w 12599"/>
                    <a:gd name="T23" fmla="*/ 1586 h 12598"/>
                    <a:gd name="T24" fmla="*/ 6299 w 12599"/>
                    <a:gd name="T25" fmla="*/ 11012 h 12598"/>
                    <a:gd name="T26" fmla="*/ 11013 w 12599"/>
                    <a:gd name="T27" fmla="*/ 6299 h 12598"/>
                    <a:gd name="T28" fmla="*/ 6299 w 12599"/>
                    <a:gd name="T29" fmla="*/ 1586 h 12598"/>
                    <a:gd name="T30" fmla="*/ 6299 w 12599"/>
                    <a:gd name="T31" fmla="*/ 1586 h 12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599" h="12598">
                      <a:moveTo>
                        <a:pt x="11492" y="6299"/>
                      </a:moveTo>
                      <a:cubicBezTo>
                        <a:pt x="11492" y="9167"/>
                        <a:pt x="9167" y="11492"/>
                        <a:pt x="6299" y="11492"/>
                      </a:cubicBezTo>
                      <a:cubicBezTo>
                        <a:pt x="3432" y="11492"/>
                        <a:pt x="1107" y="9167"/>
                        <a:pt x="1107" y="6299"/>
                      </a:cubicBezTo>
                      <a:cubicBezTo>
                        <a:pt x="1107" y="3431"/>
                        <a:pt x="3432" y="1106"/>
                        <a:pt x="6299" y="1106"/>
                      </a:cubicBezTo>
                      <a:cubicBezTo>
                        <a:pt x="9167" y="1106"/>
                        <a:pt x="11492" y="3431"/>
                        <a:pt x="11492" y="6299"/>
                      </a:cubicBezTo>
                      <a:close/>
                      <a:moveTo>
                        <a:pt x="6299" y="0"/>
                      </a:moveTo>
                      <a:cubicBezTo>
                        <a:pt x="2821" y="0"/>
                        <a:pt x="0" y="2820"/>
                        <a:pt x="0" y="6299"/>
                      </a:cubicBezTo>
                      <a:cubicBezTo>
                        <a:pt x="0" y="9778"/>
                        <a:pt x="2821" y="12598"/>
                        <a:pt x="6299" y="12598"/>
                      </a:cubicBezTo>
                      <a:cubicBezTo>
                        <a:pt x="9778" y="12598"/>
                        <a:pt x="12599" y="9778"/>
                        <a:pt x="12599" y="6299"/>
                      </a:cubicBezTo>
                      <a:cubicBezTo>
                        <a:pt x="12599" y="2820"/>
                        <a:pt x="9778" y="0"/>
                        <a:pt x="6299" y="0"/>
                      </a:cubicBezTo>
                      <a:close/>
                      <a:moveTo>
                        <a:pt x="6299" y="0"/>
                      </a:moveTo>
                      <a:close/>
                      <a:moveTo>
                        <a:pt x="6299" y="1586"/>
                      </a:moveTo>
                      <a:lnTo>
                        <a:pt x="6299" y="11012"/>
                      </a:lnTo>
                      <a:cubicBezTo>
                        <a:pt x="8902" y="11012"/>
                        <a:pt x="11013" y="8902"/>
                        <a:pt x="11013" y="6299"/>
                      </a:cubicBezTo>
                      <a:cubicBezTo>
                        <a:pt x="11013" y="3696"/>
                        <a:pt x="8902" y="1586"/>
                        <a:pt x="6299" y="1586"/>
                      </a:cubicBezTo>
                      <a:close/>
                      <a:moveTo>
                        <a:pt x="6299" y="1586"/>
                      </a:move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</p:grp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9CF0860-D83F-0C69-072A-EA3FB771D828}"/>
                </a:ext>
              </a:extLst>
            </p:cNvPr>
            <p:cNvGrpSpPr/>
            <p:nvPr/>
          </p:nvGrpSpPr>
          <p:grpSpPr>
            <a:xfrm>
              <a:off x="4266176" y="3528337"/>
              <a:ext cx="1298690" cy="1297173"/>
              <a:chOff x="4251918" y="3807677"/>
              <a:chExt cx="1589134" cy="1587278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BB58B0E0-BF2F-7CB8-5E77-F566A905733A}"/>
                  </a:ext>
                </a:extLst>
              </p:cNvPr>
              <p:cNvSpPr/>
              <p:nvPr/>
            </p:nvSpPr>
            <p:spPr>
              <a:xfrm>
                <a:off x="4251918" y="3897231"/>
                <a:ext cx="1497724" cy="1497724"/>
              </a:xfrm>
              <a:prstGeom prst="roundRect">
                <a:avLst>
                  <a:gd name="adj" fmla="val 9299"/>
                </a:avLst>
              </a:prstGeom>
              <a:gradFill flip="none" rotWithShape="1">
                <a:gsLst>
                  <a:gs pos="0">
                    <a:srgbClr val="FFC000">
                      <a:alpha val="49000"/>
                    </a:srgbClr>
                  </a:gs>
                  <a:gs pos="100000">
                    <a:srgbClr val="FFC000">
                      <a:alpha val="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210EC06-8E16-9077-5AD4-4ADF9A6C38CE}"/>
                  </a:ext>
                </a:extLst>
              </p:cNvPr>
              <p:cNvGrpSpPr/>
              <p:nvPr/>
            </p:nvGrpSpPr>
            <p:grpSpPr>
              <a:xfrm>
                <a:off x="4343328" y="3807677"/>
                <a:ext cx="1497724" cy="1497724"/>
                <a:chOff x="4190928" y="3565635"/>
                <a:chExt cx="1497724" cy="1497724"/>
              </a:xfrm>
            </p:grpSpPr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FF10DB99-C508-698A-E3D3-07A7BA20E563}"/>
                    </a:ext>
                  </a:extLst>
                </p:cNvPr>
                <p:cNvSpPr/>
                <p:nvPr/>
              </p:nvSpPr>
              <p:spPr>
                <a:xfrm>
                  <a:off x="4190928" y="3565635"/>
                  <a:ext cx="1497724" cy="1497724"/>
                </a:xfrm>
                <a:prstGeom prst="roundRect">
                  <a:avLst>
                    <a:gd name="adj" fmla="val 9299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19" name="图标">
                  <a:extLst>
                    <a:ext uri="{FF2B5EF4-FFF2-40B4-BE49-F238E27FC236}">
                      <a16:creationId xmlns:a16="http://schemas.microsoft.com/office/drawing/2014/main" id="{1D55B543-CA2E-FDBF-725E-E9BFC8E30C0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44351" y="4009655"/>
                  <a:ext cx="590879" cy="609685"/>
                </a:xfrm>
                <a:custGeom>
                  <a:avLst/>
                  <a:gdLst>
                    <a:gd name="T0" fmla="*/ 40 w 7790"/>
                    <a:gd name="T1" fmla="*/ 0 h 8036"/>
                    <a:gd name="T2" fmla="*/ 3458 w 7790"/>
                    <a:gd name="T3" fmla="*/ 0 h 8036"/>
                    <a:gd name="T4" fmla="*/ 3458 w 7790"/>
                    <a:gd name="T5" fmla="*/ 3418 h 8036"/>
                    <a:gd name="T6" fmla="*/ 40 w 7790"/>
                    <a:gd name="T7" fmla="*/ 3418 h 8036"/>
                    <a:gd name="T8" fmla="*/ 40 w 7790"/>
                    <a:gd name="T9" fmla="*/ 0 h 8036"/>
                    <a:gd name="T10" fmla="*/ 7790 w 7790"/>
                    <a:gd name="T11" fmla="*/ 1695 h 8036"/>
                    <a:gd name="T12" fmla="*/ 6170 w 7790"/>
                    <a:gd name="T13" fmla="*/ 103 h 8036"/>
                    <a:gd name="T14" fmla="*/ 4577 w 7790"/>
                    <a:gd name="T15" fmla="*/ 1723 h 8036"/>
                    <a:gd name="T16" fmla="*/ 6198 w 7790"/>
                    <a:gd name="T17" fmla="*/ 3316 h 8036"/>
                    <a:gd name="T18" fmla="*/ 7790 w 7790"/>
                    <a:gd name="T19" fmla="*/ 1695 h 8036"/>
                    <a:gd name="T20" fmla="*/ 0 w 7790"/>
                    <a:gd name="T21" fmla="*/ 4618 h 8036"/>
                    <a:gd name="T22" fmla="*/ 3417 w 7790"/>
                    <a:gd name="T23" fmla="*/ 4618 h 8036"/>
                    <a:gd name="T24" fmla="*/ 3417 w 7790"/>
                    <a:gd name="T25" fmla="*/ 8036 h 8036"/>
                    <a:gd name="T26" fmla="*/ 0 w 7790"/>
                    <a:gd name="T27" fmla="*/ 8036 h 8036"/>
                    <a:gd name="T28" fmla="*/ 0 w 7790"/>
                    <a:gd name="T29" fmla="*/ 4618 h 8036"/>
                    <a:gd name="T30" fmla="*/ 4353 w 7790"/>
                    <a:gd name="T31" fmla="*/ 4618 h 8036"/>
                    <a:gd name="T32" fmla="*/ 7770 w 7790"/>
                    <a:gd name="T33" fmla="*/ 4618 h 8036"/>
                    <a:gd name="T34" fmla="*/ 7770 w 7790"/>
                    <a:gd name="T35" fmla="*/ 8036 h 8036"/>
                    <a:gd name="T36" fmla="*/ 4353 w 7790"/>
                    <a:gd name="T37" fmla="*/ 8036 h 8036"/>
                    <a:gd name="T38" fmla="*/ 4353 w 7790"/>
                    <a:gd name="T39" fmla="*/ 4618 h 8036"/>
                    <a:gd name="T40" fmla="*/ 4353 w 7790"/>
                    <a:gd name="T41" fmla="*/ 4618 h 8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790" h="8036">
                      <a:moveTo>
                        <a:pt x="40" y="0"/>
                      </a:moveTo>
                      <a:lnTo>
                        <a:pt x="3458" y="0"/>
                      </a:lnTo>
                      <a:lnTo>
                        <a:pt x="3458" y="3418"/>
                      </a:lnTo>
                      <a:lnTo>
                        <a:pt x="40" y="3418"/>
                      </a:lnTo>
                      <a:lnTo>
                        <a:pt x="40" y="0"/>
                      </a:lnTo>
                      <a:close/>
                      <a:moveTo>
                        <a:pt x="7790" y="1695"/>
                      </a:moveTo>
                      <a:lnTo>
                        <a:pt x="6170" y="103"/>
                      </a:lnTo>
                      <a:lnTo>
                        <a:pt x="4577" y="1723"/>
                      </a:lnTo>
                      <a:lnTo>
                        <a:pt x="6198" y="3316"/>
                      </a:lnTo>
                      <a:lnTo>
                        <a:pt x="7790" y="1695"/>
                      </a:lnTo>
                      <a:close/>
                      <a:moveTo>
                        <a:pt x="0" y="4618"/>
                      </a:moveTo>
                      <a:lnTo>
                        <a:pt x="3417" y="4618"/>
                      </a:lnTo>
                      <a:lnTo>
                        <a:pt x="3417" y="8036"/>
                      </a:lnTo>
                      <a:lnTo>
                        <a:pt x="0" y="8036"/>
                      </a:lnTo>
                      <a:lnTo>
                        <a:pt x="0" y="4618"/>
                      </a:lnTo>
                      <a:close/>
                      <a:moveTo>
                        <a:pt x="4353" y="4618"/>
                      </a:moveTo>
                      <a:lnTo>
                        <a:pt x="7770" y="4618"/>
                      </a:lnTo>
                      <a:lnTo>
                        <a:pt x="7770" y="8036"/>
                      </a:lnTo>
                      <a:lnTo>
                        <a:pt x="4353" y="8036"/>
                      </a:lnTo>
                      <a:lnTo>
                        <a:pt x="4353" y="4618"/>
                      </a:lnTo>
                      <a:close/>
                      <a:moveTo>
                        <a:pt x="4353" y="4618"/>
                      </a:move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A6B5BE7-66A4-BA76-9D08-83D5932F3B68}"/>
                </a:ext>
              </a:extLst>
            </p:cNvPr>
            <p:cNvGrpSpPr/>
            <p:nvPr/>
          </p:nvGrpSpPr>
          <p:grpSpPr>
            <a:xfrm>
              <a:off x="5896738" y="1931277"/>
              <a:ext cx="1295653" cy="1288012"/>
              <a:chOff x="6127612" y="1931276"/>
              <a:chExt cx="1585418" cy="1576068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B476A2FE-9F18-3265-7171-CA7D72BB48B7}"/>
                  </a:ext>
                </a:extLst>
              </p:cNvPr>
              <p:cNvSpPr/>
              <p:nvPr/>
            </p:nvSpPr>
            <p:spPr>
              <a:xfrm>
                <a:off x="6215306" y="2009620"/>
                <a:ext cx="1497724" cy="1497724"/>
              </a:xfrm>
              <a:prstGeom prst="roundRect">
                <a:avLst>
                  <a:gd name="adj" fmla="val 9299"/>
                </a:avLst>
              </a:prstGeom>
              <a:gradFill flip="none" rotWithShape="1">
                <a:gsLst>
                  <a:gs pos="0">
                    <a:srgbClr val="FFC000">
                      <a:alpha val="49000"/>
                    </a:srgbClr>
                  </a:gs>
                  <a:gs pos="100000">
                    <a:srgbClr val="FFC000">
                      <a:alpha val="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4C1B9733-BBBA-42E3-BB68-0FCB4EAB3D9B}"/>
                  </a:ext>
                </a:extLst>
              </p:cNvPr>
              <p:cNvGrpSpPr/>
              <p:nvPr/>
            </p:nvGrpSpPr>
            <p:grpSpPr>
              <a:xfrm>
                <a:off x="6127612" y="1931276"/>
                <a:ext cx="1497724" cy="1497724"/>
                <a:chOff x="5817552" y="1931276"/>
                <a:chExt cx="1497724" cy="1497724"/>
              </a:xfrm>
            </p:grpSpPr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A3E316A4-0FEC-1F84-3578-877711AF41A8}"/>
                    </a:ext>
                  </a:extLst>
                </p:cNvPr>
                <p:cNvSpPr/>
                <p:nvPr/>
              </p:nvSpPr>
              <p:spPr>
                <a:xfrm>
                  <a:off x="5817552" y="1931276"/>
                  <a:ext cx="1497724" cy="1497724"/>
                </a:xfrm>
                <a:prstGeom prst="roundRect">
                  <a:avLst>
                    <a:gd name="adj" fmla="val 9299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24" name="图标">
                  <a:extLst>
                    <a:ext uri="{FF2B5EF4-FFF2-40B4-BE49-F238E27FC236}">
                      <a16:creationId xmlns:a16="http://schemas.microsoft.com/office/drawing/2014/main" id="{267E7ED0-EFAC-ABA3-530B-87F74C19E0D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296414" y="2432646"/>
                  <a:ext cx="540000" cy="494985"/>
                </a:xfrm>
                <a:custGeom>
                  <a:avLst/>
                  <a:gdLst>
                    <a:gd name="T0" fmla="*/ 11200 w 11520"/>
                    <a:gd name="T1" fmla="*/ 0 h 10560"/>
                    <a:gd name="T2" fmla="*/ 320 w 11520"/>
                    <a:gd name="T3" fmla="*/ 0 h 10560"/>
                    <a:gd name="T4" fmla="*/ 0 w 11520"/>
                    <a:gd name="T5" fmla="*/ 320 h 10560"/>
                    <a:gd name="T6" fmla="*/ 0 w 11520"/>
                    <a:gd name="T7" fmla="*/ 8320 h 10560"/>
                    <a:gd name="T8" fmla="*/ 320 w 11520"/>
                    <a:gd name="T9" fmla="*/ 8640 h 10560"/>
                    <a:gd name="T10" fmla="*/ 4480 w 11520"/>
                    <a:gd name="T11" fmla="*/ 8640 h 10560"/>
                    <a:gd name="T12" fmla="*/ 4480 w 11520"/>
                    <a:gd name="T13" fmla="*/ 9920 h 10560"/>
                    <a:gd name="T14" fmla="*/ 2240 w 11520"/>
                    <a:gd name="T15" fmla="*/ 9920 h 10560"/>
                    <a:gd name="T16" fmla="*/ 1920 w 11520"/>
                    <a:gd name="T17" fmla="*/ 10240 h 10560"/>
                    <a:gd name="T18" fmla="*/ 2240 w 11520"/>
                    <a:gd name="T19" fmla="*/ 10560 h 10560"/>
                    <a:gd name="T20" fmla="*/ 9280 w 11520"/>
                    <a:gd name="T21" fmla="*/ 10560 h 10560"/>
                    <a:gd name="T22" fmla="*/ 9600 w 11520"/>
                    <a:gd name="T23" fmla="*/ 10240 h 10560"/>
                    <a:gd name="T24" fmla="*/ 9280 w 11520"/>
                    <a:gd name="T25" fmla="*/ 9920 h 10560"/>
                    <a:gd name="T26" fmla="*/ 7040 w 11520"/>
                    <a:gd name="T27" fmla="*/ 9920 h 10560"/>
                    <a:gd name="T28" fmla="*/ 7040 w 11520"/>
                    <a:gd name="T29" fmla="*/ 8640 h 10560"/>
                    <a:gd name="T30" fmla="*/ 11200 w 11520"/>
                    <a:gd name="T31" fmla="*/ 8640 h 10560"/>
                    <a:gd name="T32" fmla="*/ 11520 w 11520"/>
                    <a:gd name="T33" fmla="*/ 8320 h 10560"/>
                    <a:gd name="T34" fmla="*/ 11520 w 11520"/>
                    <a:gd name="T35" fmla="*/ 320 h 10560"/>
                    <a:gd name="T36" fmla="*/ 11200 w 11520"/>
                    <a:gd name="T37" fmla="*/ 0 h 10560"/>
                    <a:gd name="T38" fmla="*/ 10880 w 11520"/>
                    <a:gd name="T39" fmla="*/ 640 h 10560"/>
                    <a:gd name="T40" fmla="*/ 10880 w 11520"/>
                    <a:gd name="T41" fmla="*/ 6080 h 10560"/>
                    <a:gd name="T42" fmla="*/ 640 w 11520"/>
                    <a:gd name="T43" fmla="*/ 6080 h 10560"/>
                    <a:gd name="T44" fmla="*/ 640 w 11520"/>
                    <a:gd name="T45" fmla="*/ 640 h 10560"/>
                    <a:gd name="T46" fmla="*/ 10880 w 11520"/>
                    <a:gd name="T47" fmla="*/ 640 h 10560"/>
                    <a:gd name="T48" fmla="*/ 6400 w 11520"/>
                    <a:gd name="T49" fmla="*/ 9920 h 10560"/>
                    <a:gd name="T50" fmla="*/ 5120 w 11520"/>
                    <a:gd name="T51" fmla="*/ 9920 h 10560"/>
                    <a:gd name="T52" fmla="*/ 5120 w 11520"/>
                    <a:gd name="T53" fmla="*/ 8640 h 10560"/>
                    <a:gd name="T54" fmla="*/ 6400 w 11520"/>
                    <a:gd name="T55" fmla="*/ 8640 h 10560"/>
                    <a:gd name="T56" fmla="*/ 6400 w 11520"/>
                    <a:gd name="T57" fmla="*/ 9920 h 10560"/>
                    <a:gd name="T58" fmla="*/ 640 w 11520"/>
                    <a:gd name="T59" fmla="*/ 8000 h 10560"/>
                    <a:gd name="T60" fmla="*/ 640 w 11520"/>
                    <a:gd name="T61" fmla="*/ 6720 h 10560"/>
                    <a:gd name="T62" fmla="*/ 10880 w 11520"/>
                    <a:gd name="T63" fmla="*/ 6720 h 10560"/>
                    <a:gd name="T64" fmla="*/ 10880 w 11520"/>
                    <a:gd name="T65" fmla="*/ 8000 h 10560"/>
                    <a:gd name="T66" fmla="*/ 640 w 11520"/>
                    <a:gd name="T67" fmla="*/ 8000 h 10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1520" h="10560">
                      <a:moveTo>
                        <a:pt x="11200" y="0"/>
                      </a:moveTo>
                      <a:lnTo>
                        <a:pt x="320" y="0"/>
                      </a:lnTo>
                      <a:cubicBezTo>
                        <a:pt x="128" y="0"/>
                        <a:pt x="0" y="128"/>
                        <a:pt x="0" y="320"/>
                      </a:cubicBezTo>
                      <a:lnTo>
                        <a:pt x="0" y="8320"/>
                      </a:lnTo>
                      <a:cubicBezTo>
                        <a:pt x="0" y="8512"/>
                        <a:pt x="128" y="8640"/>
                        <a:pt x="320" y="8640"/>
                      </a:cubicBezTo>
                      <a:lnTo>
                        <a:pt x="4480" y="8640"/>
                      </a:lnTo>
                      <a:lnTo>
                        <a:pt x="4480" y="9920"/>
                      </a:lnTo>
                      <a:lnTo>
                        <a:pt x="2240" y="9920"/>
                      </a:lnTo>
                      <a:cubicBezTo>
                        <a:pt x="2080" y="9920"/>
                        <a:pt x="1920" y="10080"/>
                        <a:pt x="1920" y="10240"/>
                      </a:cubicBezTo>
                      <a:cubicBezTo>
                        <a:pt x="1920" y="10400"/>
                        <a:pt x="2080" y="10560"/>
                        <a:pt x="2240" y="10560"/>
                      </a:cubicBezTo>
                      <a:lnTo>
                        <a:pt x="9280" y="10560"/>
                      </a:lnTo>
                      <a:cubicBezTo>
                        <a:pt x="9440" y="10560"/>
                        <a:pt x="9600" y="10400"/>
                        <a:pt x="9600" y="10240"/>
                      </a:cubicBezTo>
                      <a:cubicBezTo>
                        <a:pt x="9600" y="10080"/>
                        <a:pt x="9440" y="9920"/>
                        <a:pt x="9280" y="9920"/>
                      </a:cubicBezTo>
                      <a:lnTo>
                        <a:pt x="7040" y="9920"/>
                      </a:lnTo>
                      <a:lnTo>
                        <a:pt x="7040" y="8640"/>
                      </a:lnTo>
                      <a:lnTo>
                        <a:pt x="11200" y="8640"/>
                      </a:lnTo>
                      <a:cubicBezTo>
                        <a:pt x="11392" y="8640"/>
                        <a:pt x="11520" y="8512"/>
                        <a:pt x="11520" y="8320"/>
                      </a:cubicBezTo>
                      <a:lnTo>
                        <a:pt x="11520" y="320"/>
                      </a:lnTo>
                      <a:cubicBezTo>
                        <a:pt x="11520" y="128"/>
                        <a:pt x="11392" y="0"/>
                        <a:pt x="11200" y="0"/>
                      </a:cubicBezTo>
                      <a:close/>
                      <a:moveTo>
                        <a:pt x="10880" y="640"/>
                      </a:moveTo>
                      <a:lnTo>
                        <a:pt x="10880" y="6080"/>
                      </a:lnTo>
                      <a:lnTo>
                        <a:pt x="640" y="6080"/>
                      </a:lnTo>
                      <a:lnTo>
                        <a:pt x="640" y="640"/>
                      </a:lnTo>
                      <a:lnTo>
                        <a:pt x="10880" y="640"/>
                      </a:lnTo>
                      <a:close/>
                      <a:moveTo>
                        <a:pt x="6400" y="9920"/>
                      </a:moveTo>
                      <a:lnTo>
                        <a:pt x="5120" y="9920"/>
                      </a:lnTo>
                      <a:lnTo>
                        <a:pt x="5120" y="8640"/>
                      </a:lnTo>
                      <a:lnTo>
                        <a:pt x="6400" y="8640"/>
                      </a:lnTo>
                      <a:lnTo>
                        <a:pt x="6400" y="9920"/>
                      </a:lnTo>
                      <a:close/>
                      <a:moveTo>
                        <a:pt x="640" y="8000"/>
                      </a:moveTo>
                      <a:lnTo>
                        <a:pt x="640" y="6720"/>
                      </a:lnTo>
                      <a:lnTo>
                        <a:pt x="10880" y="6720"/>
                      </a:lnTo>
                      <a:lnTo>
                        <a:pt x="10880" y="8000"/>
                      </a:lnTo>
                      <a:lnTo>
                        <a:pt x="640" y="8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</p:grpSp>
        </p:grpSp>
      </p:grpSp>
      <p:sp>
        <p:nvSpPr>
          <p:cNvPr id="25" name="椭圆 24">
            <a:extLst>
              <a:ext uri="{FF2B5EF4-FFF2-40B4-BE49-F238E27FC236}">
                <a16:creationId xmlns:a16="http://schemas.microsoft.com/office/drawing/2014/main" id="{EE6890A6-A71A-C71E-417B-D020D7EDFA17}"/>
              </a:ext>
            </a:extLst>
          </p:cNvPr>
          <p:cNvSpPr/>
          <p:nvPr/>
        </p:nvSpPr>
        <p:spPr>
          <a:xfrm>
            <a:off x="401897" y="1117337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文本框 82">
            <a:extLst>
              <a:ext uri="{FF2B5EF4-FFF2-40B4-BE49-F238E27FC236}">
                <a16:creationId xmlns:a16="http://schemas.microsoft.com/office/drawing/2014/main" id="{C684F5ED-2CEC-23D4-4E39-710330FF5EAD}"/>
              </a:ext>
            </a:extLst>
          </p:cNvPr>
          <p:cNvSpPr txBox="1"/>
          <p:nvPr/>
        </p:nvSpPr>
        <p:spPr>
          <a:xfrm>
            <a:off x="671447" y="1036556"/>
            <a:ext cx="388293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Class Hierarchy Rigidity</a:t>
            </a:r>
            <a:endParaRPr lang="zh-CN" altLang="en-US" sz="2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3">
            <a:extLst>
              <a:ext uri="{FF2B5EF4-FFF2-40B4-BE49-F238E27FC236}">
                <a16:creationId xmlns:a16="http://schemas.microsoft.com/office/drawing/2014/main" id="{46228D7A-9DF8-1A05-4BCD-249E7592E545}"/>
              </a:ext>
            </a:extLst>
          </p:cNvPr>
          <p:cNvSpPr txBox="1"/>
          <p:nvPr/>
        </p:nvSpPr>
        <p:spPr>
          <a:xfrm>
            <a:off x="622300" y="1682488"/>
            <a:ext cx="3813046" cy="22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Issue: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Over-reliance on inheritance caused a bloated and inflexible class structure.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Solution: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Used Decorator Pattern to dynamically add or combine behaviors, reducing class complexity and improving scalability.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33E0DB6-528B-8743-C9A5-0BCC8C8A7983}"/>
              </a:ext>
            </a:extLst>
          </p:cNvPr>
          <p:cNvCxnSpPr>
            <a:cxnSpLocks/>
          </p:cNvCxnSpPr>
          <p:nvPr/>
        </p:nvCxnSpPr>
        <p:spPr>
          <a:xfrm>
            <a:off x="971627" y="1589874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1C508F5-3E31-D69B-F0E5-85759ADD53E1}"/>
              </a:ext>
            </a:extLst>
          </p:cNvPr>
          <p:cNvSpPr/>
          <p:nvPr/>
        </p:nvSpPr>
        <p:spPr>
          <a:xfrm>
            <a:off x="325116" y="4285602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0" name="文本框 82">
            <a:extLst>
              <a:ext uri="{FF2B5EF4-FFF2-40B4-BE49-F238E27FC236}">
                <a16:creationId xmlns:a16="http://schemas.microsoft.com/office/drawing/2014/main" id="{35A0161B-9DB0-FD03-C4CB-3BE15D050B97}"/>
              </a:ext>
            </a:extLst>
          </p:cNvPr>
          <p:cNvSpPr txBox="1"/>
          <p:nvPr/>
        </p:nvSpPr>
        <p:spPr>
          <a:xfrm>
            <a:off x="594665" y="4204821"/>
            <a:ext cx="2692083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High Coupling</a:t>
            </a:r>
            <a:endParaRPr lang="zh-CN" altLang="en-US" sz="2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1" name="文本框 83">
            <a:extLst>
              <a:ext uri="{FF2B5EF4-FFF2-40B4-BE49-F238E27FC236}">
                <a16:creationId xmlns:a16="http://schemas.microsoft.com/office/drawing/2014/main" id="{A3A5A6D2-FE3C-40CB-A7C1-A33CB502DB62}"/>
              </a:ext>
            </a:extLst>
          </p:cNvPr>
          <p:cNvSpPr txBox="1"/>
          <p:nvPr/>
        </p:nvSpPr>
        <p:spPr>
          <a:xfrm>
            <a:off x="671447" y="4842823"/>
            <a:ext cx="3683465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Issue: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Tight coupling between components like Tower and Enemy.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Solution: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Applied Observer Pattern to decouple and improve modularity.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02D8AB9-472F-2313-9604-D0F6CC20E7F2}"/>
              </a:ext>
            </a:extLst>
          </p:cNvPr>
          <p:cNvCxnSpPr>
            <a:cxnSpLocks/>
          </p:cNvCxnSpPr>
          <p:nvPr/>
        </p:nvCxnSpPr>
        <p:spPr>
          <a:xfrm>
            <a:off x="894846" y="4758139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DC80DB7F-ABFA-DBD1-0AEB-25B59658D7C1}"/>
              </a:ext>
            </a:extLst>
          </p:cNvPr>
          <p:cNvSpPr/>
          <p:nvPr/>
        </p:nvSpPr>
        <p:spPr>
          <a:xfrm>
            <a:off x="10912715" y="1076345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文本框 82">
            <a:extLst>
              <a:ext uri="{FF2B5EF4-FFF2-40B4-BE49-F238E27FC236}">
                <a16:creationId xmlns:a16="http://schemas.microsoft.com/office/drawing/2014/main" id="{BD8AB73E-4AD2-C958-97B9-D8E090D87252}"/>
              </a:ext>
            </a:extLst>
          </p:cNvPr>
          <p:cNvSpPr txBox="1"/>
          <p:nvPr/>
        </p:nvSpPr>
        <p:spPr>
          <a:xfrm>
            <a:off x="8585188" y="1036556"/>
            <a:ext cx="2557738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Chaotic Logic</a:t>
            </a:r>
            <a:endParaRPr lang="zh-CN" altLang="en-US" sz="2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5" name="文本框 83">
            <a:extLst>
              <a:ext uri="{FF2B5EF4-FFF2-40B4-BE49-F238E27FC236}">
                <a16:creationId xmlns:a16="http://schemas.microsoft.com/office/drawing/2014/main" id="{B28B4E5B-647A-6163-245A-D2D00E3ECDDC}"/>
              </a:ext>
            </a:extLst>
          </p:cNvPr>
          <p:cNvSpPr txBox="1"/>
          <p:nvPr/>
        </p:nvSpPr>
        <p:spPr>
          <a:xfrm>
            <a:off x="7986787" y="1661240"/>
            <a:ext cx="4288540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Issue: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Scattered and unmanageable level initialization logic.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Solution: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Centralized common logic with Template Method Pattern, allowing customization through overrides.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960CBEE-0C70-BA25-16ED-4B723FD57417}"/>
              </a:ext>
            </a:extLst>
          </p:cNvPr>
          <p:cNvCxnSpPr>
            <a:cxnSpLocks/>
          </p:cNvCxnSpPr>
          <p:nvPr/>
        </p:nvCxnSpPr>
        <p:spPr>
          <a:xfrm>
            <a:off x="9192096" y="1563238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8023C71A-028F-5ADD-719D-93B071942333}"/>
              </a:ext>
            </a:extLst>
          </p:cNvPr>
          <p:cNvSpPr/>
          <p:nvPr/>
        </p:nvSpPr>
        <p:spPr>
          <a:xfrm>
            <a:off x="11052665" y="4153351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8" name="文本框 82">
            <a:extLst>
              <a:ext uri="{FF2B5EF4-FFF2-40B4-BE49-F238E27FC236}">
                <a16:creationId xmlns:a16="http://schemas.microsoft.com/office/drawing/2014/main" id="{1243D83B-D8BD-986A-79EB-FE1D20AA6348}"/>
              </a:ext>
            </a:extLst>
          </p:cNvPr>
          <p:cNvSpPr txBox="1"/>
          <p:nvPr/>
        </p:nvSpPr>
        <p:spPr>
          <a:xfrm>
            <a:off x="8110952" y="3941810"/>
            <a:ext cx="3170417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Open/Closed Principle Violation</a:t>
            </a:r>
            <a:endParaRPr lang="zh-CN" altLang="en-US" sz="2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9" name="文本框 83">
            <a:extLst>
              <a:ext uri="{FF2B5EF4-FFF2-40B4-BE49-F238E27FC236}">
                <a16:creationId xmlns:a16="http://schemas.microsoft.com/office/drawing/2014/main" id="{6EC73650-E11C-3057-5FC4-14A945FC4154}"/>
              </a:ext>
            </a:extLst>
          </p:cNvPr>
          <p:cNvSpPr txBox="1"/>
          <p:nvPr/>
        </p:nvSpPr>
        <p:spPr>
          <a:xfrm>
            <a:off x="8037757" y="4738246"/>
            <a:ext cx="4211624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Issue: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Adding new behaviors required modifying existing classes.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Solution: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Used Strategy and Decorator Patterns to add functionality without altering existing code.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03C97D5-4AB3-9ED4-3DFA-5C7EA68C633C}"/>
              </a:ext>
            </a:extLst>
          </p:cNvPr>
          <p:cNvCxnSpPr>
            <a:cxnSpLocks/>
          </p:cNvCxnSpPr>
          <p:nvPr/>
        </p:nvCxnSpPr>
        <p:spPr>
          <a:xfrm>
            <a:off x="9332046" y="4640244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7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81"/>
          <p:cNvSpPr/>
          <p:nvPr/>
        </p:nvSpPr>
        <p:spPr>
          <a:xfrm flipH="1" flipV="1">
            <a:off x="8702040" y="3668395"/>
            <a:ext cx="3489960" cy="3191510"/>
          </a:xfrm>
          <a:custGeom>
            <a:avLst/>
            <a:gdLst>
              <a:gd name="connsiteX0" fmla="*/ 0 w 5124"/>
              <a:gd name="connsiteY0" fmla="*/ 3087 h 4684"/>
              <a:gd name="connsiteX1" fmla="*/ 73 w 5124"/>
              <a:gd name="connsiteY1" fmla="*/ 3031 h 4684"/>
              <a:gd name="connsiteX2" fmla="*/ 643 w 5124"/>
              <a:gd name="connsiteY2" fmla="*/ 2886 h 4684"/>
              <a:gd name="connsiteX3" fmla="*/ 838 w 5124"/>
              <a:gd name="connsiteY3" fmla="*/ 2949 h 4684"/>
              <a:gd name="connsiteX4" fmla="*/ 1402 w 5124"/>
              <a:gd name="connsiteY4" fmla="*/ 3751 h 4684"/>
              <a:gd name="connsiteX5" fmla="*/ 2364 w 5124"/>
              <a:gd name="connsiteY5" fmla="*/ 4684 h 4684"/>
              <a:gd name="connsiteX6" fmla="*/ 2381 w 5124"/>
              <a:gd name="connsiteY6" fmla="*/ 4683 h 4684"/>
              <a:gd name="connsiteX7" fmla="*/ 2398 w 5124"/>
              <a:gd name="connsiteY7" fmla="*/ 4682 h 4684"/>
              <a:gd name="connsiteX8" fmla="*/ 2415 w 5124"/>
              <a:gd name="connsiteY8" fmla="*/ 4681 h 4684"/>
              <a:gd name="connsiteX9" fmla="*/ 2438 w 5124"/>
              <a:gd name="connsiteY9" fmla="*/ 4681 h 4684"/>
              <a:gd name="connsiteX10" fmla="*/ 2462 w 5124"/>
              <a:gd name="connsiteY10" fmla="*/ 4682 h 4684"/>
              <a:gd name="connsiteX11" fmla="*/ 3227 w 5124"/>
              <a:gd name="connsiteY11" fmla="*/ 3489 h 4684"/>
              <a:gd name="connsiteX12" fmla="*/ 3297 w 5124"/>
              <a:gd name="connsiteY12" fmla="*/ 2931 h 4684"/>
              <a:gd name="connsiteX13" fmla="*/ 3360 w 5124"/>
              <a:gd name="connsiteY13" fmla="*/ 2562 h 4684"/>
              <a:gd name="connsiteX14" fmla="*/ 3538 w 5124"/>
              <a:gd name="connsiteY14" fmla="*/ 1679 h 4684"/>
              <a:gd name="connsiteX15" fmla="*/ 3596 w 5124"/>
              <a:gd name="connsiteY15" fmla="*/ 1380 h 4684"/>
              <a:gd name="connsiteX16" fmla="*/ 3606 w 5124"/>
              <a:gd name="connsiteY16" fmla="*/ 1353 h 4684"/>
              <a:gd name="connsiteX17" fmla="*/ 5124 w 5124"/>
              <a:gd name="connsiteY17" fmla="*/ 0 h 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4" h="4685">
                <a:moveTo>
                  <a:pt x="0" y="3087"/>
                </a:moveTo>
                <a:cubicBezTo>
                  <a:pt x="22" y="3071"/>
                  <a:pt x="72" y="3031"/>
                  <a:pt x="73" y="3031"/>
                </a:cubicBezTo>
                <a:cubicBezTo>
                  <a:pt x="327" y="2847"/>
                  <a:pt x="643" y="2886"/>
                  <a:pt x="643" y="2886"/>
                </a:cubicBezTo>
                <a:cubicBezTo>
                  <a:pt x="708" y="2908"/>
                  <a:pt x="751" y="2901"/>
                  <a:pt x="838" y="2949"/>
                </a:cubicBezTo>
                <a:cubicBezTo>
                  <a:pt x="959" y="3022"/>
                  <a:pt x="1181" y="3173"/>
                  <a:pt x="1402" y="3751"/>
                </a:cubicBezTo>
                <a:cubicBezTo>
                  <a:pt x="1603" y="4341"/>
                  <a:pt x="2063" y="4700"/>
                  <a:pt x="2364" y="4684"/>
                </a:cubicBezTo>
                <a:lnTo>
                  <a:pt x="2381" y="4683"/>
                </a:lnTo>
                <a:lnTo>
                  <a:pt x="2398" y="4682"/>
                </a:lnTo>
                <a:lnTo>
                  <a:pt x="2415" y="4681"/>
                </a:lnTo>
                <a:lnTo>
                  <a:pt x="2438" y="4681"/>
                </a:lnTo>
                <a:lnTo>
                  <a:pt x="2462" y="4682"/>
                </a:lnTo>
                <a:cubicBezTo>
                  <a:pt x="2940" y="4697"/>
                  <a:pt x="3154" y="3879"/>
                  <a:pt x="3227" y="3489"/>
                </a:cubicBezTo>
                <a:cubicBezTo>
                  <a:pt x="3281" y="3181"/>
                  <a:pt x="3274" y="3117"/>
                  <a:pt x="3297" y="2931"/>
                </a:cubicBezTo>
                <a:lnTo>
                  <a:pt x="3360" y="2562"/>
                </a:lnTo>
                <a:cubicBezTo>
                  <a:pt x="3425" y="2141"/>
                  <a:pt x="3451" y="2105"/>
                  <a:pt x="3538" y="1679"/>
                </a:cubicBezTo>
                <a:cubicBezTo>
                  <a:pt x="3573" y="1535"/>
                  <a:pt x="3576" y="1437"/>
                  <a:pt x="3596" y="1380"/>
                </a:cubicBezTo>
                <a:cubicBezTo>
                  <a:pt x="3600" y="1370"/>
                  <a:pt x="3605" y="1357"/>
                  <a:pt x="3606" y="1353"/>
                </a:cubicBezTo>
                <a:cubicBezTo>
                  <a:pt x="3727" y="682"/>
                  <a:pt x="4359" y="-17"/>
                  <a:pt x="5124" y="0"/>
                </a:cubicBezTo>
              </a:path>
            </a:pathLst>
          </a:custGeom>
          <a:noFill/>
          <a:ln>
            <a:solidFill>
              <a:srgbClr val="AEBC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F427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5428615" cy="3501390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1709039" y="2727098"/>
            <a:ext cx="8773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4800" b="1" dirty="0">
                <a:solidFill>
                  <a:srgbClr val="2F4275"/>
                </a:solidFill>
                <a:uFillTx/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The presentation is over, </a:t>
            </a:r>
          </a:p>
          <a:p>
            <a:pPr algn="ctr" fontAlgn="auto"/>
            <a:r>
              <a:rPr lang="en-US" altLang="zh-CN" sz="4800" b="1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T</a:t>
            </a:r>
            <a:r>
              <a:rPr lang="en-US" altLang="zh-CN" sz="4800" b="1" dirty="0">
                <a:solidFill>
                  <a:srgbClr val="2F4275"/>
                </a:solidFill>
                <a:uFillTx/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hank you for watching!</a:t>
            </a:r>
            <a:endParaRPr lang="zh-CN" altLang="en-US" sz="4800" b="1" dirty="0">
              <a:solidFill>
                <a:srgbClr val="2F4275"/>
              </a:solidFill>
              <a:uFillTx/>
              <a:latin typeface="Times New Roman" panose="02020603050405020304" pitchFamily="18" charset="0"/>
              <a:ea typeface="汉仪旗黑-55简" panose="00020600040101010101" charset="-128"/>
              <a:cs typeface="Times New Roman" panose="02020603050405020304" pitchFamily="18" charset="0"/>
              <a:sym typeface="汉仪旗黑-55简" panose="00020600040101010101" charset="-128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5583872" y="1462813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1702843"/>
            <a:ext cx="805180" cy="6153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0"/>
            <a:ext cx="4838700" cy="29927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3906520" cy="2520315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9601835" y="4957445"/>
            <a:ext cx="2590165" cy="19005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9090660" y="5235575"/>
            <a:ext cx="3101340" cy="1622425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4930" y="2802564"/>
            <a:ext cx="3824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CONTENTS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46483" y="1353669"/>
            <a:ext cx="4838700" cy="10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Project Introduction and Motivation for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46483" y="2949413"/>
            <a:ext cx="5445125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 Patterns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6483" y="4154253"/>
            <a:ext cx="4095453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Key Issues and Solutions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5192078" y="1507555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2078" y="1576135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01</a:t>
            </a:r>
          </a:p>
        </p:txBody>
      </p:sp>
      <p:sp>
        <p:nvSpPr>
          <p:cNvPr id="25" name="菱形 24"/>
          <p:cNvSpPr/>
          <p:nvPr/>
        </p:nvSpPr>
        <p:spPr>
          <a:xfrm>
            <a:off x="5192078" y="2845636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92078" y="2914216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02</a:t>
            </a:r>
          </a:p>
        </p:txBody>
      </p:sp>
      <p:sp>
        <p:nvSpPr>
          <p:cNvPr id="32" name="菱形 31"/>
          <p:cNvSpPr/>
          <p:nvPr/>
        </p:nvSpPr>
        <p:spPr>
          <a:xfrm>
            <a:off x="5192078" y="4198068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92078" y="4266648"/>
            <a:ext cx="751205" cy="58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7A1C-7C58-A95D-8DAC-8F9F0DE3C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96C9432-90BA-F60E-77C2-E50C845C67C0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0909AC-4866-C5FD-3D71-8472609A217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5D42D511-A37D-271F-A749-82094CD66B4B}"/>
              </a:ext>
            </a:extLst>
          </p:cNvPr>
          <p:cNvSpPr txBox="1"/>
          <p:nvPr/>
        </p:nvSpPr>
        <p:spPr>
          <a:xfrm>
            <a:off x="1314450" y="226717"/>
            <a:ext cx="3466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Project Introduction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321ADF-0792-4FD1-8A54-4B7C32BDFE21}"/>
              </a:ext>
            </a:extLst>
          </p:cNvPr>
          <p:cNvSpPr txBox="1"/>
          <p:nvPr/>
        </p:nvSpPr>
        <p:spPr>
          <a:xfrm>
            <a:off x="671775" y="770467"/>
            <a:ext cx="3094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 and  Objective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8937A2-1458-3140-9DCA-5E1F50FCEC56}"/>
              </a:ext>
            </a:extLst>
          </p:cNvPr>
          <p:cNvSpPr txBox="1"/>
          <p:nvPr/>
        </p:nvSpPr>
        <p:spPr>
          <a:xfrm>
            <a:off x="977713" y="1129552"/>
            <a:ext cx="9899837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       Carrot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Defense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classic tower defense game where players strategically build and upgrade towers to protect the carrot from enemy waves. 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Through code refactoring, the game's logic is optimized for better reusability, maintainability, and scalability, enhancing the overall player experience.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35290F-CA56-5CF0-C40B-55FBBBAF7E6D}"/>
              </a:ext>
            </a:extLst>
          </p:cNvPr>
          <p:cNvSpPr txBox="1"/>
          <p:nvPr/>
        </p:nvSpPr>
        <p:spPr>
          <a:xfrm>
            <a:off x="671775" y="2533410"/>
            <a:ext cx="3219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Implemented Features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5B15EA7-3458-9CEC-06AA-3033EB7F8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67336"/>
              </p:ext>
            </p:extLst>
          </p:nvPr>
        </p:nvGraphicFramePr>
        <p:xfrm>
          <a:off x="1089549" y="2997615"/>
          <a:ext cx="9788001" cy="355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0075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3176096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1725774">
                  <a:extLst>
                    <a:ext uri="{9D8B030D-6E8A-4147-A177-3AD203B41FA5}">
                      <a16:colId xmlns:a16="http://schemas.microsoft.com/office/drawing/2014/main" val="2117168748"/>
                    </a:ext>
                  </a:extLst>
                </a:gridCol>
                <a:gridCol w="3286056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Subfeatures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Subfeatures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Functions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Features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Diverse Tower Functions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Tower, Delete Tower, Two-level Tower Upgrades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Attack Mode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Turret Special Abilities, Activate Special Abilities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Effects Display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Tower Attack Effects, Monster Hit Effects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Upgrade Effect Enhancement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 New Effects on Upgrade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Economy System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Earn Gold by Defeating Monsters, Spend Gold to Build and Upgrade Turrets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Flexible Game Flow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Restart During Gameplay, Exit and Select Level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Monsters and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Types of Monsters, Two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 and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Carrot Health,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Function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Game Progress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8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95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4315E-FA6B-C766-9BF1-CDE9661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5280D40-71E1-E3F0-4877-F56E3C16015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58383B-941A-5919-D63B-0B2C29BABC90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B67D9FC3-93AC-5276-5A51-08B4C27B519F}"/>
              </a:ext>
            </a:extLst>
          </p:cNvPr>
          <p:cNvSpPr txBox="1"/>
          <p:nvPr/>
        </p:nvSpPr>
        <p:spPr>
          <a:xfrm>
            <a:off x="1314450" y="226717"/>
            <a:ext cx="4652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Motivation for Refactoring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210DF4-304E-E213-BDFD-79EECAA2D9CD}"/>
              </a:ext>
            </a:extLst>
          </p:cNvPr>
          <p:cNvGrpSpPr/>
          <p:nvPr/>
        </p:nvGrpSpPr>
        <p:grpSpPr>
          <a:xfrm>
            <a:off x="956250" y="859581"/>
            <a:ext cx="2482736" cy="5943599"/>
            <a:chOff x="314893" y="914400"/>
            <a:chExt cx="2482736" cy="594359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763989A-D110-7336-D5A5-FF2D72BCB2D7}"/>
                </a:ext>
              </a:extLst>
            </p:cNvPr>
            <p:cNvGrpSpPr/>
            <p:nvPr/>
          </p:nvGrpSpPr>
          <p:grpSpPr>
            <a:xfrm>
              <a:off x="314893" y="914400"/>
              <a:ext cx="2482736" cy="5943599"/>
              <a:chOff x="314893" y="914400"/>
              <a:chExt cx="2482736" cy="594359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E3A3E10-3985-E954-A329-A48180EA4893}"/>
                  </a:ext>
                </a:extLst>
              </p:cNvPr>
              <p:cNvSpPr/>
              <p:nvPr/>
            </p:nvSpPr>
            <p:spPr>
              <a:xfrm>
                <a:off x="314893" y="914400"/>
                <a:ext cx="2482736" cy="59435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96E33EA-E7A4-EFFA-E6F7-737D0D16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576" y="1001939"/>
                <a:ext cx="2161369" cy="5768519"/>
              </a:xfrm>
              <a:prstGeom prst="rect">
                <a:avLst/>
              </a:prstGeom>
            </p:spPr>
          </p:pic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200C05-2AF8-4C45-7A84-5DFA33C78268}"/>
                </a:ext>
              </a:extLst>
            </p:cNvPr>
            <p:cNvSpPr/>
            <p:nvPr/>
          </p:nvSpPr>
          <p:spPr>
            <a:xfrm>
              <a:off x="793286" y="1834857"/>
              <a:ext cx="1562353" cy="48929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AE9AB12-C331-0768-A487-59EA1F3B9A52}"/>
              </a:ext>
            </a:extLst>
          </p:cNvPr>
          <p:cNvGrpSpPr/>
          <p:nvPr/>
        </p:nvGrpSpPr>
        <p:grpSpPr>
          <a:xfrm>
            <a:off x="8999201" y="1780038"/>
            <a:ext cx="2703777" cy="3244052"/>
            <a:chOff x="8865440" y="1483629"/>
            <a:chExt cx="3112593" cy="373455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922ADA0-D8A6-3A4E-A137-E6D1C4B47197}"/>
                </a:ext>
              </a:extLst>
            </p:cNvPr>
            <p:cNvSpPr/>
            <p:nvPr/>
          </p:nvSpPr>
          <p:spPr>
            <a:xfrm>
              <a:off x="8865440" y="1483629"/>
              <a:ext cx="3112593" cy="37345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A55FECB-C342-B803-B27C-27B19A46D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3867" y="1639814"/>
              <a:ext cx="2913240" cy="3489304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BD41F43-D596-1A86-2529-D54EABB0B04D}"/>
                </a:ext>
              </a:extLst>
            </p:cNvPr>
            <p:cNvSpPr/>
            <p:nvPr/>
          </p:nvSpPr>
          <p:spPr>
            <a:xfrm>
              <a:off x="9386224" y="2779533"/>
              <a:ext cx="2330200" cy="23495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8974B2D-43FD-9B5B-E92E-8A30A853DC86}"/>
              </a:ext>
            </a:extLst>
          </p:cNvPr>
          <p:cNvGrpSpPr/>
          <p:nvPr/>
        </p:nvGrpSpPr>
        <p:grpSpPr>
          <a:xfrm rot="5400000">
            <a:off x="5693620" y="3325784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19" name="箭头: V 形 18">
              <a:extLst>
                <a:ext uri="{FF2B5EF4-FFF2-40B4-BE49-F238E27FC236}">
                  <a16:creationId xmlns:a16="http://schemas.microsoft.com/office/drawing/2014/main" id="{0AA49B75-C771-1DF3-BDD2-E12C5B21CC8C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箭头: V 形 19">
              <a:extLst>
                <a:ext uri="{FF2B5EF4-FFF2-40B4-BE49-F238E27FC236}">
                  <a16:creationId xmlns:a16="http://schemas.microsoft.com/office/drawing/2014/main" id="{F048C83A-B01F-6F3D-EC87-A1F84B09609A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箭头: V 形 20">
              <a:extLst>
                <a:ext uri="{FF2B5EF4-FFF2-40B4-BE49-F238E27FC236}">
                  <a16:creationId xmlns:a16="http://schemas.microsoft.com/office/drawing/2014/main" id="{16C0C876-417A-B47A-DF1B-0189FD0E0205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箭头: V 形 21">
              <a:extLst>
                <a:ext uri="{FF2B5EF4-FFF2-40B4-BE49-F238E27FC236}">
                  <a16:creationId xmlns:a16="http://schemas.microsoft.com/office/drawing/2014/main" id="{A6D917D6-48CD-7583-BB27-8305F6C325C4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48B4B3D-FC67-12BB-348E-83FE7B24D8E3}"/>
              </a:ext>
            </a:extLst>
          </p:cNvPr>
          <p:cNvSpPr txBox="1"/>
          <p:nvPr/>
        </p:nvSpPr>
        <p:spPr>
          <a:xfrm>
            <a:off x="4001872" y="4172901"/>
            <a:ext cx="4830611" cy="175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Code Maintainability and Readability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Performance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Flexibility and Scalability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User Experience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C953824-4174-79FE-BB65-02FC313AB7B5}"/>
              </a:ext>
            </a:extLst>
          </p:cNvPr>
          <p:cNvSpPr txBox="1"/>
          <p:nvPr/>
        </p:nvSpPr>
        <p:spPr>
          <a:xfrm>
            <a:off x="4804914" y="1240216"/>
            <a:ext cx="2992379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Structure Chaos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Scalability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Bottlenecks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5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B7D20-0B54-1E90-39AA-2629AAD0E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78B589-7F10-50C9-FA31-AF9FFCD38AE9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6820C-D9FC-AFD7-3476-86F8EAC49D27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5819B89-335D-9DF3-D5F1-C96F6390AF20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63702A-FAEB-9D33-3A84-09518CAA6AAF}"/>
              </a:ext>
            </a:extLst>
          </p:cNvPr>
          <p:cNvSpPr txBox="1"/>
          <p:nvPr/>
        </p:nvSpPr>
        <p:spPr>
          <a:xfrm>
            <a:off x="622300" y="1042209"/>
            <a:ext cx="287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Patterns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</a:t>
            </a:r>
            <a:endParaRPr lang="zh-CN" altLang="en-US" sz="20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F1C7AA6-6556-21B0-B0EF-FD8EB752D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59165"/>
              </p:ext>
            </p:extLst>
          </p:nvPr>
        </p:nvGraphicFramePr>
        <p:xfrm>
          <a:off x="1730025" y="1996440"/>
          <a:ext cx="8731951" cy="3235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2072663441"/>
                    </a:ext>
                  </a:extLst>
                </a:gridCol>
                <a:gridCol w="1988479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2185916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3444227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Factory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Singleton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Singleton of EnemyNotifyManager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1714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Flyweight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Texture Sharing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Decorator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attack mode expansion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Enemies' subscription and tower's update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Initialization Process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Pool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Object Pool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46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1306-8B37-C229-1FF8-FF2DAA197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B3622C5-475F-F3AB-F03F-BCE3062B49A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7784E8-6C39-71FD-ED87-FDC1235D6ABB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28B3783-9386-7703-4C78-CF940B56DC38}"/>
              </a:ext>
            </a:extLst>
          </p:cNvPr>
          <p:cNvSpPr txBox="1"/>
          <p:nvPr/>
        </p:nvSpPr>
        <p:spPr>
          <a:xfrm>
            <a:off x="1314449" y="226717"/>
            <a:ext cx="8959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Factory Pattern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40A982D-DA24-DF0F-5D8B-9958DBB44081}"/>
              </a:ext>
            </a:extLst>
          </p:cNvPr>
          <p:cNvGrpSpPr/>
          <p:nvPr/>
        </p:nvGrpSpPr>
        <p:grpSpPr>
          <a:xfrm>
            <a:off x="6836074" y="1179827"/>
            <a:ext cx="5265280" cy="3801034"/>
            <a:chOff x="6842653" y="2087712"/>
            <a:chExt cx="5265280" cy="380103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140EAD8-D617-05B6-E8A5-D527707E57F5}"/>
                </a:ext>
              </a:extLst>
            </p:cNvPr>
            <p:cNvGrpSpPr/>
            <p:nvPr/>
          </p:nvGrpSpPr>
          <p:grpSpPr>
            <a:xfrm>
              <a:off x="9915974" y="2587794"/>
              <a:ext cx="2118864" cy="3300952"/>
              <a:chOff x="115318" y="2192027"/>
              <a:chExt cx="2118864" cy="3300952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DA8D29-7654-0C40-43D0-33246713F7C9}"/>
                  </a:ext>
                </a:extLst>
              </p:cNvPr>
              <p:cNvSpPr/>
              <p:nvPr/>
            </p:nvSpPr>
            <p:spPr>
              <a:xfrm>
                <a:off x="115318" y="2192027"/>
                <a:ext cx="2118864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AAAD4DBC-FA6F-8E01-BA0B-67BEB33D7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4674" y="2338238"/>
                <a:ext cx="1920151" cy="3024895"/>
              </a:xfrm>
              <a:prstGeom prst="rect">
                <a:avLst/>
              </a:prstGeom>
            </p:spPr>
          </p:pic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6A33B10-D4A3-AEF2-B97B-A8FEE5354B25}"/>
                </a:ext>
              </a:extLst>
            </p:cNvPr>
            <p:cNvGrpSpPr/>
            <p:nvPr/>
          </p:nvGrpSpPr>
          <p:grpSpPr>
            <a:xfrm>
              <a:off x="7204250" y="2587794"/>
              <a:ext cx="1778586" cy="3300952"/>
              <a:chOff x="2602640" y="2192027"/>
              <a:chExt cx="1778586" cy="330095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3E9795-817E-CACF-22AD-364CC8F6829F}"/>
                  </a:ext>
                </a:extLst>
              </p:cNvPr>
              <p:cNvSpPr/>
              <p:nvPr/>
            </p:nvSpPr>
            <p:spPr>
              <a:xfrm>
                <a:off x="2602640" y="2192027"/>
                <a:ext cx="1778586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4E2145A-3C66-FA2D-AD7A-96FAFC8E3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3476" y="2338238"/>
                <a:ext cx="1573763" cy="3024895"/>
              </a:xfrm>
              <a:prstGeom prst="rect">
                <a:avLst/>
              </a:prstGeom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A39D804-BB80-FA56-0F03-075B078B9C01}"/>
                </a:ext>
              </a:extLst>
            </p:cNvPr>
            <p:cNvGrpSpPr/>
            <p:nvPr/>
          </p:nvGrpSpPr>
          <p:grpSpPr>
            <a:xfrm rot="10800000">
              <a:off x="9047025" y="4233668"/>
              <a:ext cx="804760" cy="206433"/>
              <a:chOff x="6049119" y="5793914"/>
              <a:chExt cx="1030620" cy="299295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p:grpSpPr>
          <p:sp>
            <p:nvSpPr>
              <p:cNvPr id="17" name="箭头: V 形 16">
                <a:extLst>
                  <a:ext uri="{FF2B5EF4-FFF2-40B4-BE49-F238E27FC236}">
                    <a16:creationId xmlns:a16="http://schemas.microsoft.com/office/drawing/2014/main" id="{3FD764FD-25DB-117C-E9BD-9DA9ED2E1B97}"/>
                  </a:ext>
                </a:extLst>
              </p:cNvPr>
              <p:cNvSpPr/>
              <p:nvPr/>
            </p:nvSpPr>
            <p:spPr>
              <a:xfrm>
                <a:off x="604911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9" name="箭头: V 形 18">
                <a:extLst>
                  <a:ext uri="{FF2B5EF4-FFF2-40B4-BE49-F238E27FC236}">
                    <a16:creationId xmlns:a16="http://schemas.microsoft.com/office/drawing/2014/main" id="{6B37ACC7-4192-E118-3414-586D74C77515}"/>
                  </a:ext>
                </a:extLst>
              </p:cNvPr>
              <p:cNvSpPr/>
              <p:nvPr/>
            </p:nvSpPr>
            <p:spPr>
              <a:xfrm>
                <a:off x="630786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0" name="箭头: V 形 19">
                <a:extLst>
                  <a:ext uri="{FF2B5EF4-FFF2-40B4-BE49-F238E27FC236}">
                    <a16:creationId xmlns:a16="http://schemas.microsoft.com/office/drawing/2014/main" id="{334B6A2D-D46A-6B9D-6D38-D75E90EC3C9C}"/>
                  </a:ext>
                </a:extLst>
              </p:cNvPr>
              <p:cNvSpPr/>
              <p:nvPr/>
            </p:nvSpPr>
            <p:spPr>
              <a:xfrm>
                <a:off x="6566622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" name="箭头: V 形 20">
                <a:extLst>
                  <a:ext uri="{FF2B5EF4-FFF2-40B4-BE49-F238E27FC236}">
                    <a16:creationId xmlns:a16="http://schemas.microsoft.com/office/drawing/2014/main" id="{80439663-87F7-0847-D155-4EAC32EF72CC}"/>
                  </a:ext>
                </a:extLst>
              </p:cNvPr>
              <p:cNvSpPr/>
              <p:nvPr/>
            </p:nvSpPr>
            <p:spPr>
              <a:xfrm>
                <a:off x="6820988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A9B800-BC10-2EA7-962C-7DF157098E6F}"/>
                </a:ext>
              </a:extLst>
            </p:cNvPr>
            <p:cNvSpPr txBox="1"/>
            <p:nvPr/>
          </p:nvSpPr>
          <p:spPr>
            <a:xfrm>
              <a:off x="9815177" y="2087712"/>
              <a:ext cx="22927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F001BE6-F547-AE0A-F1DD-B46CA72081BD}"/>
                </a:ext>
              </a:extLst>
            </p:cNvPr>
            <p:cNvSpPr txBox="1"/>
            <p:nvPr/>
          </p:nvSpPr>
          <p:spPr>
            <a:xfrm>
              <a:off x="6842653" y="2096035"/>
              <a:ext cx="2589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Restructure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5F199DE-212E-2533-59FD-7267AB311811}"/>
              </a:ext>
            </a:extLst>
          </p:cNvPr>
          <p:cNvSpPr txBox="1"/>
          <p:nvPr/>
        </p:nvSpPr>
        <p:spPr>
          <a:xfrm>
            <a:off x="1918138" y="1179827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Factory Pattern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0563A-C6D4-545E-2CC3-99DCA115E104}"/>
              </a:ext>
            </a:extLst>
          </p:cNvPr>
          <p:cNvSpPr txBox="1"/>
          <p:nvPr/>
        </p:nvSpPr>
        <p:spPr>
          <a:xfrm>
            <a:off x="163741" y="4620182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8AADEB-A78E-F610-7AD4-B160CDA8C3FF}"/>
              </a:ext>
            </a:extLst>
          </p:cNvPr>
          <p:cNvSpPr txBox="1"/>
          <p:nvPr/>
        </p:nvSpPr>
        <p:spPr>
          <a:xfrm>
            <a:off x="4317359" y="4571659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58E9C9-5C05-58C4-0B62-5113E0FB77DB}"/>
              </a:ext>
            </a:extLst>
          </p:cNvPr>
          <p:cNvSpPr txBox="1"/>
          <p:nvPr/>
        </p:nvSpPr>
        <p:spPr>
          <a:xfrm>
            <a:off x="249941" y="5013201"/>
            <a:ext cx="4052344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code structure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scalability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management and maintenance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code duplication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ACC4D4-427B-C0FE-3992-8B978BA4A896}"/>
              </a:ext>
            </a:extLst>
          </p:cNvPr>
          <p:cNvSpPr txBox="1"/>
          <p:nvPr/>
        </p:nvSpPr>
        <p:spPr>
          <a:xfrm>
            <a:off x="4313799" y="4972537"/>
            <a:ext cx="3646086" cy="1791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Decouples creation and usage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code reusability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Adheres to design principles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extends new features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code readability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9DF429C-4C5B-11A5-3BED-6B18EC374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91" y="1605964"/>
            <a:ext cx="6706032" cy="29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0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2CC94-090F-F87B-0675-DAF914353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E2EEB33-C777-DEDA-E830-6518916354D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E093D-5D17-21B7-408E-3368A38308A0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8A97E03F-4C6A-01CF-6AF7-84BA7445CCC4}"/>
              </a:ext>
            </a:extLst>
          </p:cNvPr>
          <p:cNvSpPr txBox="1"/>
          <p:nvPr/>
        </p:nvSpPr>
        <p:spPr>
          <a:xfrm>
            <a:off x="1314449" y="226717"/>
            <a:ext cx="8959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Singleton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2FB857D-60A0-3791-F53C-70062D734268}"/>
              </a:ext>
            </a:extLst>
          </p:cNvPr>
          <p:cNvSpPr txBox="1"/>
          <p:nvPr/>
        </p:nvSpPr>
        <p:spPr>
          <a:xfrm>
            <a:off x="2355298" y="1391774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Singleton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E85CF26-E1EF-0F32-4C08-653F1963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1814190"/>
            <a:ext cx="7820635" cy="339831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93CA151-5AC2-D284-B898-2A94466E54FE}"/>
              </a:ext>
            </a:extLst>
          </p:cNvPr>
          <p:cNvSpPr txBox="1"/>
          <p:nvPr/>
        </p:nvSpPr>
        <p:spPr>
          <a:xfrm>
            <a:off x="8227132" y="1391774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CA59B3-245F-3087-381D-8B104CF00BD5}"/>
              </a:ext>
            </a:extLst>
          </p:cNvPr>
          <p:cNvSpPr txBox="1"/>
          <p:nvPr/>
        </p:nvSpPr>
        <p:spPr>
          <a:xfrm>
            <a:off x="8223572" y="1980171"/>
            <a:ext cx="3968428" cy="3464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Duplicate Notifications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Singleton pattern ensures a single instance of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EnemyNotifyManager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preventing monsters from notifying the Tower multiple times, thus improving efficiency.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Notification Management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With the Singleton pattern, all notifications are managed by one instance, simplifying code maintenance and expansion.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2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65E93-9027-76CE-79A7-88E30419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D15AD9E-E005-48CF-2C82-5D1D8FB8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3" y="1297879"/>
            <a:ext cx="5727734" cy="36275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4BB6A5-703D-02DB-E837-D1F1E34A13D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E2DAA6-14CF-E48E-692B-2C0516D2837C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6BA3B6A-023F-5D92-97C7-EDAF06C691B3}"/>
              </a:ext>
            </a:extLst>
          </p:cNvPr>
          <p:cNvSpPr txBox="1"/>
          <p:nvPr/>
        </p:nvSpPr>
        <p:spPr>
          <a:xfrm>
            <a:off x="1314449" y="226717"/>
            <a:ext cx="8025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Refactoring——Flyweight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52616ED-6CFD-FAAA-65BD-13BAF24E6A21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Flyweight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027DDE7-65B8-49BD-5E67-EBC7EFAF8BA9}"/>
              </a:ext>
            </a:extLst>
          </p:cNvPr>
          <p:cNvGrpSpPr/>
          <p:nvPr/>
        </p:nvGrpSpPr>
        <p:grpSpPr>
          <a:xfrm rot="10800000">
            <a:off x="5944137" y="3145759"/>
            <a:ext cx="969273" cy="2486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CC470B7B-40A9-174D-26D7-2C6BED85682C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A17F48B5-09F2-CD9A-6D08-8F710104436B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B5A0A39C-8FE9-D65A-782D-0CCD61038614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1A054D19-2391-E10D-F2CD-DAE824B5A512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462E81E7-9823-6E88-A944-3A75D9DDB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410" y="1785385"/>
            <a:ext cx="5096193" cy="2720748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07B55608-F68F-CAE3-AC31-455A67E9D5DE}"/>
              </a:ext>
            </a:extLst>
          </p:cNvPr>
          <p:cNvSpPr txBox="1"/>
          <p:nvPr/>
        </p:nvSpPr>
        <p:spPr>
          <a:xfrm>
            <a:off x="7836637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CBF9AA9-6559-0FF9-22E7-C2D514ACEB6B}"/>
              </a:ext>
            </a:extLst>
          </p:cNvPr>
          <p:cNvSpPr txBox="1"/>
          <p:nvPr/>
        </p:nvSpPr>
        <p:spPr>
          <a:xfrm>
            <a:off x="6973122" y="1303935"/>
            <a:ext cx="5002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Each time a bullet is created, a texture image that takes up a large amount of space is saved.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792A0B-2732-0E9B-8A85-BA6833CE498A}"/>
              </a:ext>
            </a:extLst>
          </p:cNvPr>
          <p:cNvSpPr txBox="1"/>
          <p:nvPr/>
        </p:nvSpPr>
        <p:spPr>
          <a:xfrm>
            <a:off x="216403" y="4839166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2D16094-F781-EAA3-BFAA-3E23D9C434DE}"/>
              </a:ext>
            </a:extLst>
          </p:cNvPr>
          <p:cNvSpPr txBox="1"/>
          <p:nvPr/>
        </p:nvSpPr>
        <p:spPr>
          <a:xfrm>
            <a:off x="6096000" y="4651438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8464A87-4B0E-0AEE-8D06-C7F42F146CD6}"/>
              </a:ext>
            </a:extLst>
          </p:cNvPr>
          <p:cNvSpPr txBox="1"/>
          <p:nvPr/>
        </p:nvSpPr>
        <p:spPr>
          <a:xfrm>
            <a:off x="269711" y="5300831"/>
            <a:ext cx="4131250" cy="109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memory usage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texture loading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Disorganized resource management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BAD0D5C-C0EF-C4D5-C2E6-5C875CC22FBE}"/>
              </a:ext>
            </a:extLst>
          </p:cNvPr>
          <p:cNvSpPr txBox="1"/>
          <p:nvPr/>
        </p:nvSpPr>
        <p:spPr>
          <a:xfrm>
            <a:off x="6096000" y="5069998"/>
            <a:ext cx="4028184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memory consumption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loading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high-concurrency scenarios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resource management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668CB-D8AC-A5D8-96B1-D6C900287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43472F-C721-7B9D-DB67-58AAEADD53AA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A2F600-D925-A3A6-A42C-3852B045454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9C17ED91-3C7B-BC84-2751-96E266D8BA8D}"/>
              </a:ext>
            </a:extLst>
          </p:cNvPr>
          <p:cNvSpPr txBox="1"/>
          <p:nvPr/>
        </p:nvSpPr>
        <p:spPr>
          <a:xfrm>
            <a:off x="1314449" y="226717"/>
            <a:ext cx="799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Refactoring——Decorator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40725E2-63F1-75F2-FC59-5D3B45016598}"/>
              </a:ext>
            </a:extLst>
          </p:cNvPr>
          <p:cNvSpPr txBox="1"/>
          <p:nvPr/>
        </p:nvSpPr>
        <p:spPr>
          <a:xfrm>
            <a:off x="1530565" y="1111336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717046-59DE-7AD6-4B67-2D7739A4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12" y="1480668"/>
            <a:ext cx="5216245" cy="50069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0142C9C-31F8-6F00-B646-EEAF01CFCC72}"/>
              </a:ext>
            </a:extLst>
          </p:cNvPr>
          <p:cNvSpPr txBox="1"/>
          <p:nvPr/>
        </p:nvSpPr>
        <p:spPr>
          <a:xfrm>
            <a:off x="7257737" y="1111336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or Reason for Refactoring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615A64-2E1F-46AB-64B3-0B23921A61DE}"/>
              </a:ext>
            </a:extLst>
          </p:cNvPr>
          <p:cNvSpPr txBox="1"/>
          <p:nvPr/>
        </p:nvSpPr>
        <p:spPr>
          <a:xfrm>
            <a:off x="6578417" y="1659170"/>
            <a:ext cx="5002475" cy="411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Rigid Structure: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new attack types or combinations (e.g., an explosive bullet with poison damage) need to be implemented, the system requires the creation of new subclasses for each combination. This results in a proliferation of subclasses, making the system harder to manage and extend.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Flexibility: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Inheritance tightly couples behaviors to specific subclasses, making it difficult to dynamically change or combine behaviors during runtime.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7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1106</Words>
  <Application>Microsoft Office PowerPoint</Application>
  <PresentationFormat>宽屏</PresentationFormat>
  <Paragraphs>215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等线 Light</vt:lpstr>
      <vt:lpstr>汉仪旗黑-55简</vt:lpstr>
      <vt:lpstr>汉仪书宋二S</vt:lpstr>
      <vt:lpstr>思源黑体 CN Bold</vt:lpstr>
      <vt:lpstr>思源黑体 CN Normal</vt:lpstr>
      <vt:lpstr>思源宋体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蓝色商务风工作总结汇报PPT模板</dc:title>
  <dc:creator>word麻鸭</dc:creator>
  <cp:keywords>51PPT模板网（www.51pptmoban.com）</cp:keywords>
  <dc:description>51PPT模板网，幻灯片演示模板及素材免费下载！_x000d_
51PPT模板网 唯一访问网址：www.51pptmoban.com</dc:description>
  <cp:lastModifiedBy>成 秦</cp:lastModifiedBy>
  <cp:revision>105</cp:revision>
  <dcterms:created xsi:type="dcterms:W3CDTF">2024-12-09T12:25:59Z</dcterms:created>
  <dcterms:modified xsi:type="dcterms:W3CDTF">2025-01-05T07:21:15Z</dcterms:modified>
  <cp:contentStatus>蓝色商务风工作总结汇报PPT模板，www.51pptmoban.com</cp:contentStatus>
  <cp:version>51pptmoban.com（V51PPT-24121102版）</cp:version>
</cp:coreProperties>
</file>