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  <p:sldMasterId id="2147483662" r:id="rId5"/>
  </p:sldMasterIdLst>
  <p:notesMasterIdLst>
    <p:notesMasterId r:id="rId7"/>
  </p:notesMasterIdLst>
  <p:sldIdLst>
    <p:sldId id="393" r:id="rId6"/>
    <p:sldId id="394" r:id="rId8"/>
    <p:sldId id="396" r:id="rId9"/>
    <p:sldId id="384" r:id="rId10"/>
    <p:sldId id="390" r:id="rId11"/>
    <p:sldId id="397" r:id="rId12"/>
    <p:sldId id="399" r:id="rId13"/>
    <p:sldId id="389" r:id="rId14"/>
    <p:sldId id="403" r:id="rId15"/>
    <p:sldId id="411" r:id="rId16"/>
    <p:sldId id="405" r:id="rId17"/>
    <p:sldId id="406" r:id="rId18"/>
    <p:sldId id="408" r:id="rId19"/>
    <p:sldId id="409" r:id="rId20"/>
    <p:sldId id="412" r:id="rId21"/>
    <p:sldId id="415" r:id="rId22"/>
    <p:sldId id="413" r:id="rId23"/>
    <p:sldId id="414" r:id="rId24"/>
    <p:sldId id="420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91" d="100"/>
          <a:sy n="91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3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  <a:endParaRPr lang="zh-CN" altLang="en-US"/>
          </a:p>
          <a:p>
            <a:r>
              <a:rPr lang="zh-CN" altLang="en-US"/>
              <a:t>clip_fraction ：被截断的梯度比例，限制策略变化变化。</a:t>
            </a:r>
            <a:endParaRPr lang="zh-CN" altLang="en-US"/>
          </a:p>
          <a:p>
            <a:r>
              <a:rPr lang="zh-CN" altLang="en-US"/>
              <a:t>clip_range ：允许的策略更新范围，超参数</a:t>
            </a:r>
            <a:endParaRPr lang="zh-CN" altLang="en-US"/>
          </a:p>
          <a:p>
            <a:r>
              <a:rPr lang="zh-CN" altLang="en-US"/>
              <a:t>entropy_loss ：熵损失，熵越高策略随机性越大，逐渐确定最佳策略，理应逐渐下降。</a:t>
            </a:r>
            <a:endParaRPr lang="zh-CN" altLang="en-US"/>
          </a:p>
          <a:p>
            <a:r>
              <a:rPr lang="zh-CN" altLang="en-US"/>
              <a:t>explained_variance：解释方差，越接近</a:t>
            </a:r>
            <a:r>
              <a:rPr lang="en-US" altLang="zh-CN" dirty="0"/>
              <a:t>1</a:t>
            </a:r>
            <a:r>
              <a:rPr lang="zh-CN" altLang="en-US"/>
              <a:t>越优，说明价值函数对实际奖励的拟合越好。</a:t>
            </a:r>
            <a:endParaRPr lang="zh-CN" altLang="en-US"/>
          </a:p>
          <a:p>
            <a:r>
              <a:rPr lang="zh-CN" altLang="en-US"/>
              <a:t>learning_rate：学习率，用于控制梯度更新的步长，超参数。</a:t>
            </a:r>
            <a:endParaRPr lang="zh-CN" altLang="en-US"/>
          </a:p>
          <a:p>
            <a:r>
              <a:rPr lang="zh-CN" altLang="en-US"/>
              <a:t>总体损失函数值</a:t>
            </a:r>
            <a:endParaRPr lang="zh-CN" altLang="en-US"/>
          </a:p>
          <a:p>
            <a:r>
              <a:rPr lang="zh-CN" altLang="en-US"/>
              <a:t>策略梯度损失</a:t>
            </a:r>
            <a:endParaRPr lang="zh-CN" altLang="en-US"/>
          </a:p>
          <a:p>
            <a:r>
              <a:rPr lang="zh-CN" altLang="en-US"/>
              <a:t>价值损失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  <a:endParaRPr lang="zh-CN" altLang="en-US" b="1" dirty="0">
              <a:solidFill>
                <a:srgbClr val="000000"/>
              </a:solidFill>
              <a:latin typeface="BMW Group Condensed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png"/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endParaRPr lang="en-US" altLang="zh-C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  <a:endParaRPr lang="zh-CN" altLang="en-US" dirty="0"/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  <a:endParaRPr lang="zh-CN" altLang="en-US" dirty="0"/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  <a:endParaRPr kumimoji="0" lang="zh-CN" altLang="en-US" sz="264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  <a:p>
            <a:pPr lvl="0"/>
            <a:r>
              <a:rPr lang="zh-CN" altLang="en-US" dirty="0"/>
              <a:t>第一级内容</a:t>
            </a:r>
            <a:endParaRPr lang="zh-CN" altLang="en-US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  <a:p>
            <a:pPr lvl="0"/>
            <a:r>
              <a:rPr lang="zh-CN" altLang="en-US" dirty="0"/>
              <a:t>第一级内容</a:t>
            </a:r>
            <a:endParaRPr lang="zh-CN" altLang="en-US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  <a:endParaRPr lang="zh-CN" altLang="en-US" dirty="0"/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  <a:endParaRPr kumimoji="0" lang="zh-CN" altLang="en-US" sz="312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  <a:endParaRPr lang="zh-CN" altLang="en-US" dirty="0"/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  <a:endParaRPr lang="en-US" altLang="zh-S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  <a:endParaRPr lang="en-US" altLang="zh-SG" dirty="0"/>
          </a:p>
          <a:p>
            <a:pPr lvl="1"/>
            <a:r>
              <a:rPr lang="en-US" altLang="zh-SG" dirty="0"/>
              <a:t>Second level</a:t>
            </a:r>
            <a:endParaRPr lang="en-US" altLang="zh-SG" dirty="0"/>
          </a:p>
          <a:p>
            <a:pPr lvl="2"/>
            <a:r>
              <a:rPr lang="en-US" altLang="zh-SG" dirty="0"/>
              <a:t>Third level</a:t>
            </a:r>
            <a:endParaRPr lang="en-US" altLang="zh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92A2B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6.jpeg"/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tags" Target="../tags/tag1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microsoft.com/office/2007/relationships/hdphoto" Target="../media/image3.wdp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alphaModFix amt="4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92A2B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7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669" y="2722259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11.8-11.14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一、本周任务（</a:t>
            </a:r>
            <a:r>
              <a:rPr lang="en-US" altLang="zh-CN" dirty="0"/>
              <a:t>11.8-11.14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>
                <a:sym typeface="+mn-ea"/>
              </a:rPr>
              <a:t>单智能体强化学习代码进一步修改，调整多个参数，使模型效果更好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1、修改奖励函数，包括调整参数、设计更合理的奖励函数等等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2、优化PPO算法本身，例如将MLP替换为Transformer、CNN等等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3、先将环境固定下来，生成固定的场景进行训练</a:t>
            </a:r>
            <a:endParaRPr lang="zh-CN" altLang="en-US" sz="24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65455" y="4222750"/>
            <a:ext cx="779589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1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比较耗时间，需要探索比较好的参数组合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对模型改动较大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先选择思路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，固定一个特定环境，对模型环境进行简化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包括固定车辆初始速度、初始位置、环境中车辆数以及车辆的运行轨迹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94970" y="2160270"/>
            <a:ext cx="5608320" cy="2773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5565" y="2537460"/>
            <a:ext cx="5496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初始位置、速度波动设为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0</a:t>
            </a:r>
            <a:endParaRPr lang="en-US" altLang="zh-CN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所有生成车辆都会出现在环境中，即固定车数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6055" y="459676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固定路线（环境中所有车辆直行，智能体左转）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在交叉口出现路权冲突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19125" y="1557020"/>
            <a:ext cx="23241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6665" y="2699385"/>
            <a:ext cx="4064000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还是模型训练没有效果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发现智能体不会自动加减速来避让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撞车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匀速通过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11.15-11.21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一、本周任务（</a:t>
            </a:r>
            <a:r>
              <a:rPr lang="en-US" altLang="zh-CN" dirty="0"/>
              <a:t>11.15-11.21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22736" y="2261569"/>
            <a:ext cx="11335808" cy="865539"/>
          </a:xfrm>
        </p:spPr>
        <p:txBody>
          <a:bodyPr/>
          <a:lstStyle/>
          <a:p>
            <a:pPr marL="0" defTabSz="914400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单智能体强化学习代码进一步修改，训练模型。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defTabSz="914400"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76" y="2851845"/>
            <a:ext cx="5778791" cy="3080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7" y="1296849"/>
            <a:ext cx="5787067" cy="13240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5962" y="4699222"/>
            <a:ext cx="4937760" cy="41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5962" y="5314469"/>
            <a:ext cx="4937760" cy="36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5923722" y="2093251"/>
            <a:ext cx="1383527" cy="2813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923721" y="5317021"/>
            <a:ext cx="1494846" cy="159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7310" y="3056732"/>
            <a:ext cx="5066411" cy="13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23721" y="2053452"/>
            <a:ext cx="1383528" cy="1636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07248" y="1433667"/>
            <a:ext cx="4884751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旧：将车速线性映射到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1]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8567" y="4409825"/>
            <a:ext cx="4178300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奖励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换成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stop_reward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负奖励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speed==0 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，停车时会给予惩罚。</a:t>
            </a:r>
            <a:endParaRPr lang="zh-CN" altLang="en-US" sz="20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8705" y="2620645"/>
            <a:ext cx="40640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效避免车辆选择低速行驶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2766695"/>
            <a:ext cx="6363970" cy="2708910"/>
          </a:xfrm>
          <a:prstGeom prst="rect">
            <a:avLst/>
          </a:prstGeom>
        </p:spPr>
      </p:pic>
      <p:pic>
        <p:nvPicPr>
          <p:cNvPr id="14" name="7e84bb5af1f11d5d817f0e3e3d6569d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81800" y="782955"/>
            <a:ext cx="5309870" cy="53098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2750" y="1515682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  <a:endParaRPr lang="en-US" altLang="zh-CN" sz="24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  <a:endParaRPr lang="zh-CN" altLang="en-US" sz="24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8055" y="565975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收敛较好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三、下周任务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400"/>
              <a:t>不固定代码环境，车辆数减少，初始速度、轨迹等不固定</a:t>
            </a:r>
            <a:endParaRPr lang="zh-CN" altLang="en-US" sz="24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  <a:endParaRPr lang="zh-CN" altLang="en-US" sz="32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  <a:endParaRPr lang="zh-CN" altLang="en-US" sz="200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1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1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1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  <a:endParaRPr lang="zh-CN" altLang="en-US" sz="2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  <a:endParaRPr lang="zh-CN" altLang="en-US" sz="2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2.xml><?xml version="1.0" encoding="utf-8"?>
<p:tagLst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p="http://schemas.openxmlformats.org/presentationml/2006/main">
  <p:tag name="COMMONDATA" val="eyJoZGlkIjoiMzcyODMxYTE0ZTc0ZGU3Y2QwODc3MzYzN2Q1YmNiM2EifQ==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演示</Application>
  <PresentationFormat>宽屏</PresentationFormat>
  <Paragraphs>185</Paragraphs>
  <Slides>19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44" baseType="lpstr">
      <vt:lpstr>Arial</vt:lpstr>
      <vt:lpstr>宋体</vt:lpstr>
      <vt:lpstr>Wingdings</vt:lpstr>
      <vt:lpstr>BMW Group Condensed</vt:lpstr>
      <vt:lpstr>Symbol</vt:lpstr>
      <vt:lpstr>Wingdings 2</vt:lpstr>
      <vt:lpstr>微软雅黑</vt:lpstr>
      <vt:lpstr>Wingdings</vt:lpstr>
      <vt:lpstr>Arial</vt:lpstr>
      <vt:lpstr>Wingdings 3</vt:lpstr>
      <vt:lpstr>Wingdings 2</vt:lpstr>
      <vt:lpstr>Times New Roman</vt:lpstr>
      <vt:lpstr>BMW Group Condensed</vt:lpstr>
      <vt:lpstr>Impact</vt:lpstr>
      <vt:lpstr>BMW Group</vt:lpstr>
      <vt:lpstr>黑体</vt:lpstr>
      <vt:lpstr>Calibri</vt:lpstr>
      <vt:lpstr>Arial Unicode MS</vt:lpstr>
      <vt:lpstr>等线</vt:lpstr>
      <vt:lpstr>等线 Light</vt:lpstr>
      <vt:lpstr>AMGDT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11.8-11.14组会</vt:lpstr>
      <vt:lpstr>一、本周任务（11.8-11.14）</vt:lpstr>
      <vt:lpstr>二、完成情况</vt:lpstr>
      <vt:lpstr>二、完成情况</vt:lpstr>
      <vt:lpstr>三、存在问题</vt:lpstr>
      <vt:lpstr>11.15-11.21组会</vt:lpstr>
      <vt:lpstr>一、本周任务（11.15-11.21）</vt:lpstr>
      <vt:lpstr>二、完成情况</vt:lpstr>
      <vt:lpstr>二、完成情况</vt:lpstr>
      <vt:lpstr>三、下周任务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WPS_1657452678</cp:lastModifiedBy>
  <cp:revision>39</cp:revision>
  <dcterms:created xsi:type="dcterms:W3CDTF">2023-11-15T12:07:00Z</dcterms:created>
  <dcterms:modified xsi:type="dcterms:W3CDTF">2024-11-21T04:47:31Z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